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71" r:id="rId3"/>
    <p:sldId id="272" r:id="rId4"/>
    <p:sldId id="273" r:id="rId5"/>
    <p:sldId id="259" r:id="rId6"/>
    <p:sldId id="260" r:id="rId7"/>
    <p:sldId id="261" r:id="rId8"/>
    <p:sldId id="262" r:id="rId9"/>
    <p:sldId id="263" r:id="rId10"/>
    <p:sldId id="274" r:id="rId11"/>
    <p:sldId id="275" r:id="rId12"/>
    <p:sldId id="276" r:id="rId13"/>
    <p:sldId id="277" r:id="rId14"/>
    <p:sldId id="278" r:id="rId15"/>
    <p:sldId id="264" r:id="rId16"/>
    <p:sldId id="265" r:id="rId17"/>
    <p:sldId id="279" r:id="rId18"/>
    <p:sldId id="266" r:id="rId19"/>
    <p:sldId id="267" r:id="rId20"/>
    <p:sldId id="268" r:id="rId21"/>
    <p:sldId id="269" r:id="rId22"/>
    <p:sldId id="270" r:id="rId23"/>
    <p:sldId id="280" r:id="rId24"/>
    <p:sldId id="281" r:id="rId25"/>
    <p:sldId id="282" r:id="rId26"/>
    <p:sldId id="257" r:id="rId27"/>
    <p:sldId id="328" r:id="rId28"/>
    <p:sldId id="329" r:id="rId29"/>
    <p:sldId id="330" r:id="rId30"/>
    <p:sldId id="331" r:id="rId31"/>
    <p:sldId id="332" r:id="rId32"/>
    <p:sldId id="333" r:id="rId33"/>
    <p:sldId id="334" r:id="rId34"/>
    <p:sldId id="335" r:id="rId35"/>
    <p:sldId id="336" r:id="rId36"/>
    <p:sldId id="337" r:id="rId37"/>
    <p:sldId id="338" r:id="rId38"/>
    <p:sldId id="339" r:id="rId39"/>
    <p:sldId id="340" r:id="rId40"/>
    <p:sldId id="341" r:id="rId41"/>
    <p:sldId id="342" r:id="rId42"/>
    <p:sldId id="286" r:id="rId43"/>
    <p:sldId id="287" r:id="rId44"/>
    <p:sldId id="288" r:id="rId45"/>
    <p:sldId id="289" r:id="rId46"/>
    <p:sldId id="290" r:id="rId47"/>
    <p:sldId id="291" r:id="rId48"/>
    <p:sldId id="292" r:id="rId49"/>
    <p:sldId id="293" r:id="rId50"/>
    <p:sldId id="294" r:id="rId51"/>
    <p:sldId id="296" r:id="rId52"/>
    <p:sldId id="297" r:id="rId53"/>
    <p:sldId id="298" r:id="rId54"/>
    <p:sldId id="299" r:id="rId55"/>
    <p:sldId id="300" r:id="rId56"/>
    <p:sldId id="301" r:id="rId57"/>
    <p:sldId id="302" r:id="rId58"/>
    <p:sldId id="304" r:id="rId59"/>
    <p:sldId id="305" r:id="rId60"/>
    <p:sldId id="306" r:id="rId61"/>
    <p:sldId id="311" r:id="rId62"/>
    <p:sldId id="312" r:id="rId63"/>
    <p:sldId id="313" r:id="rId64"/>
    <p:sldId id="315" r:id="rId65"/>
    <p:sldId id="316" r:id="rId66"/>
    <p:sldId id="317" r:id="rId67"/>
    <p:sldId id="318" r:id="rId68"/>
    <p:sldId id="319" r:id="rId69"/>
    <p:sldId id="320"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C7031-5D0E-48EC-BF79-6E60F189920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ACFF83E-5461-4515-887E-952AE64C142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298790E-F3BD-48FC-ADD5-028C4C3894FE}"/>
              </a:ext>
            </a:extLst>
          </p:cNvPr>
          <p:cNvSpPr>
            <a:spLocks noGrp="1"/>
          </p:cNvSpPr>
          <p:nvPr>
            <p:ph type="dt" sz="half" idx="10"/>
          </p:nvPr>
        </p:nvSpPr>
        <p:spPr/>
        <p:txBody>
          <a:bodyPr/>
          <a:lstStyle/>
          <a:p>
            <a:fld id="{9EB9D0F1-23DC-40E1-83E0-BB57D7F4CBB3}" type="datetimeFigureOut">
              <a:rPr lang="en-GB" smtClean="0"/>
              <a:t>10/03/2021</a:t>
            </a:fld>
            <a:endParaRPr lang="en-GB"/>
          </a:p>
        </p:txBody>
      </p:sp>
      <p:sp>
        <p:nvSpPr>
          <p:cNvPr id="5" name="Footer Placeholder 4">
            <a:extLst>
              <a:ext uri="{FF2B5EF4-FFF2-40B4-BE49-F238E27FC236}">
                <a16:creationId xmlns:a16="http://schemas.microsoft.com/office/drawing/2014/main" id="{536BD1D1-0C98-411A-8CC3-E212685887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111292-8590-4E23-B7E2-7891C0B4230C}"/>
              </a:ext>
            </a:extLst>
          </p:cNvPr>
          <p:cNvSpPr>
            <a:spLocks noGrp="1"/>
          </p:cNvSpPr>
          <p:nvPr>
            <p:ph type="sldNum" sz="quarter" idx="12"/>
          </p:nvPr>
        </p:nvSpPr>
        <p:spPr/>
        <p:txBody>
          <a:bodyPr/>
          <a:lstStyle/>
          <a:p>
            <a:fld id="{24224B2A-78C2-4450-95B0-93F7C35D9ABD}" type="slidenum">
              <a:rPr lang="en-GB" smtClean="0"/>
              <a:t>‹#›</a:t>
            </a:fld>
            <a:endParaRPr lang="en-GB"/>
          </a:p>
        </p:txBody>
      </p:sp>
    </p:spTree>
    <p:extLst>
      <p:ext uri="{BB962C8B-B14F-4D97-AF65-F5344CB8AC3E}">
        <p14:creationId xmlns:p14="http://schemas.microsoft.com/office/powerpoint/2010/main" val="306149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912C8-5D11-420C-8DF1-FB83EDBB065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B0DF91B-6063-4A13-8F27-CB01320117C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AC7C77-6F8E-4F41-A876-D9D941EEB6A9}"/>
              </a:ext>
            </a:extLst>
          </p:cNvPr>
          <p:cNvSpPr>
            <a:spLocks noGrp="1"/>
          </p:cNvSpPr>
          <p:nvPr>
            <p:ph type="dt" sz="half" idx="10"/>
          </p:nvPr>
        </p:nvSpPr>
        <p:spPr/>
        <p:txBody>
          <a:bodyPr/>
          <a:lstStyle/>
          <a:p>
            <a:fld id="{9EB9D0F1-23DC-40E1-83E0-BB57D7F4CBB3}" type="datetimeFigureOut">
              <a:rPr lang="en-GB" smtClean="0"/>
              <a:t>10/03/2021</a:t>
            </a:fld>
            <a:endParaRPr lang="en-GB"/>
          </a:p>
        </p:txBody>
      </p:sp>
      <p:sp>
        <p:nvSpPr>
          <p:cNvPr id="5" name="Footer Placeholder 4">
            <a:extLst>
              <a:ext uri="{FF2B5EF4-FFF2-40B4-BE49-F238E27FC236}">
                <a16:creationId xmlns:a16="http://schemas.microsoft.com/office/drawing/2014/main" id="{1129C529-78BD-403B-A945-4018BF271D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48ADE1-903A-4FF6-9134-F46D76F60A43}"/>
              </a:ext>
            </a:extLst>
          </p:cNvPr>
          <p:cNvSpPr>
            <a:spLocks noGrp="1"/>
          </p:cNvSpPr>
          <p:nvPr>
            <p:ph type="sldNum" sz="quarter" idx="12"/>
          </p:nvPr>
        </p:nvSpPr>
        <p:spPr/>
        <p:txBody>
          <a:bodyPr/>
          <a:lstStyle/>
          <a:p>
            <a:fld id="{24224B2A-78C2-4450-95B0-93F7C35D9ABD}" type="slidenum">
              <a:rPr lang="en-GB" smtClean="0"/>
              <a:t>‹#›</a:t>
            </a:fld>
            <a:endParaRPr lang="en-GB"/>
          </a:p>
        </p:txBody>
      </p:sp>
    </p:spTree>
    <p:extLst>
      <p:ext uri="{BB962C8B-B14F-4D97-AF65-F5344CB8AC3E}">
        <p14:creationId xmlns:p14="http://schemas.microsoft.com/office/powerpoint/2010/main" val="2798337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0AE0B-E522-4FC0-98AD-2E9C60A5773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8B195CD-B4AD-4B7F-934D-D67753C154C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0BC8FD4-6861-41DF-B6F8-3EB8DF8F2562}"/>
              </a:ext>
            </a:extLst>
          </p:cNvPr>
          <p:cNvSpPr>
            <a:spLocks noGrp="1"/>
          </p:cNvSpPr>
          <p:nvPr>
            <p:ph type="dt" sz="half" idx="10"/>
          </p:nvPr>
        </p:nvSpPr>
        <p:spPr/>
        <p:txBody>
          <a:bodyPr/>
          <a:lstStyle/>
          <a:p>
            <a:fld id="{9EB9D0F1-23DC-40E1-83E0-BB57D7F4CBB3}" type="datetimeFigureOut">
              <a:rPr lang="en-GB" smtClean="0"/>
              <a:t>10/03/2021</a:t>
            </a:fld>
            <a:endParaRPr lang="en-GB"/>
          </a:p>
        </p:txBody>
      </p:sp>
      <p:sp>
        <p:nvSpPr>
          <p:cNvPr id="5" name="Footer Placeholder 4">
            <a:extLst>
              <a:ext uri="{FF2B5EF4-FFF2-40B4-BE49-F238E27FC236}">
                <a16:creationId xmlns:a16="http://schemas.microsoft.com/office/drawing/2014/main" id="{B9D61AEA-9039-4B85-A564-F26DD3FB12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BB30CA-7DE3-4337-B1B7-5B0567C46A5A}"/>
              </a:ext>
            </a:extLst>
          </p:cNvPr>
          <p:cNvSpPr>
            <a:spLocks noGrp="1"/>
          </p:cNvSpPr>
          <p:nvPr>
            <p:ph type="sldNum" sz="quarter" idx="12"/>
          </p:nvPr>
        </p:nvSpPr>
        <p:spPr/>
        <p:txBody>
          <a:bodyPr/>
          <a:lstStyle/>
          <a:p>
            <a:fld id="{24224B2A-78C2-4450-95B0-93F7C35D9ABD}" type="slidenum">
              <a:rPr lang="en-GB" smtClean="0"/>
              <a:t>‹#›</a:t>
            </a:fld>
            <a:endParaRPr lang="en-GB"/>
          </a:p>
        </p:txBody>
      </p:sp>
    </p:spTree>
    <p:extLst>
      <p:ext uri="{BB962C8B-B14F-4D97-AF65-F5344CB8AC3E}">
        <p14:creationId xmlns:p14="http://schemas.microsoft.com/office/powerpoint/2010/main" val="21008160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AEE70-1096-4DDB-AE5D-55497458F15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E8D7784-C862-44E9-B6BD-21F63234CC6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09C33ED-31FF-45CD-8C53-C43AD861E7D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A8B2805-8D09-4561-9EEC-FEE083295E7B}"/>
              </a:ext>
            </a:extLst>
          </p:cNvPr>
          <p:cNvSpPr>
            <a:spLocks noGrp="1"/>
          </p:cNvSpPr>
          <p:nvPr>
            <p:ph type="dt" sz="half" idx="10"/>
          </p:nvPr>
        </p:nvSpPr>
        <p:spPr/>
        <p:txBody>
          <a:bodyPr/>
          <a:lstStyle/>
          <a:p>
            <a:fld id="{9EB9D0F1-23DC-40E1-83E0-BB57D7F4CBB3}" type="datetimeFigureOut">
              <a:rPr lang="en-GB" smtClean="0"/>
              <a:t>10/03/2021</a:t>
            </a:fld>
            <a:endParaRPr lang="en-GB"/>
          </a:p>
        </p:txBody>
      </p:sp>
      <p:sp>
        <p:nvSpPr>
          <p:cNvPr id="6" name="Footer Placeholder 5">
            <a:extLst>
              <a:ext uri="{FF2B5EF4-FFF2-40B4-BE49-F238E27FC236}">
                <a16:creationId xmlns:a16="http://schemas.microsoft.com/office/drawing/2014/main" id="{A4920030-432C-4CF6-8FA5-C4B7B8E166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E1EE9CE-5AFC-40BF-837A-461C3C580820}"/>
              </a:ext>
            </a:extLst>
          </p:cNvPr>
          <p:cNvSpPr>
            <a:spLocks noGrp="1"/>
          </p:cNvSpPr>
          <p:nvPr>
            <p:ph type="sldNum" sz="quarter" idx="12"/>
          </p:nvPr>
        </p:nvSpPr>
        <p:spPr/>
        <p:txBody>
          <a:bodyPr/>
          <a:lstStyle/>
          <a:p>
            <a:fld id="{24224B2A-78C2-4450-95B0-93F7C35D9ABD}" type="slidenum">
              <a:rPr lang="en-GB" smtClean="0"/>
              <a:t>‹#›</a:t>
            </a:fld>
            <a:endParaRPr lang="en-GB"/>
          </a:p>
        </p:txBody>
      </p:sp>
    </p:spTree>
    <p:extLst>
      <p:ext uri="{BB962C8B-B14F-4D97-AF65-F5344CB8AC3E}">
        <p14:creationId xmlns:p14="http://schemas.microsoft.com/office/powerpoint/2010/main" val="4022743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B8B22-5240-48BF-8AA7-1F196007CD7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0224864-64B1-4B54-A6FB-DCA2A476A5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C00102E-558D-47B2-B7C7-C94CA6A51E5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59DC180-0E63-42BB-B0D6-CF398F075BD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AB48612-BD0A-4255-AE60-1769665946B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BB473AB-1DE0-40DB-AFF0-67679A5D5F67}"/>
              </a:ext>
            </a:extLst>
          </p:cNvPr>
          <p:cNvSpPr>
            <a:spLocks noGrp="1"/>
          </p:cNvSpPr>
          <p:nvPr>
            <p:ph type="dt" sz="half" idx="10"/>
          </p:nvPr>
        </p:nvSpPr>
        <p:spPr/>
        <p:txBody>
          <a:bodyPr/>
          <a:lstStyle/>
          <a:p>
            <a:fld id="{9EB9D0F1-23DC-40E1-83E0-BB57D7F4CBB3}" type="datetimeFigureOut">
              <a:rPr lang="en-GB" smtClean="0"/>
              <a:t>10/03/2021</a:t>
            </a:fld>
            <a:endParaRPr lang="en-GB"/>
          </a:p>
        </p:txBody>
      </p:sp>
      <p:sp>
        <p:nvSpPr>
          <p:cNvPr id="8" name="Footer Placeholder 7">
            <a:extLst>
              <a:ext uri="{FF2B5EF4-FFF2-40B4-BE49-F238E27FC236}">
                <a16:creationId xmlns:a16="http://schemas.microsoft.com/office/drawing/2014/main" id="{1AD5EF40-0592-44F9-9BCA-3D91AA3C89F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E720AC8-E823-44B9-B27D-13855C96F160}"/>
              </a:ext>
            </a:extLst>
          </p:cNvPr>
          <p:cNvSpPr>
            <a:spLocks noGrp="1"/>
          </p:cNvSpPr>
          <p:nvPr>
            <p:ph type="sldNum" sz="quarter" idx="12"/>
          </p:nvPr>
        </p:nvSpPr>
        <p:spPr/>
        <p:txBody>
          <a:bodyPr/>
          <a:lstStyle/>
          <a:p>
            <a:fld id="{24224B2A-78C2-4450-95B0-93F7C35D9ABD}" type="slidenum">
              <a:rPr lang="en-GB" smtClean="0"/>
              <a:t>‹#›</a:t>
            </a:fld>
            <a:endParaRPr lang="en-GB"/>
          </a:p>
        </p:txBody>
      </p:sp>
    </p:spTree>
    <p:extLst>
      <p:ext uri="{BB962C8B-B14F-4D97-AF65-F5344CB8AC3E}">
        <p14:creationId xmlns:p14="http://schemas.microsoft.com/office/powerpoint/2010/main" val="3745272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2DE51-5FCE-4132-AA86-A116BA3C5CF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B664F5E-52C7-4FB9-B330-C6238FEFB40A}"/>
              </a:ext>
            </a:extLst>
          </p:cNvPr>
          <p:cNvSpPr>
            <a:spLocks noGrp="1"/>
          </p:cNvSpPr>
          <p:nvPr>
            <p:ph type="dt" sz="half" idx="10"/>
          </p:nvPr>
        </p:nvSpPr>
        <p:spPr/>
        <p:txBody>
          <a:bodyPr/>
          <a:lstStyle/>
          <a:p>
            <a:fld id="{9EB9D0F1-23DC-40E1-83E0-BB57D7F4CBB3}" type="datetimeFigureOut">
              <a:rPr lang="en-GB" smtClean="0"/>
              <a:t>10/03/2021</a:t>
            </a:fld>
            <a:endParaRPr lang="en-GB"/>
          </a:p>
        </p:txBody>
      </p:sp>
      <p:sp>
        <p:nvSpPr>
          <p:cNvPr id="4" name="Footer Placeholder 3">
            <a:extLst>
              <a:ext uri="{FF2B5EF4-FFF2-40B4-BE49-F238E27FC236}">
                <a16:creationId xmlns:a16="http://schemas.microsoft.com/office/drawing/2014/main" id="{40ADB6D4-8437-4AB7-B89A-F54BF5C9FC3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350224C-E2B7-4440-BF5D-51C6C69E5408}"/>
              </a:ext>
            </a:extLst>
          </p:cNvPr>
          <p:cNvSpPr>
            <a:spLocks noGrp="1"/>
          </p:cNvSpPr>
          <p:nvPr>
            <p:ph type="sldNum" sz="quarter" idx="12"/>
          </p:nvPr>
        </p:nvSpPr>
        <p:spPr/>
        <p:txBody>
          <a:bodyPr/>
          <a:lstStyle/>
          <a:p>
            <a:fld id="{24224B2A-78C2-4450-95B0-93F7C35D9ABD}" type="slidenum">
              <a:rPr lang="en-GB" smtClean="0"/>
              <a:t>‹#›</a:t>
            </a:fld>
            <a:endParaRPr lang="en-GB"/>
          </a:p>
        </p:txBody>
      </p:sp>
    </p:spTree>
    <p:extLst>
      <p:ext uri="{BB962C8B-B14F-4D97-AF65-F5344CB8AC3E}">
        <p14:creationId xmlns:p14="http://schemas.microsoft.com/office/powerpoint/2010/main" val="3266015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E7BDB0-DCF0-40A8-852C-6512FB4C429B}"/>
              </a:ext>
            </a:extLst>
          </p:cNvPr>
          <p:cNvSpPr>
            <a:spLocks noGrp="1"/>
          </p:cNvSpPr>
          <p:nvPr>
            <p:ph type="dt" sz="half" idx="10"/>
          </p:nvPr>
        </p:nvSpPr>
        <p:spPr/>
        <p:txBody>
          <a:bodyPr/>
          <a:lstStyle/>
          <a:p>
            <a:fld id="{9EB9D0F1-23DC-40E1-83E0-BB57D7F4CBB3}" type="datetimeFigureOut">
              <a:rPr lang="en-GB" smtClean="0"/>
              <a:t>10/03/2021</a:t>
            </a:fld>
            <a:endParaRPr lang="en-GB"/>
          </a:p>
        </p:txBody>
      </p:sp>
      <p:sp>
        <p:nvSpPr>
          <p:cNvPr id="3" name="Footer Placeholder 2">
            <a:extLst>
              <a:ext uri="{FF2B5EF4-FFF2-40B4-BE49-F238E27FC236}">
                <a16:creationId xmlns:a16="http://schemas.microsoft.com/office/drawing/2014/main" id="{54D96476-88BB-4433-AE1E-ADDEFABD6BD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C9D86DC-9ED9-4D92-916A-BD445930899D}"/>
              </a:ext>
            </a:extLst>
          </p:cNvPr>
          <p:cNvSpPr>
            <a:spLocks noGrp="1"/>
          </p:cNvSpPr>
          <p:nvPr>
            <p:ph type="sldNum" sz="quarter" idx="12"/>
          </p:nvPr>
        </p:nvSpPr>
        <p:spPr/>
        <p:txBody>
          <a:bodyPr/>
          <a:lstStyle/>
          <a:p>
            <a:fld id="{24224B2A-78C2-4450-95B0-93F7C35D9ABD}" type="slidenum">
              <a:rPr lang="en-GB" smtClean="0"/>
              <a:t>‹#›</a:t>
            </a:fld>
            <a:endParaRPr lang="en-GB"/>
          </a:p>
        </p:txBody>
      </p:sp>
    </p:spTree>
    <p:extLst>
      <p:ext uri="{BB962C8B-B14F-4D97-AF65-F5344CB8AC3E}">
        <p14:creationId xmlns:p14="http://schemas.microsoft.com/office/powerpoint/2010/main" val="768149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88CA7-C78E-4B98-9B5C-48BB56F6023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EAF3584-519F-442C-969C-D12781A706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98839F2-B737-4EF7-9F94-3E2A738B8A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F91F01-8467-49E9-991D-695F46EE686F}"/>
              </a:ext>
            </a:extLst>
          </p:cNvPr>
          <p:cNvSpPr>
            <a:spLocks noGrp="1"/>
          </p:cNvSpPr>
          <p:nvPr>
            <p:ph type="dt" sz="half" idx="10"/>
          </p:nvPr>
        </p:nvSpPr>
        <p:spPr/>
        <p:txBody>
          <a:bodyPr/>
          <a:lstStyle/>
          <a:p>
            <a:fld id="{9EB9D0F1-23DC-40E1-83E0-BB57D7F4CBB3}" type="datetimeFigureOut">
              <a:rPr lang="en-GB" smtClean="0"/>
              <a:t>10/03/2021</a:t>
            </a:fld>
            <a:endParaRPr lang="en-GB"/>
          </a:p>
        </p:txBody>
      </p:sp>
      <p:sp>
        <p:nvSpPr>
          <p:cNvPr id="6" name="Footer Placeholder 5">
            <a:extLst>
              <a:ext uri="{FF2B5EF4-FFF2-40B4-BE49-F238E27FC236}">
                <a16:creationId xmlns:a16="http://schemas.microsoft.com/office/drawing/2014/main" id="{D7A25FB4-154A-4B61-BC7C-E366467403D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CC93FBE-CE06-4D9A-9926-47A0F02594A9}"/>
              </a:ext>
            </a:extLst>
          </p:cNvPr>
          <p:cNvSpPr>
            <a:spLocks noGrp="1"/>
          </p:cNvSpPr>
          <p:nvPr>
            <p:ph type="sldNum" sz="quarter" idx="12"/>
          </p:nvPr>
        </p:nvSpPr>
        <p:spPr/>
        <p:txBody>
          <a:bodyPr/>
          <a:lstStyle/>
          <a:p>
            <a:fld id="{24224B2A-78C2-4450-95B0-93F7C35D9ABD}" type="slidenum">
              <a:rPr lang="en-GB" smtClean="0"/>
              <a:t>‹#›</a:t>
            </a:fld>
            <a:endParaRPr lang="en-GB"/>
          </a:p>
        </p:txBody>
      </p:sp>
    </p:spTree>
    <p:extLst>
      <p:ext uri="{BB962C8B-B14F-4D97-AF65-F5344CB8AC3E}">
        <p14:creationId xmlns:p14="http://schemas.microsoft.com/office/powerpoint/2010/main" val="3782416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2C97C-E24F-49AF-9C9F-6D3A6CC9DFC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9890752-FB46-4EB2-B25E-5ED73402EB6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092F957-07A0-4F5D-BEFD-881E452125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3D800A-2E13-4C32-B951-D265CC67317E}"/>
              </a:ext>
            </a:extLst>
          </p:cNvPr>
          <p:cNvSpPr>
            <a:spLocks noGrp="1"/>
          </p:cNvSpPr>
          <p:nvPr>
            <p:ph type="dt" sz="half" idx="10"/>
          </p:nvPr>
        </p:nvSpPr>
        <p:spPr/>
        <p:txBody>
          <a:bodyPr/>
          <a:lstStyle/>
          <a:p>
            <a:fld id="{9EB9D0F1-23DC-40E1-83E0-BB57D7F4CBB3}" type="datetimeFigureOut">
              <a:rPr lang="en-GB" smtClean="0"/>
              <a:t>10/03/2021</a:t>
            </a:fld>
            <a:endParaRPr lang="en-GB"/>
          </a:p>
        </p:txBody>
      </p:sp>
      <p:sp>
        <p:nvSpPr>
          <p:cNvPr id="6" name="Footer Placeholder 5">
            <a:extLst>
              <a:ext uri="{FF2B5EF4-FFF2-40B4-BE49-F238E27FC236}">
                <a16:creationId xmlns:a16="http://schemas.microsoft.com/office/drawing/2014/main" id="{A8359BE8-A6A3-406E-8A91-588CE786996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6743AA-B037-4CC7-9397-7293975A2A3E}"/>
              </a:ext>
            </a:extLst>
          </p:cNvPr>
          <p:cNvSpPr>
            <a:spLocks noGrp="1"/>
          </p:cNvSpPr>
          <p:nvPr>
            <p:ph type="sldNum" sz="quarter" idx="12"/>
          </p:nvPr>
        </p:nvSpPr>
        <p:spPr/>
        <p:txBody>
          <a:bodyPr/>
          <a:lstStyle/>
          <a:p>
            <a:fld id="{24224B2A-78C2-4450-95B0-93F7C35D9ABD}" type="slidenum">
              <a:rPr lang="en-GB" smtClean="0"/>
              <a:t>‹#›</a:t>
            </a:fld>
            <a:endParaRPr lang="en-GB"/>
          </a:p>
        </p:txBody>
      </p:sp>
    </p:spTree>
    <p:extLst>
      <p:ext uri="{BB962C8B-B14F-4D97-AF65-F5344CB8AC3E}">
        <p14:creationId xmlns:p14="http://schemas.microsoft.com/office/powerpoint/2010/main" val="22145048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C0513-DF6B-415C-AB5B-0DDACD61733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9141B90-9298-4505-BE8C-D1A4D7D9A3D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A08E29-7282-41F8-86FD-8D1745491678}"/>
              </a:ext>
            </a:extLst>
          </p:cNvPr>
          <p:cNvSpPr>
            <a:spLocks noGrp="1"/>
          </p:cNvSpPr>
          <p:nvPr>
            <p:ph type="dt" sz="half" idx="10"/>
          </p:nvPr>
        </p:nvSpPr>
        <p:spPr/>
        <p:txBody>
          <a:bodyPr/>
          <a:lstStyle/>
          <a:p>
            <a:fld id="{9EB9D0F1-23DC-40E1-83E0-BB57D7F4CBB3}" type="datetimeFigureOut">
              <a:rPr lang="en-GB" smtClean="0"/>
              <a:t>10/03/2021</a:t>
            </a:fld>
            <a:endParaRPr lang="en-GB"/>
          </a:p>
        </p:txBody>
      </p:sp>
      <p:sp>
        <p:nvSpPr>
          <p:cNvPr id="5" name="Footer Placeholder 4">
            <a:extLst>
              <a:ext uri="{FF2B5EF4-FFF2-40B4-BE49-F238E27FC236}">
                <a16:creationId xmlns:a16="http://schemas.microsoft.com/office/drawing/2014/main" id="{F60A2455-B93D-485C-ACAA-E47B1FA32A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6A5D82-F6C9-49F0-B7B4-D60D79F2A767}"/>
              </a:ext>
            </a:extLst>
          </p:cNvPr>
          <p:cNvSpPr>
            <a:spLocks noGrp="1"/>
          </p:cNvSpPr>
          <p:nvPr>
            <p:ph type="sldNum" sz="quarter" idx="12"/>
          </p:nvPr>
        </p:nvSpPr>
        <p:spPr/>
        <p:txBody>
          <a:bodyPr/>
          <a:lstStyle/>
          <a:p>
            <a:fld id="{24224B2A-78C2-4450-95B0-93F7C35D9ABD}" type="slidenum">
              <a:rPr lang="en-GB" smtClean="0"/>
              <a:t>‹#›</a:t>
            </a:fld>
            <a:endParaRPr lang="en-GB"/>
          </a:p>
        </p:txBody>
      </p:sp>
    </p:spTree>
    <p:extLst>
      <p:ext uri="{BB962C8B-B14F-4D97-AF65-F5344CB8AC3E}">
        <p14:creationId xmlns:p14="http://schemas.microsoft.com/office/powerpoint/2010/main" val="1914477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4DB0A4-40AF-4EA8-A421-C5AA55A8BAB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F839312-7DFD-471B-935C-1D393175B90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3818A7-EC8B-4B17-A630-F0B568C04C42}"/>
              </a:ext>
            </a:extLst>
          </p:cNvPr>
          <p:cNvSpPr>
            <a:spLocks noGrp="1"/>
          </p:cNvSpPr>
          <p:nvPr>
            <p:ph type="dt" sz="half" idx="10"/>
          </p:nvPr>
        </p:nvSpPr>
        <p:spPr/>
        <p:txBody>
          <a:bodyPr/>
          <a:lstStyle/>
          <a:p>
            <a:fld id="{9EB9D0F1-23DC-40E1-83E0-BB57D7F4CBB3}" type="datetimeFigureOut">
              <a:rPr lang="en-GB" smtClean="0"/>
              <a:t>10/03/2021</a:t>
            </a:fld>
            <a:endParaRPr lang="en-GB"/>
          </a:p>
        </p:txBody>
      </p:sp>
      <p:sp>
        <p:nvSpPr>
          <p:cNvPr id="5" name="Footer Placeholder 4">
            <a:extLst>
              <a:ext uri="{FF2B5EF4-FFF2-40B4-BE49-F238E27FC236}">
                <a16:creationId xmlns:a16="http://schemas.microsoft.com/office/drawing/2014/main" id="{AFD6148B-C0B0-4B31-89BE-82F8FCBB89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43CB75-5467-454E-A80D-CECE2A816127}"/>
              </a:ext>
            </a:extLst>
          </p:cNvPr>
          <p:cNvSpPr>
            <a:spLocks noGrp="1"/>
          </p:cNvSpPr>
          <p:nvPr>
            <p:ph type="sldNum" sz="quarter" idx="12"/>
          </p:nvPr>
        </p:nvSpPr>
        <p:spPr/>
        <p:txBody>
          <a:bodyPr/>
          <a:lstStyle/>
          <a:p>
            <a:fld id="{24224B2A-78C2-4450-95B0-93F7C35D9ABD}" type="slidenum">
              <a:rPr lang="en-GB" smtClean="0"/>
              <a:t>‹#›</a:t>
            </a:fld>
            <a:endParaRPr lang="en-GB"/>
          </a:p>
        </p:txBody>
      </p:sp>
    </p:spTree>
    <p:extLst>
      <p:ext uri="{BB962C8B-B14F-4D97-AF65-F5344CB8AC3E}">
        <p14:creationId xmlns:p14="http://schemas.microsoft.com/office/powerpoint/2010/main" val="18541554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Short Title and 1 Content">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bwMode="auto">
          <a:xfrm>
            <a:off x="609600" y="628650"/>
            <a:ext cx="10972800" cy="660400"/>
          </a:xfrm>
          <a:prstGeom prst="rect">
            <a:avLst/>
          </a:prstGeom>
          <a:noFill/>
          <a:ln w="9525">
            <a:noFill/>
            <a:miter lim="800000"/>
            <a:headEnd/>
            <a:tailEnd/>
          </a:ln>
          <a:effectLst/>
        </p:spPr>
        <p:txBody>
          <a:bodyPr/>
          <a:lstStyle/>
          <a:p>
            <a:pPr lvl="0"/>
            <a:r>
              <a:rPr lang="en-US" dirty="0"/>
              <a:t>Click to edit Master title style</a:t>
            </a:r>
            <a:endParaRPr lang="en-GB" dirty="0"/>
          </a:p>
        </p:txBody>
      </p:sp>
      <p:sp>
        <p:nvSpPr>
          <p:cNvPr id="8" name="Content Placeholder 2"/>
          <p:cNvSpPr>
            <a:spLocks noGrp="1"/>
          </p:cNvSpPr>
          <p:nvPr>
            <p:ph idx="1"/>
          </p:nvPr>
        </p:nvSpPr>
        <p:spPr>
          <a:xfrm>
            <a:off x="609600" y="1438275"/>
            <a:ext cx="10972800" cy="4171950"/>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850061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328978-B39F-46C3-9B61-C088F867CF1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E5DDF5F-B113-4BE5-86B8-74AB7155114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0A4372-4420-4291-8FB2-A8147EC7BBE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B9D0F1-23DC-40E1-83E0-BB57D7F4CBB3}" type="datetimeFigureOut">
              <a:rPr lang="en-GB" smtClean="0"/>
              <a:t>10/03/2021</a:t>
            </a:fld>
            <a:endParaRPr lang="en-GB"/>
          </a:p>
        </p:txBody>
      </p:sp>
      <p:sp>
        <p:nvSpPr>
          <p:cNvPr id="5" name="Footer Placeholder 4">
            <a:extLst>
              <a:ext uri="{FF2B5EF4-FFF2-40B4-BE49-F238E27FC236}">
                <a16:creationId xmlns:a16="http://schemas.microsoft.com/office/drawing/2014/main" id="{DB97CDC4-E4AD-4639-BF2D-CB7A631803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3733B57-F5FF-404C-8C72-23FF30045B9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224B2A-78C2-4450-95B0-93F7C35D9ABD}" type="slidenum">
              <a:rPr lang="en-GB" smtClean="0"/>
              <a:t>‹#›</a:t>
            </a:fld>
            <a:endParaRPr lang="en-GB"/>
          </a:p>
        </p:txBody>
      </p:sp>
      <p:sp>
        <p:nvSpPr>
          <p:cNvPr id="8" name="TextBox 7">
            <a:extLst>
              <a:ext uri="{FF2B5EF4-FFF2-40B4-BE49-F238E27FC236}">
                <a16:creationId xmlns:a16="http://schemas.microsoft.com/office/drawing/2014/main" id="{450815A3-1D5A-46A8-9A06-FFED16139C3F}"/>
              </a:ext>
            </a:extLst>
          </p:cNvPr>
          <p:cNvSpPr txBox="1"/>
          <p:nvPr userDrawn="1">
            <p:extLst>
              <p:ext uri="{1162E1C5-73C7-4A58-AE30-91384D911F3F}">
                <p184:classification xmlns:p184="http://schemas.microsoft.com/office/powerpoint/2018/4/main" val="hdr"/>
              </p:ext>
            </p:extLst>
          </p:nvPr>
        </p:nvSpPr>
        <p:spPr>
          <a:xfrm>
            <a:off x="1088072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spTree>
    <p:extLst>
      <p:ext uri="{BB962C8B-B14F-4D97-AF65-F5344CB8AC3E}">
        <p14:creationId xmlns:p14="http://schemas.microsoft.com/office/powerpoint/2010/main" val="19991558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a:t>Stakeholders of a Project</a:t>
            </a:r>
          </a:p>
        </p:txBody>
      </p:sp>
      <p:sp>
        <p:nvSpPr>
          <p:cNvPr id="3" name="Subtitle 2"/>
          <p:cNvSpPr>
            <a:spLocks noGrp="1"/>
          </p:cNvSpPr>
          <p:nvPr>
            <p:ph type="subTitle" idx="1"/>
          </p:nvPr>
        </p:nvSpPr>
        <p:spPr/>
        <p:txBody>
          <a:bodyPr/>
          <a:lstStyle/>
          <a:p>
            <a:r>
              <a:rPr lang="en-GB" dirty="0"/>
              <a:t>Lecture 4</a:t>
            </a:r>
          </a:p>
        </p:txBody>
      </p:sp>
    </p:spTree>
    <p:extLst>
      <p:ext uri="{BB962C8B-B14F-4D97-AF65-F5344CB8AC3E}">
        <p14:creationId xmlns:p14="http://schemas.microsoft.com/office/powerpoint/2010/main" val="28940976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Lecture Outline</a:t>
            </a:r>
          </a:p>
        </p:txBody>
      </p:sp>
      <p:sp>
        <p:nvSpPr>
          <p:cNvPr id="3" name="Content Placeholder 2"/>
          <p:cNvSpPr>
            <a:spLocks noGrp="1"/>
          </p:cNvSpPr>
          <p:nvPr>
            <p:ph idx="1"/>
          </p:nvPr>
        </p:nvSpPr>
        <p:spPr/>
        <p:txBody>
          <a:bodyPr/>
          <a:lstStyle/>
          <a:p>
            <a:pPr marL="457200" indent="-457200">
              <a:buFont typeface="Arial" panose="020B0604020202020204" pitchFamily="34" charset="0"/>
              <a:buChar char="•"/>
            </a:pPr>
            <a:r>
              <a:rPr lang="en-GB" dirty="0"/>
              <a:t>Introduction to stakeholders</a:t>
            </a:r>
          </a:p>
          <a:p>
            <a:pPr marL="457200" indent="-457200">
              <a:buFont typeface="Arial" panose="020B0604020202020204" pitchFamily="34" charset="0"/>
              <a:buChar char="•"/>
            </a:pPr>
            <a:r>
              <a:rPr lang="en-GB" dirty="0"/>
              <a:t>Stakeholders of a project or supply chain function</a:t>
            </a:r>
          </a:p>
          <a:p>
            <a:pPr marL="457200" indent="-457200">
              <a:buFont typeface="Arial" panose="020B0604020202020204" pitchFamily="34" charset="0"/>
              <a:buChar char="•"/>
            </a:pPr>
            <a:r>
              <a:rPr lang="en-GB" dirty="0"/>
              <a:t>Corporate Social Responsibility (CSR)</a:t>
            </a:r>
          </a:p>
          <a:p>
            <a:pPr marL="457200" indent="-457200">
              <a:buFont typeface="Arial" panose="020B0604020202020204" pitchFamily="34" charset="0"/>
              <a:buChar char="•"/>
            </a:pPr>
            <a:r>
              <a:rPr lang="en-GB" dirty="0"/>
              <a:t>Stakeholder management</a:t>
            </a:r>
          </a:p>
          <a:p>
            <a:pPr marL="0" indent="0">
              <a:buNone/>
            </a:pPr>
            <a:endParaRPr lang="en-GB" dirty="0"/>
          </a:p>
        </p:txBody>
      </p:sp>
    </p:spTree>
    <p:extLst>
      <p:ext uri="{BB962C8B-B14F-4D97-AF65-F5344CB8AC3E}">
        <p14:creationId xmlns:p14="http://schemas.microsoft.com/office/powerpoint/2010/main" val="78425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Are Stakeholders?</a:t>
            </a:r>
          </a:p>
        </p:txBody>
      </p:sp>
      <p:sp>
        <p:nvSpPr>
          <p:cNvPr id="3" name="Content Placeholder 2"/>
          <p:cNvSpPr>
            <a:spLocks noGrp="1"/>
          </p:cNvSpPr>
          <p:nvPr>
            <p:ph idx="1"/>
          </p:nvPr>
        </p:nvSpPr>
        <p:spPr/>
        <p:txBody>
          <a:bodyPr/>
          <a:lstStyle/>
          <a:p>
            <a:pPr algn="just"/>
            <a:r>
              <a:rPr lang="en-GB" dirty="0"/>
              <a:t>‘Stakeholders are those individuals or groups who depend on the organisation to fulfil their own goals and on whom, in turn, the organisation depends’ (Johnson &amp; Scholes)</a:t>
            </a:r>
          </a:p>
          <a:p>
            <a:pPr algn="just"/>
            <a:endParaRPr lang="en-GB" dirty="0"/>
          </a:p>
          <a:p>
            <a:pPr algn="just"/>
            <a:r>
              <a:rPr lang="en-GB" dirty="0"/>
              <a:t>‘A stakeholder of a company is an individual or group that either is harmed by, or benefits from, the company </a:t>
            </a:r>
            <a:r>
              <a:rPr lang="en-GB" i="1" dirty="0"/>
              <a:t>or </a:t>
            </a:r>
            <a:r>
              <a:rPr lang="en-GB" dirty="0"/>
              <a:t>whose rights have been violated, or have to be respected, by the company’ (Jobber).</a:t>
            </a:r>
          </a:p>
        </p:txBody>
      </p:sp>
    </p:spTree>
    <p:extLst>
      <p:ext uri="{BB962C8B-B14F-4D97-AF65-F5344CB8AC3E}">
        <p14:creationId xmlns:p14="http://schemas.microsoft.com/office/powerpoint/2010/main" val="2442314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Are Stakeholders?</a:t>
            </a:r>
          </a:p>
        </p:txBody>
      </p:sp>
      <p:sp>
        <p:nvSpPr>
          <p:cNvPr id="3" name="Content Placeholder 2"/>
          <p:cNvSpPr>
            <a:spLocks noGrp="1"/>
          </p:cNvSpPr>
          <p:nvPr>
            <p:ph idx="1"/>
          </p:nvPr>
        </p:nvSpPr>
        <p:spPr/>
        <p:txBody>
          <a:bodyPr/>
          <a:lstStyle/>
          <a:p>
            <a:pPr marL="457200" indent="-457200">
              <a:buFont typeface="Arial" panose="020B0604020202020204" pitchFamily="34" charset="0"/>
              <a:buChar char="•"/>
            </a:pPr>
            <a:r>
              <a:rPr lang="en-GB" dirty="0"/>
              <a:t>Stakeholders can be both internal and external;</a:t>
            </a:r>
          </a:p>
          <a:p>
            <a:pPr marL="457200" indent="-457200">
              <a:buFont typeface="Arial" panose="020B0604020202020204" pitchFamily="34" charset="0"/>
              <a:buChar char="•"/>
            </a:pPr>
            <a:r>
              <a:rPr lang="en-GB" dirty="0"/>
              <a:t>Stakeholders aren’t always directly connected to an organisation – governments, trade unions, professional bodies, etc.);</a:t>
            </a:r>
          </a:p>
          <a:p>
            <a:pPr marL="457200" indent="-457200">
              <a:buFont typeface="Arial" panose="020B0604020202020204" pitchFamily="34" charset="0"/>
              <a:buChar char="•"/>
            </a:pPr>
            <a:r>
              <a:rPr lang="en-GB" dirty="0"/>
              <a:t>Stakeholder theory recognises that an organisation affects its environment and is affected by its environment;</a:t>
            </a:r>
          </a:p>
          <a:p>
            <a:pPr marL="457200" indent="-457200">
              <a:buFont typeface="Arial" panose="020B0604020202020204" pitchFamily="34" charset="0"/>
              <a:buChar char="•"/>
            </a:pPr>
            <a:r>
              <a:rPr lang="en-GB" dirty="0"/>
              <a:t>project and supply is likely to have an important role in stakeholder management as it occupies a key role at the interface between the internal and external supply chains.</a:t>
            </a:r>
          </a:p>
        </p:txBody>
      </p:sp>
    </p:spTree>
    <p:extLst>
      <p:ext uri="{BB962C8B-B14F-4D97-AF65-F5344CB8AC3E}">
        <p14:creationId xmlns:p14="http://schemas.microsoft.com/office/powerpoint/2010/main" val="2985421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p:cNvSpPr>
          <p:nvPr>
            <p:ph type="title"/>
          </p:nvPr>
        </p:nvSpPr>
        <p:spPr>
          <a:ln/>
        </p:spPr>
        <p:txBody>
          <a:bodyPr>
            <a:normAutofit fontScale="90000"/>
          </a:bodyPr>
          <a:lstStyle/>
          <a:p>
            <a:pPr eaLnBrk="1" hangingPunct="1"/>
            <a:r>
              <a:rPr lang="en-GB" altLang="en-US"/>
              <a:t>Why are stakeholders important?</a:t>
            </a:r>
          </a:p>
        </p:txBody>
      </p:sp>
      <p:sp>
        <p:nvSpPr>
          <p:cNvPr id="70659" name="Content Placeholder 4"/>
          <p:cNvSpPr>
            <a:spLocks noGrp="1"/>
          </p:cNvSpPr>
          <p:nvPr>
            <p:ph idx="1"/>
          </p:nvPr>
        </p:nvSpPr>
        <p:spPr/>
        <p:txBody>
          <a:bodyPr/>
          <a:lstStyle/>
          <a:p>
            <a:pPr lvl="1" eaLnBrk="1" hangingPunct="1"/>
            <a:r>
              <a:rPr lang="en-GB" altLang="en-US"/>
              <a:t>They may seek to influence the organisation</a:t>
            </a:r>
          </a:p>
          <a:p>
            <a:pPr lvl="1" eaLnBrk="1" hangingPunct="1"/>
            <a:r>
              <a:rPr lang="en-GB" altLang="en-US"/>
              <a:t>There is strong public and regulatory pressure for business organisations to be ‘socially responsible’</a:t>
            </a:r>
          </a:p>
          <a:p>
            <a:pPr lvl="1" eaLnBrk="1" hangingPunct="1"/>
            <a:r>
              <a:rPr lang="en-GB" altLang="en-US"/>
              <a:t>Organisations themselves increasingly follow (and publicise) ethical and CSR frameworks</a:t>
            </a:r>
          </a:p>
          <a:p>
            <a:pPr eaLnBrk="1" hangingPunct="1"/>
            <a:endParaRPr lang="en-GB" altLang="en-US"/>
          </a:p>
        </p:txBody>
      </p:sp>
    </p:spTree>
    <p:extLst>
      <p:ext uri="{BB962C8B-B14F-4D97-AF65-F5344CB8AC3E}">
        <p14:creationId xmlns:p14="http://schemas.microsoft.com/office/powerpoint/2010/main" val="41750828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a:ln/>
        </p:spPr>
        <p:txBody>
          <a:bodyPr>
            <a:normAutofit fontScale="90000"/>
          </a:bodyPr>
          <a:lstStyle/>
          <a:p>
            <a:pPr eaLnBrk="1" hangingPunct="1"/>
            <a:r>
              <a:rPr lang="en-GB" altLang="en-US"/>
              <a:t>Categories of stakeholders</a:t>
            </a:r>
          </a:p>
        </p:txBody>
      </p:sp>
      <p:sp>
        <p:nvSpPr>
          <p:cNvPr id="71683" name="Content Placeholder 4"/>
          <p:cNvSpPr>
            <a:spLocks noGrp="1"/>
          </p:cNvSpPr>
          <p:nvPr>
            <p:ph idx="1"/>
          </p:nvPr>
        </p:nvSpPr>
        <p:spPr/>
        <p:txBody>
          <a:bodyPr>
            <a:normAutofit/>
          </a:bodyPr>
          <a:lstStyle/>
          <a:p>
            <a:pPr lvl="1" eaLnBrk="1" hangingPunct="1"/>
            <a:r>
              <a:rPr lang="en-GB" altLang="en-US" dirty="0"/>
              <a:t>Internal stakeholders – Members of the organisation</a:t>
            </a:r>
          </a:p>
          <a:p>
            <a:pPr lvl="1" eaLnBrk="1" hangingPunct="1"/>
            <a:r>
              <a:rPr lang="en-GB" altLang="en-US" dirty="0"/>
              <a:t>Connected stakeholders – have direct contractual or commercial dealings</a:t>
            </a:r>
          </a:p>
          <a:p>
            <a:pPr lvl="1" eaLnBrk="1" hangingPunct="1"/>
            <a:r>
              <a:rPr lang="en-GB" altLang="en-US" dirty="0"/>
              <a:t>External or secondary stakeholders – no direct contractual or commercial relationship but have an interest in, or are affected by the organisations activities.</a:t>
            </a:r>
          </a:p>
          <a:p>
            <a:pPr lvl="1" eaLnBrk="1" hangingPunct="1"/>
            <a:endParaRPr lang="en-GB" altLang="en-US" dirty="0"/>
          </a:p>
          <a:p>
            <a:pPr marL="179388" lvl="1" indent="0" eaLnBrk="1" hangingPunct="1">
              <a:buNone/>
            </a:pPr>
            <a:r>
              <a:rPr lang="en-GB" altLang="en-US" dirty="0"/>
              <a:t>Think of an organisation with which you are familiar – who are the organisations stakeholders in each category?</a:t>
            </a:r>
          </a:p>
        </p:txBody>
      </p:sp>
    </p:spTree>
    <p:extLst>
      <p:ext uri="{BB962C8B-B14F-4D97-AF65-F5344CB8AC3E}">
        <p14:creationId xmlns:p14="http://schemas.microsoft.com/office/powerpoint/2010/main" val="14590182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a:ln/>
        </p:spPr>
        <p:txBody>
          <a:bodyPr>
            <a:normAutofit fontScale="90000"/>
          </a:bodyPr>
          <a:lstStyle/>
          <a:p>
            <a:pPr eaLnBrk="1" hangingPunct="1"/>
            <a:r>
              <a:rPr lang="en-GB" altLang="en-US" dirty="0"/>
              <a:t>Internal stakeholders of project</a:t>
            </a:r>
            <a:br>
              <a:rPr lang="en-GB" altLang="en-US" dirty="0"/>
            </a:br>
            <a:endParaRPr lang="en-GB" altLang="en-US" dirty="0"/>
          </a:p>
        </p:txBody>
      </p:sp>
      <p:graphicFrame>
        <p:nvGraphicFramePr>
          <p:cNvPr id="4" name="Content Placeholder 3"/>
          <p:cNvGraphicFramePr>
            <a:graphicFrameLocks noGrp="1"/>
          </p:cNvGraphicFramePr>
          <p:nvPr>
            <p:ph idx="1"/>
          </p:nvPr>
        </p:nvGraphicFramePr>
        <p:xfrm>
          <a:off x="1981201" y="1438275"/>
          <a:ext cx="8162925" cy="3657600"/>
        </p:xfrm>
        <a:graphic>
          <a:graphicData uri="http://schemas.openxmlformats.org/drawingml/2006/table">
            <a:tbl>
              <a:tblPr/>
              <a:tblGrid>
                <a:gridCol w="8162925">
                  <a:extLst>
                    <a:ext uri="{9D8B030D-6E8A-4147-A177-3AD203B41FA5}">
                      <a16:colId xmlns:a16="http://schemas.microsoft.com/office/drawing/2014/main" val="20000"/>
                    </a:ext>
                  </a:extLst>
                </a:gridCol>
              </a:tblGrid>
              <a:tr h="0">
                <a:tc>
                  <a:txBody>
                    <a:bodyPr/>
                    <a:lstStyle/>
                    <a:p>
                      <a:pPr algn="l" rtl="0"/>
                      <a:r>
                        <a:rPr lang="en-GB" sz="2400" b="0" i="0" u="none" strike="noStrike" dirty="0">
                          <a:effectLst/>
                          <a:latin typeface="+mn-lt"/>
                        </a:rPr>
                        <a:t>STAKEHOLDER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a:noFill/>
                    </a:lnB>
                  </a:tcPr>
                </a:tc>
                <a:extLst>
                  <a:ext uri="{0D108BD9-81ED-4DB2-BD59-A6C34878D82A}">
                    <a16:rowId xmlns:a16="http://schemas.microsoft.com/office/drawing/2014/main" val="10000"/>
                  </a:ext>
                </a:extLst>
              </a:tr>
              <a:tr h="0">
                <a:tc>
                  <a:txBody>
                    <a:bodyPr/>
                    <a:lstStyle/>
                    <a:p>
                      <a:pPr algn="l" rtl="0"/>
                      <a:r>
                        <a:rPr lang="en-GB" sz="2400" b="0" i="0" u="none" strike="noStrike" dirty="0">
                          <a:effectLst/>
                          <a:latin typeface="+mn-lt"/>
                        </a:rPr>
                        <a:t>Directors/managers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solidFill>
                      <a:schemeClr val="accent1"/>
                    </a:solidFill>
                  </a:tcPr>
                </a:tc>
                <a:extLst>
                  <a:ext uri="{0D108BD9-81ED-4DB2-BD59-A6C34878D82A}">
                    <a16:rowId xmlns:a16="http://schemas.microsoft.com/office/drawing/2014/main" val="10001"/>
                  </a:ext>
                </a:extLst>
              </a:tr>
              <a:tr h="0">
                <a:tc>
                  <a:txBody>
                    <a:bodyPr/>
                    <a:lstStyle/>
                    <a:p>
                      <a:pPr algn="l" rtl="0"/>
                      <a:r>
                        <a:rPr lang="en-GB" sz="2400" b="0" i="0" u="none" strike="noStrike" dirty="0">
                          <a:effectLst/>
                          <a:latin typeface="+mn-lt"/>
                        </a:rPr>
                        <a:t>Staff/team members or other organisation members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solidFill>
                      <a:schemeClr val="accent2"/>
                    </a:solidFill>
                  </a:tcPr>
                </a:tc>
                <a:extLst>
                  <a:ext uri="{0D108BD9-81ED-4DB2-BD59-A6C34878D82A}">
                    <a16:rowId xmlns:a16="http://schemas.microsoft.com/office/drawing/2014/main" val="10002"/>
                  </a:ext>
                </a:extLst>
              </a:tr>
              <a:tr h="0">
                <a:tc>
                  <a:txBody>
                    <a:bodyPr/>
                    <a:lstStyle/>
                    <a:p>
                      <a:pPr algn="l" rtl="0"/>
                      <a:r>
                        <a:rPr lang="en-GB" sz="2400" b="0" i="0" u="none" strike="noStrike" dirty="0">
                          <a:effectLst/>
                          <a:latin typeface="+mn-lt"/>
                        </a:rPr>
                        <a:t>Technical/design function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solidFill>
                      <a:schemeClr val="accent1"/>
                    </a:solidFill>
                  </a:tcPr>
                </a:tc>
                <a:extLst>
                  <a:ext uri="{0D108BD9-81ED-4DB2-BD59-A6C34878D82A}">
                    <a16:rowId xmlns:a16="http://schemas.microsoft.com/office/drawing/2014/main" val="10003"/>
                  </a:ext>
                </a:extLst>
              </a:tr>
              <a:tr h="0">
                <a:tc>
                  <a:txBody>
                    <a:bodyPr/>
                    <a:lstStyle/>
                    <a:p>
                      <a:pPr algn="l" rtl="0"/>
                      <a:r>
                        <a:rPr lang="en-GB" sz="2400" b="0" i="0" u="none" strike="noStrike" dirty="0">
                          <a:effectLst/>
                          <a:latin typeface="+mn-lt"/>
                        </a:rPr>
                        <a:t>Manufacture/production/operations function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solidFill>
                      <a:schemeClr val="accent2"/>
                    </a:solidFill>
                  </a:tcPr>
                </a:tc>
                <a:extLst>
                  <a:ext uri="{0D108BD9-81ED-4DB2-BD59-A6C34878D82A}">
                    <a16:rowId xmlns:a16="http://schemas.microsoft.com/office/drawing/2014/main" val="10004"/>
                  </a:ext>
                </a:extLst>
              </a:tr>
              <a:tr h="0">
                <a:tc>
                  <a:txBody>
                    <a:bodyPr/>
                    <a:lstStyle/>
                    <a:p>
                      <a:pPr algn="l" rtl="0"/>
                      <a:r>
                        <a:rPr lang="en-GB" sz="2400" b="0" i="0" u="none" strike="noStrike" dirty="0">
                          <a:effectLst/>
                          <a:latin typeface="+mn-lt"/>
                        </a:rPr>
                        <a:t>Sales and marketing function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solidFill>
                      <a:schemeClr val="accent1"/>
                    </a:solidFill>
                  </a:tcPr>
                </a:tc>
                <a:extLst>
                  <a:ext uri="{0D108BD9-81ED-4DB2-BD59-A6C34878D82A}">
                    <a16:rowId xmlns:a16="http://schemas.microsoft.com/office/drawing/2014/main" val="10005"/>
                  </a:ext>
                </a:extLst>
              </a:tr>
              <a:tr h="0">
                <a:tc>
                  <a:txBody>
                    <a:bodyPr/>
                    <a:lstStyle/>
                    <a:p>
                      <a:pPr algn="l" rtl="0"/>
                      <a:r>
                        <a:rPr lang="en-GB" sz="2400" b="0" i="0" u="none" strike="noStrike" dirty="0">
                          <a:effectLst/>
                          <a:latin typeface="+mn-lt"/>
                        </a:rPr>
                        <a:t>Finance/admin function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solidFill>
                      <a:schemeClr val="accent2"/>
                    </a:solidFill>
                  </a:tcPr>
                </a:tc>
                <a:extLst>
                  <a:ext uri="{0D108BD9-81ED-4DB2-BD59-A6C34878D82A}">
                    <a16:rowId xmlns:a16="http://schemas.microsoft.com/office/drawing/2014/main" val="10006"/>
                  </a:ext>
                </a:extLst>
              </a:tr>
              <a:tr h="0">
                <a:tc>
                  <a:txBody>
                    <a:bodyPr/>
                    <a:lstStyle/>
                    <a:p>
                      <a:pPr algn="l" rtl="0"/>
                      <a:r>
                        <a:rPr lang="en-GB" sz="2400" b="0" i="0" u="none" strike="noStrike" dirty="0">
                          <a:effectLst/>
                          <a:latin typeface="+mn-lt"/>
                        </a:rPr>
                        <a:t>Storage and distribution (or logistics)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w="635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0378921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a:ln/>
        </p:spPr>
        <p:txBody>
          <a:bodyPr>
            <a:normAutofit fontScale="90000"/>
          </a:bodyPr>
          <a:lstStyle/>
          <a:p>
            <a:pPr eaLnBrk="1" hangingPunct="1"/>
            <a:r>
              <a:rPr lang="en-GB" altLang="en-US" dirty="0"/>
              <a:t>Connected stakeholders of project</a:t>
            </a:r>
          </a:p>
        </p:txBody>
      </p:sp>
      <p:graphicFrame>
        <p:nvGraphicFramePr>
          <p:cNvPr id="4" name="Content Placeholder 3"/>
          <p:cNvGraphicFramePr>
            <a:graphicFrameLocks noGrp="1"/>
          </p:cNvGraphicFramePr>
          <p:nvPr>
            <p:ph idx="1"/>
          </p:nvPr>
        </p:nvGraphicFramePr>
        <p:xfrm>
          <a:off x="1981201" y="1438275"/>
          <a:ext cx="8162925" cy="2762250"/>
        </p:xfrm>
        <a:graphic>
          <a:graphicData uri="http://schemas.openxmlformats.org/drawingml/2006/table">
            <a:tbl>
              <a:tblPr/>
              <a:tblGrid>
                <a:gridCol w="8162925">
                  <a:extLst>
                    <a:ext uri="{9D8B030D-6E8A-4147-A177-3AD203B41FA5}">
                      <a16:colId xmlns:a16="http://schemas.microsoft.com/office/drawing/2014/main" val="20000"/>
                    </a:ext>
                  </a:extLst>
                </a:gridCol>
              </a:tblGrid>
              <a:tr h="400050">
                <a:tc>
                  <a:txBody>
                    <a:bodyPr/>
                    <a:lstStyle/>
                    <a:p>
                      <a:pPr algn="l" rtl="0"/>
                      <a:r>
                        <a:rPr lang="en-GB" sz="2400" b="0" i="0" u="none" strike="noStrike" dirty="0">
                          <a:effectLst/>
                          <a:latin typeface="+mn-lt"/>
                        </a:rPr>
                        <a:t>STAKEHOLDER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a:noFill/>
                    </a:lnB>
                  </a:tcPr>
                </a:tc>
                <a:extLst>
                  <a:ext uri="{0D108BD9-81ED-4DB2-BD59-A6C34878D82A}">
                    <a16:rowId xmlns:a16="http://schemas.microsoft.com/office/drawing/2014/main" val="10000"/>
                  </a:ext>
                </a:extLst>
              </a:tr>
              <a:tr h="400050">
                <a:tc>
                  <a:txBody>
                    <a:bodyPr/>
                    <a:lstStyle/>
                    <a:p>
                      <a:pPr algn="l" rtl="0"/>
                      <a:r>
                        <a:rPr lang="en-GB" sz="2400" b="0" i="0" u="none" strike="noStrike" kern="1200" dirty="0">
                          <a:solidFill>
                            <a:schemeClr val="tx1"/>
                          </a:solidFill>
                          <a:effectLst/>
                          <a:latin typeface="+mn-lt"/>
                          <a:ea typeface="+mn-ea"/>
                          <a:cs typeface="+mn-cs"/>
                        </a:rPr>
                        <a:t>Shareholders</a:t>
                      </a:r>
                    </a:p>
                  </a:txBody>
                  <a:tcPr marL="47625" marR="47625" marT="47625" marB="47625">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solidFill>
                      <a:schemeClr val="accent1"/>
                    </a:solidFill>
                  </a:tcPr>
                </a:tc>
                <a:extLst>
                  <a:ext uri="{0D108BD9-81ED-4DB2-BD59-A6C34878D82A}">
                    <a16:rowId xmlns:a16="http://schemas.microsoft.com/office/drawing/2014/main" val="10001"/>
                  </a:ext>
                </a:extLst>
              </a:tr>
              <a:tr h="400050">
                <a:tc>
                  <a:txBody>
                    <a:bodyPr/>
                    <a:lstStyle/>
                    <a:p>
                      <a:pPr algn="l" rtl="0"/>
                      <a:r>
                        <a:rPr lang="en-GB" sz="2400" b="0" i="0" u="none" strike="noStrike" kern="1200" dirty="0">
                          <a:solidFill>
                            <a:schemeClr val="tx1"/>
                          </a:solidFill>
                          <a:effectLst/>
                          <a:latin typeface="+mn-lt"/>
                          <a:ea typeface="+mn-ea"/>
                          <a:cs typeface="+mn-cs"/>
                        </a:rPr>
                        <a:t>End customers</a:t>
                      </a:r>
                    </a:p>
                  </a:txBody>
                  <a:tcPr marL="47625" marR="47625" marT="47625" marB="47625">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solidFill>
                      <a:schemeClr val="accent2"/>
                    </a:solidFill>
                  </a:tcPr>
                </a:tc>
                <a:extLst>
                  <a:ext uri="{0D108BD9-81ED-4DB2-BD59-A6C34878D82A}">
                    <a16:rowId xmlns:a16="http://schemas.microsoft.com/office/drawing/2014/main" val="10002"/>
                  </a:ext>
                </a:extLst>
              </a:tr>
              <a:tr h="400050">
                <a:tc>
                  <a:txBody>
                    <a:bodyPr/>
                    <a:lstStyle/>
                    <a:p>
                      <a:pPr algn="l" rtl="0"/>
                      <a:r>
                        <a:rPr lang="en-GB" sz="2400" b="0" i="0" u="none" strike="noStrike" kern="1200" dirty="0">
                          <a:solidFill>
                            <a:schemeClr val="tx1"/>
                          </a:solidFill>
                          <a:effectLst/>
                          <a:latin typeface="+mn-lt"/>
                          <a:ea typeface="+mn-ea"/>
                          <a:cs typeface="+mn-cs"/>
                        </a:rPr>
                        <a:t>Intermediary customers (e.g. agents, distributors, retail outlets)</a:t>
                      </a:r>
                    </a:p>
                  </a:txBody>
                  <a:tcPr marL="47625" marR="47625" marT="47625" marB="47625">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solidFill>
                      <a:schemeClr val="accent1"/>
                    </a:solidFill>
                  </a:tcPr>
                </a:tc>
                <a:extLst>
                  <a:ext uri="{0D108BD9-81ED-4DB2-BD59-A6C34878D82A}">
                    <a16:rowId xmlns:a16="http://schemas.microsoft.com/office/drawing/2014/main" val="10003"/>
                  </a:ext>
                </a:extLst>
              </a:tr>
              <a:tr h="400050">
                <a:tc>
                  <a:txBody>
                    <a:bodyPr/>
                    <a:lstStyle/>
                    <a:p>
                      <a:pPr algn="l" rtl="0"/>
                      <a:r>
                        <a:rPr lang="en-GB" sz="2400" b="0" i="0" u="none" strike="noStrike" kern="1200" dirty="0">
                          <a:solidFill>
                            <a:schemeClr val="tx1"/>
                          </a:solidFill>
                          <a:effectLst/>
                          <a:latin typeface="+mn-lt"/>
                          <a:ea typeface="+mn-ea"/>
                          <a:cs typeface="+mn-cs"/>
                        </a:rPr>
                        <a:t>Suppliers</a:t>
                      </a:r>
                    </a:p>
                  </a:txBody>
                  <a:tcPr marL="47625" marR="47625" marT="47625" marB="47625">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w="6350" cap="flat" cmpd="sng" algn="ctr">
                      <a:noFill/>
                      <a:prstDash val="solid"/>
                      <a:round/>
                      <a:headEnd type="none" w="med" len="med"/>
                      <a:tailEnd type="none" w="med" len="med"/>
                    </a:lnB>
                    <a:solidFill>
                      <a:schemeClr val="accent2"/>
                    </a:solidFill>
                  </a:tcPr>
                </a:tc>
                <a:extLst>
                  <a:ext uri="{0D108BD9-81ED-4DB2-BD59-A6C34878D82A}">
                    <a16:rowId xmlns:a16="http://schemas.microsoft.com/office/drawing/2014/main" val="10004"/>
                  </a:ext>
                </a:extLst>
              </a:tr>
              <a:tr h="400050">
                <a:tc>
                  <a:txBody>
                    <a:bodyPr/>
                    <a:lstStyle/>
                    <a:p>
                      <a:pPr algn="l" rtl="0"/>
                      <a:r>
                        <a:rPr lang="en-GB" sz="2400" b="0" i="0" u="none" strike="noStrike" kern="1200" dirty="0">
                          <a:solidFill>
                            <a:schemeClr val="tx1"/>
                          </a:solidFill>
                          <a:effectLst/>
                          <a:latin typeface="+mn-lt"/>
                          <a:ea typeface="+mn-ea"/>
                          <a:cs typeface="+mn-cs"/>
                        </a:rPr>
                        <a:t>Financial institutions/ lenders</a:t>
                      </a:r>
                    </a:p>
                  </a:txBody>
                  <a:tcPr marL="47625" marR="47625" marT="47625" marB="47625">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2326854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p:cNvSpPr>
          <p:nvPr>
            <p:ph type="title"/>
          </p:nvPr>
        </p:nvSpPr>
        <p:spPr>
          <a:ln/>
        </p:spPr>
        <p:txBody>
          <a:bodyPr>
            <a:normAutofit fontScale="90000"/>
          </a:bodyPr>
          <a:lstStyle/>
          <a:p>
            <a:pPr eaLnBrk="1" hangingPunct="1"/>
            <a:r>
              <a:rPr lang="en-GB" altLang="en-US" dirty="0"/>
              <a:t>External stakeholders of project</a:t>
            </a:r>
          </a:p>
        </p:txBody>
      </p:sp>
      <p:graphicFrame>
        <p:nvGraphicFramePr>
          <p:cNvPr id="4" name="Content Placeholder 3"/>
          <p:cNvGraphicFramePr>
            <a:graphicFrameLocks noGrp="1"/>
          </p:cNvGraphicFramePr>
          <p:nvPr>
            <p:ph idx="1"/>
          </p:nvPr>
        </p:nvGraphicFramePr>
        <p:xfrm>
          <a:off x="1981201" y="1438276"/>
          <a:ext cx="8162925" cy="2206626"/>
        </p:xfrm>
        <a:graphic>
          <a:graphicData uri="http://schemas.openxmlformats.org/drawingml/2006/table">
            <a:tbl>
              <a:tblPr/>
              <a:tblGrid>
                <a:gridCol w="8162925">
                  <a:extLst>
                    <a:ext uri="{9D8B030D-6E8A-4147-A177-3AD203B41FA5}">
                      <a16:colId xmlns:a16="http://schemas.microsoft.com/office/drawing/2014/main" val="20000"/>
                    </a:ext>
                  </a:extLst>
                </a:gridCol>
              </a:tblGrid>
              <a:tr h="457332">
                <a:tc>
                  <a:txBody>
                    <a:bodyPr/>
                    <a:lstStyle/>
                    <a:p>
                      <a:pPr algn="l" rtl="0"/>
                      <a:r>
                        <a:rPr lang="en-GB" sz="2400" b="0" i="0" u="none" strike="noStrike" dirty="0">
                          <a:effectLst/>
                          <a:latin typeface="+mn-lt"/>
                        </a:rPr>
                        <a:t>STAKEHOLDER</a:t>
                      </a:r>
                    </a:p>
                  </a:txBody>
                  <a:tcPr marT="45733" marB="45733">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a:noFill/>
                    </a:lnB>
                  </a:tcPr>
                </a:tc>
                <a:extLst>
                  <a:ext uri="{0D108BD9-81ED-4DB2-BD59-A6C34878D82A}">
                    <a16:rowId xmlns:a16="http://schemas.microsoft.com/office/drawing/2014/main" val="10000"/>
                  </a:ext>
                </a:extLst>
              </a:tr>
              <a:tr h="461143">
                <a:tc>
                  <a:txBody>
                    <a:bodyPr/>
                    <a:lstStyle/>
                    <a:p>
                      <a:pPr algn="l" rtl="0"/>
                      <a:r>
                        <a:rPr lang="en-GB" sz="2400" b="0" i="0" u="none" strike="noStrike" kern="1200" dirty="0">
                          <a:solidFill>
                            <a:schemeClr val="tx1"/>
                          </a:solidFill>
                          <a:effectLst/>
                          <a:latin typeface="+mn-lt"/>
                          <a:ea typeface="+mn-ea"/>
                          <a:cs typeface="+mn-cs"/>
                        </a:rPr>
                        <a:t>Government and regulatory bodies</a:t>
                      </a:r>
                    </a:p>
                  </a:txBody>
                  <a:tcPr marL="47625" marR="47625" marT="47639" marB="476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solidFill>
                      <a:schemeClr val="accent1"/>
                    </a:solidFill>
                  </a:tcPr>
                </a:tc>
                <a:extLst>
                  <a:ext uri="{0D108BD9-81ED-4DB2-BD59-A6C34878D82A}">
                    <a16:rowId xmlns:a16="http://schemas.microsoft.com/office/drawing/2014/main" val="10001"/>
                  </a:ext>
                </a:extLst>
              </a:tr>
              <a:tr h="827008">
                <a:tc>
                  <a:txBody>
                    <a:bodyPr/>
                    <a:lstStyle/>
                    <a:p>
                      <a:pPr algn="l" rtl="0"/>
                      <a:r>
                        <a:rPr lang="en-GB" sz="2400" b="0" i="0" u="none" strike="noStrike" kern="1200" dirty="0">
                          <a:solidFill>
                            <a:schemeClr val="tx1"/>
                          </a:solidFill>
                          <a:effectLst/>
                          <a:latin typeface="+mn-lt"/>
                          <a:ea typeface="+mn-ea"/>
                          <a:cs typeface="+mn-cs"/>
                        </a:rPr>
                        <a:t>Pressure groups (e.g. Greenpeace) and interest groups (e.g. consumer associations, trade unions)</a:t>
                      </a:r>
                    </a:p>
                  </a:txBody>
                  <a:tcPr marL="47625" marR="47625" marT="47639" marB="476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a:noFill/>
                    </a:lnB>
                    <a:solidFill>
                      <a:schemeClr val="accent2"/>
                    </a:solidFill>
                  </a:tcPr>
                </a:tc>
                <a:extLst>
                  <a:ext uri="{0D108BD9-81ED-4DB2-BD59-A6C34878D82A}">
                    <a16:rowId xmlns:a16="http://schemas.microsoft.com/office/drawing/2014/main" val="10002"/>
                  </a:ext>
                </a:extLst>
              </a:tr>
              <a:tr h="461143">
                <a:tc>
                  <a:txBody>
                    <a:bodyPr/>
                    <a:lstStyle/>
                    <a:p>
                      <a:pPr algn="l" rtl="0"/>
                      <a:r>
                        <a:rPr lang="en-GB" sz="2400" b="0" i="0" u="none" strike="noStrike" kern="1200" dirty="0">
                          <a:solidFill>
                            <a:schemeClr val="tx1"/>
                          </a:solidFill>
                          <a:effectLst/>
                          <a:latin typeface="+mn-lt"/>
                          <a:ea typeface="+mn-ea"/>
                          <a:cs typeface="+mn-cs"/>
                        </a:rPr>
                        <a:t>Community and society at large</a:t>
                      </a:r>
                    </a:p>
                  </a:txBody>
                  <a:tcPr marL="47625" marR="47625" marT="47639" marB="4763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a:noFill/>
                    </a:lnT>
                    <a:lnB w="635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0866606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Supplier as a Stakeholder</a:t>
            </a:r>
          </a:p>
        </p:txBody>
      </p:sp>
      <p:sp>
        <p:nvSpPr>
          <p:cNvPr id="3" name="Content Placeholder 2"/>
          <p:cNvSpPr>
            <a:spLocks noGrp="1"/>
          </p:cNvSpPr>
          <p:nvPr>
            <p:ph idx="1"/>
          </p:nvPr>
        </p:nvSpPr>
        <p:spPr/>
        <p:txBody>
          <a:bodyPr/>
          <a:lstStyle/>
          <a:p>
            <a:pPr algn="just"/>
            <a:r>
              <a:rPr lang="en-GB" dirty="0"/>
              <a:t>The main external focus of project’s stakeholder management activity is likely to be:</a:t>
            </a:r>
          </a:p>
          <a:p>
            <a:pPr marL="457200" indent="-457200" algn="just">
              <a:buFont typeface="Arial" panose="020B0604020202020204" pitchFamily="34" charset="0"/>
              <a:buChar char="•"/>
            </a:pPr>
            <a:r>
              <a:rPr lang="en-GB" dirty="0"/>
              <a:t>External suppliers, who have a key stake in any project exercise, and are the subject of purchasers’ key social responsibilities (</a:t>
            </a:r>
            <a:r>
              <a:rPr lang="en-GB" dirty="0" err="1"/>
              <a:t>Lysons</a:t>
            </a:r>
            <a:r>
              <a:rPr lang="en-GB" dirty="0"/>
              <a:t> and Farrington)</a:t>
            </a:r>
          </a:p>
          <a:p>
            <a:pPr marL="457200" indent="-457200" algn="just">
              <a:buFont typeface="Arial" panose="020B0604020202020204" pitchFamily="34" charset="0"/>
              <a:buChar char="•"/>
            </a:pPr>
            <a:r>
              <a:rPr lang="en-GB" dirty="0"/>
              <a:t>External collaborators, such as outsourced-service providers (project management, logistics, etc.) research consultants, legal advisors and so on.</a:t>
            </a:r>
          </a:p>
        </p:txBody>
      </p:sp>
    </p:spTree>
    <p:extLst>
      <p:ext uri="{BB962C8B-B14F-4D97-AF65-F5344CB8AC3E}">
        <p14:creationId xmlns:p14="http://schemas.microsoft.com/office/powerpoint/2010/main" val="2521202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Supplier as a Stakeholder</a:t>
            </a:r>
          </a:p>
        </p:txBody>
      </p:sp>
      <p:sp>
        <p:nvSpPr>
          <p:cNvPr id="3" name="Content Placeholder 2"/>
          <p:cNvSpPr>
            <a:spLocks noGrp="1"/>
          </p:cNvSpPr>
          <p:nvPr>
            <p:ph idx="1"/>
          </p:nvPr>
        </p:nvSpPr>
        <p:spPr/>
        <p:txBody>
          <a:bodyPr/>
          <a:lstStyle/>
          <a:p>
            <a:pPr marL="457200" indent="-457200">
              <a:buFont typeface="Arial" panose="020B0604020202020204" pitchFamily="34" charset="0"/>
              <a:buChar char="•"/>
            </a:pPr>
            <a:r>
              <a:rPr lang="en-GB" dirty="0"/>
              <a:t>Large or strategic suppliers – and, arguably, the supply chain as a whole – are potentially key stakeholders in any organisation;</a:t>
            </a:r>
          </a:p>
          <a:p>
            <a:pPr marL="457200" indent="-457200">
              <a:buFont typeface="Arial" panose="020B0604020202020204" pitchFamily="34" charset="0"/>
              <a:buChar char="•"/>
            </a:pPr>
            <a:r>
              <a:rPr lang="en-GB" dirty="0"/>
              <a:t>The activities and performance of suppliers are directly affected by their dealings with buyers, and the buyer-supplier relationship;</a:t>
            </a:r>
          </a:p>
          <a:p>
            <a:pPr marL="457200" indent="-457200">
              <a:buFont typeface="Arial" panose="020B0604020202020204" pitchFamily="34" charset="0"/>
              <a:buChar char="•"/>
            </a:pPr>
            <a:r>
              <a:rPr lang="en-GB" dirty="0"/>
              <a:t>The buying organisation has contractual responsibilities in regard to suppliers and also ethical responsibilities (allowance of adequate profits to survive, payment on time, source fairly) – especially if the balance of power is in the buyer’s favour, or if the supplier is highly dependent on the buyer for its survival.</a:t>
            </a:r>
          </a:p>
          <a:p>
            <a:endParaRPr lang="en-GB" dirty="0"/>
          </a:p>
        </p:txBody>
      </p:sp>
    </p:spTree>
    <p:extLst>
      <p:ext uri="{BB962C8B-B14F-4D97-AF65-F5344CB8AC3E}">
        <p14:creationId xmlns:p14="http://schemas.microsoft.com/office/powerpoint/2010/main" val="34252677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Supply Stakeholders Adding Value</a:t>
            </a:r>
          </a:p>
        </p:txBody>
      </p:sp>
      <p:sp>
        <p:nvSpPr>
          <p:cNvPr id="3" name="Content Placeholder 2"/>
          <p:cNvSpPr>
            <a:spLocks noGrp="1"/>
          </p:cNvSpPr>
          <p:nvPr>
            <p:ph idx="1"/>
          </p:nvPr>
        </p:nvSpPr>
        <p:spPr/>
        <p:txBody>
          <a:bodyPr/>
          <a:lstStyle/>
          <a:p>
            <a:pPr marL="457200" indent="-457200">
              <a:buFont typeface="Arial" panose="020B0604020202020204" pitchFamily="34" charset="0"/>
              <a:buChar char="•"/>
            </a:pPr>
            <a:r>
              <a:rPr lang="en-GB" dirty="0"/>
              <a:t>New product development and process innovation – Early Supplier Involvement (ESI)</a:t>
            </a:r>
          </a:p>
          <a:p>
            <a:pPr marL="457200" indent="-457200">
              <a:buFont typeface="Arial" panose="020B0604020202020204" pitchFamily="34" charset="0"/>
              <a:buChar char="•"/>
            </a:pPr>
            <a:r>
              <a:rPr lang="en-GB" dirty="0"/>
              <a:t>Availability/ Delivery – short lead times</a:t>
            </a:r>
          </a:p>
          <a:p>
            <a:pPr marL="457200" indent="-457200">
              <a:buFont typeface="Arial" panose="020B0604020202020204" pitchFamily="34" charset="0"/>
              <a:buChar char="•"/>
            </a:pPr>
            <a:r>
              <a:rPr lang="en-GB" dirty="0"/>
              <a:t>Quality of goods supplied</a:t>
            </a:r>
          </a:p>
          <a:p>
            <a:pPr marL="457200" indent="-457200">
              <a:buFont typeface="Arial" panose="020B0604020202020204" pitchFamily="34" charset="0"/>
              <a:buChar char="•"/>
            </a:pPr>
            <a:r>
              <a:rPr lang="en-GB" dirty="0"/>
              <a:t>Value for money</a:t>
            </a:r>
          </a:p>
          <a:p>
            <a:pPr marL="457200" indent="-457200">
              <a:buFont typeface="Arial" panose="020B0604020202020204" pitchFamily="34" charset="0"/>
              <a:buChar char="•"/>
            </a:pPr>
            <a:r>
              <a:rPr lang="en-GB" dirty="0"/>
              <a:t>Service, advice and information</a:t>
            </a:r>
          </a:p>
          <a:p>
            <a:pPr marL="457200" indent="-457200">
              <a:buFont typeface="Arial" panose="020B0604020202020204" pitchFamily="34" charset="0"/>
              <a:buChar char="•"/>
            </a:pPr>
            <a:endParaRPr lang="en-GB" dirty="0"/>
          </a:p>
        </p:txBody>
      </p:sp>
    </p:spTree>
    <p:extLst>
      <p:ext uri="{BB962C8B-B14F-4D97-AF65-F5344CB8AC3E}">
        <p14:creationId xmlns:p14="http://schemas.microsoft.com/office/powerpoint/2010/main" val="6477074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External Stakeholders of project</a:t>
            </a:r>
          </a:p>
        </p:txBody>
      </p:sp>
      <p:sp>
        <p:nvSpPr>
          <p:cNvPr id="3" name="Content Placeholder 2"/>
          <p:cNvSpPr>
            <a:spLocks noGrp="1"/>
          </p:cNvSpPr>
          <p:nvPr>
            <p:ph idx="1"/>
          </p:nvPr>
        </p:nvSpPr>
        <p:spPr/>
        <p:txBody>
          <a:bodyPr>
            <a:normAutofit/>
          </a:bodyPr>
          <a:lstStyle/>
          <a:p>
            <a:pPr marL="457200" indent="-457200">
              <a:buFont typeface="Arial" panose="020B0604020202020204" pitchFamily="34" charset="0"/>
              <a:buChar char="•"/>
            </a:pPr>
            <a:r>
              <a:rPr lang="en-GB" dirty="0"/>
              <a:t>Traditionally, the interests of secondary stakeholders have been peripheral to business organisations, whose primary responsibility is to their stakeholders. </a:t>
            </a:r>
          </a:p>
          <a:p>
            <a:pPr marL="457200" indent="-457200">
              <a:buFont typeface="Arial" panose="020B0604020202020204" pitchFamily="34" charset="0"/>
              <a:buChar char="•"/>
            </a:pPr>
            <a:r>
              <a:rPr lang="en-GB" dirty="0"/>
              <a:t>This view has somewhat broadened to recognise stakeholders who are less directly affected by its activities and its results.</a:t>
            </a:r>
          </a:p>
          <a:p>
            <a:pPr marL="457200" indent="-457200">
              <a:buFont typeface="Arial" panose="020B0604020202020204" pitchFamily="34" charset="0"/>
              <a:buChar char="•"/>
            </a:pPr>
            <a:r>
              <a:rPr lang="en-GB" dirty="0"/>
              <a:t>Secondary stakeholders may include:</a:t>
            </a:r>
          </a:p>
          <a:p>
            <a:pPr marL="906463" lvl="1" indent="-457200"/>
            <a:r>
              <a:rPr lang="en-GB" dirty="0"/>
              <a:t>The community from where the labour is drawn</a:t>
            </a:r>
          </a:p>
          <a:p>
            <a:pPr marL="906463" lvl="1" indent="-457200"/>
            <a:r>
              <a:rPr lang="en-GB" dirty="0"/>
              <a:t>Those affected by environmental and economic impacts</a:t>
            </a:r>
          </a:p>
          <a:p>
            <a:pPr marL="906463" lvl="1" indent="-457200"/>
            <a:r>
              <a:rPr lang="en-GB" dirty="0"/>
              <a:t>Groups concerned with trading practices, consumer rights, </a:t>
            </a:r>
            <a:r>
              <a:rPr lang="en-GB" dirty="0" err="1"/>
              <a:t>etc</a:t>
            </a:r>
            <a:endParaRPr lang="en-GB" dirty="0"/>
          </a:p>
        </p:txBody>
      </p:sp>
    </p:spTree>
    <p:extLst>
      <p:ext uri="{BB962C8B-B14F-4D97-AF65-F5344CB8AC3E}">
        <p14:creationId xmlns:p14="http://schemas.microsoft.com/office/powerpoint/2010/main" val="27409103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is Corporate Social Responsibility</a:t>
            </a:r>
          </a:p>
        </p:txBody>
      </p:sp>
      <p:sp>
        <p:nvSpPr>
          <p:cNvPr id="3" name="Content Placeholder 2"/>
          <p:cNvSpPr>
            <a:spLocks noGrp="1"/>
          </p:cNvSpPr>
          <p:nvPr>
            <p:ph idx="1"/>
          </p:nvPr>
        </p:nvSpPr>
        <p:spPr/>
        <p:txBody>
          <a:bodyPr/>
          <a:lstStyle/>
          <a:p>
            <a:r>
              <a:rPr lang="en-GB" dirty="0"/>
              <a:t>‘CSR means the commitment to systematic consideration of the environmental, social and cultural aspects of an organisation’s operations. This includes the key issues of sustainability, human rights, labour and community relations, and supplier and customer  relations beyond legal obligations. The objective [is] to create long-term business value and contribute to improving the social conditions of the people affected by our operations.’</a:t>
            </a:r>
          </a:p>
          <a:p>
            <a:endParaRPr lang="en-GB" dirty="0"/>
          </a:p>
          <a:p>
            <a:r>
              <a:rPr lang="en-GB" dirty="0"/>
              <a:t>Give some examples of CSR initiatives</a:t>
            </a:r>
          </a:p>
        </p:txBody>
      </p:sp>
    </p:spTree>
    <p:extLst>
      <p:ext uri="{BB962C8B-B14F-4D97-AF65-F5344CB8AC3E}">
        <p14:creationId xmlns:p14="http://schemas.microsoft.com/office/powerpoint/2010/main" val="35115245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a:ln/>
        </p:spPr>
        <p:txBody>
          <a:bodyPr>
            <a:normAutofit fontScale="90000"/>
          </a:bodyPr>
          <a:lstStyle/>
          <a:p>
            <a:pPr eaLnBrk="1" hangingPunct="1"/>
            <a:r>
              <a:rPr lang="en-GB" altLang="en-US"/>
              <a:t>Social responsibility objectives</a:t>
            </a:r>
            <a:br>
              <a:rPr lang="en-GB" altLang="en-US"/>
            </a:br>
            <a:br>
              <a:rPr lang="en-GB" altLang="en-US"/>
            </a:br>
            <a:endParaRPr lang="en-GB" altLang="en-US"/>
          </a:p>
        </p:txBody>
      </p:sp>
      <p:sp>
        <p:nvSpPr>
          <p:cNvPr id="75779" name="Content Placeholder 8"/>
          <p:cNvSpPr>
            <a:spLocks noGrp="1"/>
          </p:cNvSpPr>
          <p:nvPr>
            <p:ph idx="1"/>
          </p:nvPr>
        </p:nvSpPr>
        <p:spPr/>
        <p:txBody>
          <a:bodyPr/>
          <a:lstStyle/>
          <a:p>
            <a:pPr lvl="1" eaLnBrk="1" hangingPunct="1"/>
            <a:r>
              <a:rPr lang="en-GB" altLang="en-US"/>
              <a:t>Sustainability issues</a:t>
            </a:r>
          </a:p>
          <a:p>
            <a:pPr lvl="1" eaLnBrk="1" hangingPunct="1"/>
            <a:r>
              <a:rPr lang="en-GB" altLang="en-US"/>
              <a:t>Environmental issues</a:t>
            </a:r>
          </a:p>
          <a:p>
            <a:pPr lvl="1" eaLnBrk="1" hangingPunct="1"/>
            <a:r>
              <a:rPr lang="en-GB" altLang="en-US"/>
              <a:t>Ethical trading, business relationships and development</a:t>
            </a:r>
          </a:p>
        </p:txBody>
      </p:sp>
    </p:spTree>
    <p:extLst>
      <p:ext uri="{BB962C8B-B14F-4D97-AF65-F5344CB8AC3E}">
        <p14:creationId xmlns:p14="http://schemas.microsoft.com/office/powerpoint/2010/main" val="19947545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a:ln/>
        </p:spPr>
        <p:txBody>
          <a:bodyPr>
            <a:normAutofit fontScale="90000"/>
          </a:bodyPr>
          <a:lstStyle/>
          <a:p>
            <a:pPr eaLnBrk="1" hangingPunct="1"/>
            <a:r>
              <a:rPr lang="en-GB" altLang="en-US"/>
              <a:t>Environmental responsibility</a:t>
            </a:r>
          </a:p>
        </p:txBody>
      </p:sp>
      <p:sp>
        <p:nvSpPr>
          <p:cNvPr id="3" name="Content Placeholder 2"/>
          <p:cNvSpPr>
            <a:spLocks noGrp="1"/>
          </p:cNvSpPr>
          <p:nvPr>
            <p:ph idx="1"/>
          </p:nvPr>
        </p:nvSpPr>
        <p:spPr/>
        <p:txBody>
          <a:bodyPr>
            <a:normAutofit/>
          </a:bodyPr>
          <a:lstStyle/>
          <a:p>
            <a:pPr lvl="1" eaLnBrk="1" hangingPunct="1">
              <a:defRPr/>
            </a:pPr>
            <a:r>
              <a:rPr lang="en-GB" dirty="0"/>
              <a:t>Recycling and re-using of materials and waste products</a:t>
            </a:r>
          </a:p>
          <a:p>
            <a:pPr lvl="1" eaLnBrk="1" hangingPunct="1">
              <a:defRPr/>
            </a:pPr>
            <a:r>
              <a:rPr lang="en-GB" dirty="0"/>
              <a:t>Safe disposal of waste products that cannot be recycled</a:t>
            </a:r>
          </a:p>
          <a:p>
            <a:pPr lvl="1" eaLnBrk="1" hangingPunct="1">
              <a:defRPr/>
            </a:pPr>
            <a:r>
              <a:rPr lang="en-GB" dirty="0"/>
              <a:t>Supplier selection policies (and tender criteria) to support firms that conform to environmental standards</a:t>
            </a:r>
          </a:p>
          <a:p>
            <a:pPr lvl="1" eaLnBrk="1" hangingPunct="1">
              <a:defRPr/>
            </a:pPr>
            <a:r>
              <a:rPr lang="en-GB" dirty="0"/>
              <a:t>Supplier and product selection policies that reflect concern for conservation and renewal of resources</a:t>
            </a:r>
          </a:p>
          <a:p>
            <a:pPr lvl="1" eaLnBrk="1" hangingPunct="1">
              <a:defRPr/>
            </a:pPr>
            <a:r>
              <a:rPr lang="en-GB" dirty="0"/>
              <a:t>Safe and animal-friendly testing of products and materials</a:t>
            </a:r>
          </a:p>
          <a:p>
            <a:pPr lvl="1" eaLnBrk="1" hangingPunct="1">
              <a:defRPr/>
            </a:pPr>
            <a:r>
              <a:rPr lang="en-GB" dirty="0"/>
              <a:t>Concern for noise, spray, dirt, vibration and congestion in the planning and operation of transportation</a:t>
            </a:r>
          </a:p>
        </p:txBody>
      </p:sp>
    </p:spTree>
    <p:extLst>
      <p:ext uri="{BB962C8B-B14F-4D97-AF65-F5344CB8AC3E}">
        <p14:creationId xmlns:p14="http://schemas.microsoft.com/office/powerpoint/2010/main" val="40509980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Public and Private Sector</a:t>
            </a:r>
          </a:p>
        </p:txBody>
      </p:sp>
      <p:sp>
        <p:nvSpPr>
          <p:cNvPr id="3" name="Content Placeholder 2"/>
          <p:cNvSpPr>
            <a:spLocks noGrp="1"/>
          </p:cNvSpPr>
          <p:nvPr>
            <p:ph idx="1"/>
          </p:nvPr>
        </p:nvSpPr>
        <p:spPr/>
        <p:txBody>
          <a:bodyPr>
            <a:normAutofit lnSpcReduction="10000"/>
          </a:bodyPr>
          <a:lstStyle/>
          <a:p>
            <a:pPr marL="457200" indent="-457200">
              <a:buFont typeface="Arial" panose="020B0604020202020204" pitchFamily="34" charset="0"/>
              <a:buChar char="•"/>
            </a:pPr>
            <a:r>
              <a:rPr lang="en-GB" dirty="0"/>
              <a:t>While private sector businesses often have profit maximisation as their primary objective, public sector and not-for-profit organisations have a range of non-economic and social goals, many of which reflect the interests of wider stakeholders;</a:t>
            </a:r>
          </a:p>
          <a:p>
            <a:pPr marL="457200" indent="-457200">
              <a:buFont typeface="Arial" panose="020B0604020202020204" pitchFamily="34" charset="0"/>
              <a:buChar char="•"/>
            </a:pPr>
            <a:r>
              <a:rPr lang="en-GB" dirty="0"/>
              <a:t>In practice, this means that public and third-sector organisations are more likely to take a range of stakeholders views in account when making  major decisions;</a:t>
            </a:r>
          </a:p>
          <a:p>
            <a:pPr marL="457200" indent="-457200">
              <a:buFont typeface="Arial" panose="020B0604020202020204" pitchFamily="34" charset="0"/>
              <a:buChar char="•"/>
            </a:pPr>
            <a:r>
              <a:rPr lang="en-GB" dirty="0"/>
              <a:t>It should also be noted, typically public sector stakeholders often have less direct influence in the form of market power to protect their interests.</a:t>
            </a:r>
          </a:p>
        </p:txBody>
      </p:sp>
    </p:spTree>
    <p:extLst>
      <p:ext uri="{BB962C8B-B14F-4D97-AF65-F5344CB8AC3E}">
        <p14:creationId xmlns:p14="http://schemas.microsoft.com/office/powerpoint/2010/main" val="22963645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p:nvPr>
        </p:nvSpPr>
        <p:spPr>
          <a:ln/>
        </p:spPr>
        <p:txBody>
          <a:bodyPr>
            <a:normAutofit fontScale="90000"/>
          </a:bodyPr>
          <a:lstStyle/>
          <a:p>
            <a:pPr eaLnBrk="1" hangingPunct="1"/>
            <a:r>
              <a:rPr lang="en-GB" altLang="en-US"/>
              <a:t>Stakeholder management</a:t>
            </a:r>
          </a:p>
        </p:txBody>
      </p:sp>
      <p:sp>
        <p:nvSpPr>
          <p:cNvPr id="77827" name="Content Placeholder 2"/>
          <p:cNvSpPr>
            <a:spLocks noGrp="1"/>
          </p:cNvSpPr>
          <p:nvPr>
            <p:ph idx="1"/>
          </p:nvPr>
        </p:nvSpPr>
        <p:spPr/>
        <p:txBody>
          <a:bodyPr/>
          <a:lstStyle/>
          <a:p>
            <a:pPr lvl="1" eaLnBrk="1" hangingPunct="1"/>
            <a:r>
              <a:rPr lang="en-GB" altLang="en-US"/>
              <a:t>Take their interests and likely responses into account</a:t>
            </a:r>
          </a:p>
          <a:p>
            <a:pPr lvl="1" eaLnBrk="1" hangingPunct="1"/>
            <a:r>
              <a:rPr lang="en-GB" altLang="en-US"/>
              <a:t>Communicate effectively with them on matters that affect them</a:t>
            </a:r>
          </a:p>
          <a:p>
            <a:pPr lvl="1" eaLnBrk="1" hangingPunct="1"/>
            <a:r>
              <a:rPr lang="en-GB" altLang="en-US"/>
              <a:t>Engage the interest, support and commitment of influential (and potentially helpful) groups</a:t>
            </a:r>
          </a:p>
          <a:p>
            <a:pPr lvl="1" eaLnBrk="1" hangingPunct="1"/>
            <a:r>
              <a:rPr lang="en-GB" altLang="en-US"/>
              <a:t>Manage potential issues and problem areas that might arouse resistance or opposition from influential groups</a:t>
            </a:r>
          </a:p>
        </p:txBody>
      </p:sp>
    </p:spTree>
    <p:extLst>
      <p:ext uri="{BB962C8B-B14F-4D97-AF65-F5344CB8AC3E}">
        <p14:creationId xmlns:p14="http://schemas.microsoft.com/office/powerpoint/2010/main" val="2778204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p:cNvSpPr>
            <a:spLocks noGrp="1"/>
          </p:cNvSpPr>
          <p:nvPr>
            <p:ph type="title"/>
          </p:nvPr>
        </p:nvSpPr>
        <p:spPr>
          <a:ln/>
        </p:spPr>
        <p:txBody>
          <a:bodyPr>
            <a:normAutofit fontScale="90000"/>
          </a:bodyPr>
          <a:lstStyle/>
          <a:p>
            <a:pPr eaLnBrk="1" hangingPunct="1"/>
            <a:r>
              <a:rPr lang="en-GB" altLang="en-US"/>
              <a:t>Mendelow’s power/interest matrix</a:t>
            </a:r>
          </a:p>
        </p:txBody>
      </p:sp>
      <p:pic>
        <p:nvPicPr>
          <p:cNvPr id="78852" name="Picture 2" descr="C:\Users\Rob\Documents\Work\Laurence\04 Contexts\pix\04-Contexts-Fig-040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8313" y="2019301"/>
            <a:ext cx="8731250"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44542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1"/>
          <p:cNvSpPr>
            <a:spLocks noGrp="1"/>
          </p:cNvSpPr>
          <p:nvPr>
            <p:ph type="title"/>
          </p:nvPr>
        </p:nvSpPr>
        <p:spPr>
          <a:ln/>
        </p:spPr>
        <p:txBody>
          <a:bodyPr>
            <a:normAutofit fontScale="90000"/>
          </a:bodyPr>
          <a:lstStyle/>
          <a:p>
            <a:pPr eaLnBrk="1" hangingPunct="1"/>
            <a:r>
              <a:rPr lang="en-GB" altLang="en-US" dirty="0"/>
              <a:t>Stakeholder position analysis (Egan)</a:t>
            </a:r>
          </a:p>
        </p:txBody>
      </p:sp>
      <p:sp>
        <p:nvSpPr>
          <p:cNvPr id="5" name="Content Placeholder 4"/>
          <p:cNvSpPr>
            <a:spLocks noGrp="1"/>
          </p:cNvSpPr>
          <p:nvPr>
            <p:ph idx="1"/>
          </p:nvPr>
        </p:nvSpPr>
        <p:spPr>
          <a:xfrm>
            <a:off x="319177" y="1341227"/>
            <a:ext cx="11438627" cy="4457700"/>
          </a:xfrm>
        </p:spPr>
        <p:txBody>
          <a:bodyPr>
            <a:normAutofit/>
          </a:bodyPr>
          <a:lstStyle/>
          <a:p>
            <a:pPr lvl="1" eaLnBrk="1" hangingPunct="1">
              <a:defRPr/>
            </a:pPr>
            <a:r>
              <a:rPr lang="en-GB" i="1" dirty="0"/>
              <a:t>Partners:</a:t>
            </a:r>
            <a:r>
              <a:rPr lang="en-GB" dirty="0"/>
              <a:t> those who support the change agent</a:t>
            </a:r>
          </a:p>
          <a:p>
            <a:pPr lvl="1" eaLnBrk="1" hangingPunct="1">
              <a:defRPr/>
            </a:pPr>
            <a:r>
              <a:rPr lang="en-GB" i="1" dirty="0"/>
              <a:t>Allies:</a:t>
            </a:r>
            <a:r>
              <a:rPr lang="en-GB" dirty="0"/>
              <a:t> those who will support him or her, given encouragement</a:t>
            </a:r>
          </a:p>
          <a:p>
            <a:pPr lvl="1" eaLnBrk="1" hangingPunct="1">
              <a:defRPr/>
            </a:pPr>
            <a:r>
              <a:rPr lang="en-GB" i="1" dirty="0"/>
              <a:t>Fellow travellers:</a:t>
            </a:r>
            <a:r>
              <a:rPr lang="en-GB" dirty="0"/>
              <a:t> passive supporters</a:t>
            </a:r>
          </a:p>
          <a:p>
            <a:pPr lvl="1" eaLnBrk="1" hangingPunct="1">
              <a:defRPr/>
            </a:pPr>
            <a:r>
              <a:rPr lang="en-GB" i="1" dirty="0"/>
              <a:t>Bedfellows:</a:t>
            </a:r>
            <a:r>
              <a:rPr lang="en-GB" dirty="0"/>
              <a:t> people who support the agenda, but do not know or trust the change agent</a:t>
            </a:r>
          </a:p>
          <a:p>
            <a:pPr lvl="1" eaLnBrk="1" hangingPunct="1">
              <a:defRPr/>
            </a:pPr>
            <a:r>
              <a:rPr lang="en-GB" i="1" dirty="0"/>
              <a:t>Fence sitters:</a:t>
            </a:r>
            <a:r>
              <a:rPr lang="en-GB" dirty="0"/>
              <a:t> those whose allegiances are not yet clear</a:t>
            </a:r>
          </a:p>
          <a:p>
            <a:pPr lvl="1" eaLnBrk="1" hangingPunct="1">
              <a:defRPr/>
            </a:pPr>
            <a:r>
              <a:rPr lang="en-GB" i="1" dirty="0"/>
              <a:t>Loose cannons: </a:t>
            </a:r>
            <a:r>
              <a:rPr lang="en-GB" dirty="0"/>
              <a:t>people who may vote either way </a:t>
            </a:r>
          </a:p>
          <a:p>
            <a:pPr lvl="1" eaLnBrk="1" hangingPunct="1">
              <a:defRPr/>
            </a:pPr>
            <a:r>
              <a:rPr lang="en-GB" i="1" dirty="0"/>
              <a:t>Opponents: </a:t>
            </a:r>
            <a:r>
              <a:rPr lang="en-GB" dirty="0"/>
              <a:t>people who oppose the agenda, but not the change agent personally</a:t>
            </a:r>
          </a:p>
          <a:p>
            <a:pPr lvl="1" eaLnBrk="1" hangingPunct="1">
              <a:defRPr/>
            </a:pPr>
            <a:r>
              <a:rPr lang="en-GB" i="1" dirty="0"/>
              <a:t>Adversaries: </a:t>
            </a:r>
            <a:r>
              <a:rPr lang="en-GB" dirty="0"/>
              <a:t>people who oppose the change agent and the agenda</a:t>
            </a:r>
          </a:p>
          <a:p>
            <a:pPr lvl="1" eaLnBrk="1" hangingPunct="1">
              <a:defRPr/>
            </a:pPr>
            <a:r>
              <a:rPr lang="en-GB" i="1" dirty="0"/>
              <a:t>The voiceless:</a:t>
            </a:r>
            <a:r>
              <a:rPr lang="en-GB" dirty="0"/>
              <a:t> ‘silent’ stakeholders</a:t>
            </a:r>
          </a:p>
        </p:txBody>
      </p:sp>
    </p:spTree>
    <p:extLst>
      <p:ext uri="{BB962C8B-B14F-4D97-AF65-F5344CB8AC3E}">
        <p14:creationId xmlns:p14="http://schemas.microsoft.com/office/powerpoint/2010/main" val="4853940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a:ln/>
        </p:spPr>
        <p:txBody>
          <a:bodyPr>
            <a:normAutofit fontScale="90000"/>
          </a:bodyPr>
          <a:lstStyle/>
          <a:p>
            <a:pPr eaLnBrk="1" hangingPunct="1"/>
            <a:r>
              <a:rPr lang="en-GB" altLang="en-US"/>
              <a:t>Stakeholder management</a:t>
            </a:r>
          </a:p>
        </p:txBody>
      </p:sp>
      <p:sp>
        <p:nvSpPr>
          <p:cNvPr id="80899" name="Content Placeholder 4"/>
          <p:cNvSpPr>
            <a:spLocks noGrp="1"/>
          </p:cNvSpPr>
          <p:nvPr>
            <p:ph idx="1"/>
          </p:nvPr>
        </p:nvSpPr>
        <p:spPr/>
        <p:txBody>
          <a:bodyPr/>
          <a:lstStyle/>
          <a:p>
            <a:pPr lvl="1" eaLnBrk="1" hangingPunct="1"/>
            <a:r>
              <a:rPr lang="en-GB" altLang="en-US"/>
              <a:t>Goal analysis</a:t>
            </a:r>
          </a:p>
          <a:p>
            <a:pPr lvl="1" eaLnBrk="1" hangingPunct="1"/>
            <a:r>
              <a:rPr lang="en-GB" altLang="en-US"/>
              <a:t>Desired outcomes</a:t>
            </a:r>
          </a:p>
          <a:p>
            <a:pPr lvl="1" eaLnBrk="1" hangingPunct="1"/>
            <a:r>
              <a:rPr lang="en-GB" altLang="en-US"/>
              <a:t>Stakeholder marketing and communication programmes</a:t>
            </a:r>
          </a:p>
          <a:p>
            <a:pPr lvl="1" eaLnBrk="1" hangingPunct="1"/>
            <a:r>
              <a:rPr lang="en-GB" altLang="en-US"/>
              <a:t>Relationship management</a:t>
            </a:r>
          </a:p>
          <a:p>
            <a:pPr lvl="1" eaLnBrk="1" hangingPunct="1"/>
            <a:r>
              <a:rPr lang="en-GB" altLang="en-US"/>
              <a:t>Issues management</a:t>
            </a:r>
          </a:p>
        </p:txBody>
      </p:sp>
    </p:spTree>
    <p:extLst>
      <p:ext uri="{BB962C8B-B14F-4D97-AF65-F5344CB8AC3E}">
        <p14:creationId xmlns:p14="http://schemas.microsoft.com/office/powerpoint/2010/main" val="26126124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le 1"/>
          <p:cNvSpPr>
            <a:spLocks noGrp="1"/>
          </p:cNvSpPr>
          <p:nvPr>
            <p:ph type="title"/>
          </p:nvPr>
        </p:nvSpPr>
        <p:spPr>
          <a:ln/>
        </p:spPr>
        <p:txBody>
          <a:bodyPr>
            <a:normAutofit fontScale="90000"/>
          </a:bodyPr>
          <a:lstStyle/>
          <a:p>
            <a:pPr eaLnBrk="1" hangingPunct="1"/>
            <a:r>
              <a:rPr lang="en-GB" altLang="en-US"/>
              <a:t>Stakeholder management</a:t>
            </a:r>
          </a:p>
        </p:txBody>
      </p:sp>
      <p:pic>
        <p:nvPicPr>
          <p:cNvPr id="81924" name="Picture 2" descr="C:\Users\Rob\Documents\Work\Laurence\04 Contexts\pix\04-Contexts-Fig-040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62276" y="1363664"/>
            <a:ext cx="6265863"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57599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Internal Stakeholder Communication</a:t>
            </a:r>
          </a:p>
        </p:txBody>
      </p:sp>
      <p:sp>
        <p:nvSpPr>
          <p:cNvPr id="3" name="Content Placeholder 2"/>
          <p:cNvSpPr>
            <a:spLocks noGrp="1"/>
          </p:cNvSpPr>
          <p:nvPr>
            <p:ph idx="1"/>
          </p:nvPr>
        </p:nvSpPr>
        <p:spPr/>
        <p:txBody>
          <a:bodyPr>
            <a:normAutofit fontScale="92500" lnSpcReduction="10000"/>
          </a:bodyPr>
          <a:lstStyle/>
          <a:p>
            <a:pPr marL="457200" indent="-457200">
              <a:buFont typeface="Arial" panose="020B0604020202020204" pitchFamily="34" charset="0"/>
              <a:buChar char="•"/>
            </a:pPr>
            <a:r>
              <a:rPr lang="en-GB" dirty="0"/>
              <a:t>Organisations depend on their employees to implement plans and deliver services. Employee awareness of, engagement in and commitment to organisational goals is essential to support external customer satisfaction and business success;</a:t>
            </a:r>
          </a:p>
          <a:p>
            <a:pPr marL="457200" indent="-457200">
              <a:buFont typeface="Arial" panose="020B0604020202020204" pitchFamily="34" charset="0"/>
              <a:buChar char="•"/>
            </a:pPr>
            <a:r>
              <a:rPr lang="en-GB" dirty="0"/>
              <a:t>Some methods used for employee and cross-functional communication:</a:t>
            </a:r>
          </a:p>
          <a:p>
            <a:pPr marL="906463" lvl="1" indent="-457200"/>
            <a:r>
              <a:rPr lang="en-GB" dirty="0"/>
              <a:t>Office manuals and in-house newsletters</a:t>
            </a:r>
          </a:p>
          <a:p>
            <a:pPr marL="906463" lvl="1" indent="-457200"/>
            <a:r>
              <a:rPr lang="en-GB" dirty="0"/>
              <a:t>Corporate intranet</a:t>
            </a:r>
          </a:p>
          <a:p>
            <a:pPr marL="906463" lvl="1" indent="-457200"/>
            <a:r>
              <a:rPr lang="en-GB" dirty="0"/>
              <a:t>Team meetings</a:t>
            </a:r>
          </a:p>
          <a:p>
            <a:pPr marL="906463" lvl="1" indent="-457200"/>
            <a:r>
              <a:rPr lang="en-GB" dirty="0"/>
              <a:t>Briefings and presentations</a:t>
            </a:r>
          </a:p>
          <a:p>
            <a:pPr marL="906463" lvl="1" indent="-457200"/>
            <a:r>
              <a:rPr lang="en-GB" dirty="0"/>
              <a:t>Conferences</a:t>
            </a:r>
          </a:p>
          <a:p>
            <a:pPr marL="906463" lvl="1" indent="-457200"/>
            <a:r>
              <a:rPr lang="en-GB" dirty="0"/>
              <a:t>Bulletins and announcements</a:t>
            </a:r>
          </a:p>
          <a:p>
            <a:pPr marL="906463" lvl="1" indent="-457200"/>
            <a:r>
              <a:rPr lang="en-GB" dirty="0"/>
              <a:t>Etc.</a:t>
            </a:r>
          </a:p>
          <a:p>
            <a:pPr lvl="1" indent="0">
              <a:buNone/>
            </a:pPr>
            <a:endParaRPr lang="en-GB" dirty="0"/>
          </a:p>
        </p:txBody>
      </p:sp>
    </p:spTree>
    <p:extLst>
      <p:ext uri="{BB962C8B-B14F-4D97-AF65-F5344CB8AC3E}">
        <p14:creationId xmlns:p14="http://schemas.microsoft.com/office/powerpoint/2010/main" val="28319495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Summary</a:t>
            </a:r>
          </a:p>
        </p:txBody>
      </p:sp>
      <p:sp>
        <p:nvSpPr>
          <p:cNvPr id="3" name="Content Placeholder 2"/>
          <p:cNvSpPr>
            <a:spLocks noGrp="1"/>
          </p:cNvSpPr>
          <p:nvPr>
            <p:ph idx="1"/>
          </p:nvPr>
        </p:nvSpPr>
        <p:spPr>
          <a:xfrm>
            <a:off x="609600" y="1429649"/>
            <a:ext cx="10972800" cy="4488072"/>
          </a:xfrm>
        </p:spPr>
        <p:txBody>
          <a:bodyPr>
            <a:noAutofit/>
          </a:bodyPr>
          <a:lstStyle/>
          <a:p>
            <a:pPr marL="457200" indent="-457200">
              <a:buFont typeface="Arial" panose="020B0604020202020204" pitchFamily="34" charset="0"/>
              <a:buChar char="•"/>
            </a:pPr>
            <a:r>
              <a:rPr lang="en-GB" sz="2050" dirty="0"/>
              <a:t>Stakeholders are people or groups with a legitimate interest in the organisation. It is important  to take their views into account so as to derive benefits and avoid negative consequences.</a:t>
            </a:r>
          </a:p>
          <a:p>
            <a:pPr marL="457200" indent="-457200">
              <a:buFont typeface="Arial" panose="020B0604020202020204" pitchFamily="34" charset="0"/>
              <a:buChar char="•"/>
            </a:pPr>
            <a:r>
              <a:rPr lang="en-GB" sz="2050" dirty="0"/>
              <a:t>Organisational stakeholders are often classified as internal, connected and external </a:t>
            </a:r>
          </a:p>
          <a:p>
            <a:pPr marL="457200" indent="-457200">
              <a:buFont typeface="Arial" panose="020B0604020202020204" pitchFamily="34" charset="0"/>
              <a:buChar char="•"/>
            </a:pPr>
            <a:r>
              <a:rPr lang="en-GB" sz="2050" dirty="0"/>
              <a:t>CSR is the concept that organisations have a duty to behave as good citizens, taking account of their own impact on environmental, social and cultural issues;</a:t>
            </a:r>
          </a:p>
          <a:p>
            <a:pPr marL="457200" indent="-457200">
              <a:buFont typeface="Arial" panose="020B0604020202020204" pitchFamily="34" charset="0"/>
              <a:buChar char="•"/>
            </a:pPr>
            <a:r>
              <a:rPr lang="en-GB" sz="2050" dirty="0"/>
              <a:t>An important tool in stakeholder analysis is </a:t>
            </a:r>
            <a:r>
              <a:rPr lang="en-GB" sz="2050" dirty="0" err="1"/>
              <a:t>Mendelow’s</a:t>
            </a:r>
            <a:r>
              <a:rPr lang="en-GB" sz="2050" dirty="0"/>
              <a:t> matrix, which classifies stakeholders according to their power and interest. An alternative model is Egan’s nine stakeholder groups;</a:t>
            </a:r>
          </a:p>
          <a:p>
            <a:pPr marL="457200" indent="-457200">
              <a:buFont typeface="Arial" panose="020B0604020202020204" pitchFamily="34" charset="0"/>
              <a:buChar char="•"/>
            </a:pPr>
            <a:r>
              <a:rPr lang="en-GB" sz="2050" dirty="0"/>
              <a:t>The purpose of analysing stakeholders is so that an appropriate management strategy may be selected for each group;</a:t>
            </a:r>
          </a:p>
          <a:p>
            <a:pPr marL="457200" indent="-457200">
              <a:buFont typeface="Arial" panose="020B0604020202020204" pitchFamily="34" charset="0"/>
              <a:buChar char="•"/>
            </a:pPr>
            <a:r>
              <a:rPr lang="en-GB" sz="2050" dirty="0"/>
              <a:t>It is important to keep stakeholders informed, particularly when new information emerges or there have been changes to ideas previously agreed upon;</a:t>
            </a:r>
          </a:p>
          <a:p>
            <a:pPr marL="457200" indent="-457200">
              <a:buFont typeface="Arial" panose="020B0604020202020204" pitchFamily="34" charset="0"/>
              <a:buChar char="•"/>
            </a:pPr>
            <a:r>
              <a:rPr lang="en-GB" sz="2050" dirty="0"/>
              <a:t>Stakeholder communications techniques include focus groups, consultation forums, briefings, seminars and conferences.</a:t>
            </a:r>
          </a:p>
        </p:txBody>
      </p:sp>
    </p:spTree>
    <p:extLst>
      <p:ext uri="{BB962C8B-B14F-4D97-AF65-F5344CB8AC3E}">
        <p14:creationId xmlns:p14="http://schemas.microsoft.com/office/powerpoint/2010/main" val="9964371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3F28C-9A48-43AC-B152-0577A0CF2002}"/>
              </a:ext>
            </a:extLst>
          </p:cNvPr>
          <p:cNvSpPr>
            <a:spLocks noGrp="1"/>
          </p:cNvSpPr>
          <p:nvPr>
            <p:ph type="title"/>
          </p:nvPr>
        </p:nvSpPr>
        <p:spPr/>
        <p:txBody>
          <a:bodyPr>
            <a:normAutofit fontScale="90000"/>
          </a:bodyPr>
          <a:lstStyle/>
          <a:p>
            <a:r>
              <a:rPr lang="en-GB" dirty="0"/>
              <a:t>Break</a:t>
            </a:r>
          </a:p>
        </p:txBody>
      </p:sp>
      <p:pic>
        <p:nvPicPr>
          <p:cNvPr id="4" name="Content Placeholder 3">
            <a:extLst>
              <a:ext uri="{FF2B5EF4-FFF2-40B4-BE49-F238E27FC236}">
                <a16:creationId xmlns:a16="http://schemas.microsoft.com/office/drawing/2014/main" id="{FB542C62-D0B0-4560-931F-1BB159189D3E}"/>
              </a:ext>
            </a:extLst>
          </p:cNvPr>
          <p:cNvPicPr>
            <a:picLocks noGrp="1" noChangeAspect="1"/>
          </p:cNvPicPr>
          <p:nvPr>
            <p:ph idx="1"/>
          </p:nvPr>
        </p:nvPicPr>
        <p:blipFill>
          <a:blip r:embed="rId2"/>
          <a:stretch>
            <a:fillRect/>
          </a:stretch>
        </p:blipFill>
        <p:spPr>
          <a:xfrm>
            <a:off x="2206305" y="1438275"/>
            <a:ext cx="6670995" cy="5003246"/>
          </a:xfrm>
          <a:prstGeom prst="rect">
            <a:avLst/>
          </a:prstGeom>
        </p:spPr>
      </p:pic>
    </p:spTree>
    <p:extLst>
      <p:ext uri="{BB962C8B-B14F-4D97-AF65-F5344CB8AC3E}">
        <p14:creationId xmlns:p14="http://schemas.microsoft.com/office/powerpoint/2010/main" val="982740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Introduction to Project Risk</a:t>
            </a:r>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3140311506"/>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280415" y="1371600"/>
            <a:ext cx="11672235" cy="5387788"/>
          </a:xfrm>
        </p:spPr>
        <p:txBody>
          <a:bodyPr/>
          <a:lstStyle/>
          <a:p>
            <a:pPr algn="just"/>
            <a:r>
              <a:rPr lang="en-US" dirty="0"/>
              <a:t>Understand risk and the importance of good project risk management</a:t>
            </a:r>
          </a:p>
          <a:p>
            <a:pPr algn="just"/>
            <a:r>
              <a:rPr lang="en-US" dirty="0"/>
              <a:t>Discuss the elements of planning risk management and the contents of a risk management plan</a:t>
            </a:r>
          </a:p>
          <a:p>
            <a:pPr algn="just"/>
            <a:r>
              <a:rPr lang="en-US" dirty="0"/>
              <a:t>List common sources of risks </a:t>
            </a:r>
          </a:p>
          <a:p>
            <a:pPr algn="just"/>
            <a:r>
              <a:rPr lang="en-US" dirty="0"/>
              <a:t>Describe the process of identifying risks and create a risk register</a:t>
            </a:r>
          </a:p>
          <a:p>
            <a:pPr algn="just"/>
            <a:r>
              <a:rPr lang="en-US" dirty="0"/>
              <a:t>Discuss qualitative risk analysis and explain how to calculate risk factors, create probability/impact matrixes, and apply the Top Ten Risk Item Tracking technique to rank risks</a:t>
            </a:r>
          </a:p>
        </p:txBody>
      </p:sp>
      <p:sp>
        <p:nvSpPr>
          <p:cNvPr id="12290" name="Rectangle 2"/>
          <p:cNvSpPr>
            <a:spLocks noGrp="1" noChangeArrowheads="1"/>
          </p:cNvSpPr>
          <p:nvPr>
            <p:ph type="title"/>
          </p:nvPr>
        </p:nvSpPr>
        <p:spPr/>
        <p:txBody>
          <a:bodyPr/>
          <a:lstStyle/>
          <a:p>
            <a:r>
              <a:rPr lang="en-US" dirty="0"/>
              <a:t>Learning Objectives</a:t>
            </a:r>
          </a:p>
        </p:txBody>
      </p:sp>
      <p:sp>
        <p:nvSpPr>
          <p:cNvPr id="12293"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2071452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1027"/>
          <p:cNvSpPr>
            <a:spLocks noGrp="1" noChangeArrowheads="1"/>
          </p:cNvSpPr>
          <p:nvPr>
            <p:ph idx="1"/>
          </p:nvPr>
        </p:nvSpPr>
        <p:spPr>
          <a:xfrm>
            <a:off x="195072" y="1219200"/>
            <a:ext cx="11753088" cy="5029200"/>
          </a:xfrm>
        </p:spPr>
        <p:txBody>
          <a:bodyPr/>
          <a:lstStyle/>
          <a:p>
            <a:pPr algn="just"/>
            <a:r>
              <a:rPr lang="en-US" dirty="0"/>
              <a:t>Explain quantitative risk analysis and how to apply decision trees, simulation, and sensitivity analysis to quantify risks</a:t>
            </a:r>
          </a:p>
          <a:p>
            <a:pPr algn="just"/>
            <a:r>
              <a:rPr lang="en-US" dirty="0"/>
              <a:t>Provide examples of using different risk response planning strategies to address both negative and positive risks</a:t>
            </a:r>
          </a:p>
          <a:p>
            <a:pPr algn="just"/>
            <a:r>
              <a:rPr lang="en-US" dirty="0"/>
              <a:t>Discuss how to control risks</a:t>
            </a:r>
          </a:p>
          <a:p>
            <a:pPr algn="just"/>
            <a:r>
              <a:rPr lang="en-US" dirty="0"/>
              <a:t>Describe how software can assist in project risk management</a:t>
            </a:r>
          </a:p>
        </p:txBody>
      </p:sp>
      <p:sp>
        <p:nvSpPr>
          <p:cNvPr id="14338" name="Rectangle 1026"/>
          <p:cNvSpPr>
            <a:spLocks noGrp="1" noChangeArrowheads="1"/>
          </p:cNvSpPr>
          <p:nvPr>
            <p:ph type="title"/>
          </p:nvPr>
        </p:nvSpPr>
        <p:spPr>
          <a:xfrm>
            <a:off x="1905000" y="274638"/>
            <a:ext cx="8305800" cy="868362"/>
          </a:xfrm>
        </p:spPr>
        <p:txBody>
          <a:bodyPr/>
          <a:lstStyle/>
          <a:p>
            <a:r>
              <a:rPr lang="en-US" dirty="0"/>
              <a:t>Learning Objectives (cont’d)</a:t>
            </a:r>
          </a:p>
        </p:txBody>
      </p:sp>
      <p:sp>
        <p:nvSpPr>
          <p:cNvPr id="14341"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26676730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idx="1"/>
          </p:nvPr>
        </p:nvSpPr>
        <p:spPr>
          <a:xfrm>
            <a:off x="246529" y="1308847"/>
            <a:ext cx="11649636" cy="4800600"/>
          </a:xfrm>
        </p:spPr>
        <p:txBody>
          <a:bodyPr/>
          <a:lstStyle/>
          <a:p>
            <a:pPr algn="just">
              <a:spcBef>
                <a:spcPct val="100000"/>
              </a:spcBef>
            </a:pPr>
            <a:r>
              <a:rPr lang="en-US" dirty="0"/>
              <a:t>Project risk management is the art and science of identifying, analyzing, and responding to risk throughout the life of a project and in the best interests of meeting project objectives.</a:t>
            </a:r>
          </a:p>
          <a:p>
            <a:pPr algn="just">
              <a:spcBef>
                <a:spcPct val="100000"/>
              </a:spcBef>
            </a:pPr>
            <a:r>
              <a:rPr lang="en-US" dirty="0"/>
              <a:t>Risk management is often overlooked in projects, but it can help improve project success by helping select good projects, determining project scope, and developing realistic estimates.</a:t>
            </a:r>
          </a:p>
        </p:txBody>
      </p:sp>
      <p:sp>
        <p:nvSpPr>
          <p:cNvPr id="15362" name="Rectangle 2"/>
          <p:cNvSpPr>
            <a:spLocks noGrp="1" noChangeArrowheads="1"/>
          </p:cNvSpPr>
          <p:nvPr>
            <p:ph type="title"/>
          </p:nvPr>
        </p:nvSpPr>
        <p:spPr>
          <a:xfrm>
            <a:off x="1268506" y="125506"/>
            <a:ext cx="10439400" cy="914400"/>
          </a:xfrm>
        </p:spPr>
        <p:txBody>
          <a:bodyPr>
            <a:normAutofit/>
          </a:bodyPr>
          <a:lstStyle/>
          <a:p>
            <a:r>
              <a:rPr lang="en-US" dirty="0"/>
              <a:t>The Importance of Project Risk Management</a:t>
            </a:r>
          </a:p>
        </p:txBody>
      </p:sp>
      <p:sp>
        <p:nvSpPr>
          <p:cNvPr id="15365"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21492212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idx="1"/>
          </p:nvPr>
        </p:nvSpPr>
        <p:spPr>
          <a:xfrm>
            <a:off x="216045" y="1813719"/>
            <a:ext cx="11759910" cy="4419600"/>
          </a:xfrm>
        </p:spPr>
        <p:txBody>
          <a:bodyPr/>
          <a:lstStyle/>
          <a:p>
            <a:pPr algn="just"/>
            <a:r>
              <a:rPr lang="en-US" dirty="0"/>
              <a:t>Study by Ibbs and </a:t>
            </a:r>
            <a:r>
              <a:rPr lang="en-US" dirty="0" err="1"/>
              <a:t>Kwak</a:t>
            </a:r>
            <a:r>
              <a:rPr lang="en-US" dirty="0"/>
              <a:t> (2002) shows risk has the lowest maturity rating of all knowledge areas</a:t>
            </a:r>
          </a:p>
          <a:p>
            <a:pPr algn="just"/>
            <a:r>
              <a:rPr lang="en-US" dirty="0"/>
              <a:t>A similar survey was completed with software development companies in Mauritius, South Africa in 2003, and risk management also had the lowest maturity</a:t>
            </a:r>
          </a:p>
          <a:p>
            <a:pPr algn="just"/>
            <a:r>
              <a:rPr lang="en-US" dirty="0"/>
              <a:t>KLCI (2001) study shows the benefits of following good risk management practices</a:t>
            </a:r>
          </a:p>
        </p:txBody>
      </p:sp>
      <p:sp>
        <p:nvSpPr>
          <p:cNvPr id="16386" name="Rectangle 2"/>
          <p:cNvSpPr>
            <a:spLocks noGrp="1" noChangeArrowheads="1"/>
          </p:cNvSpPr>
          <p:nvPr>
            <p:ph type="title"/>
          </p:nvPr>
        </p:nvSpPr>
        <p:spPr/>
        <p:txBody>
          <a:bodyPr>
            <a:normAutofit/>
          </a:bodyPr>
          <a:lstStyle/>
          <a:p>
            <a:r>
              <a:rPr lang="en-US" dirty="0"/>
              <a:t>Research Shows Need to Improve Project Risk Management</a:t>
            </a:r>
          </a:p>
        </p:txBody>
      </p:sp>
      <p:sp>
        <p:nvSpPr>
          <p:cNvPr id="16389" name="Footer Placeholder 7"/>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22514526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r>
              <a:rPr lang="en-US" dirty="0"/>
              <a:t>Many people around the world suffered from financial losses as various financial markets dropped in the fall of 2008, even after the $700 billion bailout bill was passed by the U.S. Congress</a:t>
            </a:r>
          </a:p>
          <a:p>
            <a:pPr algn="just"/>
            <a:r>
              <a:rPr lang="en-US" dirty="0"/>
              <a:t>According to a global survey of 316 financial services executives, over 70 percent of respondents believed that the losses stemming from the credit crisis were largely due to failures to address risk management issues</a:t>
            </a:r>
          </a:p>
          <a:p>
            <a:pPr algn="just"/>
            <a:r>
              <a:rPr lang="en-US" dirty="0"/>
              <a:t>They identified several challenges in implementing risk management, including data and company culture issues</a:t>
            </a:r>
          </a:p>
          <a:p>
            <a:pPr algn="just"/>
            <a:endParaRPr lang="en-US" sz="4000" dirty="0"/>
          </a:p>
        </p:txBody>
      </p:sp>
      <p:sp>
        <p:nvSpPr>
          <p:cNvPr id="3" name="Title 2"/>
          <p:cNvSpPr>
            <a:spLocks noGrp="1"/>
          </p:cNvSpPr>
          <p:nvPr>
            <p:ph type="title"/>
          </p:nvPr>
        </p:nvSpPr>
        <p:spPr>
          <a:xfrm>
            <a:off x="1246094" y="125760"/>
            <a:ext cx="8229600" cy="1143000"/>
          </a:xfrm>
        </p:spPr>
        <p:txBody>
          <a:bodyPr/>
          <a:lstStyle/>
          <a:p>
            <a:r>
              <a:rPr lang="en-US" dirty="0"/>
              <a:t>Global Issues</a:t>
            </a:r>
          </a:p>
        </p:txBody>
      </p:sp>
      <p:sp>
        <p:nvSpPr>
          <p:cNvPr id="4" name="Footer Placeholder 3"/>
          <p:cNvSpPr>
            <a:spLocks noGrp="1"/>
          </p:cNvSpPr>
          <p:nvPr>
            <p:ph type="ftr" sz="quarter" idx="4294967295"/>
          </p:nvPr>
        </p:nvSpPr>
        <p:spPr/>
        <p:txBody>
          <a:bodyPr/>
          <a:lstStyle/>
          <a:p>
            <a:pPr>
              <a:defRPr/>
            </a:pPr>
            <a:endParaRPr lang="en-US" dirty="0"/>
          </a:p>
        </p:txBody>
      </p:sp>
    </p:spTree>
    <p:extLst>
      <p:ext uri="{BB962C8B-B14F-4D97-AF65-F5344CB8AC3E}">
        <p14:creationId xmlns:p14="http://schemas.microsoft.com/office/powerpoint/2010/main" val="30271980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309282" y="1349188"/>
            <a:ext cx="11631706" cy="4572000"/>
          </a:xfrm>
        </p:spPr>
        <p:txBody>
          <a:bodyPr/>
          <a:lstStyle/>
          <a:p>
            <a:pPr algn="just"/>
            <a:r>
              <a:rPr lang="en-US" dirty="0"/>
              <a:t>A dictionary definition of risk is “the possibility of loss or injury”</a:t>
            </a:r>
          </a:p>
          <a:p>
            <a:pPr algn="just"/>
            <a:r>
              <a:rPr lang="en-US" dirty="0"/>
              <a:t>Negative risk involves understanding potential problems that might occur in the project and how they might impede project success</a:t>
            </a:r>
          </a:p>
          <a:p>
            <a:pPr algn="just"/>
            <a:r>
              <a:rPr lang="en-US" dirty="0"/>
              <a:t>Negative risk management is like a form of insurance; it is an investment</a:t>
            </a:r>
          </a:p>
        </p:txBody>
      </p:sp>
      <p:sp>
        <p:nvSpPr>
          <p:cNvPr id="19458" name="Rectangle 2"/>
          <p:cNvSpPr>
            <a:spLocks noGrp="1" noChangeArrowheads="1"/>
          </p:cNvSpPr>
          <p:nvPr>
            <p:ph type="title"/>
          </p:nvPr>
        </p:nvSpPr>
        <p:spPr>
          <a:xfrm>
            <a:off x="1307592" y="213678"/>
            <a:ext cx="8305800" cy="715962"/>
          </a:xfrm>
        </p:spPr>
        <p:txBody>
          <a:bodyPr>
            <a:normAutofit/>
          </a:bodyPr>
          <a:lstStyle/>
          <a:p>
            <a:r>
              <a:rPr lang="en-US" dirty="0"/>
              <a:t>Negative Risk</a:t>
            </a:r>
          </a:p>
        </p:txBody>
      </p:sp>
      <p:sp>
        <p:nvSpPr>
          <p:cNvPr id="19461"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6770765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idx="1"/>
          </p:nvPr>
        </p:nvSpPr>
        <p:spPr>
          <a:xfrm>
            <a:off x="228599" y="1313330"/>
            <a:ext cx="11649635" cy="4525962"/>
          </a:xfrm>
        </p:spPr>
        <p:txBody>
          <a:bodyPr/>
          <a:lstStyle/>
          <a:p>
            <a:pPr algn="just"/>
            <a:r>
              <a:rPr lang="en-US" dirty="0"/>
              <a:t>Positive risks are risks that result in good things happening; sometimes called opportunities</a:t>
            </a:r>
          </a:p>
          <a:p>
            <a:pPr algn="just"/>
            <a:r>
              <a:rPr lang="en-US" dirty="0"/>
              <a:t>A general definition of project risk is an uncertainty that can have a negative or positive effect on meeting project objectives</a:t>
            </a:r>
          </a:p>
          <a:p>
            <a:pPr algn="just"/>
            <a:r>
              <a:rPr lang="en-US" dirty="0"/>
              <a:t>The goal of project risk management is to minimize potential negative risks while maximizing potential positive risks</a:t>
            </a:r>
          </a:p>
        </p:txBody>
      </p:sp>
      <p:sp>
        <p:nvSpPr>
          <p:cNvPr id="20482" name="Rectangle 2"/>
          <p:cNvSpPr>
            <a:spLocks noGrp="1" noChangeArrowheads="1"/>
          </p:cNvSpPr>
          <p:nvPr>
            <p:ph type="title"/>
          </p:nvPr>
        </p:nvSpPr>
        <p:spPr>
          <a:xfrm>
            <a:off x="1295400" y="131203"/>
            <a:ext cx="8305800" cy="868362"/>
          </a:xfrm>
        </p:spPr>
        <p:txBody>
          <a:bodyPr/>
          <a:lstStyle/>
          <a:p>
            <a:r>
              <a:rPr lang="en-US" dirty="0"/>
              <a:t>Risk Can Be Positive</a:t>
            </a:r>
          </a:p>
        </p:txBody>
      </p:sp>
      <p:sp>
        <p:nvSpPr>
          <p:cNvPr id="20485"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24029949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Content Placeholder 2"/>
          <p:cNvSpPr>
            <a:spLocks noGrp="1"/>
          </p:cNvSpPr>
          <p:nvPr>
            <p:ph idx="1"/>
          </p:nvPr>
        </p:nvSpPr>
        <p:spPr/>
        <p:txBody>
          <a:bodyPr/>
          <a:lstStyle/>
          <a:p>
            <a:pPr algn="just"/>
            <a:r>
              <a:rPr lang="en-US" dirty="0"/>
              <a:t>Some organizations make the mistake of only addressing tactical and negative risks when performing project risk management</a:t>
            </a:r>
          </a:p>
          <a:p>
            <a:pPr algn="just"/>
            <a:r>
              <a:rPr lang="en-US" dirty="0"/>
              <a:t>Overcoming this problem by widening the scope of risk management to encompass both </a:t>
            </a:r>
            <a:r>
              <a:rPr lang="en-US" i="1" dirty="0"/>
              <a:t>strategic risks and upside opportunities, which he refers to as integrated risk management</a:t>
            </a:r>
          </a:p>
          <a:p>
            <a:pPr algn="just"/>
            <a:endParaRPr lang="en-US" dirty="0"/>
          </a:p>
        </p:txBody>
      </p:sp>
      <p:sp>
        <p:nvSpPr>
          <p:cNvPr id="21506" name="Title 1"/>
          <p:cNvSpPr>
            <a:spLocks noGrp="1"/>
          </p:cNvSpPr>
          <p:nvPr>
            <p:ph type="title"/>
          </p:nvPr>
        </p:nvSpPr>
        <p:spPr/>
        <p:txBody>
          <a:bodyPr/>
          <a:lstStyle/>
          <a:p>
            <a:r>
              <a:rPr lang="en-US" dirty="0"/>
              <a:t>Best Practice</a:t>
            </a:r>
          </a:p>
        </p:txBody>
      </p:sp>
      <p:sp>
        <p:nvSpPr>
          <p:cNvPr id="21508" name="Footer Placeholder 3"/>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37519007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noChangeArrowheads="1"/>
          </p:cNvSpPr>
          <p:nvPr>
            <p:ph idx="1"/>
          </p:nvPr>
        </p:nvSpPr>
        <p:spPr>
          <a:xfrm>
            <a:off x="255493" y="1367118"/>
            <a:ext cx="11748247" cy="4495800"/>
          </a:xfrm>
        </p:spPr>
        <p:txBody>
          <a:bodyPr/>
          <a:lstStyle/>
          <a:p>
            <a:pPr algn="just">
              <a:lnSpc>
                <a:spcPct val="90000"/>
              </a:lnSpc>
            </a:pPr>
            <a:r>
              <a:rPr lang="en-US" b="1" dirty="0"/>
              <a:t>Plan risk management </a:t>
            </a:r>
            <a:r>
              <a:rPr lang="en-US" dirty="0"/>
              <a:t>: Deciding how to approach and plan the risk management activities for the project</a:t>
            </a:r>
          </a:p>
          <a:p>
            <a:pPr algn="just"/>
            <a:r>
              <a:rPr lang="en-US" b="1" dirty="0"/>
              <a:t>Identify risks</a:t>
            </a:r>
            <a:r>
              <a:rPr lang="en-US" dirty="0"/>
              <a:t>: Determining which risks are likely to affect a project and documenting the characteristics of each</a:t>
            </a:r>
          </a:p>
          <a:p>
            <a:pPr algn="just"/>
            <a:r>
              <a:rPr lang="en-US" b="1" dirty="0"/>
              <a:t>Perform qualitative risk analysis</a:t>
            </a:r>
            <a:r>
              <a:rPr lang="en-US" dirty="0"/>
              <a:t>: Prioritizing risks based on their probability and impact of occurrence</a:t>
            </a:r>
          </a:p>
        </p:txBody>
      </p:sp>
      <p:sp>
        <p:nvSpPr>
          <p:cNvPr id="24578" name="Rectangle 2"/>
          <p:cNvSpPr>
            <a:spLocks noGrp="1" noChangeArrowheads="1"/>
          </p:cNvSpPr>
          <p:nvPr>
            <p:ph type="title"/>
          </p:nvPr>
        </p:nvSpPr>
        <p:spPr>
          <a:xfrm>
            <a:off x="1268504" y="268943"/>
            <a:ext cx="10824883" cy="587375"/>
          </a:xfrm>
        </p:spPr>
        <p:txBody>
          <a:bodyPr>
            <a:noAutofit/>
          </a:bodyPr>
          <a:lstStyle/>
          <a:p>
            <a:r>
              <a:rPr lang="en-US" dirty="0"/>
              <a:t>project Risk Management Processes</a:t>
            </a:r>
          </a:p>
        </p:txBody>
      </p:sp>
      <p:sp>
        <p:nvSpPr>
          <p:cNvPr id="24581"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7269480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138953" y="1371600"/>
            <a:ext cx="11918576" cy="5236464"/>
          </a:xfrm>
        </p:spPr>
        <p:txBody>
          <a:bodyPr/>
          <a:lstStyle/>
          <a:p>
            <a:pPr algn="just"/>
            <a:r>
              <a:rPr lang="en-US" b="1" dirty="0"/>
              <a:t>Perform quantitative risk analysis</a:t>
            </a:r>
            <a:r>
              <a:rPr lang="en-US" dirty="0"/>
              <a:t>:</a:t>
            </a:r>
            <a:r>
              <a:rPr lang="en-US" b="1" dirty="0"/>
              <a:t> </a:t>
            </a:r>
            <a:r>
              <a:rPr lang="en-US" dirty="0"/>
              <a:t>Numerically estimating the effects of risks on project objectives</a:t>
            </a:r>
          </a:p>
          <a:p>
            <a:pPr algn="just"/>
            <a:r>
              <a:rPr lang="en-US" b="1" dirty="0"/>
              <a:t>Plan risk responses</a:t>
            </a:r>
            <a:r>
              <a:rPr lang="en-US" dirty="0"/>
              <a:t>:</a:t>
            </a:r>
            <a:r>
              <a:rPr lang="en-US" b="1" dirty="0"/>
              <a:t> </a:t>
            </a:r>
            <a:r>
              <a:rPr lang="en-US" dirty="0"/>
              <a:t>Taking steps to enhance opportunities and reduce threats to meeting project objectives</a:t>
            </a:r>
          </a:p>
          <a:p>
            <a:pPr algn="just"/>
            <a:r>
              <a:rPr lang="en-US" b="1" dirty="0"/>
              <a:t>Control risk</a:t>
            </a:r>
            <a:r>
              <a:rPr lang="en-US" dirty="0"/>
              <a:t>: Monitoring identified and residual risks, identifying new risks, carrying out risk response plans, and evaluating the effectiveness of risk strategies throughout the life of the project</a:t>
            </a:r>
          </a:p>
          <a:p>
            <a:pPr algn="just">
              <a:spcBef>
                <a:spcPct val="100000"/>
              </a:spcBef>
            </a:pPr>
            <a:endParaRPr lang="en-US" sz="2400" dirty="0"/>
          </a:p>
        </p:txBody>
      </p:sp>
      <p:sp>
        <p:nvSpPr>
          <p:cNvPr id="25602" name="Rectangle 2"/>
          <p:cNvSpPr>
            <a:spLocks noGrp="1" noChangeArrowheads="1"/>
          </p:cNvSpPr>
          <p:nvPr>
            <p:ph type="title"/>
          </p:nvPr>
        </p:nvSpPr>
        <p:spPr>
          <a:xfrm>
            <a:off x="1362635" y="0"/>
            <a:ext cx="10614211" cy="1143000"/>
          </a:xfrm>
        </p:spPr>
        <p:txBody>
          <a:bodyPr>
            <a:normAutofit/>
          </a:bodyPr>
          <a:lstStyle/>
          <a:p>
            <a:r>
              <a:rPr lang="en-US" dirty="0"/>
              <a:t>project Risk Management Processes (cont’d)</a:t>
            </a:r>
          </a:p>
        </p:txBody>
      </p:sp>
      <p:sp>
        <p:nvSpPr>
          <p:cNvPr id="25605" name="Footer Placeholder 6"/>
          <p:cNvSpPr>
            <a:spLocks noGrp="1"/>
          </p:cNvSpPr>
          <p:nvPr>
            <p:ph type="ftr" sz="quarter" idx="4294967295"/>
          </p:nvPr>
        </p:nvSpPr>
        <p:spPr bwMode="auto">
          <a:xfrm>
            <a:off x="1524000" y="6873875"/>
            <a:ext cx="2590800" cy="365125"/>
          </a:xfrm>
          <a:noFill/>
          <a:ln>
            <a:miter lim="800000"/>
            <a:headEnd/>
            <a:tailEnd/>
          </a:ln>
        </p:spPr>
        <p:txBody>
          <a:bodyPr/>
          <a:lstStyle/>
          <a:p>
            <a:endParaRPr lang="en-US" dirty="0"/>
          </a:p>
        </p:txBody>
      </p:sp>
    </p:spTree>
    <p:extLst>
      <p:ext uri="{BB962C8B-B14F-4D97-AF65-F5344CB8AC3E}">
        <p14:creationId xmlns:p14="http://schemas.microsoft.com/office/powerpoint/2010/main" val="2602482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normAutofit/>
          </a:bodyPr>
          <a:lstStyle/>
          <a:p>
            <a:r>
              <a:rPr lang="en-US" dirty="0"/>
              <a:t>Project Risk Management Summary</a:t>
            </a:r>
          </a:p>
        </p:txBody>
      </p:sp>
      <p:sp>
        <p:nvSpPr>
          <p:cNvPr id="26627" name="Footer Placeholder 3"/>
          <p:cNvSpPr>
            <a:spLocks noGrp="1"/>
          </p:cNvSpPr>
          <p:nvPr>
            <p:ph type="ftr" sz="quarter" idx="4294967295"/>
          </p:nvPr>
        </p:nvSpPr>
        <p:spPr bwMode="auto">
          <a:noFill/>
          <a:ln>
            <a:miter lim="800000"/>
            <a:headEnd/>
            <a:tailEnd/>
          </a:ln>
        </p:spPr>
        <p:txBody>
          <a:bodyPr/>
          <a:lstStyle/>
          <a:p>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1200" y="1447801"/>
            <a:ext cx="7620000" cy="4917611"/>
          </a:xfrm>
          <a:prstGeom prst="rect">
            <a:avLst/>
          </a:prstGeom>
        </p:spPr>
      </p:pic>
    </p:spTree>
    <p:extLst>
      <p:ext uri="{BB962C8B-B14F-4D97-AF65-F5344CB8AC3E}">
        <p14:creationId xmlns:p14="http://schemas.microsoft.com/office/powerpoint/2010/main" val="27391189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p:txBody>
          <a:bodyPr/>
          <a:lstStyle/>
          <a:p>
            <a:pPr algn="just"/>
            <a:r>
              <a:rPr lang="en-US" dirty="0"/>
              <a:t>The main output of this process is a </a:t>
            </a:r>
            <a:r>
              <a:rPr lang="en-US" b="1" dirty="0"/>
              <a:t>risk management plan</a:t>
            </a:r>
            <a:r>
              <a:rPr lang="en-US" dirty="0"/>
              <a:t>—a plan that documents the procedures for managing risk throughout a project</a:t>
            </a:r>
          </a:p>
          <a:p>
            <a:pPr algn="just"/>
            <a:r>
              <a:rPr lang="en-US" dirty="0"/>
              <a:t>The project team should review project documents and understand the organization’s and the sponsor’s approaches to risk</a:t>
            </a:r>
          </a:p>
          <a:p>
            <a:pPr algn="just"/>
            <a:r>
              <a:rPr lang="en-US" dirty="0"/>
              <a:t>The level of detail will vary with the needs of the project</a:t>
            </a:r>
          </a:p>
        </p:txBody>
      </p:sp>
      <p:sp>
        <p:nvSpPr>
          <p:cNvPr id="27650" name="Rectangle 2"/>
          <p:cNvSpPr>
            <a:spLocks noGrp="1" noChangeArrowheads="1"/>
          </p:cNvSpPr>
          <p:nvPr>
            <p:ph type="title"/>
          </p:nvPr>
        </p:nvSpPr>
        <p:spPr/>
        <p:txBody>
          <a:bodyPr>
            <a:normAutofit/>
          </a:bodyPr>
          <a:lstStyle/>
          <a:p>
            <a:r>
              <a:rPr lang="en-US" dirty="0"/>
              <a:t>Plan Risk Management</a:t>
            </a:r>
          </a:p>
        </p:txBody>
      </p:sp>
      <p:sp>
        <p:nvSpPr>
          <p:cNvPr id="27653"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3005475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7"/>
          <p:cNvSpPr>
            <a:spLocks noGrp="1" noChangeArrowheads="1"/>
          </p:cNvSpPr>
          <p:nvPr>
            <p:ph idx="1"/>
          </p:nvPr>
        </p:nvSpPr>
        <p:spPr>
          <a:xfrm>
            <a:off x="385482" y="1389529"/>
            <a:ext cx="8458200" cy="4495800"/>
          </a:xfrm>
        </p:spPr>
        <p:txBody>
          <a:bodyPr/>
          <a:lstStyle/>
          <a:p>
            <a:r>
              <a:rPr lang="en-US" dirty="0"/>
              <a:t>Methodology</a:t>
            </a:r>
          </a:p>
          <a:p>
            <a:r>
              <a:rPr lang="en-US" dirty="0"/>
              <a:t>Roles and responsibilities</a:t>
            </a:r>
          </a:p>
          <a:p>
            <a:r>
              <a:rPr lang="en-US" dirty="0"/>
              <a:t>Budget and schedule</a:t>
            </a:r>
          </a:p>
          <a:p>
            <a:r>
              <a:rPr lang="en-US" dirty="0"/>
              <a:t>Risk categories</a:t>
            </a:r>
          </a:p>
          <a:p>
            <a:r>
              <a:rPr lang="en-US" dirty="0"/>
              <a:t>Risk probability and impact</a:t>
            </a:r>
          </a:p>
          <a:p>
            <a:r>
              <a:rPr lang="en-US" dirty="0"/>
              <a:t>Revised stakeholders’ tolerances</a:t>
            </a:r>
          </a:p>
          <a:p>
            <a:r>
              <a:rPr lang="en-US" dirty="0"/>
              <a:t>Tracking</a:t>
            </a:r>
          </a:p>
          <a:p>
            <a:r>
              <a:rPr lang="en-US" dirty="0"/>
              <a:t>Risk documentation</a:t>
            </a:r>
          </a:p>
        </p:txBody>
      </p:sp>
      <p:sp>
        <p:nvSpPr>
          <p:cNvPr id="28674" name="Rectangle 2"/>
          <p:cNvSpPr>
            <a:spLocks noGrp="1" noChangeArrowheads="1"/>
          </p:cNvSpPr>
          <p:nvPr>
            <p:ph type="title"/>
          </p:nvPr>
        </p:nvSpPr>
        <p:spPr>
          <a:xfrm>
            <a:off x="1214716" y="138953"/>
            <a:ext cx="10867555" cy="914400"/>
          </a:xfrm>
        </p:spPr>
        <p:txBody>
          <a:bodyPr>
            <a:normAutofit/>
          </a:bodyPr>
          <a:lstStyle/>
          <a:p>
            <a:r>
              <a:rPr lang="en-US" dirty="0"/>
              <a:t>Topics Addressed in a Risk Management Plan</a:t>
            </a:r>
          </a:p>
        </p:txBody>
      </p:sp>
      <p:sp>
        <p:nvSpPr>
          <p:cNvPr id="28677"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42501361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idx="1"/>
          </p:nvPr>
        </p:nvSpPr>
        <p:spPr>
          <a:xfrm>
            <a:off x="53788" y="1250577"/>
            <a:ext cx="11851341" cy="5419164"/>
          </a:xfrm>
        </p:spPr>
        <p:txBody>
          <a:bodyPr/>
          <a:lstStyle/>
          <a:p>
            <a:pPr algn="just">
              <a:spcBef>
                <a:spcPct val="60000"/>
              </a:spcBef>
            </a:pPr>
            <a:r>
              <a:rPr lang="en-US" b="1" dirty="0"/>
              <a:t>Contingency plans</a:t>
            </a:r>
            <a:r>
              <a:rPr lang="en-US" dirty="0"/>
              <a:t> are predefined actions that the project team will take if an identified risk event occurs</a:t>
            </a:r>
          </a:p>
          <a:p>
            <a:pPr algn="just">
              <a:spcBef>
                <a:spcPct val="60000"/>
              </a:spcBef>
            </a:pPr>
            <a:r>
              <a:rPr lang="en-US" b="1" dirty="0"/>
              <a:t>Fallback plans</a:t>
            </a:r>
            <a:r>
              <a:rPr lang="en-US" dirty="0"/>
              <a:t> are developed for risks that have a high impact on meeting project objectives, and are put into effect if attempts to reduce the risk are not effective</a:t>
            </a:r>
          </a:p>
          <a:p>
            <a:pPr algn="just">
              <a:spcBef>
                <a:spcPct val="60000"/>
              </a:spcBef>
            </a:pPr>
            <a:r>
              <a:rPr lang="en-US" b="1" dirty="0"/>
              <a:t>Contingency reserves</a:t>
            </a:r>
            <a:r>
              <a:rPr lang="en-US" dirty="0"/>
              <a:t> or </a:t>
            </a:r>
            <a:r>
              <a:rPr lang="en-US" b="1" dirty="0"/>
              <a:t>allowances</a:t>
            </a:r>
            <a:r>
              <a:rPr lang="en-US" dirty="0"/>
              <a:t> are provisions held by the project sponsor or organization to reduce the risk of cost or schedule overruns to an acceptable level; </a:t>
            </a:r>
            <a:r>
              <a:rPr lang="en-US" b="1" dirty="0"/>
              <a:t>management reserves </a:t>
            </a:r>
            <a:r>
              <a:rPr lang="en-US" dirty="0"/>
              <a:t>are funds held for unknown risks</a:t>
            </a:r>
          </a:p>
        </p:txBody>
      </p:sp>
      <p:sp>
        <p:nvSpPr>
          <p:cNvPr id="29698" name="Rectangle 2"/>
          <p:cNvSpPr>
            <a:spLocks noGrp="1" noChangeArrowheads="1"/>
          </p:cNvSpPr>
          <p:nvPr>
            <p:ph type="title"/>
          </p:nvPr>
        </p:nvSpPr>
        <p:spPr>
          <a:xfrm>
            <a:off x="1322295" y="0"/>
            <a:ext cx="10582834" cy="1143000"/>
          </a:xfrm>
        </p:spPr>
        <p:txBody>
          <a:bodyPr>
            <a:normAutofit fontScale="90000"/>
          </a:bodyPr>
          <a:lstStyle/>
          <a:p>
            <a:r>
              <a:rPr lang="en-US" dirty="0"/>
              <a:t>Contingency and Fallback Plans, Contingency Reserves</a:t>
            </a:r>
          </a:p>
        </p:txBody>
      </p:sp>
      <p:sp>
        <p:nvSpPr>
          <p:cNvPr id="29701"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13633565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idx="1"/>
          </p:nvPr>
        </p:nvSpPr>
        <p:spPr>
          <a:xfrm>
            <a:off x="251012" y="1461248"/>
            <a:ext cx="8186738" cy="4791075"/>
          </a:xfrm>
        </p:spPr>
        <p:txBody>
          <a:bodyPr/>
          <a:lstStyle/>
          <a:p>
            <a:pPr>
              <a:spcBef>
                <a:spcPct val="100000"/>
              </a:spcBef>
            </a:pPr>
            <a:r>
              <a:rPr lang="en-US" dirty="0"/>
              <a:t>Market risk</a:t>
            </a:r>
          </a:p>
          <a:p>
            <a:pPr>
              <a:spcBef>
                <a:spcPct val="100000"/>
              </a:spcBef>
            </a:pPr>
            <a:r>
              <a:rPr lang="en-US" dirty="0"/>
              <a:t>Financial risk</a:t>
            </a:r>
          </a:p>
          <a:p>
            <a:pPr>
              <a:spcBef>
                <a:spcPct val="100000"/>
              </a:spcBef>
            </a:pPr>
            <a:r>
              <a:rPr lang="en-US" dirty="0"/>
              <a:t>Technology risk</a:t>
            </a:r>
          </a:p>
          <a:p>
            <a:pPr>
              <a:spcBef>
                <a:spcPct val="100000"/>
              </a:spcBef>
            </a:pPr>
            <a:r>
              <a:rPr lang="en-US" dirty="0"/>
              <a:t>People risk</a:t>
            </a:r>
          </a:p>
          <a:p>
            <a:pPr>
              <a:spcBef>
                <a:spcPct val="100000"/>
              </a:spcBef>
            </a:pPr>
            <a:r>
              <a:rPr lang="en-US" dirty="0"/>
              <a:t>Structure/process risk</a:t>
            </a:r>
          </a:p>
        </p:txBody>
      </p:sp>
      <p:sp>
        <p:nvSpPr>
          <p:cNvPr id="31746" name="Rectangle 2"/>
          <p:cNvSpPr>
            <a:spLocks noGrp="1" noChangeArrowheads="1"/>
          </p:cNvSpPr>
          <p:nvPr>
            <p:ph type="title"/>
          </p:nvPr>
        </p:nvSpPr>
        <p:spPr>
          <a:xfrm>
            <a:off x="1326776" y="156884"/>
            <a:ext cx="7543800" cy="854075"/>
          </a:xfrm>
        </p:spPr>
        <p:txBody>
          <a:bodyPr/>
          <a:lstStyle/>
          <a:p>
            <a:r>
              <a:rPr lang="en-US" dirty="0"/>
              <a:t>Broad Categories of Risk</a:t>
            </a:r>
          </a:p>
        </p:txBody>
      </p:sp>
      <p:sp>
        <p:nvSpPr>
          <p:cNvPr id="31749"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25313773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1299883" y="152400"/>
            <a:ext cx="10829364" cy="1143000"/>
          </a:xfrm>
        </p:spPr>
        <p:txBody>
          <a:bodyPr>
            <a:normAutofit/>
          </a:bodyPr>
          <a:lstStyle/>
          <a:p>
            <a:r>
              <a:rPr lang="en-US" sz="2800" dirty="0"/>
              <a:t>Potential Negative Risk Conditions Associated With Each Knowledge Area</a:t>
            </a:r>
          </a:p>
        </p:txBody>
      </p:sp>
      <p:sp>
        <p:nvSpPr>
          <p:cNvPr id="35844" name="Footer Placeholder 6"/>
          <p:cNvSpPr>
            <a:spLocks noGrp="1"/>
          </p:cNvSpPr>
          <p:nvPr>
            <p:ph type="ftr" sz="quarter" idx="4294967295"/>
          </p:nvPr>
        </p:nvSpPr>
        <p:spPr bwMode="auto">
          <a:noFill/>
          <a:ln>
            <a:miter lim="800000"/>
            <a:headEnd/>
            <a:tailEnd/>
          </a:ln>
        </p:spPr>
        <p:txBody>
          <a:bodyPr/>
          <a:lstStyle/>
          <a:p>
            <a:pPr>
              <a:buFontTx/>
              <a:buNone/>
            </a:pPr>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4729" y="1260992"/>
            <a:ext cx="9371366" cy="5474109"/>
          </a:xfrm>
          <a:prstGeom prst="rect">
            <a:avLst/>
          </a:prstGeom>
        </p:spPr>
      </p:pic>
    </p:spTree>
    <p:extLst>
      <p:ext uri="{BB962C8B-B14F-4D97-AF65-F5344CB8AC3E}">
        <p14:creationId xmlns:p14="http://schemas.microsoft.com/office/powerpoint/2010/main" val="9986347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noChangeArrowheads="1"/>
          </p:cNvSpPr>
          <p:nvPr>
            <p:ph idx="1"/>
          </p:nvPr>
        </p:nvSpPr>
        <p:spPr>
          <a:xfrm>
            <a:off x="259975" y="1178858"/>
            <a:ext cx="11842377" cy="5499847"/>
          </a:xfrm>
        </p:spPr>
        <p:txBody>
          <a:bodyPr/>
          <a:lstStyle/>
          <a:p>
            <a:pPr algn="just">
              <a:spcBef>
                <a:spcPct val="55000"/>
              </a:spcBef>
            </a:pPr>
            <a:r>
              <a:rPr lang="en-US" dirty="0"/>
              <a:t>Identifying risks is the process of understanding what potential events might hurt or enhance a particular project</a:t>
            </a:r>
          </a:p>
          <a:p>
            <a:pPr algn="just">
              <a:spcBef>
                <a:spcPct val="55000"/>
              </a:spcBef>
            </a:pPr>
            <a:r>
              <a:rPr lang="en-US" dirty="0"/>
              <a:t>Another consideration is the likelihood of advanced discovery</a:t>
            </a:r>
          </a:p>
          <a:p>
            <a:pPr algn="just">
              <a:spcBef>
                <a:spcPct val="55000"/>
              </a:spcBef>
            </a:pPr>
            <a:r>
              <a:rPr lang="en-US" dirty="0"/>
              <a:t>Risk identification tools and techniques include:</a:t>
            </a:r>
          </a:p>
          <a:p>
            <a:pPr lvl="1" algn="just">
              <a:spcBef>
                <a:spcPct val="55000"/>
              </a:spcBef>
            </a:pPr>
            <a:r>
              <a:rPr lang="en-US" dirty="0"/>
              <a:t>Brainstorming</a:t>
            </a:r>
          </a:p>
          <a:p>
            <a:pPr lvl="1" algn="just">
              <a:spcBef>
                <a:spcPct val="55000"/>
              </a:spcBef>
            </a:pPr>
            <a:r>
              <a:rPr lang="en-US" dirty="0"/>
              <a:t>The Delphi Technique</a:t>
            </a:r>
          </a:p>
          <a:p>
            <a:pPr lvl="1" algn="just">
              <a:spcBef>
                <a:spcPct val="55000"/>
              </a:spcBef>
            </a:pPr>
            <a:r>
              <a:rPr lang="en-US" dirty="0"/>
              <a:t>Interviewing</a:t>
            </a:r>
          </a:p>
          <a:p>
            <a:pPr lvl="1" algn="just">
              <a:spcBef>
                <a:spcPct val="55000"/>
              </a:spcBef>
            </a:pPr>
            <a:r>
              <a:rPr lang="en-US" dirty="0"/>
              <a:t>SWOT analysis</a:t>
            </a:r>
          </a:p>
        </p:txBody>
      </p:sp>
      <p:sp>
        <p:nvSpPr>
          <p:cNvPr id="36866" name="Rectangle 2"/>
          <p:cNvSpPr>
            <a:spLocks noGrp="1" noChangeArrowheads="1"/>
          </p:cNvSpPr>
          <p:nvPr>
            <p:ph type="title"/>
          </p:nvPr>
        </p:nvSpPr>
        <p:spPr>
          <a:xfrm>
            <a:off x="1981200" y="-33338"/>
            <a:ext cx="8229600" cy="1143000"/>
          </a:xfrm>
        </p:spPr>
        <p:txBody>
          <a:bodyPr/>
          <a:lstStyle/>
          <a:p>
            <a:r>
              <a:rPr lang="en-US" dirty="0"/>
              <a:t>Identify Risks – the second …..</a:t>
            </a:r>
          </a:p>
        </p:txBody>
      </p:sp>
      <p:sp>
        <p:nvSpPr>
          <p:cNvPr id="36869"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27888527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idx="1"/>
          </p:nvPr>
        </p:nvSpPr>
        <p:spPr>
          <a:xfrm>
            <a:off x="80682" y="1371600"/>
            <a:ext cx="12003742" cy="5105400"/>
          </a:xfrm>
        </p:spPr>
        <p:txBody>
          <a:bodyPr/>
          <a:lstStyle/>
          <a:p>
            <a:pPr algn="just"/>
            <a:r>
              <a:rPr lang="en-US" b="1" dirty="0"/>
              <a:t>Brainstorming</a:t>
            </a:r>
            <a:r>
              <a:rPr lang="en-US" dirty="0"/>
              <a:t> is a technique by which a group attempts to generate ideas or find a solution for a specific problem by amassing ideas spontaneously and without judgment</a:t>
            </a:r>
          </a:p>
          <a:p>
            <a:pPr algn="just"/>
            <a:r>
              <a:rPr lang="en-US" dirty="0"/>
              <a:t>An experienced facilitator should run the brainstorming session</a:t>
            </a:r>
          </a:p>
          <a:p>
            <a:pPr algn="just"/>
            <a:r>
              <a:rPr lang="en-US" dirty="0"/>
              <a:t>Be careful not to overuse or misuse brainstorming.</a:t>
            </a:r>
          </a:p>
          <a:p>
            <a:pPr lvl="1" algn="just"/>
            <a:r>
              <a:rPr lang="en-US" dirty="0"/>
              <a:t>Psychology literature shows that individuals produce a greater number of ideas working alone than they do through brainstorming in small, face-to-face groups</a:t>
            </a:r>
          </a:p>
          <a:p>
            <a:pPr lvl="1" algn="just"/>
            <a:r>
              <a:rPr lang="en-US" dirty="0"/>
              <a:t>Group effects often inhibit idea generation</a:t>
            </a:r>
            <a:endParaRPr lang="en-US" sz="2200" dirty="0"/>
          </a:p>
        </p:txBody>
      </p:sp>
      <p:sp>
        <p:nvSpPr>
          <p:cNvPr id="37890" name="Rectangle 2"/>
          <p:cNvSpPr>
            <a:spLocks noGrp="1" noChangeArrowheads="1"/>
          </p:cNvSpPr>
          <p:nvPr>
            <p:ph type="title"/>
          </p:nvPr>
        </p:nvSpPr>
        <p:spPr/>
        <p:txBody>
          <a:bodyPr/>
          <a:lstStyle/>
          <a:p>
            <a:r>
              <a:rPr lang="en-US" dirty="0"/>
              <a:t>Brainstorming</a:t>
            </a:r>
          </a:p>
        </p:txBody>
      </p:sp>
      <p:sp>
        <p:nvSpPr>
          <p:cNvPr id="37893"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41856692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idx="1"/>
          </p:nvPr>
        </p:nvSpPr>
        <p:spPr/>
        <p:txBody>
          <a:bodyPr/>
          <a:lstStyle/>
          <a:p>
            <a:pPr algn="just">
              <a:spcBef>
                <a:spcPct val="100000"/>
              </a:spcBef>
            </a:pPr>
            <a:r>
              <a:rPr lang="en-US" dirty="0"/>
              <a:t>The </a:t>
            </a:r>
            <a:r>
              <a:rPr lang="en-US" b="1" dirty="0"/>
              <a:t>Delphi Technique</a:t>
            </a:r>
            <a:r>
              <a:rPr lang="en-US" dirty="0"/>
              <a:t> is used to derive a consensus among a panel of experts who make predictions about future developments</a:t>
            </a:r>
          </a:p>
          <a:p>
            <a:pPr algn="just">
              <a:spcBef>
                <a:spcPct val="100000"/>
              </a:spcBef>
            </a:pPr>
            <a:r>
              <a:rPr lang="en-US" dirty="0"/>
              <a:t>Provides independent and anonymous input regarding future events</a:t>
            </a:r>
          </a:p>
          <a:p>
            <a:pPr algn="just">
              <a:spcBef>
                <a:spcPct val="100000"/>
              </a:spcBef>
            </a:pPr>
            <a:r>
              <a:rPr lang="en-US" dirty="0"/>
              <a:t>Uses repeated rounds of questioning and written responses and avoids the biasing effects possible in oral methods, such as brainstorming</a:t>
            </a:r>
          </a:p>
        </p:txBody>
      </p:sp>
      <p:sp>
        <p:nvSpPr>
          <p:cNvPr id="38914" name="Rectangle 2"/>
          <p:cNvSpPr>
            <a:spLocks noGrp="1" noChangeArrowheads="1"/>
          </p:cNvSpPr>
          <p:nvPr>
            <p:ph type="title"/>
          </p:nvPr>
        </p:nvSpPr>
        <p:spPr/>
        <p:txBody>
          <a:bodyPr/>
          <a:lstStyle/>
          <a:p>
            <a:r>
              <a:rPr lang="en-US" dirty="0"/>
              <a:t>Delphi Technique</a:t>
            </a:r>
          </a:p>
        </p:txBody>
      </p:sp>
      <p:sp>
        <p:nvSpPr>
          <p:cNvPr id="38917"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346478355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noChangeArrowheads="1"/>
          </p:cNvSpPr>
          <p:nvPr>
            <p:ph idx="1"/>
          </p:nvPr>
        </p:nvSpPr>
        <p:spPr/>
        <p:txBody>
          <a:bodyPr/>
          <a:lstStyle/>
          <a:p>
            <a:pPr algn="just">
              <a:spcBef>
                <a:spcPct val="100000"/>
              </a:spcBef>
            </a:pPr>
            <a:r>
              <a:rPr lang="en-US" b="1" dirty="0"/>
              <a:t>Interviewing</a:t>
            </a:r>
            <a:r>
              <a:rPr lang="en-US" dirty="0"/>
              <a:t> is a fact-finding technique for collecting information in face-to-face, phone, e-mail, or instant-messaging discussions</a:t>
            </a:r>
          </a:p>
          <a:p>
            <a:pPr algn="just">
              <a:spcBef>
                <a:spcPct val="100000"/>
              </a:spcBef>
            </a:pPr>
            <a:r>
              <a:rPr lang="en-US" dirty="0"/>
              <a:t>Interviewing people with similar project experience is an important tool for identifying potential risks</a:t>
            </a:r>
          </a:p>
        </p:txBody>
      </p:sp>
      <p:sp>
        <p:nvSpPr>
          <p:cNvPr id="39938" name="Rectangle 2"/>
          <p:cNvSpPr>
            <a:spLocks noGrp="1" noChangeArrowheads="1"/>
          </p:cNvSpPr>
          <p:nvPr>
            <p:ph type="title"/>
          </p:nvPr>
        </p:nvSpPr>
        <p:spPr/>
        <p:txBody>
          <a:bodyPr/>
          <a:lstStyle/>
          <a:p>
            <a:r>
              <a:rPr lang="en-US" dirty="0"/>
              <a:t>Interviewing</a:t>
            </a:r>
          </a:p>
        </p:txBody>
      </p:sp>
      <p:sp>
        <p:nvSpPr>
          <p:cNvPr id="39941"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310739756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noChangeArrowheads="1"/>
          </p:cNvSpPr>
          <p:nvPr>
            <p:ph idx="1"/>
          </p:nvPr>
        </p:nvSpPr>
        <p:spPr/>
        <p:txBody>
          <a:bodyPr/>
          <a:lstStyle/>
          <a:p>
            <a:pPr algn="just">
              <a:spcBef>
                <a:spcPct val="100000"/>
              </a:spcBef>
            </a:pPr>
            <a:r>
              <a:rPr lang="en-US" dirty="0"/>
              <a:t>SWOT analysis (strengths, weaknesses, opportunities, and threats) can also be used during risk identification</a:t>
            </a:r>
          </a:p>
          <a:p>
            <a:pPr algn="just">
              <a:spcBef>
                <a:spcPct val="100000"/>
              </a:spcBef>
            </a:pPr>
            <a:r>
              <a:rPr lang="en-US" dirty="0"/>
              <a:t>Helps identify the broad negative and positive risks that apply to a project.</a:t>
            </a:r>
          </a:p>
        </p:txBody>
      </p:sp>
      <p:sp>
        <p:nvSpPr>
          <p:cNvPr id="40962" name="Rectangle 2"/>
          <p:cNvSpPr>
            <a:spLocks noGrp="1" noChangeArrowheads="1"/>
          </p:cNvSpPr>
          <p:nvPr>
            <p:ph type="title"/>
          </p:nvPr>
        </p:nvSpPr>
        <p:spPr/>
        <p:txBody>
          <a:bodyPr/>
          <a:lstStyle/>
          <a:p>
            <a:r>
              <a:rPr lang="en-US" dirty="0"/>
              <a:t>SWOT Analysis</a:t>
            </a:r>
          </a:p>
        </p:txBody>
      </p:sp>
      <p:sp>
        <p:nvSpPr>
          <p:cNvPr id="40965"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15615210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idx="1"/>
          </p:nvPr>
        </p:nvSpPr>
        <p:spPr/>
        <p:txBody>
          <a:bodyPr/>
          <a:lstStyle/>
          <a:p>
            <a:pPr algn="just"/>
            <a:r>
              <a:rPr lang="en-US" dirty="0"/>
              <a:t>The main output of the risk identification process is a list of identified risks and other information needed to begin creating a risk register</a:t>
            </a:r>
          </a:p>
          <a:p>
            <a:pPr algn="just"/>
            <a:r>
              <a:rPr lang="en-US" dirty="0"/>
              <a:t>A </a:t>
            </a:r>
            <a:r>
              <a:rPr lang="en-US" b="1" dirty="0"/>
              <a:t>risk register</a:t>
            </a:r>
            <a:r>
              <a:rPr lang="en-US" dirty="0"/>
              <a:t> is:</a:t>
            </a:r>
            <a:endParaRPr lang="en-US" b="1" dirty="0"/>
          </a:p>
          <a:p>
            <a:pPr lvl="1" algn="just"/>
            <a:r>
              <a:rPr lang="en-US" dirty="0"/>
              <a:t>A document that contains the results of various risk management processes and that is often displayed in a table or spreadsheet format</a:t>
            </a:r>
          </a:p>
          <a:p>
            <a:pPr lvl="1" algn="just"/>
            <a:r>
              <a:rPr lang="en-US" dirty="0"/>
              <a:t>A tool for documenting potential risk events and related information</a:t>
            </a:r>
          </a:p>
          <a:p>
            <a:pPr algn="just"/>
            <a:r>
              <a:rPr lang="en-US" b="1" dirty="0"/>
              <a:t>Risk events </a:t>
            </a:r>
            <a:r>
              <a:rPr lang="en-US" dirty="0"/>
              <a:t>refer to specific, uncertain events that may occur to the detriment or enhancement of the project</a:t>
            </a:r>
          </a:p>
        </p:txBody>
      </p:sp>
      <p:sp>
        <p:nvSpPr>
          <p:cNvPr id="41986" name="Rectangle 2"/>
          <p:cNvSpPr>
            <a:spLocks noGrp="1" noChangeArrowheads="1"/>
          </p:cNvSpPr>
          <p:nvPr>
            <p:ph type="title"/>
          </p:nvPr>
        </p:nvSpPr>
        <p:spPr/>
        <p:txBody>
          <a:bodyPr/>
          <a:lstStyle/>
          <a:p>
            <a:r>
              <a:rPr lang="en-US" dirty="0"/>
              <a:t>Risk Register</a:t>
            </a:r>
          </a:p>
        </p:txBody>
      </p:sp>
      <p:sp>
        <p:nvSpPr>
          <p:cNvPr id="41989"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403140007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noChangeArrowheads="1"/>
          </p:cNvSpPr>
          <p:nvPr>
            <p:ph idx="1"/>
          </p:nvPr>
        </p:nvSpPr>
        <p:spPr/>
        <p:txBody>
          <a:bodyPr/>
          <a:lstStyle/>
          <a:p>
            <a:r>
              <a:rPr lang="en-US" dirty="0"/>
              <a:t>An identification number for each risk event</a:t>
            </a:r>
          </a:p>
          <a:p>
            <a:r>
              <a:rPr lang="en-US" dirty="0"/>
              <a:t>A rank for each risk event</a:t>
            </a:r>
          </a:p>
          <a:p>
            <a:r>
              <a:rPr lang="en-US" dirty="0"/>
              <a:t>The name of each risk event</a:t>
            </a:r>
          </a:p>
          <a:p>
            <a:r>
              <a:rPr lang="en-US" dirty="0"/>
              <a:t>A description of each risk event</a:t>
            </a:r>
          </a:p>
          <a:p>
            <a:r>
              <a:rPr lang="en-US" dirty="0"/>
              <a:t>The category under which each risk event falls</a:t>
            </a:r>
          </a:p>
          <a:p>
            <a:r>
              <a:rPr lang="en-US" dirty="0"/>
              <a:t>The root cause of each risk</a:t>
            </a:r>
          </a:p>
        </p:txBody>
      </p:sp>
      <p:sp>
        <p:nvSpPr>
          <p:cNvPr id="43010" name="Rectangle 2"/>
          <p:cNvSpPr>
            <a:spLocks noGrp="1" noChangeArrowheads="1"/>
          </p:cNvSpPr>
          <p:nvPr>
            <p:ph type="title"/>
          </p:nvPr>
        </p:nvSpPr>
        <p:spPr/>
        <p:txBody>
          <a:bodyPr/>
          <a:lstStyle/>
          <a:p>
            <a:r>
              <a:rPr lang="en-US" dirty="0"/>
              <a:t>Risk Register Contents</a:t>
            </a:r>
          </a:p>
        </p:txBody>
      </p:sp>
      <p:sp>
        <p:nvSpPr>
          <p:cNvPr id="43013"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88603375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noChangeArrowheads="1"/>
          </p:cNvSpPr>
          <p:nvPr>
            <p:ph idx="1"/>
          </p:nvPr>
        </p:nvSpPr>
        <p:spPr/>
        <p:txBody>
          <a:bodyPr/>
          <a:lstStyle/>
          <a:p>
            <a:r>
              <a:rPr lang="en-US" dirty="0"/>
              <a:t>Triggers for each risk; </a:t>
            </a:r>
            <a:r>
              <a:rPr lang="en-US" b="1" dirty="0"/>
              <a:t>triggers</a:t>
            </a:r>
            <a:r>
              <a:rPr lang="en-US" dirty="0"/>
              <a:t> are indicators or symptoms of actual risk events</a:t>
            </a:r>
          </a:p>
          <a:p>
            <a:r>
              <a:rPr lang="en-US" dirty="0"/>
              <a:t>Potential responses to each risk</a:t>
            </a:r>
          </a:p>
          <a:p>
            <a:r>
              <a:rPr lang="en-US" dirty="0"/>
              <a:t>The </a:t>
            </a:r>
            <a:r>
              <a:rPr lang="en-US" b="1" dirty="0"/>
              <a:t>risk owner</a:t>
            </a:r>
            <a:r>
              <a:rPr lang="en-US" dirty="0"/>
              <a:t> or person who will own or take responsibility for each risk</a:t>
            </a:r>
          </a:p>
          <a:p>
            <a:r>
              <a:rPr lang="en-US" dirty="0"/>
              <a:t>The probability and impact of each risk occurring.</a:t>
            </a:r>
          </a:p>
          <a:p>
            <a:r>
              <a:rPr lang="en-US" dirty="0"/>
              <a:t>The status of each risk</a:t>
            </a:r>
          </a:p>
        </p:txBody>
      </p:sp>
      <p:sp>
        <p:nvSpPr>
          <p:cNvPr id="44034" name="Rectangle 2"/>
          <p:cNvSpPr>
            <a:spLocks noGrp="1" noChangeArrowheads="1"/>
          </p:cNvSpPr>
          <p:nvPr>
            <p:ph type="title"/>
          </p:nvPr>
        </p:nvSpPr>
        <p:spPr/>
        <p:txBody>
          <a:bodyPr/>
          <a:lstStyle/>
          <a:p>
            <a:r>
              <a:rPr lang="en-US" dirty="0"/>
              <a:t>Risk Register Contents (cont’d)</a:t>
            </a:r>
          </a:p>
        </p:txBody>
      </p:sp>
      <p:sp>
        <p:nvSpPr>
          <p:cNvPr id="44037"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39695266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noChangeArrowheads="1"/>
          </p:cNvSpPr>
          <p:nvPr>
            <p:ph idx="1"/>
          </p:nvPr>
        </p:nvSpPr>
        <p:spPr>
          <a:xfrm>
            <a:off x="125505" y="1371601"/>
            <a:ext cx="11905129" cy="4791075"/>
          </a:xfrm>
        </p:spPr>
        <p:txBody>
          <a:bodyPr/>
          <a:lstStyle/>
          <a:p>
            <a:pPr algn="just"/>
            <a:r>
              <a:rPr lang="en-US" dirty="0"/>
              <a:t>The </a:t>
            </a:r>
            <a:r>
              <a:rPr lang="en-US" b="1" dirty="0">
                <a:solidFill>
                  <a:srgbClr val="FF0000"/>
                </a:solidFill>
              </a:rPr>
              <a:t>Third Process </a:t>
            </a:r>
            <a:r>
              <a:rPr lang="en-US" dirty="0"/>
              <a:t>of six in the risk management knowledge area</a:t>
            </a:r>
          </a:p>
          <a:p>
            <a:pPr algn="just"/>
            <a:r>
              <a:rPr lang="en-US" dirty="0"/>
              <a:t>Assess the likelihood and impact of identified risks to determine their magnitude and priority</a:t>
            </a:r>
          </a:p>
          <a:p>
            <a:pPr algn="just"/>
            <a:r>
              <a:rPr lang="en-US" dirty="0"/>
              <a:t>Risk quantification tools and techniques include: </a:t>
            </a:r>
          </a:p>
          <a:p>
            <a:pPr lvl="1" algn="just"/>
            <a:r>
              <a:rPr lang="en-US" dirty="0"/>
              <a:t>Probability/impact matrixes</a:t>
            </a:r>
          </a:p>
          <a:p>
            <a:pPr lvl="1" algn="just"/>
            <a:r>
              <a:rPr lang="en-US" dirty="0"/>
              <a:t>The Top Ten Risk Item Tracking</a:t>
            </a:r>
          </a:p>
          <a:p>
            <a:pPr lvl="1" algn="just"/>
            <a:r>
              <a:rPr lang="en-US" dirty="0"/>
              <a:t>Expert judgment</a:t>
            </a:r>
          </a:p>
        </p:txBody>
      </p:sp>
      <p:sp>
        <p:nvSpPr>
          <p:cNvPr id="46082" name="Rectangle 2"/>
          <p:cNvSpPr>
            <a:spLocks noGrp="1" noChangeArrowheads="1"/>
          </p:cNvSpPr>
          <p:nvPr>
            <p:ph type="title"/>
          </p:nvPr>
        </p:nvSpPr>
        <p:spPr/>
        <p:txBody>
          <a:bodyPr>
            <a:normAutofit/>
          </a:bodyPr>
          <a:lstStyle/>
          <a:p>
            <a:r>
              <a:rPr lang="en-US" dirty="0"/>
              <a:t>Perform Qualitative Risk Analysis</a:t>
            </a:r>
          </a:p>
        </p:txBody>
      </p:sp>
      <p:sp>
        <p:nvSpPr>
          <p:cNvPr id="46085"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12982646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noChangeArrowheads="1"/>
          </p:cNvSpPr>
          <p:nvPr>
            <p:ph idx="1"/>
          </p:nvPr>
        </p:nvSpPr>
        <p:spPr>
          <a:xfrm>
            <a:off x="98611" y="1219200"/>
            <a:ext cx="11976847" cy="5029200"/>
          </a:xfrm>
        </p:spPr>
        <p:txBody>
          <a:bodyPr/>
          <a:lstStyle/>
          <a:p>
            <a:pPr algn="just"/>
            <a:r>
              <a:rPr lang="en-US" dirty="0"/>
              <a:t>A </a:t>
            </a:r>
            <a:r>
              <a:rPr lang="en-US" b="1" dirty="0"/>
              <a:t>probability/impact matrix </a:t>
            </a:r>
            <a:r>
              <a:rPr lang="en-US" dirty="0"/>
              <a:t>or</a:t>
            </a:r>
            <a:r>
              <a:rPr lang="en-US" b="1" dirty="0"/>
              <a:t> chart</a:t>
            </a:r>
            <a:r>
              <a:rPr lang="en-US" dirty="0"/>
              <a:t> lists the relative probability of a risk occurring on one side of a matrix or axis on a chart and the relative impact of the risk occurring on the other</a:t>
            </a:r>
          </a:p>
          <a:p>
            <a:pPr algn="just"/>
            <a:r>
              <a:rPr lang="en-US" dirty="0"/>
              <a:t>List the risks and then label each one as high, medium, or low in terms of its probability of occurrence and its impact if it did occur</a:t>
            </a:r>
          </a:p>
          <a:p>
            <a:pPr algn="just"/>
            <a:r>
              <a:rPr lang="en-US" dirty="0"/>
              <a:t>Can also calculate </a:t>
            </a:r>
            <a:r>
              <a:rPr lang="en-US" b="1" dirty="0"/>
              <a:t>risk factors</a:t>
            </a:r>
            <a:r>
              <a:rPr lang="en-US" dirty="0"/>
              <a:t>:</a:t>
            </a:r>
            <a:endParaRPr lang="en-US" b="1" dirty="0"/>
          </a:p>
          <a:p>
            <a:pPr lvl="1" algn="just"/>
            <a:r>
              <a:rPr lang="en-US" dirty="0"/>
              <a:t>Numbers that represent the overall risk of specific events based on their probability of occurring and the consequences to the project if they do occur</a:t>
            </a:r>
          </a:p>
        </p:txBody>
      </p:sp>
      <p:sp>
        <p:nvSpPr>
          <p:cNvPr id="47106" name="Rectangle 2"/>
          <p:cNvSpPr>
            <a:spLocks noGrp="1" noChangeArrowheads="1"/>
          </p:cNvSpPr>
          <p:nvPr>
            <p:ph type="title"/>
          </p:nvPr>
        </p:nvSpPr>
        <p:spPr>
          <a:xfrm>
            <a:off x="1210056" y="213678"/>
            <a:ext cx="8305800" cy="868362"/>
          </a:xfrm>
        </p:spPr>
        <p:txBody>
          <a:bodyPr/>
          <a:lstStyle/>
          <a:p>
            <a:r>
              <a:rPr lang="en-US" dirty="0"/>
              <a:t>Probability/Impact Matrix</a:t>
            </a:r>
          </a:p>
        </p:txBody>
      </p:sp>
      <p:sp>
        <p:nvSpPr>
          <p:cNvPr id="47109"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274723868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1317812" y="71717"/>
            <a:ext cx="8229600" cy="1143000"/>
          </a:xfrm>
        </p:spPr>
        <p:txBody>
          <a:bodyPr>
            <a:normAutofit/>
          </a:bodyPr>
          <a:lstStyle/>
          <a:p>
            <a:r>
              <a:rPr lang="en-US" dirty="0"/>
              <a:t>Sample Probability/Impact Matrix</a:t>
            </a:r>
          </a:p>
        </p:txBody>
      </p:sp>
      <p:sp>
        <p:nvSpPr>
          <p:cNvPr id="48133" name="Footer Placeholder 6"/>
          <p:cNvSpPr>
            <a:spLocks noGrp="1"/>
          </p:cNvSpPr>
          <p:nvPr>
            <p:ph type="ftr" sz="quarter" idx="4294967295"/>
          </p:nvPr>
        </p:nvSpPr>
        <p:spPr bwMode="auto">
          <a:noFill/>
          <a:ln>
            <a:miter lim="800000"/>
            <a:headEnd/>
            <a:tailEnd/>
          </a:ln>
        </p:spPr>
        <p:txBody>
          <a:bodyPr/>
          <a:lstStyle/>
          <a:p>
            <a:pPr>
              <a:buFontTx/>
              <a:buNone/>
            </a:pPr>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69141" y="1502933"/>
            <a:ext cx="7467600" cy="5227321"/>
          </a:xfrm>
          <a:prstGeom prst="rect">
            <a:avLst/>
          </a:prstGeom>
        </p:spPr>
      </p:pic>
    </p:spTree>
    <p:extLst>
      <p:ext uri="{BB962C8B-B14F-4D97-AF65-F5344CB8AC3E}">
        <p14:creationId xmlns:p14="http://schemas.microsoft.com/office/powerpoint/2010/main" val="330093831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1264023" y="89647"/>
            <a:ext cx="10712824" cy="1143000"/>
          </a:xfrm>
        </p:spPr>
        <p:txBody>
          <a:bodyPr>
            <a:normAutofit/>
          </a:bodyPr>
          <a:lstStyle/>
          <a:p>
            <a:r>
              <a:rPr lang="en-US" sz="3600" dirty="0"/>
              <a:t>Chart Showing High-, Medium-, and Low-Risk Technologies</a:t>
            </a:r>
          </a:p>
        </p:txBody>
      </p:sp>
      <p:sp>
        <p:nvSpPr>
          <p:cNvPr id="49157" name="Footer Placeholder 6"/>
          <p:cNvSpPr>
            <a:spLocks noGrp="1"/>
          </p:cNvSpPr>
          <p:nvPr>
            <p:ph type="ftr" sz="quarter" idx="4294967295"/>
          </p:nvPr>
        </p:nvSpPr>
        <p:spPr bwMode="auto">
          <a:noFill/>
          <a:ln>
            <a:miter lim="800000"/>
            <a:headEnd/>
            <a:tailEnd/>
          </a:ln>
        </p:spPr>
        <p:txBody>
          <a:bodyPr/>
          <a:lstStyle/>
          <a:p>
            <a:pPr>
              <a:buFontTx/>
              <a:buNone/>
            </a:pPr>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2917" y="1483659"/>
            <a:ext cx="7543800" cy="5239882"/>
          </a:xfrm>
          <a:prstGeom prst="rect">
            <a:avLst/>
          </a:prstGeom>
        </p:spPr>
      </p:pic>
    </p:spTree>
    <p:extLst>
      <p:ext uri="{BB962C8B-B14F-4D97-AF65-F5344CB8AC3E}">
        <p14:creationId xmlns:p14="http://schemas.microsoft.com/office/powerpoint/2010/main" val="406459607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noChangeArrowheads="1"/>
          </p:cNvSpPr>
          <p:nvPr>
            <p:ph idx="1"/>
          </p:nvPr>
        </p:nvSpPr>
        <p:spPr>
          <a:xfrm>
            <a:off x="224117" y="1304926"/>
            <a:ext cx="11905129" cy="4791075"/>
          </a:xfrm>
        </p:spPr>
        <p:txBody>
          <a:bodyPr/>
          <a:lstStyle/>
          <a:p>
            <a:pPr algn="just"/>
            <a:r>
              <a:rPr lang="en-US" b="1" dirty="0"/>
              <a:t>Top Ten Risk Item Tracking</a:t>
            </a:r>
            <a:r>
              <a:rPr lang="en-US" dirty="0"/>
              <a:t> is a qualitative risk analysis tool that helps to identify risks and maintain an awareness of risks throughout the life of a project</a:t>
            </a:r>
          </a:p>
          <a:p>
            <a:pPr algn="just"/>
            <a:r>
              <a:rPr lang="en-US" dirty="0"/>
              <a:t>Establish a periodic review of the top ten project risk items</a:t>
            </a:r>
          </a:p>
          <a:p>
            <a:pPr algn="just"/>
            <a:r>
              <a:rPr lang="en-US" dirty="0"/>
              <a:t>List the current ranking, previous ranking, number of times the risk appears on the list over a period of time, and a summary of progress made in resolving the risk item</a:t>
            </a:r>
          </a:p>
        </p:txBody>
      </p:sp>
      <p:sp>
        <p:nvSpPr>
          <p:cNvPr id="50178" name="Rectangle 2"/>
          <p:cNvSpPr>
            <a:spLocks noGrp="1" noChangeArrowheads="1"/>
          </p:cNvSpPr>
          <p:nvPr>
            <p:ph type="title"/>
          </p:nvPr>
        </p:nvSpPr>
        <p:spPr>
          <a:xfrm>
            <a:off x="1271016" y="238062"/>
            <a:ext cx="8305800" cy="792162"/>
          </a:xfrm>
        </p:spPr>
        <p:txBody>
          <a:bodyPr/>
          <a:lstStyle/>
          <a:p>
            <a:r>
              <a:rPr lang="en-US" dirty="0"/>
              <a:t>Top Ten Risk Item Tracking</a:t>
            </a:r>
          </a:p>
        </p:txBody>
      </p:sp>
      <p:sp>
        <p:nvSpPr>
          <p:cNvPr id="50181"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80262319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normAutofit/>
          </a:bodyPr>
          <a:lstStyle/>
          <a:p>
            <a:r>
              <a:rPr lang="en-US" sz="3600" dirty="0"/>
              <a:t>Example of Top Ten Risk Item Tracking</a:t>
            </a:r>
          </a:p>
        </p:txBody>
      </p:sp>
      <p:sp>
        <p:nvSpPr>
          <p:cNvPr id="51204" name="Footer Placeholder 6"/>
          <p:cNvSpPr>
            <a:spLocks noGrp="1"/>
          </p:cNvSpPr>
          <p:nvPr>
            <p:ph type="ftr" sz="quarter" idx="4294967295"/>
          </p:nvPr>
        </p:nvSpPr>
        <p:spPr bwMode="auto">
          <a:noFill/>
          <a:ln>
            <a:miter lim="800000"/>
            <a:headEnd/>
            <a:tailEnd/>
          </a:ln>
        </p:spPr>
        <p:txBody>
          <a:bodyPr/>
          <a:lstStyle/>
          <a:p>
            <a:pPr>
              <a:buFontTx/>
              <a:buNone/>
            </a:pPr>
            <a:endParaRPr lang="en-US" dirty="0"/>
          </a:p>
        </p:txBody>
      </p:sp>
      <p:pic>
        <p:nvPicPr>
          <p:cNvPr id="51205" name="Picture 7" descr="Tbl11-06.bmp"/>
          <p:cNvPicPr>
            <a:picLocks noChangeAspect="1"/>
          </p:cNvPicPr>
          <p:nvPr/>
        </p:nvPicPr>
        <p:blipFill>
          <a:blip r:embed="rId2"/>
          <a:srcRect t="5551"/>
          <a:stretch>
            <a:fillRect/>
          </a:stretch>
        </p:blipFill>
        <p:spPr bwMode="auto">
          <a:xfrm>
            <a:off x="1819835" y="1344614"/>
            <a:ext cx="8021079" cy="5452247"/>
          </a:xfrm>
          <a:prstGeom prst="rect">
            <a:avLst/>
          </a:prstGeom>
          <a:noFill/>
          <a:ln w="9525">
            <a:noFill/>
            <a:miter lim="800000"/>
            <a:headEnd/>
            <a:tailEnd/>
          </a:ln>
        </p:spPr>
      </p:pic>
    </p:spTree>
    <p:extLst>
      <p:ext uri="{BB962C8B-B14F-4D97-AF65-F5344CB8AC3E}">
        <p14:creationId xmlns:p14="http://schemas.microsoft.com/office/powerpoint/2010/main" val="76922534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noChangeArrowheads="1"/>
          </p:cNvSpPr>
          <p:nvPr>
            <p:ph idx="1"/>
          </p:nvPr>
        </p:nvSpPr>
        <p:spPr/>
        <p:txBody>
          <a:bodyPr/>
          <a:lstStyle/>
          <a:p>
            <a:r>
              <a:rPr lang="en-US" dirty="0"/>
              <a:t>A </a:t>
            </a:r>
            <a:r>
              <a:rPr lang="en-US" b="1" dirty="0"/>
              <a:t>watch list </a:t>
            </a:r>
            <a:r>
              <a:rPr lang="en-US" dirty="0"/>
              <a:t>is a list of risks that are low priority, but are still identified as potential risks</a:t>
            </a:r>
          </a:p>
          <a:p>
            <a:r>
              <a:rPr lang="en-US" dirty="0"/>
              <a:t>Qualitative analysis can also identify risks that should be evaluated on a quantitative basis</a:t>
            </a:r>
          </a:p>
          <a:p>
            <a:endParaRPr lang="en-US" dirty="0"/>
          </a:p>
        </p:txBody>
      </p:sp>
      <p:sp>
        <p:nvSpPr>
          <p:cNvPr id="52226" name="Rectangle 2"/>
          <p:cNvSpPr>
            <a:spLocks noGrp="1" noChangeArrowheads="1"/>
          </p:cNvSpPr>
          <p:nvPr>
            <p:ph type="title"/>
          </p:nvPr>
        </p:nvSpPr>
        <p:spPr>
          <a:xfrm>
            <a:off x="1905000" y="274638"/>
            <a:ext cx="8305800" cy="868362"/>
          </a:xfrm>
        </p:spPr>
        <p:txBody>
          <a:bodyPr/>
          <a:lstStyle/>
          <a:p>
            <a:r>
              <a:rPr lang="en-US" dirty="0"/>
              <a:t>Watch List</a:t>
            </a:r>
          </a:p>
        </p:txBody>
      </p:sp>
      <p:sp>
        <p:nvSpPr>
          <p:cNvPr id="52229"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364296927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noChangeArrowheads="1"/>
          </p:cNvSpPr>
          <p:nvPr>
            <p:ph idx="1"/>
          </p:nvPr>
        </p:nvSpPr>
        <p:spPr/>
        <p:txBody>
          <a:bodyPr/>
          <a:lstStyle/>
          <a:p>
            <a:pPr algn="just">
              <a:lnSpc>
                <a:spcPct val="90000"/>
              </a:lnSpc>
            </a:pPr>
            <a:r>
              <a:rPr lang="en-US" dirty="0"/>
              <a:t>The </a:t>
            </a:r>
            <a:r>
              <a:rPr lang="en-US" b="1" dirty="0">
                <a:solidFill>
                  <a:srgbClr val="FF0000"/>
                </a:solidFill>
              </a:rPr>
              <a:t>Fourth Process </a:t>
            </a:r>
            <a:r>
              <a:rPr lang="en-US" dirty="0"/>
              <a:t>of six in the Risk Management Knowledge Area</a:t>
            </a:r>
          </a:p>
          <a:p>
            <a:pPr algn="just">
              <a:lnSpc>
                <a:spcPct val="90000"/>
              </a:lnSpc>
            </a:pPr>
            <a:r>
              <a:rPr lang="en-US" dirty="0"/>
              <a:t>Often follows qualitative risk analysis, but both can be done together</a:t>
            </a:r>
          </a:p>
          <a:p>
            <a:pPr algn="just">
              <a:lnSpc>
                <a:spcPct val="90000"/>
              </a:lnSpc>
            </a:pPr>
            <a:r>
              <a:rPr lang="en-US" dirty="0"/>
              <a:t>Large, complex projects involving leading edge technologies often require extensive quantitative risk analysis</a:t>
            </a:r>
          </a:p>
          <a:p>
            <a:pPr algn="just">
              <a:lnSpc>
                <a:spcPct val="90000"/>
              </a:lnSpc>
            </a:pPr>
            <a:r>
              <a:rPr lang="en-US" dirty="0"/>
              <a:t>Main techniques include:</a:t>
            </a:r>
          </a:p>
          <a:p>
            <a:pPr lvl="1" algn="just">
              <a:lnSpc>
                <a:spcPct val="90000"/>
              </a:lnSpc>
            </a:pPr>
            <a:r>
              <a:rPr lang="en-US" dirty="0"/>
              <a:t>Decision tree analysis</a:t>
            </a:r>
          </a:p>
          <a:p>
            <a:pPr lvl="1" algn="just">
              <a:lnSpc>
                <a:spcPct val="90000"/>
              </a:lnSpc>
            </a:pPr>
            <a:r>
              <a:rPr lang="en-US" dirty="0"/>
              <a:t>Simulation models</a:t>
            </a:r>
          </a:p>
          <a:p>
            <a:pPr lvl="1" algn="just">
              <a:lnSpc>
                <a:spcPct val="90000"/>
              </a:lnSpc>
            </a:pPr>
            <a:r>
              <a:rPr lang="en-US" dirty="0"/>
              <a:t>Sensitivity analysis</a:t>
            </a:r>
          </a:p>
        </p:txBody>
      </p:sp>
      <p:sp>
        <p:nvSpPr>
          <p:cNvPr id="53250" name="Rectangle 2"/>
          <p:cNvSpPr>
            <a:spLocks noGrp="1" noChangeArrowheads="1"/>
          </p:cNvSpPr>
          <p:nvPr>
            <p:ph type="title"/>
          </p:nvPr>
        </p:nvSpPr>
        <p:spPr>
          <a:xfrm>
            <a:off x="1905000" y="274638"/>
            <a:ext cx="8305800" cy="868362"/>
          </a:xfrm>
        </p:spPr>
        <p:txBody>
          <a:bodyPr>
            <a:normAutofit/>
          </a:bodyPr>
          <a:lstStyle/>
          <a:p>
            <a:r>
              <a:rPr lang="en-US" dirty="0"/>
              <a:t>Perform Quantitative Risk Analysis</a:t>
            </a:r>
          </a:p>
        </p:txBody>
      </p:sp>
      <p:sp>
        <p:nvSpPr>
          <p:cNvPr id="53253"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172853586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noChangeArrowheads="1"/>
          </p:cNvSpPr>
          <p:nvPr>
            <p:ph idx="1"/>
          </p:nvPr>
        </p:nvSpPr>
        <p:spPr>
          <a:xfrm>
            <a:off x="264459" y="1768475"/>
            <a:ext cx="11811000" cy="4724400"/>
          </a:xfrm>
        </p:spPr>
        <p:txBody>
          <a:bodyPr/>
          <a:lstStyle/>
          <a:p>
            <a:pPr algn="just"/>
            <a:r>
              <a:rPr lang="en-US" dirty="0"/>
              <a:t>A </a:t>
            </a:r>
            <a:r>
              <a:rPr lang="en-US" b="1" dirty="0"/>
              <a:t>decision tree</a:t>
            </a:r>
            <a:r>
              <a:rPr lang="en-US" dirty="0"/>
              <a:t> is a diagramming analysis technique used to help select the best course of action in situations in which future outcomes are uncertain</a:t>
            </a:r>
          </a:p>
          <a:p>
            <a:pPr algn="just"/>
            <a:r>
              <a:rPr lang="en-US" b="1" dirty="0"/>
              <a:t>Expected monetary value (EMV)</a:t>
            </a:r>
            <a:r>
              <a:rPr lang="en-US" dirty="0"/>
              <a:t> is the product of a risk event probability and the risk event’s monetary value</a:t>
            </a:r>
          </a:p>
          <a:p>
            <a:pPr algn="just"/>
            <a:r>
              <a:rPr lang="en-US" dirty="0"/>
              <a:t>You can draw a decision tree to help find the EMV </a:t>
            </a:r>
          </a:p>
        </p:txBody>
      </p:sp>
      <p:sp>
        <p:nvSpPr>
          <p:cNvPr id="54274" name="Rectangle 2"/>
          <p:cNvSpPr>
            <a:spLocks noGrp="1" noChangeArrowheads="1"/>
          </p:cNvSpPr>
          <p:nvPr>
            <p:ph type="title"/>
          </p:nvPr>
        </p:nvSpPr>
        <p:spPr/>
        <p:txBody>
          <a:bodyPr>
            <a:normAutofit/>
          </a:bodyPr>
          <a:lstStyle/>
          <a:p>
            <a:r>
              <a:rPr lang="en-US" dirty="0"/>
              <a:t>Decision Trees and Expected Monetary Value (EMV)</a:t>
            </a:r>
          </a:p>
        </p:txBody>
      </p:sp>
      <p:sp>
        <p:nvSpPr>
          <p:cNvPr id="54277"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339959102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normAutofit/>
          </a:bodyPr>
          <a:lstStyle/>
          <a:p>
            <a:r>
              <a:rPr lang="en-US" dirty="0"/>
              <a:t> Expected Monetary Value (EMV) Example</a:t>
            </a:r>
          </a:p>
        </p:txBody>
      </p:sp>
      <p:sp>
        <p:nvSpPr>
          <p:cNvPr id="55301" name="Footer Placeholder 6"/>
          <p:cNvSpPr>
            <a:spLocks noGrp="1"/>
          </p:cNvSpPr>
          <p:nvPr>
            <p:ph type="ftr" sz="quarter" idx="4294967295"/>
          </p:nvPr>
        </p:nvSpPr>
        <p:spPr bwMode="auto">
          <a:noFill/>
          <a:ln>
            <a:miter lim="800000"/>
            <a:headEnd/>
            <a:tailEnd/>
          </a:ln>
        </p:spPr>
        <p:txBody>
          <a:bodyPr/>
          <a:lstStyle/>
          <a:p>
            <a:pPr>
              <a:buFontTx/>
              <a:buNone/>
            </a:pPr>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1" y="1439534"/>
            <a:ext cx="7238999" cy="4915740"/>
          </a:xfrm>
          <a:prstGeom prst="rect">
            <a:avLst/>
          </a:prstGeom>
        </p:spPr>
      </p:pic>
    </p:spTree>
    <p:extLst>
      <p:ext uri="{BB962C8B-B14F-4D97-AF65-F5344CB8AC3E}">
        <p14:creationId xmlns:p14="http://schemas.microsoft.com/office/powerpoint/2010/main" val="182522313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noChangeArrowheads="1"/>
          </p:cNvSpPr>
          <p:nvPr>
            <p:ph idx="1"/>
          </p:nvPr>
        </p:nvSpPr>
        <p:spPr>
          <a:xfrm>
            <a:off x="125506" y="1416424"/>
            <a:ext cx="11887200" cy="4724400"/>
          </a:xfrm>
        </p:spPr>
        <p:txBody>
          <a:bodyPr/>
          <a:lstStyle/>
          <a:p>
            <a:pPr algn="just"/>
            <a:r>
              <a:rPr lang="en-US" b="1" dirty="0"/>
              <a:t>Sensitivity analysis</a:t>
            </a:r>
            <a:r>
              <a:rPr lang="en-US" dirty="0"/>
              <a:t> is a technique used to show the effects of changing one or more variables on an outcome</a:t>
            </a:r>
          </a:p>
          <a:p>
            <a:pPr algn="just"/>
            <a:r>
              <a:rPr lang="en-US" dirty="0"/>
              <a:t>For example, many people use it to determine what the monthly payments for a loan will be given different interest rates or periods of the loan, or for determining break-even points based on different assumptions</a:t>
            </a:r>
          </a:p>
          <a:p>
            <a:pPr algn="just"/>
            <a:r>
              <a:rPr lang="en-US" dirty="0"/>
              <a:t>Spreadsheet software, such as Excel, is a common tool for performing sensitivity analysis</a:t>
            </a:r>
          </a:p>
          <a:p>
            <a:pPr algn="just">
              <a:buFont typeface="Wingdings" pitchFamily="2" charset="2"/>
              <a:buNone/>
            </a:pPr>
            <a:endParaRPr lang="en-US" dirty="0"/>
          </a:p>
        </p:txBody>
      </p:sp>
      <p:sp>
        <p:nvSpPr>
          <p:cNvPr id="60418" name="Rectangle 2"/>
          <p:cNvSpPr>
            <a:spLocks noGrp="1" noChangeArrowheads="1"/>
          </p:cNvSpPr>
          <p:nvPr>
            <p:ph type="title"/>
          </p:nvPr>
        </p:nvSpPr>
        <p:spPr>
          <a:xfrm>
            <a:off x="1214718" y="0"/>
            <a:ext cx="8305800" cy="1143000"/>
          </a:xfrm>
        </p:spPr>
        <p:txBody>
          <a:bodyPr/>
          <a:lstStyle/>
          <a:p>
            <a:r>
              <a:rPr lang="en-US" dirty="0"/>
              <a:t>Sensitivity Analysis</a:t>
            </a:r>
          </a:p>
        </p:txBody>
      </p:sp>
      <p:sp>
        <p:nvSpPr>
          <p:cNvPr id="60421"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58075377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4"/>
          <p:cNvSpPr>
            <a:spLocks noGrp="1" noChangeArrowheads="1"/>
          </p:cNvSpPr>
          <p:nvPr>
            <p:ph type="title"/>
          </p:nvPr>
        </p:nvSpPr>
        <p:spPr>
          <a:xfrm>
            <a:off x="1293814" y="107576"/>
            <a:ext cx="10799574" cy="1143000"/>
          </a:xfrm>
        </p:spPr>
        <p:txBody>
          <a:bodyPr>
            <a:normAutofit/>
          </a:bodyPr>
          <a:lstStyle/>
          <a:p>
            <a:r>
              <a:rPr lang="en-US" sz="3600" dirty="0"/>
              <a:t>Sample Sensitivity Analysis for Determining Break-Even Point</a:t>
            </a:r>
          </a:p>
        </p:txBody>
      </p:sp>
      <p:sp>
        <p:nvSpPr>
          <p:cNvPr id="61445" name="Footer Placeholder 6"/>
          <p:cNvSpPr>
            <a:spLocks noGrp="1"/>
          </p:cNvSpPr>
          <p:nvPr>
            <p:ph type="ftr" sz="quarter" idx="4294967295"/>
          </p:nvPr>
        </p:nvSpPr>
        <p:spPr bwMode="auto">
          <a:noFill/>
          <a:ln>
            <a:miter lim="800000"/>
            <a:headEnd/>
            <a:tailEnd/>
          </a:ln>
        </p:spPr>
        <p:txBody>
          <a:bodyPr/>
          <a:lstStyle/>
          <a:p>
            <a:pPr>
              <a:buFontTx/>
              <a:buNone/>
            </a:pPr>
            <a:endParaRPr lang="en-US" dirty="0"/>
          </a:p>
        </p:txBody>
      </p:sp>
      <p:pic>
        <p:nvPicPr>
          <p:cNvPr id="61443" name="Picture 5"/>
          <p:cNvPicPr>
            <a:picLocks noChangeAspect="1" noChangeArrowheads="1"/>
          </p:cNvPicPr>
          <p:nvPr/>
        </p:nvPicPr>
        <p:blipFill>
          <a:blip r:embed="rId2"/>
          <a:srcRect/>
          <a:stretch>
            <a:fillRect/>
          </a:stretch>
        </p:blipFill>
        <p:spPr bwMode="auto">
          <a:xfrm>
            <a:off x="2667001" y="1314450"/>
            <a:ext cx="6856413" cy="5162550"/>
          </a:xfrm>
          <a:prstGeom prst="rect">
            <a:avLst/>
          </a:prstGeom>
          <a:noFill/>
          <a:ln w="9525">
            <a:noFill/>
            <a:miter lim="800000"/>
            <a:headEnd/>
            <a:tailEnd/>
          </a:ln>
        </p:spPr>
      </p:pic>
    </p:spTree>
    <p:extLst>
      <p:ext uri="{BB962C8B-B14F-4D97-AF65-F5344CB8AC3E}">
        <p14:creationId xmlns:p14="http://schemas.microsoft.com/office/powerpoint/2010/main" val="180248363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noChangeArrowheads="1"/>
          </p:cNvSpPr>
          <p:nvPr>
            <p:ph idx="1"/>
          </p:nvPr>
        </p:nvSpPr>
        <p:spPr>
          <a:xfrm>
            <a:off x="179294" y="1255059"/>
            <a:ext cx="11958918" cy="5423646"/>
          </a:xfrm>
        </p:spPr>
        <p:txBody>
          <a:bodyPr>
            <a:normAutofit/>
          </a:bodyPr>
          <a:lstStyle/>
          <a:p>
            <a:pPr algn="just"/>
            <a:r>
              <a:rPr lang="en-US" dirty="0"/>
              <a:t>After identifying and quantifying risks, you must decide how to respond to them</a:t>
            </a:r>
          </a:p>
          <a:p>
            <a:pPr algn="just"/>
            <a:r>
              <a:rPr lang="en-US" dirty="0"/>
              <a:t>Four main response strategies for negative risks:</a:t>
            </a:r>
          </a:p>
          <a:p>
            <a:pPr lvl="1" algn="just"/>
            <a:r>
              <a:rPr lang="en-US" sz="4000" dirty="0">
                <a:solidFill>
                  <a:srgbClr val="FF0000"/>
                </a:solidFill>
              </a:rPr>
              <a:t>Risk avoidance</a:t>
            </a:r>
          </a:p>
          <a:p>
            <a:pPr lvl="8" algn="just"/>
            <a:r>
              <a:rPr lang="en-US" sz="2400" dirty="0">
                <a:latin typeface="Arial" panose="020B0604020202020204" pitchFamily="34" charset="0"/>
                <a:cs typeface="Arial" panose="020B0604020202020204" pitchFamily="34" charset="0"/>
              </a:rPr>
              <a:t>Just use the old system</a:t>
            </a:r>
          </a:p>
          <a:p>
            <a:pPr lvl="1" algn="just"/>
            <a:r>
              <a:rPr lang="en-US" sz="4000" dirty="0">
                <a:solidFill>
                  <a:srgbClr val="FF0000"/>
                </a:solidFill>
              </a:rPr>
              <a:t>Risk acceptance</a:t>
            </a:r>
          </a:p>
          <a:p>
            <a:pPr lvl="8" algn="just"/>
            <a:r>
              <a:rPr lang="en-US" sz="2400" dirty="0">
                <a:latin typeface="Arial" panose="020B0604020202020204" pitchFamily="34" charset="0"/>
                <a:cs typeface="Arial" panose="020B0604020202020204" pitchFamily="34" charset="0"/>
              </a:rPr>
              <a:t>Have a backup or contingency plan</a:t>
            </a:r>
          </a:p>
          <a:p>
            <a:pPr lvl="1" algn="just"/>
            <a:r>
              <a:rPr lang="en-US" sz="4000" dirty="0">
                <a:solidFill>
                  <a:srgbClr val="FF0000"/>
                </a:solidFill>
              </a:rPr>
              <a:t>Risk transference</a:t>
            </a:r>
          </a:p>
          <a:p>
            <a:pPr lvl="8" algn="just"/>
            <a:r>
              <a:rPr lang="en-US" sz="2400" dirty="0">
                <a:latin typeface="Arial" panose="020B0604020202020204" pitchFamily="34" charset="0"/>
                <a:cs typeface="Arial" panose="020B0604020202020204" pitchFamily="34" charset="0"/>
              </a:rPr>
              <a:t>Purchase insurance or a warranty</a:t>
            </a:r>
          </a:p>
          <a:p>
            <a:pPr lvl="1" algn="just"/>
            <a:r>
              <a:rPr lang="en-US" sz="4000" dirty="0">
                <a:solidFill>
                  <a:srgbClr val="FF0000"/>
                </a:solidFill>
              </a:rPr>
              <a:t>Risk mitigation</a:t>
            </a:r>
          </a:p>
          <a:p>
            <a:pPr lvl="8" algn="just"/>
            <a:r>
              <a:rPr lang="en-US" sz="2400" dirty="0">
                <a:latin typeface="Arial" panose="020B0604020202020204" pitchFamily="34" charset="0"/>
                <a:cs typeface="Arial" panose="020B0604020202020204" pitchFamily="34" charset="0"/>
              </a:rPr>
              <a:t>Reduce the impact or the probability of       			occurrence</a:t>
            </a:r>
          </a:p>
        </p:txBody>
      </p:sp>
      <p:sp>
        <p:nvSpPr>
          <p:cNvPr id="62466" name="Rectangle 2"/>
          <p:cNvSpPr>
            <a:spLocks noGrp="1" noChangeArrowheads="1"/>
          </p:cNvSpPr>
          <p:nvPr>
            <p:ph type="title"/>
          </p:nvPr>
        </p:nvSpPr>
        <p:spPr>
          <a:xfrm>
            <a:off x="1187824" y="197224"/>
            <a:ext cx="8305800" cy="792162"/>
          </a:xfrm>
        </p:spPr>
        <p:txBody>
          <a:bodyPr>
            <a:normAutofit/>
          </a:bodyPr>
          <a:lstStyle/>
          <a:p>
            <a:r>
              <a:rPr lang="en-US" dirty="0"/>
              <a:t>Planning Risk Responses</a:t>
            </a:r>
          </a:p>
        </p:txBody>
      </p:sp>
      <p:sp>
        <p:nvSpPr>
          <p:cNvPr id="62469"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2579848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2467">
                                            <p:txEl>
                                              <p:pRg st="2" end="2"/>
                                            </p:txEl>
                                          </p:spTgt>
                                        </p:tgtEl>
                                        <p:attrNameLst>
                                          <p:attrName>style.visibility</p:attrName>
                                        </p:attrNameLst>
                                      </p:cBhvr>
                                      <p:to>
                                        <p:strVal val="visible"/>
                                      </p:to>
                                    </p:set>
                                    <p:animEffect transition="in" filter="wipe(down)">
                                      <p:cBhvr>
                                        <p:cTn id="7" dur="500"/>
                                        <p:tgtEl>
                                          <p:spTgt spid="62467">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2467">
                                            <p:txEl>
                                              <p:pRg st="3" end="3"/>
                                            </p:txEl>
                                          </p:spTgt>
                                        </p:tgtEl>
                                        <p:attrNameLst>
                                          <p:attrName>style.visibility</p:attrName>
                                        </p:attrNameLst>
                                      </p:cBhvr>
                                      <p:to>
                                        <p:strVal val="visible"/>
                                      </p:to>
                                    </p:set>
                                    <p:animEffect transition="in" filter="wipe(down)">
                                      <p:cBhvr>
                                        <p:cTn id="12" dur="500"/>
                                        <p:tgtEl>
                                          <p:spTgt spid="62467">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62467">
                                            <p:txEl>
                                              <p:pRg st="4" end="4"/>
                                            </p:txEl>
                                          </p:spTgt>
                                        </p:tgtEl>
                                        <p:attrNameLst>
                                          <p:attrName>style.visibility</p:attrName>
                                        </p:attrNameLst>
                                      </p:cBhvr>
                                      <p:to>
                                        <p:strVal val="visible"/>
                                      </p:to>
                                    </p:set>
                                    <p:animEffect transition="in" filter="wipe(up)">
                                      <p:cBhvr>
                                        <p:cTn id="17" dur="500"/>
                                        <p:tgtEl>
                                          <p:spTgt spid="62467">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62467">
                                            <p:txEl>
                                              <p:pRg st="5" end="5"/>
                                            </p:txEl>
                                          </p:spTgt>
                                        </p:tgtEl>
                                        <p:attrNameLst>
                                          <p:attrName>style.visibility</p:attrName>
                                        </p:attrNameLst>
                                      </p:cBhvr>
                                      <p:to>
                                        <p:strVal val="visible"/>
                                      </p:to>
                                    </p:set>
                                    <p:animEffect transition="in" filter="wipe(up)">
                                      <p:cBhvr>
                                        <p:cTn id="22" dur="500"/>
                                        <p:tgtEl>
                                          <p:spTgt spid="62467">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62467">
                                            <p:txEl>
                                              <p:pRg st="6" end="6"/>
                                            </p:txEl>
                                          </p:spTgt>
                                        </p:tgtEl>
                                        <p:attrNameLst>
                                          <p:attrName>style.visibility</p:attrName>
                                        </p:attrNameLst>
                                      </p:cBhvr>
                                      <p:to>
                                        <p:strVal val="visible"/>
                                      </p:to>
                                    </p:set>
                                    <p:animEffect transition="in" filter="barn(inVertical)">
                                      <p:cBhvr>
                                        <p:cTn id="27" dur="500"/>
                                        <p:tgtEl>
                                          <p:spTgt spid="62467">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62467">
                                            <p:txEl>
                                              <p:pRg st="7" end="7"/>
                                            </p:txEl>
                                          </p:spTgt>
                                        </p:tgtEl>
                                        <p:attrNameLst>
                                          <p:attrName>style.visibility</p:attrName>
                                        </p:attrNameLst>
                                      </p:cBhvr>
                                      <p:to>
                                        <p:strVal val="visible"/>
                                      </p:to>
                                    </p:set>
                                    <p:animEffect transition="in" filter="barn(inVertical)">
                                      <p:cBhvr>
                                        <p:cTn id="32" dur="500"/>
                                        <p:tgtEl>
                                          <p:spTgt spid="62467">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37" fill="hold" nodeType="clickEffect">
                                  <p:stCondLst>
                                    <p:cond delay="0"/>
                                  </p:stCondLst>
                                  <p:childTnLst>
                                    <p:set>
                                      <p:cBhvr>
                                        <p:cTn id="36" dur="1" fill="hold">
                                          <p:stCondLst>
                                            <p:cond delay="0"/>
                                          </p:stCondLst>
                                        </p:cTn>
                                        <p:tgtEl>
                                          <p:spTgt spid="62467">
                                            <p:txEl>
                                              <p:pRg st="8" end="8"/>
                                            </p:txEl>
                                          </p:spTgt>
                                        </p:tgtEl>
                                        <p:attrNameLst>
                                          <p:attrName>style.visibility</p:attrName>
                                        </p:attrNameLst>
                                      </p:cBhvr>
                                      <p:to>
                                        <p:strVal val="visible"/>
                                      </p:to>
                                    </p:set>
                                    <p:animEffect transition="in" filter="barn(outVertical)">
                                      <p:cBhvr>
                                        <p:cTn id="37" dur="500"/>
                                        <p:tgtEl>
                                          <p:spTgt spid="6246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37" fill="hold" nodeType="clickEffect">
                                  <p:stCondLst>
                                    <p:cond delay="0"/>
                                  </p:stCondLst>
                                  <p:childTnLst>
                                    <p:set>
                                      <p:cBhvr>
                                        <p:cTn id="41" dur="1" fill="hold">
                                          <p:stCondLst>
                                            <p:cond delay="0"/>
                                          </p:stCondLst>
                                        </p:cTn>
                                        <p:tgtEl>
                                          <p:spTgt spid="62467">
                                            <p:txEl>
                                              <p:pRg st="9" end="9"/>
                                            </p:txEl>
                                          </p:spTgt>
                                        </p:tgtEl>
                                        <p:attrNameLst>
                                          <p:attrName>style.visibility</p:attrName>
                                        </p:attrNameLst>
                                      </p:cBhvr>
                                      <p:to>
                                        <p:strVal val="visible"/>
                                      </p:to>
                                    </p:set>
                                    <p:animEffect transition="in" filter="barn(outVertical)">
                                      <p:cBhvr>
                                        <p:cTn id="42" dur="500"/>
                                        <p:tgtEl>
                                          <p:spTgt spid="6246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idx="1"/>
          </p:nvPr>
        </p:nvSpPr>
        <p:spPr>
          <a:xfrm>
            <a:off x="268941" y="1407459"/>
            <a:ext cx="8458200" cy="4724400"/>
          </a:xfrm>
        </p:spPr>
        <p:txBody>
          <a:bodyPr/>
          <a:lstStyle/>
          <a:p>
            <a:r>
              <a:rPr lang="en-US" sz="4000" dirty="0">
                <a:solidFill>
                  <a:srgbClr val="FF0000"/>
                </a:solidFill>
              </a:rPr>
              <a:t>Risk exploitation</a:t>
            </a:r>
          </a:p>
          <a:p>
            <a:r>
              <a:rPr lang="en-US" sz="4000" dirty="0">
                <a:solidFill>
                  <a:srgbClr val="FF0000"/>
                </a:solidFill>
              </a:rPr>
              <a:t>Risk sharing</a:t>
            </a:r>
          </a:p>
          <a:p>
            <a:r>
              <a:rPr lang="en-US" sz="4000" dirty="0">
                <a:solidFill>
                  <a:srgbClr val="FF0000"/>
                </a:solidFill>
              </a:rPr>
              <a:t>Risk enhancement</a:t>
            </a:r>
          </a:p>
          <a:p>
            <a:r>
              <a:rPr lang="en-US" sz="4000" dirty="0">
                <a:solidFill>
                  <a:srgbClr val="FF0000"/>
                </a:solidFill>
              </a:rPr>
              <a:t>Risk acceptance</a:t>
            </a:r>
          </a:p>
        </p:txBody>
      </p:sp>
      <p:sp>
        <p:nvSpPr>
          <p:cNvPr id="64514" name="Rectangle 2"/>
          <p:cNvSpPr>
            <a:spLocks noGrp="1" noChangeArrowheads="1"/>
          </p:cNvSpPr>
          <p:nvPr>
            <p:ph type="title"/>
          </p:nvPr>
        </p:nvSpPr>
        <p:spPr>
          <a:xfrm>
            <a:off x="1205752" y="174812"/>
            <a:ext cx="10322859" cy="914400"/>
          </a:xfrm>
        </p:spPr>
        <p:txBody>
          <a:bodyPr>
            <a:normAutofit/>
          </a:bodyPr>
          <a:lstStyle/>
          <a:p>
            <a:r>
              <a:rPr lang="en-US" dirty="0"/>
              <a:t>Response Strategies for Positive Risks</a:t>
            </a:r>
          </a:p>
        </p:txBody>
      </p:sp>
      <p:sp>
        <p:nvSpPr>
          <p:cNvPr id="64517"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1460634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4515">
                                            <p:txEl>
                                              <p:pRg st="0" end="0"/>
                                            </p:txEl>
                                          </p:spTgt>
                                        </p:tgtEl>
                                        <p:attrNameLst>
                                          <p:attrName>style.visibility</p:attrName>
                                        </p:attrNameLst>
                                      </p:cBhvr>
                                      <p:to>
                                        <p:strVal val="visible"/>
                                      </p:to>
                                    </p:set>
                                    <p:animEffect transition="in" filter="wipe(down)">
                                      <p:cBhvr>
                                        <p:cTn id="7" dur="500"/>
                                        <p:tgtEl>
                                          <p:spTgt spid="645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64515">
                                            <p:txEl>
                                              <p:pRg st="1" end="1"/>
                                            </p:txEl>
                                          </p:spTgt>
                                        </p:tgtEl>
                                        <p:attrNameLst>
                                          <p:attrName>style.visibility</p:attrName>
                                        </p:attrNameLst>
                                      </p:cBhvr>
                                      <p:to>
                                        <p:strVal val="visible"/>
                                      </p:to>
                                    </p:set>
                                    <p:animEffect transition="in" filter="wipe(up)">
                                      <p:cBhvr>
                                        <p:cTn id="12" dur="500"/>
                                        <p:tgtEl>
                                          <p:spTgt spid="645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4515">
                                            <p:txEl>
                                              <p:pRg st="2" end="2"/>
                                            </p:txEl>
                                          </p:spTgt>
                                        </p:tgtEl>
                                        <p:attrNameLst>
                                          <p:attrName>style.visibility</p:attrName>
                                        </p:attrNameLst>
                                      </p:cBhvr>
                                      <p:to>
                                        <p:strVal val="visible"/>
                                      </p:to>
                                    </p:set>
                                    <p:animEffect transition="in" filter="wipe(left)">
                                      <p:cBhvr>
                                        <p:cTn id="17" dur="500"/>
                                        <p:tgtEl>
                                          <p:spTgt spid="6451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64515">
                                            <p:txEl>
                                              <p:pRg st="3" end="3"/>
                                            </p:txEl>
                                          </p:spTgt>
                                        </p:tgtEl>
                                        <p:attrNameLst>
                                          <p:attrName>style.visibility</p:attrName>
                                        </p:attrNameLst>
                                      </p:cBhvr>
                                      <p:to>
                                        <p:strVal val="visible"/>
                                      </p:to>
                                    </p:set>
                                    <p:animEffect transition="in" filter="wipe(right)">
                                      <p:cBhvr>
                                        <p:cTn id="22" dur="500"/>
                                        <p:tgtEl>
                                          <p:spTgt spid="645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noChangeArrowheads="1"/>
          </p:cNvSpPr>
          <p:nvPr>
            <p:ph idx="1"/>
          </p:nvPr>
        </p:nvSpPr>
        <p:spPr/>
        <p:txBody>
          <a:bodyPr/>
          <a:lstStyle/>
          <a:p>
            <a:pPr algn="just"/>
            <a:r>
              <a:rPr lang="en-US" dirty="0"/>
              <a:t>It’s also important to identify residual and secondary risks</a:t>
            </a:r>
          </a:p>
          <a:p>
            <a:pPr algn="just"/>
            <a:r>
              <a:rPr lang="en-US" b="1" dirty="0"/>
              <a:t>Residual risks</a:t>
            </a:r>
            <a:r>
              <a:rPr lang="en-US" dirty="0"/>
              <a:t> are risks that remain after all of the response strategies have been implemented</a:t>
            </a:r>
          </a:p>
          <a:p>
            <a:pPr algn="just"/>
            <a:r>
              <a:rPr lang="en-US" b="1" dirty="0"/>
              <a:t>Secondary risks</a:t>
            </a:r>
            <a:r>
              <a:rPr lang="en-US" dirty="0"/>
              <a:t> are a direct result of implementing a risk response</a:t>
            </a:r>
          </a:p>
        </p:txBody>
      </p:sp>
      <p:sp>
        <p:nvSpPr>
          <p:cNvPr id="65538" name="Rectangle 2"/>
          <p:cNvSpPr>
            <a:spLocks noGrp="1" noChangeArrowheads="1"/>
          </p:cNvSpPr>
          <p:nvPr>
            <p:ph type="title"/>
          </p:nvPr>
        </p:nvSpPr>
        <p:spPr>
          <a:xfrm>
            <a:off x="1905000" y="274638"/>
            <a:ext cx="8305800" cy="868362"/>
          </a:xfrm>
        </p:spPr>
        <p:txBody>
          <a:bodyPr/>
          <a:lstStyle/>
          <a:p>
            <a:r>
              <a:rPr lang="en-US" dirty="0"/>
              <a:t>Residual and Secondary Risks</a:t>
            </a:r>
          </a:p>
        </p:txBody>
      </p:sp>
      <p:sp>
        <p:nvSpPr>
          <p:cNvPr id="65541"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44557456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noChangeArrowheads="1"/>
          </p:cNvSpPr>
          <p:nvPr>
            <p:ph idx="1"/>
          </p:nvPr>
        </p:nvSpPr>
        <p:spPr>
          <a:xfrm>
            <a:off x="116541" y="1142999"/>
            <a:ext cx="11860306" cy="5580529"/>
          </a:xfrm>
        </p:spPr>
        <p:txBody>
          <a:bodyPr/>
          <a:lstStyle/>
          <a:p>
            <a:pPr algn="just"/>
            <a:r>
              <a:rPr lang="en-US" dirty="0"/>
              <a:t>Involves executing the risk management process to respond to risk events and ensuring that risk awareness is an ongoing activity performed by the entire project team throughout the entire project</a:t>
            </a:r>
          </a:p>
          <a:p>
            <a:pPr algn="just"/>
            <a:r>
              <a:rPr lang="en-US" b="1" dirty="0"/>
              <a:t>Workarounds </a:t>
            </a:r>
            <a:r>
              <a:rPr lang="en-US" dirty="0"/>
              <a:t>are unplanned responses to risk events that must be done when there are no contingency plans</a:t>
            </a:r>
          </a:p>
          <a:p>
            <a:pPr algn="just"/>
            <a:r>
              <a:rPr lang="en-US" dirty="0"/>
              <a:t>Main outputs of risk control are:</a:t>
            </a:r>
          </a:p>
          <a:p>
            <a:pPr lvl="1" algn="just"/>
            <a:r>
              <a:rPr lang="en-US" sz="2400" dirty="0"/>
              <a:t>Work performance information</a:t>
            </a:r>
          </a:p>
          <a:p>
            <a:pPr lvl="1" algn="just"/>
            <a:r>
              <a:rPr lang="en-US" sz="2400" dirty="0"/>
              <a:t>change requests</a:t>
            </a:r>
          </a:p>
          <a:p>
            <a:pPr lvl="1" algn="just"/>
            <a:r>
              <a:rPr lang="en-US" sz="2400" dirty="0"/>
              <a:t>updates to the project management plan, other project documents, and organizational process assets</a:t>
            </a:r>
            <a:endParaRPr lang="en-US" dirty="0"/>
          </a:p>
        </p:txBody>
      </p:sp>
      <p:sp>
        <p:nvSpPr>
          <p:cNvPr id="67586" name="Rectangle 2"/>
          <p:cNvSpPr>
            <a:spLocks noGrp="1" noChangeArrowheads="1"/>
          </p:cNvSpPr>
          <p:nvPr>
            <p:ph type="title"/>
          </p:nvPr>
        </p:nvSpPr>
        <p:spPr>
          <a:xfrm>
            <a:off x="1134035" y="158097"/>
            <a:ext cx="8305800" cy="868362"/>
          </a:xfrm>
        </p:spPr>
        <p:txBody>
          <a:bodyPr>
            <a:normAutofit/>
          </a:bodyPr>
          <a:lstStyle/>
          <a:p>
            <a:r>
              <a:rPr lang="en-US" dirty="0"/>
              <a:t>Control Risks – the Sixth……</a:t>
            </a:r>
            <a:endParaRPr lang="en-US" sz="5400" dirty="0"/>
          </a:p>
        </p:txBody>
      </p:sp>
      <p:sp>
        <p:nvSpPr>
          <p:cNvPr id="67589"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69836390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Grp="1" noChangeArrowheads="1"/>
          </p:cNvSpPr>
          <p:nvPr>
            <p:ph idx="1"/>
          </p:nvPr>
        </p:nvSpPr>
        <p:spPr>
          <a:xfrm>
            <a:off x="170329" y="1524000"/>
            <a:ext cx="11940989" cy="4724400"/>
          </a:xfrm>
        </p:spPr>
        <p:txBody>
          <a:bodyPr/>
          <a:lstStyle/>
          <a:p>
            <a:pPr algn="just"/>
            <a:r>
              <a:rPr lang="en-US" dirty="0"/>
              <a:t>Risk registers can be created in a simple Word or Excel file or as part of a database</a:t>
            </a:r>
          </a:p>
          <a:p>
            <a:pPr algn="just"/>
            <a:r>
              <a:rPr lang="en-US" dirty="0"/>
              <a:t>More sophisticated risk management software, such as </a:t>
            </a:r>
            <a:r>
              <a:rPr lang="en-US" i="1" dirty="0"/>
              <a:t>Monte Carlo </a:t>
            </a:r>
            <a:r>
              <a:rPr lang="en-US" dirty="0"/>
              <a:t>(probability software) simulation tools, help in analyzing project risks</a:t>
            </a:r>
          </a:p>
          <a:p>
            <a:pPr algn="just"/>
            <a:r>
              <a:rPr lang="en-US" dirty="0"/>
              <a:t>You can purchase add-ons for Excel to perform simulations</a:t>
            </a:r>
          </a:p>
        </p:txBody>
      </p:sp>
      <p:sp>
        <p:nvSpPr>
          <p:cNvPr id="68610" name="Rectangle 2"/>
          <p:cNvSpPr>
            <a:spLocks noGrp="1" noChangeArrowheads="1"/>
          </p:cNvSpPr>
          <p:nvPr>
            <p:ph type="title"/>
          </p:nvPr>
        </p:nvSpPr>
        <p:spPr/>
        <p:txBody>
          <a:bodyPr>
            <a:normAutofit/>
          </a:bodyPr>
          <a:lstStyle/>
          <a:p>
            <a:r>
              <a:rPr lang="en-US" dirty="0"/>
              <a:t>Using Software to Assist in project Risk Management</a:t>
            </a:r>
          </a:p>
        </p:txBody>
      </p:sp>
      <p:sp>
        <p:nvSpPr>
          <p:cNvPr id="68613"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76224729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idx="1"/>
          </p:nvPr>
        </p:nvSpPr>
        <p:spPr>
          <a:xfrm>
            <a:off x="188259" y="1447800"/>
            <a:ext cx="11896165" cy="4724400"/>
          </a:xfrm>
        </p:spPr>
        <p:txBody>
          <a:bodyPr/>
          <a:lstStyle/>
          <a:p>
            <a:pPr algn="just"/>
            <a:r>
              <a:rPr lang="en-US" dirty="0"/>
              <a:t>Unlike crisis management, good project risk management often goes unnoticed</a:t>
            </a:r>
          </a:p>
          <a:p>
            <a:pPr algn="just"/>
            <a:r>
              <a:rPr lang="en-US" dirty="0"/>
              <a:t>Well-run projects appear to be almost effortless, but a lot of work goes into running a project well</a:t>
            </a:r>
          </a:p>
          <a:p>
            <a:pPr algn="just"/>
            <a:r>
              <a:rPr lang="en-US" dirty="0"/>
              <a:t>project managers should strive to make their jobs look easy to reflect the results of well-run projects.</a:t>
            </a:r>
          </a:p>
          <a:p>
            <a:pPr algn="just"/>
            <a:r>
              <a:rPr lang="en-US" dirty="0"/>
              <a:t>project analytics are becoming a more popular tool in this area.</a:t>
            </a:r>
          </a:p>
        </p:txBody>
      </p:sp>
      <p:sp>
        <p:nvSpPr>
          <p:cNvPr id="69634" name="Rectangle 2"/>
          <p:cNvSpPr>
            <a:spLocks noGrp="1" noChangeArrowheads="1"/>
          </p:cNvSpPr>
          <p:nvPr>
            <p:ph type="title"/>
          </p:nvPr>
        </p:nvSpPr>
        <p:spPr/>
        <p:txBody>
          <a:bodyPr>
            <a:normAutofit/>
          </a:bodyPr>
          <a:lstStyle/>
          <a:p>
            <a:r>
              <a:rPr lang="en-US" dirty="0"/>
              <a:t>Results of Good project Risk Management</a:t>
            </a:r>
          </a:p>
        </p:txBody>
      </p:sp>
      <p:sp>
        <p:nvSpPr>
          <p:cNvPr id="69637"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93120076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p:txBody>
          <a:bodyPr>
            <a:normAutofit fontScale="85000" lnSpcReduction="20000"/>
          </a:bodyPr>
          <a:lstStyle/>
          <a:p>
            <a:pPr algn="just">
              <a:lnSpc>
                <a:spcPct val="90000"/>
              </a:lnSpc>
            </a:pPr>
            <a:r>
              <a:rPr lang="en-US" dirty="0"/>
              <a:t>We have explored risk from a practitioners’ perspective.</a:t>
            </a:r>
          </a:p>
          <a:p>
            <a:pPr algn="just">
              <a:lnSpc>
                <a:spcPct val="90000"/>
              </a:lnSpc>
            </a:pPr>
            <a:r>
              <a:rPr lang="en-US" dirty="0"/>
              <a:t>Literature streams that relate to risk are Supply Chain Resilience and Supply Chain Robustness.</a:t>
            </a:r>
          </a:p>
          <a:p>
            <a:pPr algn="just">
              <a:lnSpc>
                <a:spcPct val="90000"/>
              </a:lnSpc>
            </a:pPr>
            <a:r>
              <a:rPr lang="en-US" dirty="0"/>
              <a:t>project risk management is the art and science of identifying, analyzing, and responding to risk throughout the life of a project and in the best interests of meeting project objectives</a:t>
            </a:r>
          </a:p>
          <a:p>
            <a:pPr algn="just">
              <a:lnSpc>
                <a:spcPct val="90000"/>
              </a:lnSpc>
            </a:pPr>
            <a:r>
              <a:rPr lang="en-US" dirty="0"/>
              <a:t>Main processes include:</a:t>
            </a:r>
          </a:p>
          <a:p>
            <a:pPr lvl="1" algn="just">
              <a:lnSpc>
                <a:spcPct val="90000"/>
              </a:lnSpc>
            </a:pPr>
            <a:r>
              <a:rPr lang="en-US" dirty="0"/>
              <a:t>Plan risk management</a:t>
            </a:r>
          </a:p>
          <a:p>
            <a:pPr lvl="1" algn="just">
              <a:lnSpc>
                <a:spcPct val="90000"/>
              </a:lnSpc>
            </a:pPr>
            <a:r>
              <a:rPr lang="en-US" dirty="0"/>
              <a:t>Identify risks</a:t>
            </a:r>
          </a:p>
          <a:p>
            <a:pPr lvl="1" algn="just">
              <a:lnSpc>
                <a:spcPct val="90000"/>
              </a:lnSpc>
            </a:pPr>
            <a:r>
              <a:rPr lang="en-US" dirty="0"/>
              <a:t>Perform qualitative risk analysis</a:t>
            </a:r>
          </a:p>
          <a:p>
            <a:pPr lvl="1" algn="just">
              <a:lnSpc>
                <a:spcPct val="90000"/>
              </a:lnSpc>
            </a:pPr>
            <a:r>
              <a:rPr lang="en-US" dirty="0"/>
              <a:t>Perform quantitative risk analysis</a:t>
            </a:r>
          </a:p>
          <a:p>
            <a:pPr lvl="1" algn="just">
              <a:lnSpc>
                <a:spcPct val="90000"/>
              </a:lnSpc>
            </a:pPr>
            <a:r>
              <a:rPr lang="en-US" dirty="0"/>
              <a:t>Plan risk responses</a:t>
            </a:r>
          </a:p>
          <a:p>
            <a:pPr lvl="1" algn="just">
              <a:lnSpc>
                <a:spcPct val="90000"/>
              </a:lnSpc>
            </a:pPr>
            <a:r>
              <a:rPr lang="en-US" dirty="0"/>
              <a:t>Control risks</a:t>
            </a:r>
          </a:p>
          <a:p>
            <a:pPr algn="just">
              <a:lnSpc>
                <a:spcPct val="90000"/>
              </a:lnSpc>
            </a:pPr>
            <a:r>
              <a:rPr lang="en-US" dirty="0"/>
              <a:t>Effective risk management is the result of a systematic approach.</a:t>
            </a:r>
          </a:p>
          <a:p>
            <a:pPr lvl="1" algn="just">
              <a:lnSpc>
                <a:spcPct val="80000"/>
              </a:lnSpc>
            </a:pPr>
            <a:endParaRPr lang="en-US" dirty="0"/>
          </a:p>
        </p:txBody>
      </p:sp>
      <p:sp>
        <p:nvSpPr>
          <p:cNvPr id="70658" name="Rectangle 2"/>
          <p:cNvSpPr>
            <a:spLocks noGrp="1" noChangeArrowheads="1"/>
          </p:cNvSpPr>
          <p:nvPr>
            <p:ph type="title"/>
          </p:nvPr>
        </p:nvSpPr>
        <p:spPr>
          <a:xfrm>
            <a:off x="1304365" y="167061"/>
            <a:ext cx="8305800" cy="944562"/>
          </a:xfrm>
        </p:spPr>
        <p:txBody>
          <a:bodyPr/>
          <a:lstStyle/>
          <a:p>
            <a:r>
              <a:rPr lang="en-US" dirty="0"/>
              <a:t>Lecture Summary</a:t>
            </a:r>
          </a:p>
        </p:txBody>
      </p:sp>
      <p:sp>
        <p:nvSpPr>
          <p:cNvPr id="70661" name="Footer Placeholder 6"/>
          <p:cNvSpPr>
            <a:spLocks noGrp="1"/>
          </p:cNvSpPr>
          <p:nvPr>
            <p:ph type="ftr" sz="quarter" idx="4294967295"/>
          </p:nvPr>
        </p:nvSpPr>
        <p:spPr bwMode="auto">
          <a:noFill/>
          <a:ln>
            <a:miter lim="800000"/>
            <a:headEnd/>
            <a:tailEnd/>
          </a:ln>
        </p:spPr>
        <p:txBody>
          <a:bodyPr/>
          <a:lstStyle/>
          <a:p>
            <a:endParaRPr lang="en-US" dirty="0"/>
          </a:p>
        </p:txBody>
      </p:sp>
    </p:spTree>
    <p:extLst>
      <p:ext uri="{BB962C8B-B14F-4D97-AF65-F5344CB8AC3E}">
        <p14:creationId xmlns:p14="http://schemas.microsoft.com/office/powerpoint/2010/main" val="41355103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3486</Words>
  <Application>Microsoft Office PowerPoint</Application>
  <PresentationFormat>Widescreen</PresentationFormat>
  <Paragraphs>327</Paragraphs>
  <Slides>69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69</vt:i4>
      </vt:variant>
    </vt:vector>
  </HeadingPairs>
  <TitlesOfParts>
    <vt:vector size="74" baseType="lpstr">
      <vt:lpstr>Arial</vt:lpstr>
      <vt:lpstr>Calibri</vt:lpstr>
      <vt:lpstr>Calibri Light</vt:lpstr>
      <vt:lpstr>Wingdings</vt:lpstr>
      <vt:lpstr>Office Theme</vt:lpstr>
      <vt:lpstr>Stakeholders of a Project</vt:lpstr>
      <vt:lpstr>Lecture Outline</vt:lpstr>
      <vt:lpstr>What Are Stakeholders?</vt:lpstr>
      <vt:lpstr>What Are Stakeholders?</vt:lpstr>
      <vt:lpstr>Why are stakeholders important?</vt:lpstr>
      <vt:lpstr>Categories of stakeholders</vt:lpstr>
      <vt:lpstr>Internal stakeholders of project </vt:lpstr>
      <vt:lpstr>Connected stakeholders of project</vt:lpstr>
      <vt:lpstr>External stakeholders of project</vt:lpstr>
      <vt:lpstr>The Supplier as a Stakeholder</vt:lpstr>
      <vt:lpstr>The Supplier as a Stakeholder</vt:lpstr>
      <vt:lpstr>Supply Stakeholders Adding Value</vt:lpstr>
      <vt:lpstr>External Stakeholders of project</vt:lpstr>
      <vt:lpstr>What is Corporate Social Responsibility</vt:lpstr>
      <vt:lpstr>Social responsibility objectives  </vt:lpstr>
      <vt:lpstr>Environmental responsibility</vt:lpstr>
      <vt:lpstr>Public and Private Sector</vt:lpstr>
      <vt:lpstr>Stakeholder management</vt:lpstr>
      <vt:lpstr>Mendelow’s power/interest matrix</vt:lpstr>
      <vt:lpstr>Stakeholder position analysis (Egan)</vt:lpstr>
      <vt:lpstr>Stakeholder management</vt:lpstr>
      <vt:lpstr>Stakeholder management</vt:lpstr>
      <vt:lpstr>Internal Stakeholder Communication</vt:lpstr>
      <vt:lpstr> Summary</vt:lpstr>
      <vt:lpstr>Break</vt:lpstr>
      <vt:lpstr>Introduction to Project Risk</vt:lpstr>
      <vt:lpstr>Learning Objectives</vt:lpstr>
      <vt:lpstr>Learning Objectives (cont’d)</vt:lpstr>
      <vt:lpstr>The Importance of Project Risk Management</vt:lpstr>
      <vt:lpstr>Research Shows Need to Improve Project Risk Management</vt:lpstr>
      <vt:lpstr>Global Issues</vt:lpstr>
      <vt:lpstr>Negative Risk</vt:lpstr>
      <vt:lpstr>Risk Can Be Positive</vt:lpstr>
      <vt:lpstr>Best Practice</vt:lpstr>
      <vt:lpstr>project Risk Management Processes</vt:lpstr>
      <vt:lpstr>project Risk Management Processes (cont’d)</vt:lpstr>
      <vt:lpstr>Project Risk Management Summary</vt:lpstr>
      <vt:lpstr>Plan Risk Management</vt:lpstr>
      <vt:lpstr>Topics Addressed in a Risk Management Plan</vt:lpstr>
      <vt:lpstr>Contingency and Fallback Plans, Contingency Reserves</vt:lpstr>
      <vt:lpstr>Broad Categories of Risk</vt:lpstr>
      <vt:lpstr>Potential Negative Risk Conditions Associated With Each Knowledge Area</vt:lpstr>
      <vt:lpstr>Identify Risks – the second …..</vt:lpstr>
      <vt:lpstr>Brainstorming</vt:lpstr>
      <vt:lpstr>Delphi Technique</vt:lpstr>
      <vt:lpstr>Interviewing</vt:lpstr>
      <vt:lpstr>SWOT Analysis</vt:lpstr>
      <vt:lpstr>Risk Register</vt:lpstr>
      <vt:lpstr>Risk Register Contents</vt:lpstr>
      <vt:lpstr>Risk Register Contents (cont’d)</vt:lpstr>
      <vt:lpstr>Perform Qualitative Risk Analysis</vt:lpstr>
      <vt:lpstr>Probability/Impact Matrix</vt:lpstr>
      <vt:lpstr>Sample Probability/Impact Matrix</vt:lpstr>
      <vt:lpstr>Chart Showing High-, Medium-, and Low-Risk Technologies</vt:lpstr>
      <vt:lpstr>Top Ten Risk Item Tracking</vt:lpstr>
      <vt:lpstr>Example of Top Ten Risk Item Tracking</vt:lpstr>
      <vt:lpstr>Watch List</vt:lpstr>
      <vt:lpstr>Perform Quantitative Risk Analysis</vt:lpstr>
      <vt:lpstr>Decision Trees and Expected Monetary Value (EMV)</vt:lpstr>
      <vt:lpstr> Expected Monetary Value (EMV) Example</vt:lpstr>
      <vt:lpstr>Sensitivity Analysis</vt:lpstr>
      <vt:lpstr>Sample Sensitivity Analysis for Determining Break-Even Point</vt:lpstr>
      <vt:lpstr>Planning Risk Responses</vt:lpstr>
      <vt:lpstr>Response Strategies for Positive Risks</vt:lpstr>
      <vt:lpstr>Residual and Secondary Risks</vt:lpstr>
      <vt:lpstr>Control Risks – the Sixth……</vt:lpstr>
      <vt:lpstr>Using Software to Assist in project Risk Management</vt:lpstr>
      <vt:lpstr>Results of Good project Risk Management</vt:lpstr>
      <vt:lpstr>Lecture 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Stakeholders of a Project</dc:title>
  <dc:creator>Stuart Milligan</dc:creator>
  <cp:lastModifiedBy>Stuart Milligan</cp:lastModifiedBy>
  <cp:revision>5</cp:revision>
  <dcterms:created xsi:type="dcterms:W3CDTF">2021-03-10T13:30:48Z</dcterms:created>
  <dcterms:modified xsi:type="dcterms:W3CDTF">2021-03-10T13:42:32Z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553f0066-c24e-444c-9c2a-7427c31ebeab_Enabled">
    <vt:lpwstr>true</vt:lpwstr>
  </property>
  <property fmtid="{D5CDD505-2E9C-101B-9397-08002B2CF9AE}" pid="3" name="MSIP_Label_553f0066-c24e-444c-9c2a-7427c31ebeab_SetDate">
    <vt:lpwstr>2021-03-10T13:30:48Z</vt:lpwstr>
  </property>
  <property fmtid="{D5CDD505-2E9C-101B-9397-08002B2CF9AE}" pid="4" name="MSIP_Label_553f0066-c24e-444c-9c2a-7427c31ebeab_Method">
    <vt:lpwstr>Standard</vt:lpwstr>
  </property>
  <property fmtid="{D5CDD505-2E9C-101B-9397-08002B2CF9AE}" pid="5" name="MSIP_Label_553f0066-c24e-444c-9c2a-7427c31ebeab_Name">
    <vt:lpwstr>553f0066-c24e-444c-9c2a-7427c31ebeab</vt:lpwstr>
  </property>
  <property fmtid="{D5CDD505-2E9C-101B-9397-08002B2CF9AE}" pid="6" name="MSIP_Label_553f0066-c24e-444c-9c2a-7427c31ebeab_SiteId">
    <vt:lpwstr>e5aafe7c-971b-4ab7-b039-141ad36acec0</vt:lpwstr>
  </property>
  <property fmtid="{D5CDD505-2E9C-101B-9397-08002B2CF9AE}" pid="7" name="MSIP_Label_553f0066-c24e-444c-9c2a-7427c31ebeab_ActionId">
    <vt:lpwstr>3597a270-4b1f-40af-ab14-87cbad3b9037</vt:lpwstr>
  </property>
  <property fmtid="{D5CDD505-2E9C-101B-9397-08002B2CF9AE}" pid="8" name="MSIP_Label_553f0066-c24e-444c-9c2a-7427c31ebeab_ContentBits">
    <vt:lpwstr>1</vt:lpwstr>
  </property>
  <property fmtid="{D5CDD505-2E9C-101B-9397-08002B2CF9AE}" pid="9" name="ClassificationContentMarkingHeaderLocations">
    <vt:lpwstr>Office Theme:8</vt:lpwstr>
  </property>
  <property fmtid="{D5CDD505-2E9C-101B-9397-08002B2CF9AE}" pid="10" name="ClassificationContentMarkingHeaderText">
    <vt:lpwstr>PUBLIC / CYHOEDDUS</vt:lpwstr>
  </property>
</Properties>
</file>