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C337CB-777F-2D5B-1021-076AC8930FFF}" v="335" dt="2025-10-12T22:43:57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Shaikh (2422573)" userId="S::2422573@student.uwtsd.ac.uk::870badac-435d-4438-a091-8891f77bb41a" providerId="AD" clId="Web-{81C337CB-777F-2D5B-1021-076AC8930FFF}"/>
    <pc:docChg chg="addSld modSld">
      <pc:chgData name="Ayesha Shaikh (2422573)" userId="S::2422573@student.uwtsd.ac.uk::870badac-435d-4438-a091-8891f77bb41a" providerId="AD" clId="Web-{81C337CB-777F-2D5B-1021-076AC8930FFF}" dt="2025-10-12T22:43:53.133" v="324" actId="20577"/>
      <pc:docMkLst>
        <pc:docMk/>
      </pc:docMkLst>
      <pc:sldChg chg="modSp">
        <pc:chgData name="Ayesha Shaikh (2422573)" userId="S::2422573@student.uwtsd.ac.uk::870badac-435d-4438-a091-8891f77bb41a" providerId="AD" clId="Web-{81C337CB-777F-2D5B-1021-076AC8930FFF}" dt="2025-10-12T22:28:47.435" v="310" actId="14100"/>
        <pc:sldMkLst>
          <pc:docMk/>
          <pc:sldMk cId="109857222" sldId="256"/>
        </pc:sldMkLst>
        <pc:spChg chg="mod">
          <ac:chgData name="Ayesha Shaikh (2422573)" userId="S::2422573@student.uwtsd.ac.uk::870badac-435d-4438-a091-8891f77bb41a" providerId="AD" clId="Web-{81C337CB-777F-2D5B-1021-076AC8930FFF}" dt="2025-10-12T22:28:47.435" v="31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yesha Shaikh (2422573)" userId="S::2422573@student.uwtsd.ac.uk::870badac-435d-4438-a091-8891f77bb41a" providerId="AD" clId="Web-{81C337CB-777F-2D5B-1021-076AC8930FFF}" dt="2025-10-12T22:27:37.169" v="301" actId="20577"/>
        <pc:sldMkLst>
          <pc:docMk/>
          <pc:sldMk cId="474352527" sldId="258"/>
        </pc:sldMkLst>
        <pc:spChg chg="mod">
          <ac:chgData name="Ayesha Shaikh (2422573)" userId="S::2422573@student.uwtsd.ac.uk::870badac-435d-4438-a091-8891f77bb41a" providerId="AD" clId="Web-{81C337CB-777F-2D5B-1021-076AC8930FFF}" dt="2025-10-12T22:27:37.169" v="301" actId="20577"/>
          <ac:spMkLst>
            <pc:docMk/>
            <pc:sldMk cId="474352527" sldId="258"/>
            <ac:spMk id="2" creationId="{58E9CE67-0DEF-60BB-16DF-A427BB96D3F9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18:42.976" v="270" actId="20577"/>
          <ac:spMkLst>
            <pc:docMk/>
            <pc:sldMk cId="474352527" sldId="258"/>
            <ac:spMk id="3" creationId="{375DFFDA-491C-5EC1-6E10-FBA083123F7A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30:19.872" v="313" actId="20577"/>
        <pc:sldMkLst>
          <pc:docMk/>
          <pc:sldMk cId="2708439771" sldId="259"/>
        </pc:sldMkLst>
        <pc:spChg chg="mod">
          <ac:chgData name="Ayesha Shaikh (2422573)" userId="S::2422573@student.uwtsd.ac.uk::870badac-435d-4438-a091-8891f77bb41a" providerId="AD" clId="Web-{81C337CB-777F-2D5B-1021-076AC8930FFF}" dt="2025-10-12T22:30:10.185" v="311" actId="20577"/>
          <ac:spMkLst>
            <pc:docMk/>
            <pc:sldMk cId="2708439771" sldId="259"/>
            <ac:spMk id="2" creationId="{F4731399-BE5B-B616-2966-0B97067F7265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30:19.872" v="313" actId="20577"/>
          <ac:spMkLst>
            <pc:docMk/>
            <pc:sldMk cId="2708439771" sldId="259"/>
            <ac:spMk id="3" creationId="{A7756B1D-7CDA-E13C-E879-50DF14CE08F9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8:23.450" v="306" actId="20577"/>
        <pc:sldMkLst>
          <pc:docMk/>
          <pc:sldMk cId="1298136485" sldId="260"/>
        </pc:sldMkLst>
        <pc:spChg chg="mod">
          <ac:chgData name="Ayesha Shaikh (2422573)" userId="S::2422573@student.uwtsd.ac.uk::870badac-435d-4438-a091-8891f77bb41a" providerId="AD" clId="Web-{81C337CB-777F-2D5B-1021-076AC8930FFF}" dt="2025-10-12T22:28:23.450" v="306" actId="20577"/>
          <ac:spMkLst>
            <pc:docMk/>
            <pc:sldMk cId="1298136485" sldId="260"/>
            <ac:spMk id="2" creationId="{81C3544C-19E0-5A40-02D4-FC36FA22A3BC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0T11:13:10.450" v="7" actId="20577"/>
          <ac:spMkLst>
            <pc:docMk/>
            <pc:sldMk cId="1298136485" sldId="260"/>
            <ac:spMk id="3" creationId="{FC0699B4-E245-88D6-F50F-595F4815F179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43:34.242" v="322" actId="20577"/>
        <pc:sldMkLst>
          <pc:docMk/>
          <pc:sldMk cId="2196134721" sldId="261"/>
        </pc:sldMkLst>
        <pc:spChg chg="mod">
          <ac:chgData name="Ayesha Shaikh (2422573)" userId="S::2422573@student.uwtsd.ac.uk::870badac-435d-4438-a091-8891f77bb41a" providerId="AD" clId="Web-{81C337CB-777F-2D5B-1021-076AC8930FFF}" dt="2025-10-12T22:28:12.060" v="305" actId="20577"/>
          <ac:spMkLst>
            <pc:docMk/>
            <pc:sldMk cId="2196134721" sldId="261"/>
            <ac:spMk id="2" creationId="{9CCD79E0-8B57-061B-860A-481D2D5C3260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43:34.242" v="322" actId="20577"/>
          <ac:spMkLst>
            <pc:docMk/>
            <pc:sldMk cId="2196134721" sldId="261"/>
            <ac:spMk id="3" creationId="{377554E8-9720-8485-891D-325D0F93A8E4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7:58.888" v="304" actId="20577"/>
        <pc:sldMkLst>
          <pc:docMk/>
          <pc:sldMk cId="951556444" sldId="262"/>
        </pc:sldMkLst>
        <pc:spChg chg="mod">
          <ac:chgData name="Ayesha Shaikh (2422573)" userId="S::2422573@student.uwtsd.ac.uk::870badac-435d-4438-a091-8891f77bb41a" providerId="AD" clId="Web-{81C337CB-777F-2D5B-1021-076AC8930FFF}" dt="2025-10-12T22:27:58.888" v="304" actId="20577"/>
          <ac:spMkLst>
            <pc:docMk/>
            <pc:sldMk cId="951556444" sldId="262"/>
            <ac:spMk id="2" creationId="{38D0BB9B-8EEB-CBD5-6A80-E2C3820F0374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07:17.662" v="47" actId="20577"/>
          <ac:spMkLst>
            <pc:docMk/>
            <pc:sldMk cId="951556444" sldId="262"/>
            <ac:spMk id="3" creationId="{EE6A14B0-EDEB-9A24-3F36-A17DA3479530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43:53.133" v="324" actId="20577"/>
        <pc:sldMkLst>
          <pc:docMk/>
          <pc:sldMk cId="2687450583" sldId="263"/>
        </pc:sldMkLst>
        <pc:spChg chg="mod">
          <ac:chgData name="Ayesha Shaikh (2422573)" userId="S::2422573@student.uwtsd.ac.uk::870badac-435d-4438-a091-8891f77bb41a" providerId="AD" clId="Web-{81C337CB-777F-2D5B-1021-076AC8930FFF}" dt="2025-10-12T22:27:14.982" v="299" actId="20577"/>
          <ac:spMkLst>
            <pc:docMk/>
            <pc:sldMk cId="2687450583" sldId="263"/>
            <ac:spMk id="2" creationId="{83D241F8-6206-53CE-5CF2-27588F785B93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43:53.133" v="324" actId="20577"/>
          <ac:spMkLst>
            <pc:docMk/>
            <pc:sldMk cId="2687450583" sldId="263"/>
            <ac:spMk id="3" creationId="{7FFCD201-0479-21DE-0B69-4FFBD8E437DF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4:31.491" v="292" actId="20577"/>
        <pc:sldMkLst>
          <pc:docMk/>
          <pc:sldMk cId="1868263330" sldId="264"/>
        </pc:sldMkLst>
        <pc:spChg chg="mod">
          <ac:chgData name="Ayesha Shaikh (2422573)" userId="S::2422573@student.uwtsd.ac.uk::870badac-435d-4438-a091-8891f77bb41a" providerId="AD" clId="Web-{81C337CB-777F-2D5B-1021-076AC8930FFF}" dt="2025-10-12T22:24:31.491" v="292" actId="20577"/>
          <ac:spMkLst>
            <pc:docMk/>
            <pc:sldMk cId="1868263330" sldId="264"/>
            <ac:spMk id="2" creationId="{0DD614FE-6E1E-9398-186C-EE02D663578B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24:25.944" v="291" actId="20577"/>
          <ac:spMkLst>
            <pc:docMk/>
            <pc:sldMk cId="1868263330" sldId="264"/>
            <ac:spMk id="3" creationId="{01408D97-03F4-4077-75B8-17B978F48B08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4:40.413" v="293" actId="20577"/>
        <pc:sldMkLst>
          <pc:docMk/>
          <pc:sldMk cId="947307483" sldId="265"/>
        </pc:sldMkLst>
        <pc:spChg chg="mod">
          <ac:chgData name="Ayesha Shaikh (2422573)" userId="S::2422573@student.uwtsd.ac.uk::870badac-435d-4438-a091-8891f77bb41a" providerId="AD" clId="Web-{81C337CB-777F-2D5B-1021-076AC8930FFF}" dt="2025-10-12T22:24:40.413" v="293" actId="20577"/>
          <ac:spMkLst>
            <pc:docMk/>
            <pc:sldMk cId="947307483" sldId="265"/>
            <ac:spMk id="2" creationId="{1AD46F0A-D4DE-A08C-CCB8-6E7AF3CEA4C1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21:33.417" v="287" actId="20577"/>
          <ac:spMkLst>
            <pc:docMk/>
            <pc:sldMk cId="947307483" sldId="265"/>
            <ac:spMk id="3" creationId="{F8895D55-D0E7-149F-C52B-AB39AAA34C40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7:26.248" v="300" actId="20577"/>
        <pc:sldMkLst>
          <pc:docMk/>
          <pc:sldMk cId="3427524916" sldId="266"/>
        </pc:sldMkLst>
        <pc:spChg chg="mod">
          <ac:chgData name="Ayesha Shaikh (2422573)" userId="S::2422573@student.uwtsd.ac.uk::870badac-435d-4438-a091-8891f77bb41a" providerId="AD" clId="Web-{81C337CB-777F-2D5B-1021-076AC8930FFF}" dt="2025-10-12T22:27:26.248" v="300" actId="20577"/>
          <ac:spMkLst>
            <pc:docMk/>
            <pc:sldMk cId="3427524916" sldId="266"/>
            <ac:spMk id="2" creationId="{DCE88C91-0044-FD9D-5A98-4751EC34C486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08:06.881" v="50" actId="20577"/>
          <ac:spMkLst>
            <pc:docMk/>
            <pc:sldMk cId="3427524916" sldId="266"/>
            <ac:spMk id="3" creationId="{D090AC2D-6C25-ADBC-EBB9-A32CC1D63674}"/>
          </ac:spMkLst>
        </pc:spChg>
      </pc:sldChg>
      <pc:sldChg chg="delSp modSp new">
        <pc:chgData name="Ayesha Shaikh (2422573)" userId="S::2422573@student.uwtsd.ac.uk::870badac-435d-4438-a091-8891f77bb41a" providerId="AD" clId="Web-{81C337CB-777F-2D5B-1021-076AC8930FFF}" dt="2025-10-12T22:19:31.071" v="278" actId="14100"/>
        <pc:sldMkLst>
          <pc:docMk/>
          <pc:sldMk cId="3801630332" sldId="267"/>
        </pc:sldMkLst>
        <pc:spChg chg="del">
          <ac:chgData name="Ayesha Shaikh (2422573)" userId="S::2422573@student.uwtsd.ac.uk::870badac-435d-4438-a091-8891f77bb41a" providerId="AD" clId="Web-{81C337CB-777F-2D5B-1021-076AC8930FFF}" dt="2025-10-12T22:19:15.086" v="275"/>
          <ac:spMkLst>
            <pc:docMk/>
            <pc:sldMk cId="3801630332" sldId="267"/>
            <ac:spMk id="2" creationId="{5B79BE23-CD6C-BAD8-7CE6-2392A5E793D9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19:31.071" v="278" actId="14100"/>
          <ac:spMkLst>
            <pc:docMk/>
            <pc:sldMk cId="3801630332" sldId="267"/>
            <ac:spMk id="3" creationId="{A1CDC87E-229A-F847-1FE0-6FA538A09DDF}"/>
          </ac:spMkLst>
        </pc:spChg>
      </pc:sldChg>
    </pc:docChg>
  </pc:docChgLst>
  <pc:docChgLst>
    <pc:chgData name="Ayesha Shaikh (2422573)" userId="S::2422573@student.uwtsd.ac.uk::870badac-435d-4438-a091-8891f77bb41a" providerId="AD" clId="Web-{EA5A3A2A-EEFD-D987-1FDF-6060DB1FB55D}"/>
    <pc:docChg chg="mod addSld modSld addMainMaster delMainMaster">
      <pc:chgData name="Ayesha Shaikh (2422573)" userId="S::2422573@student.uwtsd.ac.uk::870badac-435d-4438-a091-8891f77bb41a" providerId="AD" clId="Web-{EA5A3A2A-EEFD-D987-1FDF-6060DB1FB55D}" dt="2025-10-05T21:36:54.650" v="98" actId="20577"/>
      <pc:docMkLst>
        <pc:docMk/>
      </pc:docMkLst>
      <pc:sldChg chg="delSp modSp mod modClrScheme chgLayout">
        <pc:chgData name="Ayesha Shaikh (2422573)" userId="S::2422573@student.uwtsd.ac.uk::870badac-435d-4438-a091-8891f77bb41a" providerId="AD" clId="Web-{EA5A3A2A-EEFD-D987-1FDF-6060DB1FB55D}" dt="2025-10-05T21:12:41.286" v="87" actId="20577"/>
        <pc:sldMkLst>
          <pc:docMk/>
          <pc:sldMk cId="109857222" sldId="256"/>
        </pc:sldMkLst>
        <pc:spChg chg="mod ord">
          <ac:chgData name="Ayesha Shaikh (2422573)" userId="S::2422573@student.uwtsd.ac.uk::870badac-435d-4438-a091-8891f77bb41a" providerId="AD" clId="Web-{EA5A3A2A-EEFD-D987-1FDF-6060DB1FB55D}" dt="2025-10-05T21:12:41.286" v="8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Ayesha Shaikh (2422573)" userId="S::2422573@student.uwtsd.ac.uk::870badac-435d-4438-a091-8891f77bb41a" providerId="AD" clId="Web-{EA5A3A2A-EEFD-D987-1FDF-6060DB1FB55D}" dt="2025-10-05T21:13:24.833" v="89" actId="20577"/>
        <pc:sldMkLst>
          <pc:docMk/>
          <pc:sldMk cId="2790209239" sldId="257"/>
        </pc:sldMkLst>
        <pc:spChg chg="mod">
          <ac:chgData name="Ayesha Shaikh (2422573)" userId="S::2422573@student.uwtsd.ac.uk::870badac-435d-4438-a091-8891f77bb41a" providerId="AD" clId="Web-{EA5A3A2A-EEFD-D987-1FDF-6060DB1FB55D}" dt="2025-10-05T21:13:00.005" v="88" actId="20577"/>
          <ac:spMkLst>
            <pc:docMk/>
            <pc:sldMk cId="2790209239" sldId="257"/>
            <ac:spMk id="2" creationId="{399F6AEB-81D5-38B5-7E33-4199A83BA83B}"/>
          </ac:spMkLst>
        </pc:spChg>
        <pc:spChg chg="mod">
          <ac:chgData name="Ayesha Shaikh (2422573)" userId="S::2422573@student.uwtsd.ac.uk::870badac-435d-4438-a091-8891f77bb41a" providerId="AD" clId="Web-{EA5A3A2A-EEFD-D987-1FDF-6060DB1FB55D}" dt="2025-10-05T21:13:24.833" v="89" actId="20577"/>
          <ac:spMkLst>
            <pc:docMk/>
            <pc:sldMk cId="2790209239" sldId="257"/>
            <ac:spMk id="3" creationId="{84780775-A560-A8D4-206E-BD6395FC0664}"/>
          </ac:spMkLst>
        </pc:spChg>
      </pc:sldChg>
      <pc:sldChg chg="modSp new">
        <pc:chgData name="Ayesha Shaikh (2422573)" userId="S::2422573@student.uwtsd.ac.uk::870badac-435d-4438-a091-8891f77bb41a" providerId="AD" clId="Web-{EA5A3A2A-EEFD-D987-1FDF-6060DB1FB55D}" dt="2025-10-05T21:36:54.650" v="98" actId="20577"/>
        <pc:sldMkLst>
          <pc:docMk/>
          <pc:sldMk cId="474352527" sldId="258"/>
        </pc:sldMkLst>
        <pc:spChg chg="mod">
          <ac:chgData name="Ayesha Shaikh (2422573)" userId="S::2422573@student.uwtsd.ac.uk::870badac-435d-4438-a091-8891f77bb41a" providerId="AD" clId="Web-{EA5A3A2A-EEFD-D987-1FDF-6060DB1FB55D}" dt="2025-10-05T21:36:54.650" v="98" actId="20577"/>
          <ac:spMkLst>
            <pc:docMk/>
            <pc:sldMk cId="474352527" sldId="258"/>
            <ac:spMk id="2" creationId="{58E9CE67-0DEF-60BB-16DF-A427BB96D3F9}"/>
          </ac:spMkLst>
        </pc:spChg>
        <pc:spChg chg="mod">
          <ac:chgData name="Ayesha Shaikh (2422573)" userId="S::2422573@student.uwtsd.ac.uk::870badac-435d-4438-a091-8891f77bb41a" providerId="AD" clId="Web-{EA5A3A2A-EEFD-D987-1FDF-6060DB1FB55D}" dt="2025-10-05T21:36:33.587" v="93" actId="20577"/>
          <ac:spMkLst>
            <pc:docMk/>
            <pc:sldMk cId="474352527" sldId="258"/>
            <ac:spMk id="3" creationId="{375DFFDA-491C-5EC1-6E10-FBA083123F7A}"/>
          </ac:spMkLst>
        </pc:spChg>
      </pc:sldChg>
      <pc:sldMasterChg chg="add addSldLayout modSldLayout">
        <pc:chgData name="Ayesha Shaikh (2422573)" userId="S::2422573@student.uwtsd.ac.uk::870badac-435d-4438-a091-8891f77bb41a" providerId="AD" clId="Web-{EA5A3A2A-EEFD-D987-1FDF-6060DB1FB55D}" dt="2025-10-05T19:57:32.978" v="81"/>
        <pc:sldMasterMkLst>
          <pc:docMk/>
          <pc:sldMasterMk cId="603618218" sldId="2147483684"/>
        </pc:sldMasterMkLst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535304858" sldId="2147483685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213801957" sldId="2147483686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203535376" sldId="2147483687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020816475" sldId="2147483688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290089142" sldId="2147483689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904202142" sldId="2147483690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704804292" sldId="2147483691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4008657519" sldId="2147483692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892293729" sldId="2147483693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503731772" sldId="2147483694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348376353" sldId="2147483695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578298859" sldId="2147483696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725901924" sldId="2147483697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1472293481" sldId="2147483698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644181875" sldId="2147483699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596713125" sldId="2147483700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216429368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304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801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535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816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089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202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804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657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29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731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376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8298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901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293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181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7131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42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6182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abs/10.1080/14616734.2013.835128?utm_source=chatgpt.co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28805399/?utm_source=chatgpt.com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500427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b="1" dirty="0"/>
              <a:t>Module code :</a:t>
            </a:r>
            <a:r>
              <a:rPr lang="en-US" sz="2800" b="1" dirty="0">
                <a:latin typeface="Arial"/>
                <a:cs typeface="Arial"/>
              </a:rPr>
              <a:t>LCHS4010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Module Name: Psychology in Health and Social Care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Lecturer Name : kal </a:t>
            </a:r>
            <a:r>
              <a:rPr lang="en-US" sz="2800" b="1" err="1">
                <a:latin typeface="Arial"/>
                <a:cs typeface="Arial"/>
              </a:rPr>
              <a:t>Alnababtan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My Name: Ayesha shaikh  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student ID:2422573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Assignment title:</a:t>
            </a:r>
            <a:r>
              <a:rPr lang="en-US" sz="2800" b="1" dirty="0">
                <a:latin typeface="Arial"/>
                <a:ea typeface="+mj-lt"/>
                <a:cs typeface="Arial"/>
              </a:rPr>
              <a:t> Supporting Early Childhood Development: Amira’s Case Study”</a:t>
            </a:r>
            <a:endParaRPr lang="en-US" sz="28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F6AEB-81D5-38B5-7E33-4199A83BA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80775-A560-A8D4-206E-BD6395FC0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Supporting Early Childhood Development: Amira’s Case Study</a:t>
            </a:r>
            <a:br>
              <a:rPr lang="en-GB" b="1" dirty="0">
                <a:ea typeface="+mj-lt"/>
                <a:cs typeface="+mj-lt"/>
              </a:rPr>
            </a:br>
            <a:r>
              <a:rPr lang="en-GB" b="1">
                <a:ea typeface="+mj-lt"/>
                <a:cs typeface="+mj-lt"/>
              </a:rPr>
              <a:t> Applying Bowlby’s Attachment Theory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09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31399-BE5B-B616-2966-0B97067F7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Scenario Overview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56B1D-7CDA-E13C-E879-50DF14CE0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>
                <a:ea typeface="+mj-lt"/>
                <a:cs typeface="+mj-lt"/>
              </a:rPr>
              <a:t>Amira’s Profile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Age: 3 years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Recently joined nursery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Separation anxiety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Limited verbal communication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Difficulty joining group play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Practitioner’s role: understand developmental needs &amp; support plan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8439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3544C-19E0-5A40-02D4-FC36FA22A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Chosen Theory: Bowlby’s Attachment Theory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99B4-E245-88D6-F50F-595F4815F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ea typeface="+mj-lt"/>
                <a:cs typeface="+mj-lt"/>
              </a:rPr>
              <a:t>Bowlby’s Attachment Theory (1969)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Emotional bond between child &amp; caregiver (Bowlby, 1969)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Secure vs insecure attachment (Ainsworth et al., 1978)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“Internal working models” guide relationships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Attachment essential for emotional, social &amp; cognitive growth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13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D79E0-8B57-061B-860A-481D2D5C3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Key Concepts of the Theory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554E8-9720-8485-891D-325D0F93A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06579"/>
            <a:ext cx="11088767" cy="4741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Core Ideas (Bowlby, 1969; Ainsworth et al., 1978)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Secure Attachment:</a:t>
            </a:r>
            <a:r>
              <a:rPr lang="en-GB" sz="3200" dirty="0">
                <a:ea typeface="+mj-lt"/>
                <a:cs typeface="+mj-lt"/>
              </a:rPr>
              <a:t> trust, comfort, exploration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Insecure Attachment:</a:t>
            </a:r>
            <a:r>
              <a:rPr lang="en-GB" sz="3200" dirty="0">
                <a:ea typeface="+mj-lt"/>
                <a:cs typeface="+mj-lt"/>
              </a:rPr>
              <a:t> anxiety, avoidance, ambivalence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Internal Working Models:</a:t>
            </a:r>
            <a:r>
              <a:rPr lang="en-GB" sz="3200" dirty="0">
                <a:ea typeface="+mj-lt"/>
                <a:cs typeface="+mj-lt"/>
              </a:rPr>
              <a:t> templates for relationships (Bretherton, 2013)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Sensitive Period:</a:t>
            </a:r>
            <a:r>
              <a:rPr lang="en-GB" sz="3200" dirty="0">
                <a:ea typeface="+mj-lt"/>
                <a:cs typeface="+mj-lt"/>
              </a:rPr>
              <a:t> early years crucial for bonding (Holmes, 2014)</a:t>
            </a:r>
            <a:endParaRPr lang="en-GB" sz="3200" dirty="0"/>
          </a:p>
          <a:p>
            <a:pPr>
              <a:buClr>
                <a:srgbClr val="8AD0D6"/>
              </a:buClr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96134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0BB9B-8EEB-CBD5-6A80-E2C3820F0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Understanding Amira’s Behaviour (Bowlby, 1969)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A14B0-EDEB-9A24-3F36-A17DA3479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ea typeface="+mj-lt"/>
                <a:cs typeface="+mj-lt"/>
              </a:rPr>
              <a:t>Separation anxiety → insecure or anxious attachment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Limited speech → low emotional security, reduced confidence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Avoiding group play → uncertainty in forming relationships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Theory helps explain her emotional and social needs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1556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241F8-6206-53CE-5CF2-27588F785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Supporting Amira’s Development (Based on Bowlby’s Theory)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CD201-0479-21DE-0B69-4FFBD8E43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12" y="2052918"/>
            <a:ext cx="11016880" cy="41954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>
                <a:ea typeface="+mj-lt"/>
                <a:cs typeface="+mj-lt"/>
              </a:rPr>
              <a:t>Supporting Amira’s Development (DfE, 2021; Bretherton, 2013)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Assign a </a:t>
            </a:r>
            <a:r>
              <a:rPr lang="en-GB" sz="2800" b="1" dirty="0">
                <a:ea typeface="+mj-lt"/>
                <a:cs typeface="+mj-lt"/>
              </a:rPr>
              <a:t>Key Worker</a:t>
            </a:r>
            <a:r>
              <a:rPr lang="en-GB" sz="2800" dirty="0">
                <a:ea typeface="+mj-lt"/>
                <a:cs typeface="+mj-lt"/>
              </a:rPr>
              <a:t> for consistency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Gradual separation routines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b="1" dirty="0">
                <a:ea typeface="+mj-lt"/>
                <a:cs typeface="+mj-lt"/>
              </a:rPr>
              <a:t>Transitional objects</a:t>
            </a:r>
            <a:r>
              <a:rPr lang="en-GB" sz="2800" dirty="0">
                <a:ea typeface="+mj-lt"/>
                <a:cs typeface="+mj-lt"/>
              </a:rPr>
              <a:t> for comfort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Responsive, nurturing interactions (Cassidy and Shaver, 2016)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Play-based language activities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Small-group play with adult support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87450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614FE-6E1E-9398-186C-EE02D663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Nature and Nurture Influences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08D97-03F4-4077-75B8-17B978F48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b="1" dirty="0">
                <a:ea typeface="+mj-lt"/>
                <a:cs typeface="+mj-lt"/>
              </a:rPr>
              <a:t>Nature vs Nurture (Bee and Boyd, 2019; Papalia and Martorell, 2021)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Biological (Nature):</a:t>
            </a:r>
            <a:r>
              <a:rPr lang="en-GB" sz="3200" dirty="0">
                <a:ea typeface="+mj-lt"/>
                <a:cs typeface="+mj-lt"/>
              </a:rPr>
              <a:t> temperament, genetics, speech maturation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Environmental (Nurture):</a:t>
            </a:r>
            <a:r>
              <a:rPr lang="en-GB" sz="3200" dirty="0">
                <a:ea typeface="+mj-lt"/>
                <a:cs typeface="+mj-lt"/>
              </a:rPr>
              <a:t> parenting style, home attachment, nursery setting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3200" dirty="0">
                <a:ea typeface="+mj-lt"/>
                <a:cs typeface="+mj-lt"/>
              </a:rPr>
              <a:t>Interaction shapes emotional &amp; cognitive growth (Zeegers et al., 2017)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68263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46F0A-D4DE-A08C-CCB8-6E7AF3CEA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Critical Evaluation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95D55-D0E7-149F-C52B-AB39AAA34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1449069"/>
            <a:ext cx="10758087" cy="47993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>
                <a:solidFill>
                  <a:schemeClr val="accent1"/>
                </a:solidFill>
                <a:ea typeface="+mj-lt"/>
                <a:cs typeface="+mj-lt"/>
              </a:rPr>
              <a:t>Strengths:</a:t>
            </a:r>
            <a:endParaRPr lang="en-GB" sz="2800">
              <a:solidFill>
                <a:schemeClr val="accent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Highlights caregiver–child bond (Bowlby, 1969)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Explains separation anxiety (Ainsworth et al., 1978)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Informs early years practice (Cassidy and Shaver, 2016)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b="1" dirty="0">
                <a:solidFill>
                  <a:schemeClr val="accent1"/>
                </a:solidFill>
                <a:ea typeface="+mj-lt"/>
                <a:cs typeface="+mj-lt"/>
              </a:rPr>
              <a:t>Limitations:</a:t>
            </a:r>
            <a:endParaRPr lang="en-GB" sz="2800">
              <a:solidFill>
                <a:schemeClr val="accent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Overemphasises mother–child bond (Holmes, 2014)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Limited cultural consideration (Zeegers et al., 2017)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Underplays biology/cognition (Bee and Boyd, 2019)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47307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88C91-0044-FD9D-5A98-4751EC34C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Conclusion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0AC2D-6C25-ADBC-EBB9-A32CC1D63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ea typeface="+mj-lt"/>
                <a:cs typeface="+mj-lt"/>
              </a:rPr>
              <a:t>Amira’s behaviour aligns with attachment theory (Bowlby, 1969)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Secure relationships support confidence and learning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Consistent, nurturing care builds trust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Both nature and nurture influence development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Theory is useful but should be applied alongside other frameworks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7524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9CE67-0DEF-60BB-16DF-A427BB96D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DFFDA-491C-5EC1-6E10-FBA083123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180" y="830843"/>
            <a:ext cx="11318805" cy="54175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1.</a:t>
            </a:r>
            <a:r>
              <a:rPr lang="en-GB" sz="2400" dirty="0">
                <a:ea typeface="+mj-lt"/>
                <a:cs typeface="+mj-lt"/>
              </a:rPr>
              <a:t> Ainsworth, M.D.S., </a:t>
            </a:r>
            <a:r>
              <a:rPr lang="en-GB" sz="2400" err="1">
                <a:ea typeface="+mj-lt"/>
                <a:cs typeface="+mj-lt"/>
              </a:rPr>
              <a:t>Blehar</a:t>
            </a:r>
            <a:r>
              <a:rPr lang="en-GB" sz="2400" dirty="0">
                <a:ea typeface="+mj-lt"/>
                <a:cs typeface="+mj-lt"/>
              </a:rPr>
              <a:t>, M.C., Waters, E. and Wall, S. (1978) </a:t>
            </a:r>
            <a:r>
              <a:rPr lang="en-GB" sz="2400" i="1" dirty="0">
                <a:ea typeface="+mj-lt"/>
                <a:cs typeface="+mj-lt"/>
              </a:rPr>
              <a:t>Patterns of Attachment: A Psychological Study of the Strange Situation.</a:t>
            </a:r>
            <a:r>
              <a:rPr lang="en-GB" sz="2400" dirty="0">
                <a:ea typeface="+mj-lt"/>
                <a:cs typeface="+mj-lt"/>
              </a:rPr>
              <a:t> Hillsdale, NJ: Erlbaum.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2.</a:t>
            </a:r>
            <a:r>
              <a:rPr lang="en-GB" sz="2400" dirty="0">
                <a:ea typeface="+mj-lt"/>
                <a:cs typeface="+mj-lt"/>
              </a:rPr>
              <a:t> Bee, H. and Boyd, D. (2019) </a:t>
            </a:r>
            <a:r>
              <a:rPr lang="en-GB" sz="2400" i="1" dirty="0">
                <a:ea typeface="+mj-lt"/>
                <a:cs typeface="+mj-lt"/>
              </a:rPr>
              <a:t>The Developing Child.</a:t>
            </a:r>
            <a:r>
              <a:rPr lang="en-GB" sz="2400" dirty="0">
                <a:ea typeface="+mj-lt"/>
                <a:cs typeface="+mj-lt"/>
              </a:rPr>
              <a:t> 14th ed. Boston: Pearson.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3.</a:t>
            </a:r>
            <a:r>
              <a:rPr lang="en-GB" sz="2400" dirty="0">
                <a:ea typeface="+mj-lt"/>
                <a:cs typeface="+mj-lt"/>
              </a:rPr>
              <a:t> Bowlby, J. (1969) </a:t>
            </a:r>
            <a:r>
              <a:rPr lang="en-GB" sz="2400" i="1" dirty="0">
                <a:ea typeface="+mj-lt"/>
                <a:cs typeface="+mj-lt"/>
              </a:rPr>
              <a:t>Attachment and Loss: Vol. 1 Attachment.</a:t>
            </a:r>
            <a:r>
              <a:rPr lang="en-GB" sz="2400" dirty="0">
                <a:ea typeface="+mj-lt"/>
                <a:cs typeface="+mj-lt"/>
              </a:rPr>
              <a:t> London: Hogarth Press.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4.</a:t>
            </a:r>
            <a:r>
              <a:rPr lang="en-GB" sz="2400" dirty="0">
                <a:ea typeface="+mj-lt"/>
                <a:cs typeface="+mj-lt"/>
              </a:rPr>
              <a:t> Bretherton, I. (2013) ‘Revisiting Mary Ainsworth’s conceptualization and assessments of maternal sensitivity-insensitivity’, </a:t>
            </a:r>
            <a:r>
              <a:rPr lang="en-GB" sz="2400" i="1" dirty="0">
                <a:ea typeface="+mj-lt"/>
                <a:cs typeface="+mj-lt"/>
              </a:rPr>
              <a:t>Attachment &amp; Human Development,</a:t>
            </a:r>
            <a:r>
              <a:rPr lang="en-GB" sz="2400" dirty="0">
                <a:ea typeface="+mj-lt"/>
                <a:cs typeface="+mj-lt"/>
              </a:rPr>
              <a:t> 15(5–6), pp. 460–484.</a:t>
            </a:r>
            <a:br>
              <a:rPr lang="en-GB" sz="2400" dirty="0">
                <a:ea typeface="+mj-lt"/>
                <a:cs typeface="+mj-lt"/>
              </a:rPr>
            </a:br>
            <a:r>
              <a:rPr lang="en-GB" sz="2400" dirty="0">
                <a:ea typeface="+mj-lt"/>
                <a:cs typeface="+mj-lt"/>
              </a:rPr>
              <a:t> Available at: </a:t>
            </a:r>
            <a:r>
              <a:rPr lang="en-GB" sz="2400" dirty="0"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https://www.tandfonline.com/doi/abs/10.1080/14616734.2013.835128</a:t>
            </a:r>
            <a:r>
              <a:rPr lang="en-GB" sz="2400" dirty="0">
                <a:ea typeface="+mj-lt"/>
                <a:cs typeface="+mj-lt"/>
              </a:rPr>
              <a:t> (Accessed: 5 October 2025).</a:t>
            </a:r>
            <a:endParaRPr lang="en-GB" sz="2400" dirty="0"/>
          </a:p>
          <a:p>
            <a:pPr marL="0" indent="0">
              <a:buNone/>
            </a:pPr>
            <a:endParaRPr lang="en-GB" sz="2400" dirty="0">
              <a:latin typeface="Source Sans Pro"/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474352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DC87E-229A-F847-1FE0-6FA538A09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992" y="917107"/>
            <a:ext cx="10470539" cy="53312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5.</a:t>
            </a:r>
            <a:r>
              <a:rPr lang="en-GB" dirty="0">
                <a:ea typeface="+mj-lt"/>
                <a:cs typeface="+mj-lt"/>
              </a:rPr>
              <a:t> Cassidy, J. and Shaver, P.R. (2016) </a:t>
            </a:r>
            <a:r>
              <a:rPr lang="en-GB" i="1" dirty="0">
                <a:ea typeface="+mj-lt"/>
                <a:cs typeface="+mj-lt"/>
              </a:rPr>
              <a:t>Handbook of Attachment: Theory, Research, and Clinical Applications.</a:t>
            </a:r>
            <a:r>
              <a:rPr lang="en-GB" dirty="0">
                <a:ea typeface="+mj-lt"/>
                <a:cs typeface="+mj-lt"/>
              </a:rPr>
              <a:t> 3rd ed. New York: Guilford Press.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6.</a:t>
            </a:r>
            <a:r>
              <a:rPr lang="en-GB" dirty="0">
                <a:ea typeface="+mj-lt"/>
                <a:cs typeface="+mj-lt"/>
              </a:rPr>
              <a:t> Department for Education (DfE) (2021) </a:t>
            </a:r>
            <a:r>
              <a:rPr lang="en-GB" i="1" dirty="0">
                <a:ea typeface="+mj-lt"/>
                <a:cs typeface="+mj-lt"/>
              </a:rPr>
              <a:t>Statutory Framework for the Early Years Foundation Stage.</a:t>
            </a:r>
            <a:r>
              <a:rPr lang="en-GB" dirty="0">
                <a:ea typeface="+mj-lt"/>
                <a:cs typeface="+mj-lt"/>
              </a:rPr>
              <a:t> London: HMSO.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Available at: </a:t>
            </a:r>
            <a:r>
              <a:rPr lang="en-GB" dirty="0">
                <a:ea typeface="+mj-lt"/>
                <a:cs typeface="+mj-lt"/>
                <a:hlinkClick r:id="rId2"/>
              </a:rPr>
              <a:t>https://www.gov.uk/government/publications/early-years-foundation-stage-framework--2</a:t>
            </a:r>
            <a:r>
              <a:rPr lang="en-GB" dirty="0">
                <a:ea typeface="+mj-lt"/>
                <a:cs typeface="+mj-lt"/>
              </a:rPr>
              <a:t> (Accessed: 5 October 2025).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7.</a:t>
            </a:r>
            <a:r>
              <a:rPr lang="en-GB" dirty="0">
                <a:ea typeface="+mj-lt"/>
                <a:cs typeface="+mj-lt"/>
              </a:rPr>
              <a:t> Holmes, J. (2014) </a:t>
            </a:r>
            <a:r>
              <a:rPr lang="en-GB" i="1" dirty="0">
                <a:ea typeface="+mj-lt"/>
                <a:cs typeface="+mj-lt"/>
              </a:rPr>
              <a:t>John Bowlby and Attachment Theory.</a:t>
            </a:r>
            <a:r>
              <a:rPr lang="en-GB" dirty="0">
                <a:ea typeface="+mj-lt"/>
                <a:cs typeface="+mj-lt"/>
              </a:rPr>
              <a:t> 2nd ed. London: Routledge.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8.</a:t>
            </a:r>
            <a:r>
              <a:rPr lang="en-GB" dirty="0">
                <a:ea typeface="+mj-lt"/>
                <a:cs typeface="+mj-lt"/>
              </a:rPr>
              <a:t> Papalia, D.E. and Martorell, G. (2021) </a:t>
            </a:r>
            <a:r>
              <a:rPr lang="en-GB" i="1" dirty="0">
                <a:ea typeface="+mj-lt"/>
                <a:cs typeface="+mj-lt"/>
              </a:rPr>
              <a:t>Experience Human Development.</a:t>
            </a:r>
            <a:r>
              <a:rPr lang="en-GB" dirty="0">
                <a:ea typeface="+mj-lt"/>
                <a:cs typeface="+mj-lt"/>
              </a:rPr>
              <a:t> 14th ed. New York: McGraw-Hill.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9.</a:t>
            </a:r>
            <a:r>
              <a:rPr lang="en-GB" dirty="0">
                <a:ea typeface="+mj-lt"/>
                <a:cs typeface="+mj-lt"/>
              </a:rPr>
              <a:t> Zeegers, M.A.J., </a:t>
            </a:r>
            <a:r>
              <a:rPr lang="en-GB" dirty="0" err="1">
                <a:ea typeface="+mj-lt"/>
                <a:cs typeface="+mj-lt"/>
              </a:rPr>
              <a:t>Colonnesi</a:t>
            </a:r>
            <a:r>
              <a:rPr lang="en-GB" dirty="0">
                <a:ea typeface="+mj-lt"/>
                <a:cs typeface="+mj-lt"/>
              </a:rPr>
              <a:t>, C., </a:t>
            </a:r>
            <a:r>
              <a:rPr lang="en-GB" dirty="0" err="1">
                <a:ea typeface="+mj-lt"/>
                <a:cs typeface="+mj-lt"/>
              </a:rPr>
              <a:t>Stams</a:t>
            </a:r>
            <a:r>
              <a:rPr lang="en-GB" dirty="0">
                <a:ea typeface="+mj-lt"/>
                <a:cs typeface="+mj-lt"/>
              </a:rPr>
              <a:t>, G.J.J.M. and Meins, E. (2017) ‘Mind matters: A meta-analysis on parental mentalization and sensitivity as predictors of infant–parent attachment’, </a:t>
            </a:r>
            <a:r>
              <a:rPr lang="en-GB" i="1" dirty="0">
                <a:ea typeface="+mj-lt"/>
                <a:cs typeface="+mj-lt"/>
              </a:rPr>
              <a:t>Psychological Bulletin,</a:t>
            </a:r>
            <a:r>
              <a:rPr lang="en-GB" dirty="0">
                <a:ea typeface="+mj-lt"/>
                <a:cs typeface="+mj-lt"/>
              </a:rPr>
              <a:t> 143(12), pp. 1245–1272.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Available at: </a:t>
            </a:r>
            <a:r>
              <a:rPr lang="en-GB" dirty="0">
                <a:ea typeface="+mj-lt"/>
                <a:cs typeface="+mj-lt"/>
                <a:hlinkClick r:id="rId3"/>
              </a:rPr>
              <a:t>https://pubmed.ncbi.nlm.nih.gov/28805399/</a:t>
            </a:r>
            <a:r>
              <a:rPr lang="en-GB" dirty="0">
                <a:ea typeface="+mj-lt"/>
                <a:cs typeface="+mj-lt"/>
              </a:rPr>
              <a:t> (Accessed: 5 October 2025).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6303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Ion</vt:lpstr>
      <vt:lpstr>Module code :LCHS4010  Module Name: Psychology in Health and Social Care  Lecturer Name : kal Alnababtan  My Name: Ayesha shaikh    student ID:2422573  Assignment title: Supporting Early Childhood Development: Amira’s Case Study”</vt:lpstr>
      <vt:lpstr>Introduction</vt:lpstr>
      <vt:lpstr>Scenario Overview</vt:lpstr>
      <vt:lpstr>Chosen Theory: Bowlby’s Attachment Theory</vt:lpstr>
      <vt:lpstr>Key Concepts of the Theory</vt:lpstr>
      <vt:lpstr>Understanding Amira’s Behaviour (Bowlby, 1969)</vt:lpstr>
      <vt:lpstr>Supporting Amira’s Development (Based on Bowlby’s Theory)</vt:lpstr>
      <vt:lpstr>Nature and Nurture Influences</vt:lpstr>
      <vt:lpstr>Critical Evaluation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166</cp:revision>
  <dcterms:created xsi:type="dcterms:W3CDTF">2025-10-05T19:44:10Z</dcterms:created>
  <dcterms:modified xsi:type="dcterms:W3CDTF">2025-10-12T22:44:04Z</dcterms:modified>
</cp:coreProperties>
</file>