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0"/>
  </p:notesMasterIdLst>
  <p:sldIdLst>
    <p:sldId id="256" r:id="rId2"/>
    <p:sldId id="277" r:id="rId3"/>
    <p:sldId id="261" r:id="rId4"/>
    <p:sldId id="258" r:id="rId5"/>
    <p:sldId id="273" r:id="rId6"/>
    <p:sldId id="275" r:id="rId7"/>
    <p:sldId id="268" r:id="rId8"/>
    <p:sldId id="265" r:id="rId9"/>
    <p:sldId id="262" r:id="rId10"/>
    <p:sldId id="271" r:id="rId11"/>
    <p:sldId id="260" r:id="rId12"/>
    <p:sldId id="267" r:id="rId13"/>
    <p:sldId id="266" r:id="rId14"/>
    <p:sldId id="270" r:id="rId15"/>
    <p:sldId id="269" r:id="rId16"/>
    <p:sldId id="284" r:id="rId17"/>
    <p:sldId id="279" r:id="rId18"/>
    <p:sldId id="285" r:id="rId19"/>
    <p:sldId id="278" r:id="rId20"/>
    <p:sldId id="286" r:id="rId21"/>
    <p:sldId id="282" r:id="rId22"/>
    <p:sldId id="287" r:id="rId23"/>
    <p:sldId id="283" r:id="rId24"/>
    <p:sldId id="288" r:id="rId25"/>
    <p:sldId id="280" r:id="rId26"/>
    <p:sldId id="257" r:id="rId27"/>
    <p:sldId id="276" r:id="rId28"/>
    <p:sldId id="272"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53886" autoAdjust="0"/>
  </p:normalViewPr>
  <p:slideViewPr>
    <p:cSldViewPr snapToGrid="0">
      <p:cViewPr varScale="1">
        <p:scale>
          <a:sx n="49" d="100"/>
          <a:sy n="49" d="100"/>
        </p:scale>
        <p:origin x="1938" y="24"/>
      </p:cViewPr>
      <p:guideLst/>
    </p:cSldViewPr>
  </p:slideViewPr>
  <p:notesTextViewPr>
    <p:cViewPr>
      <p:scale>
        <a:sx n="1" d="1"/>
        <a:sy n="1" d="1"/>
      </p:scale>
      <p:origin x="0" y="-741"/>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0D515CEF-E9A4-4C16-B14B-258299F7B733}"/>
    <pc:docChg chg="undo redo custSel modSld">
      <pc:chgData name="Jessica Pitman" userId="32810b54-0e4c-4b23-98da-f3c8604117a1" providerId="ADAL" clId="{0D515CEF-E9A4-4C16-B14B-258299F7B733}" dt="2021-11-15T08:24:52.950" v="9" actId="27636"/>
      <pc:docMkLst>
        <pc:docMk/>
      </pc:docMkLst>
      <pc:sldChg chg="modNotesTx">
        <pc:chgData name="Jessica Pitman" userId="32810b54-0e4c-4b23-98da-f3c8604117a1" providerId="ADAL" clId="{0D515CEF-E9A4-4C16-B14B-258299F7B733}" dt="2021-11-15T08:24:27.258" v="4" actId="20577"/>
        <pc:sldMkLst>
          <pc:docMk/>
          <pc:sldMk cId="1116168521" sldId="265"/>
        </pc:sldMkLst>
      </pc:sldChg>
      <pc:sldChg chg="modNotesTx">
        <pc:chgData name="Jessica Pitman" userId="32810b54-0e4c-4b23-98da-f3c8604117a1" providerId="ADAL" clId="{0D515CEF-E9A4-4C16-B14B-258299F7B733}" dt="2021-11-15T08:24:41.725" v="6" actId="20577"/>
        <pc:sldMkLst>
          <pc:docMk/>
          <pc:sldMk cId="646467013" sldId="266"/>
        </pc:sldMkLst>
      </pc:sldChg>
      <pc:sldChg chg="modNotesTx">
        <pc:chgData name="Jessica Pitman" userId="32810b54-0e4c-4b23-98da-f3c8604117a1" providerId="ADAL" clId="{0D515CEF-E9A4-4C16-B14B-258299F7B733}" dt="2021-11-15T08:24:34.192" v="5" actId="20577"/>
        <pc:sldMkLst>
          <pc:docMk/>
          <pc:sldMk cId="588351426" sldId="267"/>
        </pc:sldMkLst>
      </pc:sldChg>
      <pc:sldChg chg="modSp mod">
        <pc:chgData name="Jessica Pitman" userId="32810b54-0e4c-4b23-98da-f3c8604117a1" providerId="ADAL" clId="{0D515CEF-E9A4-4C16-B14B-258299F7B733}" dt="2021-11-15T08:24:52.950" v="9" actId="27636"/>
        <pc:sldMkLst>
          <pc:docMk/>
          <pc:sldMk cId="561727254" sldId="272"/>
        </pc:sldMkLst>
        <pc:spChg chg="mod">
          <ac:chgData name="Jessica Pitman" userId="32810b54-0e4c-4b23-98da-f3c8604117a1" providerId="ADAL" clId="{0D515CEF-E9A4-4C16-B14B-258299F7B733}" dt="2021-11-15T08:24:52.950" v="9" actId="27636"/>
          <ac:spMkLst>
            <pc:docMk/>
            <pc:sldMk cId="561727254" sldId="272"/>
            <ac:spMk id="3" creationId="{977BBD35-9A5F-44D5-845C-8348E87D4614}"/>
          </ac:spMkLst>
        </pc:spChg>
      </pc:sldChg>
      <pc:sldChg chg="modNotesTx">
        <pc:chgData name="Jessica Pitman" userId="32810b54-0e4c-4b23-98da-f3c8604117a1" providerId="ADAL" clId="{0D515CEF-E9A4-4C16-B14B-258299F7B733}" dt="2021-11-15T08:24:16.131" v="2" actId="20577"/>
        <pc:sldMkLst>
          <pc:docMk/>
          <pc:sldMk cId="491205189" sldId="273"/>
        </pc:sldMkLst>
      </pc:sldChg>
      <pc:sldChg chg="modNotesTx">
        <pc:chgData name="Jessica Pitman" userId="32810b54-0e4c-4b23-98da-f3c8604117a1" providerId="ADAL" clId="{0D515CEF-E9A4-4C16-B14B-258299F7B733}" dt="2021-11-15T08:24:20.978" v="3" actId="20577"/>
        <pc:sldMkLst>
          <pc:docMk/>
          <pc:sldMk cId="434826972"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511C87DC-D803-46D0-BAED-5E5B5C161343}" type="datetimeFigureOut">
              <a:rPr lang="en-GB" smtClean="0"/>
              <a:t>18/11/2024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9C767DCD-8C8C-45A2-BF4A-C59C0EB51B6C}" type="slidenum">
              <a:rPr lang="en-GB" smtClean="0"/>
              <a:t>‹#›</a:t>
            </a:fld>
            <a:endParaRPr lang="en-GB" dirty="0"/>
          </a:p>
        </p:txBody>
      </p:sp>
    </p:spTree>
    <p:extLst>
      <p:ext uri="{BB962C8B-B14F-4D97-AF65-F5344CB8AC3E}">
        <p14:creationId xmlns:p14="http://schemas.microsoft.com/office/powerpoint/2010/main" val="52954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estyn.llyw.cymru/system/files/2022-01/ESTYN%20Annual%20Report%202020_WELSH.pdf" TargetMode="External"/><Relationship Id="rId3" Type="http://schemas.openxmlformats.org/officeDocument/2006/relationships/hyperlink" Target="https://www.estyn.gov.wales/system/files/2021-08/Community%2520Schools%2520cy_0.pdf" TargetMode="External"/><Relationship Id="rId7" Type="http://schemas.openxmlformats.org/officeDocument/2006/relationships/hyperlink" Target="https://www.estyn.llyw.cymru/system/files/2020-07/Involving%2520parents%2520-%2520cy.pdf"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educationendowmentfoundation.org.uk/support-for-schools/bitesize-support/closing-the-attainment-gap" TargetMode="External"/><Relationship Id="rId5" Type="http://schemas.openxmlformats.org/officeDocument/2006/relationships/hyperlink" Target="https://www.llyw.cymru/fframwaith-nyth-adroddiad-llawn" TargetMode="External"/><Relationship Id="rId4" Type="http://schemas.openxmlformats.org/officeDocument/2006/relationships/hyperlink" Target="https://llyw.cymru/sites/default/files/publications/2021-03/fframwaith-ar-sefydlu-dull-ysgol-gyfan-ar-gyfer-llesiant-emosiynol-a-meddyliol.pdf"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styn.gov.wales/system/files/2021-08/Community%2520Schools%2520en.pdf"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estyn.gov.wales/sites/www.estyn.gov.wales/files/2020-07/Annual_Report_2018_2019_en_2.pdf" TargetMode="External"/><Relationship Id="rId5" Type="http://schemas.openxmlformats.org/officeDocument/2006/relationships/hyperlink" Target="https://www.estyn.gov.wales/thematic-report/involving-parents-communication-between-schools-and-parents-school-aged-children" TargetMode="External"/><Relationship Id="rId4" Type="http://schemas.openxmlformats.org/officeDocument/2006/relationships/hyperlink" Target="https://educationendowmentfoundation.org.uk/support-for-schools/bitesize-support/closing-the-attainment-gap"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gov.wales/sites/default/files/pdf-versions/2024/2/4/1708614958/community-focused-schools.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a:t>
            </a:fld>
            <a:endParaRPr lang="en-GB" dirty="0"/>
          </a:p>
        </p:txBody>
      </p:sp>
    </p:spTree>
    <p:extLst>
      <p:ext uri="{BB962C8B-B14F-4D97-AF65-F5344CB8AC3E}">
        <p14:creationId xmlns:p14="http://schemas.microsoft.com/office/powerpoint/2010/main" val="3929902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Dim ond 14 y cant </a:t>
            </a:r>
            <a:r>
              <a:rPr lang="en-GB" dirty="0" err="1"/>
              <a:t>o'u</a:t>
            </a:r>
            <a:r>
              <a:rPr lang="en-GB" dirty="0"/>
              <a:t> </a:t>
            </a:r>
            <a:r>
              <a:rPr lang="en-GB" dirty="0" err="1"/>
              <a:t>hamser</a:t>
            </a:r>
            <a:r>
              <a:rPr lang="en-GB" dirty="0"/>
              <a:t> y mae plant yn ei </a:t>
            </a:r>
            <a:r>
              <a:rPr lang="en-GB" dirty="0" err="1"/>
              <a:t>dreulio</a:t>
            </a:r>
            <a:r>
              <a:rPr lang="en-GB" dirty="0"/>
              <a:t> yn yr </a:t>
            </a:r>
            <a:r>
              <a:rPr lang="en-GB" dirty="0" err="1"/>
              <a:t>ysgol</a:t>
            </a:r>
            <a:r>
              <a:rPr lang="en-GB" dirty="0"/>
              <a:t> Nid </a:t>
            </a:r>
            <a:r>
              <a:rPr lang="en-GB" dirty="0" err="1"/>
              <a:t>yw</a:t>
            </a:r>
            <a:r>
              <a:rPr lang="en-GB" dirty="0"/>
              <a:t> </a:t>
            </a:r>
            <a:r>
              <a:rPr lang="en-GB" dirty="0" err="1"/>
              <a:t>ysgolion</a:t>
            </a:r>
            <a:r>
              <a:rPr lang="en-GB" dirty="0"/>
              <a:t> (</a:t>
            </a:r>
            <a:r>
              <a:rPr lang="en-GB" dirty="0" err="1"/>
              <a:t>nac</a:t>
            </a:r>
            <a:r>
              <a:rPr lang="en-GB" dirty="0"/>
              <a:t> </a:t>
            </a:r>
            <a:r>
              <a:rPr lang="en-GB" dirty="0" err="1"/>
              <a:t>unrhyw</a:t>
            </a:r>
            <a:r>
              <a:rPr lang="en-GB" dirty="0"/>
              <a:t> </a:t>
            </a:r>
            <a:r>
              <a:rPr lang="en-GB" dirty="0" err="1"/>
              <a:t>leoliad</a:t>
            </a:r>
            <a:r>
              <a:rPr lang="en-GB" dirty="0"/>
              <a:t> BC) yn gweithio ar eu </a:t>
            </a:r>
            <a:r>
              <a:rPr lang="en-GB" dirty="0" err="1"/>
              <a:t>pennau</a:t>
            </a:r>
            <a:r>
              <a:rPr lang="en-GB" dirty="0"/>
              <a:t> eu hunain. Gall gweithio mewn partneriaeth </a:t>
            </a:r>
            <a:r>
              <a:rPr lang="en-GB" dirty="0" err="1"/>
              <a:t>gymunedol</a:t>
            </a:r>
            <a:r>
              <a:rPr lang="en-GB" dirty="0"/>
              <a:t> </a:t>
            </a:r>
            <a:r>
              <a:rPr lang="en-GB" dirty="0" err="1"/>
              <a:t>gefnogi</a:t>
            </a:r>
            <a:r>
              <a:rPr lang="en-GB" dirty="0"/>
              <a:t> </a:t>
            </a:r>
            <a:r>
              <a:rPr lang="en-GB" dirty="0" err="1"/>
              <a:t>gwaith</a:t>
            </a:r>
            <a:r>
              <a:rPr lang="en-GB" dirty="0"/>
              <a:t> ymgysylltu â theuluoedd yr </a:t>
            </a:r>
            <a:r>
              <a:rPr lang="en-GB" dirty="0" err="1"/>
              <a:t>ysgol</a:t>
            </a:r>
            <a:r>
              <a:rPr lang="en-GB" dirty="0"/>
              <a:t>, </a:t>
            </a:r>
            <a:r>
              <a:rPr lang="en-GB" dirty="0" err="1"/>
              <a:t>cryfhau</a:t>
            </a:r>
            <a:r>
              <a:rPr lang="en-GB" dirty="0"/>
              <a:t> </a:t>
            </a:r>
            <a:r>
              <a:rPr lang="en-GB" dirty="0" err="1"/>
              <a:t>ysgol</a:t>
            </a:r>
            <a:r>
              <a:rPr lang="en-GB" dirty="0"/>
              <a:t> mewn ffyrdd eraill a </a:t>
            </a:r>
            <a:r>
              <a:rPr lang="en-GB" dirty="0" err="1"/>
              <a:t>chyfoethogi</a:t>
            </a:r>
            <a:r>
              <a:rPr lang="en-GB" dirty="0"/>
              <a:t> </a:t>
            </a:r>
            <a:r>
              <a:rPr lang="en-GB" dirty="0" err="1"/>
              <a:t>bywyd</a:t>
            </a:r>
            <a:r>
              <a:rPr lang="en-GB" dirty="0"/>
              <a:t> </a:t>
            </a:r>
            <a:r>
              <a:rPr lang="en-GB" dirty="0" err="1"/>
              <a:t>ysgol</a:t>
            </a:r>
            <a:r>
              <a:rPr lang="en-GB" dirty="0"/>
              <a:t>. (</a:t>
            </a:r>
            <a:r>
              <a:rPr lang="en-GB" dirty="0" err="1"/>
              <a:t>Llywodraeth</a:t>
            </a:r>
            <a:r>
              <a:rPr lang="en-GB" dirty="0"/>
              <a:t> Cymru, 2016)</a:t>
            </a:r>
          </a:p>
        </p:txBody>
      </p:sp>
      <p:sp>
        <p:nvSpPr>
          <p:cNvPr id="4" name="Slide Number Placeholder 3"/>
          <p:cNvSpPr>
            <a:spLocks noGrp="1"/>
          </p:cNvSpPr>
          <p:nvPr>
            <p:ph type="sldNum" sz="quarter" idx="5"/>
          </p:nvPr>
        </p:nvSpPr>
        <p:spPr/>
        <p:txBody>
          <a:bodyPr/>
          <a:lstStyle/>
          <a:p>
            <a:fld id="{9C767DCD-8C8C-45A2-BF4A-C59C0EB51B6C}" type="slidenum">
              <a:rPr lang="en-GB" smtClean="0"/>
              <a:t>3</a:t>
            </a:fld>
            <a:endParaRPr lang="en-GB" dirty="0"/>
          </a:p>
        </p:txBody>
      </p:sp>
    </p:spTree>
    <p:extLst>
      <p:ext uri="{BB962C8B-B14F-4D97-AF65-F5344CB8AC3E}">
        <p14:creationId xmlns:p14="http://schemas.microsoft.com/office/powerpoint/2010/main" val="472671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Patrwm y drws caeedig: mae'r ysgol yn delio â holl broblemau addysgol a chymdeithasol y plentyn, ac mae cyfranogiad ac ymyrraeth y gymuned yn fach iawn. Gyda system gaeedig fel deddfau natur (entropi), bydd egni'r system yn dirywio. Felly, mae angen adborth ar y polisi drws caeedig tuag at y gymuned. Ym marn </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Friedman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bydd polisi drws caeedig yn gwastraffu ynni heb yr arweiniad cywir. Yn absenoldeb mewnbwn cyson gan y rhieni a'r gymuned, ni fydd yr ysgol yn ymwybodol o newidiadau sy'n digwydd yn y systemau hyn, ac felly ni fydd yn gallu ei haddasu ei hun a'i chwricwla i'r newidiadau hyn a bydd yn parhau i ddirywio.</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2. Patrwm y drws agored: mae'r ysgol a'r rhieni'n gweithredu’n systemau agored, fel bod gwybodaeth yn llifo'n rhydd i'r ddau gyfeiriad. Mae'r ysgol sydd â pholisi drws agored yn gwneud y rhieni'n bartneriaid i broses addysgol eu plentyn ac yn ymdrechu i ddod yn ffactor dylanwadol ym mywyd y gymuned. Rhagdybiaeth sylfaenol theori systemau yw bod y system agored wedi'i chynllunio i brosesu mewnbynnau ei hamgylchedd allanol, dim ond i ddychwelyd y cynnyrch wedi'i brosesu i'r amgylchedd i'w ddefnyddio a bod o fudd iddo. Mae cyfnewid egni yn digwydd mewn natur gylchol. Mae'r cynnyrch terfynol a gwell yn ffynhonnell ynni newydd sy'n trosglwyddo o'r amgylchedd i'r system. Yn y modd hwn mae'r broses entropi sy'n dirywio yn cael ei stopio. Mae’r ysgol sydd â pholisi drws agored yn derbyn ei disgyblion gan y rhieni, yn eu dysgu ac yn codi lefel eu haddysg, er mwyn eu dychwelyd i’w cymuned. Yn eu bywyd fel oedolion byddant yn cynhyrchu cenhedlaeth newydd o ddisgyblion, y disgwylir i'w cyfraniad i addysg eu plant fod yn fwy na chenhedlaeth eu rhieni.</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3. Y patrwm cytbwys: mae'r ysgol a'r rhieni yn gosod graddau'r agosrwydd neu'r pellter rhyngddynt, er mwyn cyflawni eu nodau addysgol a chymdeithasol i'r graddau gorau posibl. Pan fydd y pellter yn fawr, mae'n rhaid i'r ysgol bontio'r bwlch ac estyn allan i'r gymuned; pan fo'r pellter yn fach, mae'n rhaid i'r ysgol gau ei gatiau rywfaint.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Sut fyddech chi'n disgrifio'ch ysgol / cymuned BC?</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Sut mae'ch ysgol / BC yn cymryd rhan yn y gymuned y mae wedi'i lleoli ynddi?</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Beth yw'r gwerthoedd sy'n sail i arfer yn eich ysgol / BC?</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 oes gan eich ysgol / BC bolisi drws agored neu gaeedig? Neu’r ddau?</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indent="457200">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5</a:t>
            </a:fld>
            <a:endParaRPr lang="en-GB" dirty="0"/>
          </a:p>
        </p:txBody>
      </p:sp>
    </p:spTree>
    <p:extLst>
      <p:ext uri="{BB962C8B-B14F-4D97-AF65-F5344CB8AC3E}">
        <p14:creationId xmlns:p14="http://schemas.microsoft.com/office/powerpoint/2010/main" val="4166929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closed door pattern: the school deals with all the child’s educational and social problems, and community involvement and intervention are minimal. With a closed system like the laws of nature (entropy), the energy of the system will deteriorate. Therefore , the closed door policy towards the community needs feedback. A closed door policy will waste energy without the right guidance. In the absence of constant input from the parents and the community, the school will be unaware of changes occurring in these systems, and hence will be unable to adapt itself and its curricula to these changes and will keep degenerating</a:t>
            </a:r>
          </a:p>
          <a:p>
            <a:endParaRPr lang="en-GB" dirty="0"/>
          </a:p>
          <a:p>
            <a:endParaRPr lang="en-GB" dirty="0"/>
          </a:p>
          <a:p>
            <a:r>
              <a:rPr lang="en-GB" dirty="0"/>
              <a:t>. 2. The open door pattern: the school and the parents operate as open systems, so that information flows freely in both directions. The school with an open door policy makes the parents partners to their child’s educational process and strives to become an influential factor in the life of the community. A basic assumption of systems theory is that the open system is designed to process the inputs of its external environment, only to return the processed product to the environment for its use and benefit. The exchange of energy occurs in a cyclic nature. The final and improved product serves as a new source of energy passing from the environment to the system. In this way the deteriorating entropy process is stopped. The school with an open door policy receives its pupils from the parents, teaches them and raises their level of education, in order to return them to their community. In their adult life they will produce a new generation of pupils, whose contribution to their children’s education is expected to be greater than that of their parents’ generation.</a:t>
            </a:r>
          </a:p>
          <a:p>
            <a:endParaRPr lang="en-GB" dirty="0"/>
          </a:p>
          <a:p>
            <a:endParaRPr lang="en-GB" dirty="0"/>
          </a:p>
          <a:p>
            <a:r>
              <a:rPr lang="en-GB" dirty="0"/>
              <a:t> 3. The balanced pattern: the school and the parents set the degree of closeness or distance between them, in order to achieve their educational and social goals to the optimal extent. When the distance is large, the school has to bridge the gap and reach out to the community; when the distance is small, the school has to close its gates somewhat.</a:t>
            </a:r>
          </a:p>
          <a:p>
            <a:endParaRPr lang="en-GB" dirty="0"/>
          </a:p>
          <a:p>
            <a:r>
              <a:rPr lang="en-GB" dirty="0"/>
              <a:t> How would you describe your school/EY community?</a:t>
            </a:r>
          </a:p>
          <a:p>
            <a:endParaRPr lang="en-GB" dirty="0"/>
          </a:p>
          <a:p>
            <a:r>
              <a:rPr lang="en-GB" dirty="0"/>
              <a:t> ■ How does your school/EY participate in the community in which it is located? </a:t>
            </a:r>
          </a:p>
          <a:p>
            <a:endParaRPr lang="en-GB" dirty="0"/>
          </a:p>
          <a:p>
            <a:r>
              <a:rPr lang="en-GB" dirty="0"/>
              <a:t>■ What are the values that underpin practice in your school/EY?</a:t>
            </a:r>
          </a:p>
          <a:p>
            <a:endParaRPr lang="en-GB" dirty="0"/>
          </a:p>
          <a:p>
            <a:r>
              <a:rPr lang="en-GB" dirty="0"/>
              <a:t> ■ Does your school/EY have an open or closed door policy? Or both? </a:t>
            </a:r>
          </a:p>
        </p:txBody>
      </p:sp>
      <p:sp>
        <p:nvSpPr>
          <p:cNvPr id="4" name="Slide Number Placeholder 3"/>
          <p:cNvSpPr>
            <a:spLocks noGrp="1"/>
          </p:cNvSpPr>
          <p:nvPr>
            <p:ph type="sldNum" sz="quarter" idx="5"/>
          </p:nvPr>
        </p:nvSpPr>
        <p:spPr/>
        <p:txBody>
          <a:bodyPr/>
          <a:lstStyle/>
          <a:p>
            <a:fld id="{9C767DCD-8C8C-45A2-BF4A-C59C0EB51B6C}" type="slidenum">
              <a:rPr lang="en-GB" smtClean="0"/>
              <a:t>6</a:t>
            </a:fld>
            <a:endParaRPr lang="en-GB" dirty="0"/>
          </a:p>
        </p:txBody>
      </p:sp>
    </p:spTree>
    <p:extLst>
      <p:ext uri="{BB962C8B-B14F-4D97-AF65-F5344CB8AC3E}">
        <p14:creationId xmlns:p14="http://schemas.microsoft.com/office/powerpoint/2010/main" val="4974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Pwy allai fod yn rhan o'r gymuned yn amgylchedd y BC? </a:t>
            </a:r>
          </a:p>
        </p:txBody>
      </p:sp>
      <p:sp>
        <p:nvSpPr>
          <p:cNvPr id="4" name="Slide Number Placeholder 3"/>
          <p:cNvSpPr>
            <a:spLocks noGrp="1"/>
          </p:cNvSpPr>
          <p:nvPr>
            <p:ph type="sldNum" sz="quarter" idx="5"/>
          </p:nvPr>
        </p:nvSpPr>
        <p:spPr/>
        <p:txBody>
          <a:bodyPr/>
          <a:lstStyle/>
          <a:p>
            <a:fld id="{9C767DCD-8C8C-45A2-BF4A-C59C0EB51B6C}" type="slidenum">
              <a:rPr lang="en-GB" smtClean="0"/>
              <a:t>7</a:t>
            </a:fld>
            <a:endParaRPr lang="en-GB" dirty="0"/>
          </a:p>
        </p:txBody>
      </p:sp>
    </p:spTree>
    <p:extLst>
      <p:ext uri="{BB962C8B-B14F-4D97-AF65-F5344CB8AC3E}">
        <p14:creationId xmlns:p14="http://schemas.microsoft.com/office/powerpoint/2010/main" val="759924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8</a:t>
            </a:fld>
            <a:endParaRPr lang="en-GB" dirty="0"/>
          </a:p>
        </p:txBody>
      </p:sp>
    </p:spTree>
    <p:extLst>
      <p:ext uri="{BB962C8B-B14F-4D97-AF65-F5344CB8AC3E}">
        <p14:creationId xmlns:p14="http://schemas.microsoft.com/office/powerpoint/2010/main" val="3810536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Ffiniau cymdeithasol = Man lle mae gwahanol fydoedd cymdeithasol yn gwrthdaro (lleoliad BC / meithrinfa / ysgol a'r gymuned y tu allan)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Mae angen arweinyddiaeth ddiwylliannol ymatebol ar ffiniau cymdeithasol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cy-GB" sz="1800" dirty="0">
                <a:effectLst/>
                <a:latin typeface="Calibri" panose="020F0502020204030204" pitchFamily="34" charset="0"/>
                <a:ea typeface="DengXian" panose="02010600030101010101" pitchFamily="2" charset="-122"/>
                <a:cs typeface="Times New Roman" panose="02020603050405020304" pitchFamily="18" charset="0"/>
              </a:rPr>
              <a:t>(</a:t>
            </a:r>
            <a:r>
              <a:rPr lang="cy-GB" sz="1800" dirty="0" err="1">
                <a:effectLst/>
                <a:latin typeface="Calibri" panose="020F0502020204030204" pitchFamily="34" charset="0"/>
                <a:ea typeface="DengXian" panose="02010600030101010101" pitchFamily="2" charset="-122"/>
                <a:cs typeface="Times New Roman" panose="02020603050405020304" pitchFamily="18" charset="0"/>
              </a:rPr>
              <a:t>Scanlan</a:t>
            </a:r>
            <a:r>
              <a:rPr lang="cy-GB" sz="1800" dirty="0">
                <a:effectLst/>
                <a:latin typeface="Calibri" panose="020F0502020204030204" pitchFamily="34" charset="0"/>
                <a:ea typeface="DengXian" panose="02010600030101010101" pitchFamily="2" charset="-122"/>
                <a:cs typeface="Times New Roman" panose="02020603050405020304" pitchFamily="18" charset="0"/>
              </a:rPr>
              <a:t> a Johnson, 2021)</a:t>
            </a:r>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10</a:t>
            </a:fld>
            <a:endParaRPr lang="en-GB" dirty="0"/>
          </a:p>
        </p:txBody>
      </p:sp>
    </p:spTree>
    <p:extLst>
      <p:ext uri="{BB962C8B-B14F-4D97-AF65-F5344CB8AC3E}">
        <p14:creationId xmlns:p14="http://schemas.microsoft.com/office/powerpoint/2010/main" val="1918906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12</a:t>
            </a:fld>
            <a:endParaRPr lang="en-GB" dirty="0"/>
          </a:p>
        </p:txBody>
      </p:sp>
    </p:spTree>
    <p:extLst>
      <p:ext uri="{BB962C8B-B14F-4D97-AF65-F5344CB8AC3E}">
        <p14:creationId xmlns:p14="http://schemas.microsoft.com/office/powerpoint/2010/main" val="4003812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13</a:t>
            </a:fld>
            <a:endParaRPr lang="en-GB" dirty="0"/>
          </a:p>
        </p:txBody>
      </p:sp>
    </p:spTree>
    <p:extLst>
      <p:ext uri="{BB962C8B-B14F-4D97-AF65-F5344CB8AC3E}">
        <p14:creationId xmlns:p14="http://schemas.microsoft.com/office/powerpoint/2010/main" val="1811786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F1F1F"/>
                </a:solidFill>
                <a:effectLst/>
                <a:latin typeface="Arial" panose="020B0604020202020204" pitchFamily="34" charset="0"/>
              </a:rPr>
              <a:t>Ymgysylltu â’r gymuned</a:t>
            </a:r>
          </a:p>
          <a:p>
            <a:pPr algn="l"/>
            <a:r>
              <a:rPr lang="en-GB" b="0" i="0" dirty="0">
                <a:solidFill>
                  <a:srgbClr val="1F1F1F"/>
                </a:solidFill>
                <a:effectLst/>
                <a:latin typeface="Arial" panose="020B0604020202020204" pitchFamily="34" charset="0"/>
              </a:rPr>
              <a:t>Mae'r </a:t>
            </a:r>
            <a:r>
              <a:rPr lang="en-GB" b="0" i="0" dirty="0" err="1">
                <a:solidFill>
                  <a:srgbClr val="1F1F1F"/>
                </a:solidFill>
                <a:effectLst/>
                <a:latin typeface="Arial" panose="020B0604020202020204" pitchFamily="34" charset="0"/>
              </a:rPr>
              <a:t>dystiolaeth</a:t>
            </a:r>
            <a:r>
              <a:rPr lang="en-GB" b="0" i="0" dirty="0">
                <a:solidFill>
                  <a:srgbClr val="1F1F1F"/>
                </a:solidFill>
                <a:effectLst/>
                <a:latin typeface="Arial" panose="020B0604020202020204" pitchFamily="34" charset="0"/>
              </a:rPr>
              <a:t> ymchwil yn dangos bod angen ymgysylltiad </a:t>
            </a:r>
            <a:r>
              <a:rPr lang="en-GB" b="0" i="0" dirty="0" err="1">
                <a:solidFill>
                  <a:srgbClr val="1F1F1F"/>
                </a:solidFill>
                <a:effectLst/>
                <a:latin typeface="Arial" panose="020B0604020202020204" pitchFamily="34" charset="0"/>
              </a:rPr>
              <a:t>cryf</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os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rhan lawn mewn </a:t>
            </a:r>
            <a:r>
              <a:rPr lang="en-GB" b="0" i="0" dirty="0" err="1">
                <a:solidFill>
                  <a:srgbClr val="1F1F1F"/>
                </a:solidFill>
                <a:effectLst/>
                <a:latin typeface="Arial" panose="020B0604020202020204" pitchFamily="34" charset="0"/>
              </a:rPr>
              <a:t>lliniaru</a:t>
            </a:r>
            <a:r>
              <a:rPr lang="en-GB" b="0" i="0" dirty="0">
                <a:solidFill>
                  <a:srgbClr val="1F1F1F"/>
                </a:solidFill>
                <a:effectLst/>
                <a:latin typeface="Arial" panose="020B0604020202020204" pitchFamily="34" charset="0"/>
              </a:rPr>
              <a:t> effaith </a:t>
            </a:r>
            <a:r>
              <a:rPr lang="en-GB" b="0" i="0" dirty="0" err="1">
                <a:solidFill>
                  <a:srgbClr val="1F1F1F"/>
                </a:solidFill>
                <a:effectLst/>
                <a:latin typeface="Arial" panose="020B0604020202020204" pitchFamily="34" charset="0"/>
              </a:rPr>
              <a:t>tlodi</a:t>
            </a:r>
            <a:r>
              <a:rPr lang="en-GB" b="0" i="0" dirty="0">
                <a:solidFill>
                  <a:srgbClr val="1F1F1F"/>
                </a:solidFill>
                <a:effectLst/>
                <a:latin typeface="Arial" panose="020B0604020202020204" pitchFamily="34" charset="0"/>
              </a:rPr>
              <a:t> ar gyrhaeddiad. Rhaid sicrhau ymgysylltiad â nid yn unig teuluoedd y </a:t>
            </a:r>
            <a:r>
              <a:rPr lang="en-GB" b="0" i="0" dirty="0" err="1">
                <a:solidFill>
                  <a:srgbClr val="1F1F1F"/>
                </a:solidFill>
                <a:effectLst/>
                <a:latin typeface="Arial" panose="020B0604020202020204" pitchFamily="34" charset="0"/>
              </a:rPr>
              <a:t>dysgwyr</a:t>
            </a:r>
            <a:r>
              <a:rPr lang="en-GB" b="0" i="0" dirty="0">
                <a:solidFill>
                  <a:srgbClr val="1F1F1F"/>
                </a:solidFill>
                <a:effectLst/>
                <a:latin typeface="Arial" panose="020B0604020202020204" pitchFamily="34" charset="0"/>
              </a:rPr>
              <a:t>, ond hefyd â’r gymuned </a:t>
            </a:r>
            <a:r>
              <a:rPr lang="en-GB" b="0" i="0" dirty="0" err="1">
                <a:solidFill>
                  <a:srgbClr val="1F1F1F"/>
                </a:solidFill>
                <a:effectLst/>
                <a:latin typeface="Arial" panose="020B0604020202020204" pitchFamily="34" charset="0"/>
              </a:rPr>
              <a:t>ehangach</a:t>
            </a:r>
            <a:r>
              <a:rPr lang="en-GB" b="0" i="0" dirty="0">
                <a:solidFill>
                  <a:srgbClr val="1F1F1F"/>
                </a:solidFill>
                <a:effectLst/>
                <a:latin typeface="Arial" panose="020B0604020202020204" pitchFamily="34" charset="0"/>
              </a:rPr>
              <a:t> (Estyn, </a:t>
            </a:r>
            <a:r>
              <a:rPr lang="en-GB" b="0" i="0" dirty="0" err="1">
                <a:solidFill>
                  <a:srgbClr val="1F1F1F"/>
                </a:solidFill>
                <a:effectLst/>
                <a:latin typeface="Arial" panose="020B0604020202020204" pitchFamily="34" charset="0"/>
              </a:rPr>
              <a:t>Arolygiaeth</a:t>
            </a:r>
            <a:r>
              <a:rPr lang="en-GB" b="0" i="0" dirty="0">
                <a:solidFill>
                  <a:srgbClr val="1F1F1F"/>
                </a:solidFill>
                <a:effectLst/>
                <a:latin typeface="Arial" panose="020B0604020202020204" pitchFamily="34" charset="0"/>
              </a:rPr>
              <a:t> Ei </a:t>
            </a:r>
            <a:r>
              <a:rPr lang="en-GB" b="0" i="0" dirty="0" err="1">
                <a:solidFill>
                  <a:srgbClr val="1F1F1F"/>
                </a:solidFill>
                <a:effectLst/>
                <a:latin typeface="Arial" panose="020B0604020202020204" pitchFamily="34" charset="0"/>
              </a:rPr>
              <a:t>Mawrhydi</a:t>
            </a:r>
            <a:r>
              <a:rPr lang="en-GB" b="0" i="0" dirty="0">
                <a:solidFill>
                  <a:srgbClr val="1F1F1F"/>
                </a:solidFill>
                <a:effectLst/>
                <a:latin typeface="Arial" panose="020B0604020202020204" pitchFamily="34" charset="0"/>
              </a:rPr>
              <a:t> dros Addysg a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yng </a:t>
            </a:r>
            <a:r>
              <a:rPr lang="en-GB" b="0" i="0" dirty="0" err="1">
                <a:solidFill>
                  <a:srgbClr val="1F1F1F"/>
                </a:solidFill>
                <a:effectLst/>
                <a:latin typeface="Arial" panose="020B0604020202020204" pitchFamily="34" charset="0"/>
              </a:rPr>
              <a:t>Nghymru</a:t>
            </a:r>
            <a:r>
              <a:rPr lang="en-GB" b="0" i="0" dirty="0">
                <a:solidFill>
                  <a:srgbClr val="1F1F1F"/>
                </a:solidFill>
                <a:effectLst/>
                <a:latin typeface="Arial" panose="020B0604020202020204" pitchFamily="34" charset="0"/>
              </a:rPr>
              <a:t>. 2020. </a:t>
            </a:r>
            <a:r>
              <a:rPr lang="en-GB" b="1" i="0" u="none" strike="noStrike" dirty="0" err="1">
                <a:solidFill>
                  <a:srgbClr val="0360A6"/>
                </a:solidFill>
                <a:effectLst/>
                <a:latin typeface="Arial" panose="020B0604020202020204" pitchFamily="34" charset="0"/>
                <a:hlinkClick r:id="rId3"/>
              </a:rPr>
              <a:t>Ysgolion</a:t>
            </a:r>
            <a:r>
              <a:rPr lang="en-GB" b="1" i="0" u="none" strike="noStrike" dirty="0">
                <a:solidFill>
                  <a:srgbClr val="0360A6"/>
                </a:solidFill>
                <a:effectLst/>
                <a:latin typeface="Arial" panose="020B0604020202020204" pitchFamily="34" charset="0"/>
                <a:hlinkClick r:id="rId3"/>
              </a:rPr>
              <a:t> cymunedol: teuluoedd a </a:t>
            </a:r>
            <a:r>
              <a:rPr lang="en-GB" b="1" i="0" u="none" strike="noStrike" dirty="0" err="1">
                <a:solidFill>
                  <a:srgbClr val="0360A6"/>
                </a:solidFill>
                <a:effectLst/>
                <a:latin typeface="Arial" panose="020B0604020202020204" pitchFamily="34" charset="0"/>
                <a:hlinkClick r:id="rId3"/>
              </a:rPr>
              <a:t>chymunedau</a:t>
            </a:r>
            <a:r>
              <a:rPr lang="en-GB" b="1" i="0" u="none" strike="noStrike" dirty="0">
                <a:solidFill>
                  <a:srgbClr val="0360A6"/>
                </a:solidFill>
                <a:effectLst/>
                <a:latin typeface="Arial" panose="020B0604020202020204" pitchFamily="34" charset="0"/>
                <a:hlinkClick r:id="rId3"/>
              </a:rPr>
              <a:t> wrth </a:t>
            </a:r>
            <a:r>
              <a:rPr lang="en-GB" b="1" i="0" u="none" strike="noStrike" dirty="0" err="1">
                <a:solidFill>
                  <a:srgbClr val="0360A6"/>
                </a:solidFill>
                <a:effectLst/>
                <a:latin typeface="Arial" panose="020B0604020202020204" pitchFamily="34" charset="0"/>
                <a:hlinkClick r:id="rId3"/>
              </a:rPr>
              <a:t>wraidd</a:t>
            </a:r>
            <a:r>
              <a:rPr lang="en-GB" b="1" i="0" u="none" strike="noStrike" dirty="0">
                <a:solidFill>
                  <a:srgbClr val="0360A6"/>
                </a:solidFill>
                <a:effectLst/>
                <a:latin typeface="Arial" panose="020B0604020202020204" pitchFamily="34" charset="0"/>
                <a:hlinkClick r:id="rId3"/>
              </a:rPr>
              <a:t> </a:t>
            </a:r>
            <a:r>
              <a:rPr lang="en-GB" b="1" i="0" u="none" strike="noStrike" dirty="0" err="1">
                <a:solidFill>
                  <a:srgbClr val="0360A6"/>
                </a:solidFill>
                <a:effectLst/>
                <a:latin typeface="Arial" panose="020B0604020202020204" pitchFamily="34" charset="0"/>
                <a:hlinkClick r:id="rId3"/>
              </a:rPr>
              <a:t>bywyd</a:t>
            </a:r>
            <a:r>
              <a:rPr lang="en-GB" b="1" i="0" u="none" strike="noStrike" dirty="0">
                <a:solidFill>
                  <a:srgbClr val="0360A6"/>
                </a:solidFill>
                <a:effectLst/>
                <a:latin typeface="Arial" panose="020B0604020202020204" pitchFamily="34" charset="0"/>
                <a:hlinkClick r:id="rId3"/>
              </a:rPr>
              <a:t> </a:t>
            </a:r>
            <a:r>
              <a:rPr lang="en-GB" b="1" i="0" u="none" strike="noStrike" dirty="0" err="1">
                <a:solidFill>
                  <a:srgbClr val="0360A6"/>
                </a:solidFill>
                <a:effectLst/>
                <a:latin typeface="Arial" panose="020B0604020202020204" pitchFamily="34" charset="0"/>
                <a:hlinkClick r:id="rId3"/>
              </a:rPr>
              <a:t>ysgol</a:t>
            </a:r>
            <a:r>
              <a:rPr lang="en-GB" b="0" i="0" dirty="0">
                <a:solidFill>
                  <a:srgbClr val="1F1F1F"/>
                </a:solidFill>
                <a:effectLst/>
                <a:latin typeface="Arial" panose="020B0604020202020204" pitchFamily="34" charset="0"/>
              </a:rPr>
              <a:t>). Mae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yn rhan allweddol o'r gymuned </a:t>
            </a:r>
            <a:r>
              <a:rPr lang="en-GB" b="0" i="0" dirty="0" err="1">
                <a:solidFill>
                  <a:srgbClr val="1F1F1F"/>
                </a:solidFill>
                <a:effectLst/>
                <a:latin typeface="Arial" panose="020B0604020202020204" pitchFamily="34" charset="0"/>
              </a:rPr>
              <a:t>leol</a:t>
            </a:r>
            <a:r>
              <a:rPr lang="en-GB" b="0" i="0" dirty="0">
                <a:solidFill>
                  <a:srgbClr val="1F1F1F"/>
                </a:solidFill>
                <a:effectLst/>
                <a:latin typeface="Arial" panose="020B0604020202020204" pitchFamily="34" charset="0"/>
              </a:rPr>
              <a:t>; drwy ddatblygu </a:t>
            </a:r>
            <a:r>
              <a:rPr lang="en-GB" b="0" i="0" dirty="0" err="1">
                <a:solidFill>
                  <a:srgbClr val="1F1F1F"/>
                </a:solidFill>
                <a:effectLst/>
                <a:latin typeface="Arial" panose="020B0604020202020204" pitchFamily="34" charset="0"/>
              </a:rPr>
              <a:t>partneriaethau</a:t>
            </a:r>
            <a:r>
              <a:rPr lang="en-GB" b="0" i="0" dirty="0">
                <a:solidFill>
                  <a:srgbClr val="1F1F1F"/>
                </a:solidFill>
                <a:effectLst/>
                <a:latin typeface="Arial" panose="020B0604020202020204" pitchFamily="34" charset="0"/>
              </a:rPr>
              <a:t> ac ymgysylltu â </a:t>
            </a:r>
            <a:r>
              <a:rPr lang="en-GB" b="0" i="0" dirty="0" err="1">
                <a:solidFill>
                  <a:srgbClr val="1F1F1F"/>
                </a:solidFill>
                <a:effectLst/>
                <a:latin typeface="Arial" panose="020B0604020202020204" pitchFamily="34" charset="0"/>
              </a:rPr>
              <a:t>sefydliadau</a:t>
            </a:r>
            <a:r>
              <a:rPr lang="en-GB" b="0" i="0" dirty="0">
                <a:solidFill>
                  <a:srgbClr val="1F1F1F"/>
                </a:solidFill>
                <a:effectLst/>
                <a:latin typeface="Arial" panose="020B0604020202020204" pitchFamily="34" charset="0"/>
              </a:rPr>
              <a:t> cymunedol a thrwy wneud y </a:t>
            </a:r>
            <a:r>
              <a:rPr lang="en-GB" b="0" i="0" dirty="0" err="1">
                <a:solidFill>
                  <a:srgbClr val="1F1F1F"/>
                </a:solidFill>
                <a:effectLst/>
                <a:latin typeface="Arial" panose="020B0604020202020204" pitchFamily="34" charset="0"/>
              </a:rPr>
              <a:t>defnydd</a:t>
            </a:r>
            <a:r>
              <a:rPr lang="en-GB" b="0" i="0" dirty="0">
                <a:solidFill>
                  <a:srgbClr val="1F1F1F"/>
                </a:solidFill>
                <a:effectLst/>
                <a:latin typeface="Arial" panose="020B0604020202020204" pitchFamily="34" charset="0"/>
              </a:rPr>
              <a:t> gorau </a:t>
            </a:r>
            <a:r>
              <a:rPr lang="en-GB" b="0" i="0" dirty="0" err="1">
                <a:solidFill>
                  <a:srgbClr val="1F1F1F"/>
                </a:solidFill>
                <a:effectLst/>
                <a:latin typeface="Arial" panose="020B0604020202020204" pitchFamily="34" charset="0"/>
              </a:rPr>
              <a:t>o’u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hasedau</a:t>
            </a:r>
            <a:r>
              <a:rPr lang="en-GB" b="0" i="0" dirty="0">
                <a:solidFill>
                  <a:srgbClr val="1F1F1F"/>
                </a:solidFill>
                <a:effectLst/>
                <a:latin typeface="Arial" panose="020B0604020202020204" pitchFamily="34" charset="0"/>
              </a:rPr>
              <a:t>, gallant ddod yn </a:t>
            </a:r>
            <a:r>
              <a:rPr lang="en-GB" b="0" i="0" dirty="0" err="1">
                <a:solidFill>
                  <a:srgbClr val="1F1F1F"/>
                </a:solidFill>
                <a:effectLst/>
                <a:latin typeface="Arial" panose="020B0604020202020204" pitchFamily="34" charset="0"/>
              </a:rPr>
              <a:t>ganolbwynt</a:t>
            </a:r>
            <a:r>
              <a:rPr lang="en-GB" b="0" i="0" dirty="0">
                <a:solidFill>
                  <a:srgbClr val="1F1F1F"/>
                </a:solidFill>
                <a:effectLst/>
                <a:latin typeface="Arial" panose="020B0604020202020204" pitchFamily="34" charset="0"/>
              </a:rPr>
              <a:t> pwysig i'r gymuned. Mae gweithio mewn partneriaeth yn dod â </a:t>
            </a:r>
            <a:r>
              <a:rPr lang="en-GB" b="0" i="0" dirty="0" err="1">
                <a:solidFill>
                  <a:srgbClr val="1F1F1F"/>
                </a:solidFill>
                <a:effectLst/>
                <a:latin typeface="Arial" panose="020B0604020202020204" pitchFamily="34" charset="0"/>
              </a:rPr>
              <a:t>manteision</a:t>
            </a:r>
            <a:r>
              <a:rPr lang="en-GB" b="0" i="0" dirty="0">
                <a:solidFill>
                  <a:srgbClr val="1F1F1F"/>
                </a:solidFill>
                <a:effectLst/>
                <a:latin typeface="Arial" panose="020B0604020202020204" pitchFamily="34" charset="0"/>
              </a:rPr>
              <a:t> i'r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ac i blant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a'u teuluoedd. Mae hefyd yn dod â </a:t>
            </a:r>
            <a:r>
              <a:rPr lang="en-GB" b="0" i="0" dirty="0" err="1">
                <a:solidFill>
                  <a:srgbClr val="1F1F1F"/>
                </a:solidFill>
                <a:effectLst/>
                <a:latin typeface="Arial" panose="020B0604020202020204" pitchFamily="34" charset="0"/>
              </a:rPr>
              <a:t>manteision</a:t>
            </a:r>
            <a:r>
              <a:rPr lang="en-GB" b="0" i="0" dirty="0">
                <a:solidFill>
                  <a:srgbClr val="1F1F1F"/>
                </a:solidFill>
                <a:effectLst/>
                <a:latin typeface="Arial" panose="020B0604020202020204" pitchFamily="34" charset="0"/>
              </a:rPr>
              <a:t> cadarnhaol i'r gymuned, gan helpu i </a:t>
            </a:r>
            <a:r>
              <a:rPr lang="en-GB" b="0" i="0" dirty="0" err="1">
                <a:solidFill>
                  <a:srgbClr val="1F1F1F"/>
                </a:solidFill>
                <a:effectLst/>
                <a:latin typeface="Arial" panose="020B0604020202020204" pitchFamily="34" charset="0"/>
              </a:rPr>
              <a:t>greu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cymunedau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ffyniannus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grymus</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chydgysylltiedig</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Gall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partneriaethau</a:t>
            </a:r>
            <a:r>
              <a:rPr lang="en-GB" b="0" i="0" dirty="0">
                <a:solidFill>
                  <a:srgbClr val="1F1F1F"/>
                </a:solidFill>
                <a:effectLst/>
                <a:latin typeface="Arial" panose="020B0604020202020204" pitchFamily="34" charset="0"/>
              </a:rPr>
              <a:t> cymunedol </a:t>
            </a:r>
            <a:r>
              <a:rPr lang="en-GB" b="0" i="0" dirty="0" err="1">
                <a:solidFill>
                  <a:srgbClr val="1F1F1F"/>
                </a:solidFill>
                <a:effectLst/>
                <a:latin typeface="Arial" panose="020B0604020202020204" pitchFamily="34" charset="0"/>
              </a:rPr>
              <a:t>ehangach</a:t>
            </a:r>
            <a:r>
              <a:rPr lang="en-GB" b="0" i="0" dirty="0">
                <a:solidFill>
                  <a:srgbClr val="1F1F1F"/>
                </a:solidFill>
                <a:effectLst/>
                <a:latin typeface="Arial" panose="020B0604020202020204" pitchFamily="34" charset="0"/>
              </a:rPr>
              <a:t>, grwpiau cymunedol lleol yn </a:t>
            </a:r>
            <a:r>
              <a:rPr lang="en-GB" b="0" i="0" dirty="0" err="1">
                <a:solidFill>
                  <a:srgbClr val="1F1F1F"/>
                </a:solidFill>
                <a:effectLst/>
                <a:latin typeface="Arial" panose="020B0604020202020204" pitchFamily="34" charset="0"/>
              </a:rPr>
              <a:t>ogystal</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sefydliadau’r</a:t>
            </a:r>
            <a:r>
              <a:rPr lang="en-GB" b="0" i="0" dirty="0">
                <a:solidFill>
                  <a:srgbClr val="1F1F1F"/>
                </a:solidFill>
                <a:effectLst/>
                <a:latin typeface="Arial" panose="020B0604020202020204" pitchFamily="34" charset="0"/>
              </a:rPr>
              <a:t> sector </a:t>
            </a:r>
            <a:r>
              <a:rPr lang="en-GB" b="0" i="0" dirty="0" err="1">
                <a:solidFill>
                  <a:srgbClr val="1F1F1F"/>
                </a:solidFill>
                <a:effectLst/>
                <a:latin typeface="Arial" panose="020B0604020202020204" pitchFamily="34" charset="0"/>
              </a:rPr>
              <a:t>cyhoeddus</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phreifat</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gryfhau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gwaith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ymgysylltu’r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â theuluoedd</a:t>
            </a:r>
          </a:p>
          <a:p>
            <a:pPr algn="l">
              <a:buFont typeface="Arial" panose="020B0604020202020204" pitchFamily="34" charset="0"/>
              <a:buChar char="•"/>
            </a:pPr>
            <a:r>
              <a:rPr lang="en-GB" b="0" i="0" dirty="0" err="1">
                <a:solidFill>
                  <a:srgbClr val="1F1F1F"/>
                </a:solidFill>
                <a:effectLst/>
                <a:latin typeface="Arial" panose="020B0604020202020204" pitchFamily="34" charset="0"/>
              </a:rPr>
              <a:t>cryfhau'r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drwy ddod ag adnoddau i mewn a </a:t>
            </a:r>
            <a:r>
              <a:rPr lang="en-GB" b="0" i="0" dirty="0" err="1">
                <a:solidFill>
                  <a:srgbClr val="1F1F1F"/>
                </a:solidFill>
                <a:effectLst/>
                <a:latin typeface="Arial" panose="020B0604020202020204" pitchFamily="34" charset="0"/>
              </a:rPr>
              <a:t>chyfoethogi'r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cwricwlwm</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a:solidFill>
                  <a:srgbClr val="1F1F1F"/>
                </a:solidFill>
                <a:effectLst/>
                <a:latin typeface="Arial" panose="020B0604020202020204" pitchFamily="34" charset="0"/>
              </a:rPr>
              <a:t>galluogi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i wneud cyfraniad cadarnhaol at </a:t>
            </a:r>
            <a:r>
              <a:rPr lang="en-GB" b="0" i="0" dirty="0" err="1">
                <a:solidFill>
                  <a:srgbClr val="1F1F1F"/>
                </a:solidFill>
                <a:effectLst/>
                <a:latin typeface="Arial" panose="020B0604020202020204" pitchFamily="34" charset="0"/>
              </a:rPr>
              <a:t>fywyd</a:t>
            </a:r>
            <a:r>
              <a:rPr lang="en-GB" b="0" i="0" dirty="0">
                <a:solidFill>
                  <a:srgbClr val="1F1F1F"/>
                </a:solidFill>
                <a:effectLst/>
                <a:latin typeface="Arial" panose="020B0604020202020204" pitchFamily="34" charset="0"/>
              </a:rPr>
              <a:t> cymunedol, gan ddatblygu cydlyniant cymunedol a </a:t>
            </a:r>
            <a:r>
              <a:rPr lang="en-GB" b="0" i="0" dirty="0" err="1">
                <a:solidFill>
                  <a:srgbClr val="1F1F1F"/>
                </a:solidFill>
                <a:effectLst/>
                <a:latin typeface="Arial" panose="020B0604020202020204" pitchFamily="34" charset="0"/>
              </a:rPr>
              <a:t>chyfalaf</a:t>
            </a:r>
            <a:r>
              <a:rPr lang="en-GB" b="0" i="0" dirty="0">
                <a:solidFill>
                  <a:srgbClr val="1F1F1F"/>
                </a:solidFill>
                <a:effectLst/>
                <a:latin typeface="Arial" panose="020B0604020202020204" pitchFamily="34" charset="0"/>
              </a:rPr>
              <a:t> cymdeithasol</a:t>
            </a:r>
          </a:p>
          <a:p>
            <a:pPr algn="l">
              <a:buFont typeface="Arial" panose="020B0604020202020204" pitchFamily="34" charset="0"/>
              <a:buChar char="•"/>
            </a:pP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mwy o </a:t>
            </a:r>
            <a:r>
              <a:rPr lang="en-GB" b="0" i="0" dirty="0" err="1">
                <a:solidFill>
                  <a:srgbClr val="1F1F1F"/>
                </a:solidFill>
                <a:effectLst/>
                <a:latin typeface="Arial" panose="020B0604020202020204" pitchFamily="34" charset="0"/>
              </a:rPr>
              <a:t>gyfleoedd</a:t>
            </a:r>
            <a:r>
              <a:rPr lang="en-GB" b="0" i="0" dirty="0">
                <a:solidFill>
                  <a:srgbClr val="1F1F1F"/>
                </a:solidFill>
                <a:effectLst/>
                <a:latin typeface="Arial" panose="020B0604020202020204" pitchFamily="34" charset="0"/>
              </a:rPr>
              <a:t> ar gyfer dysgu oedolion, gan </a:t>
            </a:r>
            <a:r>
              <a:rPr lang="en-GB" b="0" i="0" dirty="0" err="1">
                <a:solidFill>
                  <a:srgbClr val="1F1F1F"/>
                </a:solidFill>
                <a:effectLst/>
                <a:latin typeface="Arial" panose="020B0604020202020204" pitchFamily="34" charset="0"/>
              </a:rPr>
              <a:t>ganiatáu</a:t>
            </a:r>
            <a:r>
              <a:rPr lang="en-GB" b="0" i="0" dirty="0">
                <a:solidFill>
                  <a:srgbClr val="1F1F1F"/>
                </a:solidFill>
                <a:effectLst/>
                <a:latin typeface="Arial" panose="020B0604020202020204" pitchFamily="34" charset="0"/>
              </a:rPr>
              <a:t> i </a:t>
            </a:r>
            <a:r>
              <a:rPr lang="en-GB" b="0" i="0" dirty="0" err="1">
                <a:solidFill>
                  <a:srgbClr val="1F1F1F"/>
                </a:solidFill>
                <a:effectLst/>
                <a:latin typeface="Arial" panose="020B0604020202020204" pitchFamily="34" charset="0"/>
              </a:rPr>
              <a:t>aelodau</a:t>
            </a:r>
            <a:r>
              <a:rPr lang="en-GB" b="0" i="0" dirty="0">
                <a:solidFill>
                  <a:srgbClr val="1F1F1F"/>
                </a:solidFill>
                <a:effectLst/>
                <a:latin typeface="Arial" panose="020B0604020202020204" pitchFamily="34" charset="0"/>
              </a:rPr>
              <a:t> o'r gymuned </a:t>
            </a:r>
            <a:r>
              <a:rPr lang="en-GB" b="0" i="0" dirty="0" err="1">
                <a:solidFill>
                  <a:srgbClr val="1F1F1F"/>
                </a:solidFill>
                <a:effectLst/>
                <a:latin typeface="Arial" panose="020B0604020202020204" pitchFamily="34" charset="0"/>
              </a:rPr>
              <a:t>ddysgu</a:t>
            </a:r>
            <a:r>
              <a:rPr lang="en-GB" b="0" i="0" dirty="0">
                <a:solidFill>
                  <a:srgbClr val="1F1F1F"/>
                </a:solidFill>
                <a:effectLst/>
                <a:latin typeface="Arial" panose="020B0604020202020204" pitchFamily="34" charset="0"/>
              </a:rPr>
              <a:t> sgiliau newydd a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eu </a:t>
            </a:r>
            <a:r>
              <a:rPr lang="en-GB" b="0" i="0" dirty="0" err="1">
                <a:solidFill>
                  <a:srgbClr val="1F1F1F"/>
                </a:solidFill>
                <a:effectLst/>
                <a:latin typeface="Arial" panose="020B0604020202020204" pitchFamily="34" charset="0"/>
              </a:rPr>
              <a:t>hyder</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a:solidFill>
                  <a:srgbClr val="1F1F1F"/>
                </a:solidFill>
                <a:effectLst/>
                <a:latin typeface="Arial" panose="020B0604020202020204" pitchFamily="34" charset="0"/>
              </a:rPr>
              <a:t>galluogi </a:t>
            </a:r>
            <a:r>
              <a:rPr lang="en-GB" b="0" i="0" dirty="0" err="1">
                <a:solidFill>
                  <a:srgbClr val="1F1F1F"/>
                </a:solidFill>
                <a:effectLst/>
                <a:latin typeface="Arial" panose="020B0604020202020204" pitchFamily="34" charset="0"/>
              </a:rPr>
              <a:t>defnydd</a:t>
            </a:r>
            <a:r>
              <a:rPr lang="en-GB" b="0" i="0" dirty="0">
                <a:solidFill>
                  <a:srgbClr val="1F1F1F"/>
                </a:solidFill>
                <a:effectLst/>
                <a:latin typeface="Arial" panose="020B0604020202020204" pitchFamily="34" charset="0"/>
              </a:rPr>
              <a:t> cymunedol </a:t>
            </a:r>
            <a:r>
              <a:rPr lang="en-GB" b="0" i="0" dirty="0" err="1">
                <a:solidFill>
                  <a:srgbClr val="1F1F1F"/>
                </a:solidFill>
                <a:effectLst/>
                <a:latin typeface="Arial" panose="020B0604020202020204" pitchFamily="34" charset="0"/>
              </a:rPr>
              <a:t>ehangach</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asedau'r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er enghraifft, </a:t>
            </a:r>
            <a:r>
              <a:rPr lang="en-GB" b="0" i="0" dirty="0" err="1">
                <a:solidFill>
                  <a:srgbClr val="1F1F1F"/>
                </a:solidFill>
                <a:effectLst/>
                <a:latin typeface="Arial" panose="020B0604020202020204" pitchFamily="34" charset="0"/>
              </a:rPr>
              <a:t>cyfleusterau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chwaraeon</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chymdeithasol</a:t>
            </a:r>
            <a:r>
              <a:rPr lang="en-GB" b="0" i="0" dirty="0">
                <a:solidFill>
                  <a:srgbClr val="1F1F1F"/>
                </a:solidFill>
                <a:effectLst/>
                <a:latin typeface="Arial" panose="020B0604020202020204" pitchFamily="34" charset="0"/>
              </a:rPr>
              <a:t>, neu o </a:t>
            </a:r>
            <a:r>
              <a:rPr lang="en-GB" b="0" i="0" dirty="0" err="1">
                <a:solidFill>
                  <a:srgbClr val="1F1F1F"/>
                </a:solidFill>
                <a:effectLst/>
                <a:latin typeface="Arial" panose="020B0604020202020204" pitchFamily="34" charset="0"/>
              </a:rPr>
              <a:t>dir</a:t>
            </a:r>
            <a:r>
              <a:rPr lang="en-GB" b="0" i="0" dirty="0">
                <a:solidFill>
                  <a:srgbClr val="1F1F1F"/>
                </a:solidFill>
                <a:effectLst/>
                <a:latin typeface="Arial" panose="020B0604020202020204" pitchFamily="34" charset="0"/>
              </a:rPr>
              <a:t> yr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sy'n gallu </a:t>
            </a:r>
            <a:r>
              <a:rPr lang="en-GB" b="0" i="0" dirty="0" err="1">
                <a:solidFill>
                  <a:srgbClr val="1F1F1F"/>
                </a:solidFill>
                <a:effectLst/>
                <a:latin typeface="Arial" panose="020B0604020202020204" pitchFamily="34" charset="0"/>
              </a:rPr>
              <a:t>gwella</a:t>
            </a:r>
            <a:r>
              <a:rPr lang="en-GB" b="0" i="0" dirty="0">
                <a:solidFill>
                  <a:srgbClr val="1F1F1F"/>
                </a:solidFill>
                <a:effectLst/>
                <a:latin typeface="Arial" panose="020B0604020202020204" pitchFamily="34" charset="0"/>
              </a:rPr>
              <a:t> iechyd a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y gymuned </a:t>
            </a:r>
            <a:r>
              <a:rPr lang="en-GB" b="0" i="0" dirty="0" err="1">
                <a:solidFill>
                  <a:srgbClr val="1F1F1F"/>
                </a:solidFill>
                <a:effectLst/>
                <a:latin typeface="Arial" panose="020B0604020202020204" pitchFamily="34" charset="0"/>
              </a:rPr>
              <a:t>leol</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err="1">
                <a:solidFill>
                  <a:srgbClr val="1F1F1F"/>
                </a:solidFill>
                <a:effectLst/>
                <a:latin typeface="Arial" panose="020B0604020202020204" pitchFamily="34" charset="0"/>
              </a:rPr>
              <a:t>cynyddu'r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defnydd</a:t>
            </a:r>
            <a:r>
              <a:rPr lang="en-GB" b="0" i="0" dirty="0">
                <a:solidFill>
                  <a:srgbClr val="1F1F1F"/>
                </a:solidFill>
                <a:effectLst/>
                <a:latin typeface="Arial" panose="020B0604020202020204" pitchFamily="34" charset="0"/>
              </a:rPr>
              <a:t> o wasanaethau </a:t>
            </a:r>
            <a:r>
              <a:rPr lang="en-GB" b="0" i="0" dirty="0" err="1">
                <a:solidFill>
                  <a:srgbClr val="1F1F1F"/>
                </a:solidFill>
                <a:effectLst/>
                <a:latin typeface="Arial" panose="020B0604020202020204" pitchFamily="34" charset="0"/>
              </a:rPr>
              <a:t>cymorth</a:t>
            </a:r>
            <a:r>
              <a:rPr lang="en-GB" b="0" i="0" dirty="0">
                <a:solidFill>
                  <a:srgbClr val="1F1F1F"/>
                </a:solidFill>
                <a:effectLst/>
                <a:latin typeface="Arial" panose="020B0604020202020204" pitchFamily="34" charset="0"/>
              </a:rPr>
              <a:t> cymunedol </a:t>
            </a:r>
            <a:r>
              <a:rPr lang="en-GB" b="0" i="0" dirty="0" err="1">
                <a:solidFill>
                  <a:srgbClr val="1F1F1F"/>
                </a:solidFill>
                <a:effectLst/>
                <a:latin typeface="Arial" panose="020B0604020202020204" pitchFamily="34" charset="0"/>
              </a:rPr>
              <a:t>ehangach</a:t>
            </a:r>
            <a:r>
              <a:rPr lang="en-GB" b="0" i="0" dirty="0">
                <a:solidFill>
                  <a:srgbClr val="1F1F1F"/>
                </a:solidFill>
                <a:effectLst/>
                <a:latin typeface="Arial" panose="020B0604020202020204" pitchFamily="34" charset="0"/>
              </a:rPr>
              <a:t>, er enghraifft, </a:t>
            </a:r>
            <a:r>
              <a:rPr lang="en-GB" b="0" i="0" dirty="0" err="1">
                <a:solidFill>
                  <a:srgbClr val="1F1F1F"/>
                </a:solidFill>
                <a:effectLst/>
                <a:latin typeface="Arial" panose="020B0604020202020204" pitchFamily="34" charset="0"/>
              </a:rPr>
              <a:t>cyngor</a:t>
            </a:r>
            <a:r>
              <a:rPr lang="en-GB" b="0" i="0" dirty="0">
                <a:solidFill>
                  <a:srgbClr val="1F1F1F"/>
                </a:solidFill>
                <a:effectLst/>
                <a:latin typeface="Arial" panose="020B0604020202020204" pitchFamily="34" charset="0"/>
              </a:rPr>
              <a:t> ar </a:t>
            </a:r>
            <a:r>
              <a:rPr lang="en-GB" b="0" i="0" dirty="0" err="1">
                <a:solidFill>
                  <a:srgbClr val="1F1F1F"/>
                </a:solidFill>
                <a:effectLst/>
                <a:latin typeface="Arial" panose="020B0604020202020204" pitchFamily="34" charset="0"/>
              </a:rPr>
              <a:t>bopeth</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chyngor</a:t>
            </a:r>
            <a:r>
              <a:rPr lang="en-GB" b="0" i="0" dirty="0">
                <a:solidFill>
                  <a:srgbClr val="1F1F1F"/>
                </a:solidFill>
                <a:effectLst/>
                <a:latin typeface="Arial" panose="020B0604020202020204" pitchFamily="34" charset="0"/>
              </a:rPr>
              <a:t> ar </a:t>
            </a:r>
            <a:r>
              <a:rPr lang="en-GB" b="0" i="0" dirty="0" err="1">
                <a:solidFill>
                  <a:srgbClr val="1F1F1F"/>
                </a:solidFill>
                <a:effectLst/>
                <a:latin typeface="Arial" panose="020B0604020202020204" pitchFamily="34" charset="0"/>
              </a:rPr>
              <a:t>yrfaoedd</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ati</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a:solidFill>
                  <a:srgbClr val="1F1F1F"/>
                </a:solidFill>
                <a:effectLst/>
                <a:latin typeface="Arial" panose="020B0604020202020204" pitchFamily="34" charset="0"/>
              </a:rPr>
              <a:t>galluogi </a:t>
            </a:r>
            <a:r>
              <a:rPr lang="en-GB" b="0" i="0" dirty="0" err="1">
                <a:solidFill>
                  <a:srgbClr val="1F1F1F"/>
                </a:solidFill>
                <a:effectLst/>
                <a:latin typeface="Arial" panose="020B0604020202020204" pitchFamily="34" charset="0"/>
              </a:rPr>
              <a:t>cydweithio</a:t>
            </a:r>
            <a:r>
              <a:rPr lang="en-GB" b="0" i="0" dirty="0">
                <a:solidFill>
                  <a:srgbClr val="1F1F1F"/>
                </a:solidFill>
                <a:effectLst/>
                <a:latin typeface="Arial" panose="020B0604020202020204" pitchFamily="34" charset="0"/>
              </a:rPr>
              <a:t> ag </a:t>
            </a:r>
            <a:r>
              <a:rPr lang="en-GB" b="0" i="0" dirty="0" err="1">
                <a:solidFill>
                  <a:srgbClr val="1F1F1F"/>
                </a:solidFill>
                <a:effectLst/>
                <a:latin typeface="Arial" panose="020B0604020202020204" pitchFamily="34" charset="0"/>
              </a:rPr>
              <a:t>arweinwyr</a:t>
            </a:r>
            <a:r>
              <a:rPr lang="en-GB" b="0" i="0" dirty="0">
                <a:solidFill>
                  <a:srgbClr val="1F1F1F"/>
                </a:solidFill>
                <a:effectLst/>
                <a:latin typeface="Arial" panose="020B0604020202020204" pitchFamily="34" charset="0"/>
              </a:rPr>
              <a:t> grwpiau cymunedol ar gyfer </a:t>
            </a:r>
            <a:r>
              <a:rPr lang="en-GB" b="0" i="0" dirty="0" err="1">
                <a:solidFill>
                  <a:srgbClr val="1F1F1F"/>
                </a:solidFill>
                <a:effectLst/>
                <a:latin typeface="Arial" panose="020B0604020202020204" pitchFamily="34" charset="0"/>
              </a:rPr>
              <a:t>prosiectau</a:t>
            </a:r>
            <a:r>
              <a:rPr lang="en-GB" b="0" i="0" dirty="0">
                <a:solidFill>
                  <a:srgbClr val="1F1F1F"/>
                </a:solidFill>
                <a:effectLst/>
                <a:latin typeface="Arial" panose="020B0604020202020204" pitchFamily="34" charset="0"/>
              </a:rPr>
              <a:t> cymunedol ar y cyd</a:t>
            </a:r>
          </a:p>
          <a:p>
            <a:pPr algn="l">
              <a:buFont typeface="Arial" panose="020B0604020202020204" pitchFamily="34" charset="0"/>
              <a:buChar char="•"/>
            </a:pPr>
            <a:r>
              <a:rPr lang="en-GB" b="0" i="0" dirty="0" err="1">
                <a:solidFill>
                  <a:srgbClr val="1F1F1F"/>
                </a:solidFill>
                <a:effectLst/>
                <a:latin typeface="Arial" panose="020B0604020202020204" pitchFamily="34" charset="0"/>
              </a:rPr>
              <a:t>caniatáu</a:t>
            </a:r>
            <a:r>
              <a:rPr lang="en-GB" b="0" i="0" dirty="0">
                <a:solidFill>
                  <a:srgbClr val="1F1F1F"/>
                </a:solidFill>
                <a:effectLst/>
                <a:latin typeface="Arial" panose="020B0604020202020204" pitchFamily="34" charset="0"/>
              </a:rPr>
              <a:t> i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fanteisio</a:t>
            </a:r>
            <a:r>
              <a:rPr lang="en-GB" b="0" i="0" dirty="0">
                <a:solidFill>
                  <a:srgbClr val="1F1F1F"/>
                </a:solidFill>
                <a:effectLst/>
                <a:latin typeface="Arial" panose="020B0604020202020204" pitchFamily="34" charset="0"/>
              </a:rPr>
              <a:t> ar wybodaeth, sgiliau ac adnoddau arbenigol yn y gymuned i gefnogi anghenion </a:t>
            </a:r>
            <a:r>
              <a:rPr lang="en-GB" b="0" i="0" dirty="0" err="1">
                <a:solidFill>
                  <a:srgbClr val="1F1F1F"/>
                </a:solidFill>
                <a:effectLst/>
                <a:latin typeface="Arial" panose="020B0604020202020204" pitchFamily="34" charset="0"/>
              </a:rPr>
              <a:t>addysgol</a:t>
            </a:r>
            <a:r>
              <a:rPr lang="en-GB" b="0" i="0" dirty="0">
                <a:solidFill>
                  <a:srgbClr val="1F1F1F"/>
                </a:solidFill>
                <a:effectLst/>
                <a:latin typeface="Arial" panose="020B0604020202020204" pitchFamily="34" charset="0"/>
              </a:rPr>
              <a:t>, cymdeithasol, iechyd a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plant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a:solidFill>
                  <a:srgbClr val="1F1F1F"/>
                </a:solidFill>
                <a:effectLst/>
                <a:latin typeface="Arial" panose="020B0604020202020204" pitchFamily="34" charset="0"/>
              </a:rPr>
              <a:t>helpu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i </a:t>
            </a:r>
            <a:r>
              <a:rPr lang="en-GB" b="0" i="0" dirty="0" err="1">
                <a:solidFill>
                  <a:srgbClr val="1F1F1F"/>
                </a:solidFill>
                <a:effectLst/>
                <a:latin typeface="Arial" panose="020B0604020202020204" pitchFamily="34" charset="0"/>
              </a:rPr>
              <a:t>annog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ailymgysylltu</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dysgwyr</a:t>
            </a:r>
            <a:r>
              <a:rPr lang="en-GB" b="0" i="0" dirty="0">
                <a:solidFill>
                  <a:srgbClr val="1F1F1F"/>
                </a:solidFill>
                <a:effectLst/>
                <a:latin typeface="Arial" panose="020B0604020202020204" pitchFamily="34" charset="0"/>
              </a:rPr>
              <a:t> drwy </a:t>
            </a:r>
            <a:r>
              <a:rPr lang="en-GB" b="0" i="0" dirty="0" err="1">
                <a:solidFill>
                  <a:srgbClr val="1F1F1F"/>
                </a:solidFill>
                <a:effectLst/>
                <a:latin typeface="Arial" panose="020B0604020202020204" pitchFamily="34" charset="0"/>
              </a:rPr>
              <a:t>gysylltiadau</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darparwyr</a:t>
            </a:r>
            <a:r>
              <a:rPr lang="en-GB" b="0" i="0" dirty="0">
                <a:solidFill>
                  <a:srgbClr val="1F1F1F"/>
                </a:solidFill>
                <a:effectLst/>
                <a:latin typeface="Arial" panose="020B0604020202020204" pitchFamily="34" charset="0"/>
              </a:rPr>
              <a:t> cymunedol a </a:t>
            </a:r>
            <a:r>
              <a:rPr lang="en-GB" b="0" i="0" dirty="0" err="1">
                <a:solidFill>
                  <a:srgbClr val="1F1F1F"/>
                </a:solidFill>
                <a:effectLst/>
                <a:latin typeface="Arial" panose="020B0604020202020204" pitchFamily="34" charset="0"/>
              </a:rPr>
              <a:t>thrydydd</a:t>
            </a:r>
            <a:r>
              <a:rPr lang="en-GB" b="0" i="0" dirty="0">
                <a:solidFill>
                  <a:srgbClr val="1F1F1F"/>
                </a:solidFill>
                <a:effectLst/>
                <a:latin typeface="Arial" panose="020B0604020202020204" pitchFamily="34" charset="0"/>
              </a:rPr>
              <a:t> parti </a:t>
            </a:r>
            <a:r>
              <a:rPr lang="en-GB" b="0" i="0" dirty="0" err="1">
                <a:solidFill>
                  <a:srgbClr val="1F1F1F"/>
                </a:solidFill>
                <a:effectLst/>
                <a:latin typeface="Arial" panose="020B0604020202020204" pitchFamily="34" charset="0"/>
              </a:rPr>
              <a:t>ehangach</a:t>
            </a:r>
            <a:r>
              <a:rPr lang="en-GB" b="0" i="0" dirty="0">
                <a:solidFill>
                  <a:srgbClr val="1F1F1F"/>
                </a:solidFill>
                <a:effectLst/>
                <a:latin typeface="Arial" panose="020B0604020202020204" pitchFamily="34" charset="0"/>
              </a:rPr>
              <a:t>, er enghraifft, </a:t>
            </a:r>
            <a:r>
              <a:rPr lang="en-GB" b="0" i="0" dirty="0" err="1">
                <a:solidFill>
                  <a:srgbClr val="1F1F1F"/>
                </a:solidFill>
                <a:effectLst/>
                <a:latin typeface="Arial" panose="020B0604020202020204" pitchFamily="34" charset="0"/>
              </a:rPr>
              <a:t>darparwyr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i gefnogi cyfleoedd </a:t>
            </a:r>
            <a:r>
              <a:rPr lang="en-GB" b="0" i="0" dirty="0" err="1">
                <a:solidFill>
                  <a:srgbClr val="1F1F1F"/>
                </a:solidFill>
                <a:effectLst/>
                <a:latin typeface="Arial" panose="020B0604020202020204" pitchFamily="34" charset="0"/>
              </a:rPr>
              <a:t>cyfoethogi</a:t>
            </a:r>
            <a:r>
              <a:rPr lang="en-GB" b="0" i="0" dirty="0">
                <a:solidFill>
                  <a:srgbClr val="1F1F1F"/>
                </a:solidFill>
                <a:effectLst/>
                <a:latin typeface="Arial" panose="020B0604020202020204" pitchFamily="34" charset="0"/>
              </a:rPr>
              <a:t> ychwanegol</a:t>
            </a:r>
          </a:p>
          <a:p>
            <a:pPr algn="l"/>
            <a:r>
              <a:rPr lang="en-GB" b="1" i="0" dirty="0" err="1">
                <a:solidFill>
                  <a:srgbClr val="1F1F1F"/>
                </a:solidFill>
                <a:effectLst/>
                <a:latin typeface="Arial" panose="020B0604020202020204" pitchFamily="34" charset="0"/>
              </a:rPr>
              <a:t>Astudiaeth</a:t>
            </a:r>
            <a:r>
              <a:rPr lang="en-GB" b="1" i="0" dirty="0">
                <a:solidFill>
                  <a:srgbClr val="1F1F1F"/>
                </a:solidFill>
                <a:effectLst/>
                <a:latin typeface="Arial" panose="020B0604020202020204" pitchFamily="34" charset="0"/>
              </a:rPr>
              <a:t> </a:t>
            </a:r>
            <a:r>
              <a:rPr lang="en-GB" b="1" i="0" dirty="0" err="1">
                <a:solidFill>
                  <a:srgbClr val="1F1F1F"/>
                </a:solidFill>
                <a:effectLst/>
                <a:latin typeface="Arial" panose="020B0604020202020204" pitchFamily="34" charset="0"/>
              </a:rPr>
              <a:t>achos</a:t>
            </a:r>
            <a:r>
              <a:rPr lang="en-GB" b="1" i="0" dirty="0">
                <a:solidFill>
                  <a:srgbClr val="1F1F1F"/>
                </a:solidFill>
                <a:effectLst/>
                <a:latin typeface="Arial" panose="020B0604020202020204" pitchFamily="34" charset="0"/>
              </a:rPr>
              <a:t>: Ysgol B (Ysgol </a:t>
            </a:r>
            <a:r>
              <a:rPr lang="en-GB" b="1" i="0" dirty="0" err="1">
                <a:solidFill>
                  <a:srgbClr val="1F1F1F"/>
                </a:solidFill>
                <a:effectLst/>
                <a:latin typeface="Arial" panose="020B0604020202020204" pitchFamily="34" charset="0"/>
              </a:rPr>
              <a:t>Uwchradd</a:t>
            </a:r>
            <a:r>
              <a:rPr lang="en-GB" b="1"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Mae </a:t>
            </a:r>
            <a:r>
              <a:rPr lang="en-GB" b="0" i="0" dirty="0" err="1">
                <a:solidFill>
                  <a:srgbClr val="1F1F1F"/>
                </a:solidFill>
                <a:effectLst/>
                <a:latin typeface="Arial" panose="020B0604020202020204" pitchFamily="34" charset="0"/>
              </a:rPr>
              <a:t>sesiynau</a:t>
            </a:r>
            <a:r>
              <a:rPr lang="en-GB" b="0" i="0" dirty="0">
                <a:solidFill>
                  <a:srgbClr val="1F1F1F"/>
                </a:solidFill>
                <a:effectLst/>
                <a:latin typeface="Arial" panose="020B0604020202020204" pitchFamily="34" charset="0"/>
              </a:rPr>
              <a:t> ymgysylltu </a:t>
            </a:r>
            <a:r>
              <a:rPr lang="en-GB" b="0" i="0" dirty="0" err="1">
                <a:solidFill>
                  <a:srgbClr val="1F1F1F"/>
                </a:solidFill>
                <a:effectLst/>
                <a:latin typeface="Arial" panose="020B0604020202020204" pitchFamily="34" charset="0"/>
              </a:rPr>
              <a:t>Clwstwr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B yn </a:t>
            </a:r>
            <a:r>
              <a:rPr lang="en-GB" b="0" i="0" dirty="0" err="1">
                <a:solidFill>
                  <a:srgbClr val="1F1F1F"/>
                </a:solidFill>
                <a:effectLst/>
                <a:latin typeface="Arial" panose="020B0604020202020204" pitchFamily="34" charset="0"/>
              </a:rPr>
              <a:t>cynnig</a:t>
            </a:r>
            <a:r>
              <a:rPr lang="en-GB" b="0" i="0" dirty="0">
                <a:solidFill>
                  <a:srgbClr val="1F1F1F"/>
                </a:solidFill>
                <a:effectLst/>
                <a:latin typeface="Arial" panose="020B0604020202020204" pitchFamily="34" charset="0"/>
              </a:rPr>
              <a:t> cyfleoedd </a:t>
            </a:r>
            <a:r>
              <a:rPr lang="en-GB" b="0" i="0" dirty="0" err="1">
                <a:solidFill>
                  <a:srgbClr val="1F1F1F"/>
                </a:solidFill>
                <a:effectLst/>
                <a:latin typeface="Arial" panose="020B0604020202020204" pitchFamily="34" charset="0"/>
              </a:rPr>
              <a:t>gwerthfawr</a:t>
            </a:r>
            <a:r>
              <a:rPr lang="en-GB" b="0" i="0" dirty="0">
                <a:solidFill>
                  <a:srgbClr val="1F1F1F"/>
                </a:solidFill>
                <a:effectLst/>
                <a:latin typeface="Arial" panose="020B0604020202020204" pitchFamily="34" charset="0"/>
              </a:rPr>
              <a:t> i </a:t>
            </a:r>
            <a:r>
              <a:rPr lang="en-GB" b="0" i="0" dirty="0" err="1">
                <a:solidFill>
                  <a:srgbClr val="1F1F1F"/>
                </a:solidFill>
                <a:effectLst/>
                <a:latin typeface="Arial" panose="020B0604020202020204" pitchFamily="34" charset="0"/>
              </a:rPr>
              <a:t>rieni</a:t>
            </a:r>
            <a:r>
              <a:rPr lang="en-GB" b="0" i="0" dirty="0">
                <a:solidFill>
                  <a:srgbClr val="1F1F1F"/>
                </a:solidFill>
                <a:effectLst/>
                <a:latin typeface="Arial" panose="020B0604020202020204" pitchFamily="34" charset="0"/>
              </a:rPr>
              <a:t> ac i </a:t>
            </a:r>
            <a:r>
              <a:rPr lang="en-GB" b="0" i="0" dirty="0" err="1">
                <a:solidFill>
                  <a:srgbClr val="1F1F1F"/>
                </a:solidFill>
                <a:effectLst/>
                <a:latin typeface="Arial" panose="020B0604020202020204" pitchFamily="34" charset="0"/>
              </a:rPr>
              <a:t>aelodau'r</a:t>
            </a:r>
            <a:r>
              <a:rPr lang="en-GB" b="0" i="0" dirty="0">
                <a:solidFill>
                  <a:srgbClr val="1F1F1F"/>
                </a:solidFill>
                <a:effectLst/>
                <a:latin typeface="Arial" panose="020B0604020202020204" pitchFamily="34" charset="0"/>
              </a:rPr>
              <a:t> gymuned </a:t>
            </a:r>
            <a:r>
              <a:rPr lang="en-GB" b="0" i="0" dirty="0" err="1">
                <a:solidFill>
                  <a:srgbClr val="1F1F1F"/>
                </a:solidFill>
                <a:effectLst/>
                <a:latin typeface="Arial" panose="020B0604020202020204" pitchFamily="34" charset="0"/>
              </a:rPr>
              <a:t>elwa</a:t>
            </a:r>
            <a:r>
              <a:rPr lang="en-GB" b="0" i="0" dirty="0">
                <a:solidFill>
                  <a:srgbClr val="1F1F1F"/>
                </a:solidFill>
                <a:effectLst/>
                <a:latin typeface="Arial" panose="020B0604020202020204" pitchFamily="34" charset="0"/>
              </a:rPr>
              <a:t> ar adnoddau </a:t>
            </a:r>
            <a:r>
              <a:rPr lang="en-GB" b="0" i="0" dirty="0" err="1">
                <a:solidFill>
                  <a:srgbClr val="1F1F1F"/>
                </a:solidFill>
                <a:effectLst/>
                <a:latin typeface="Arial" panose="020B0604020202020204" pitchFamily="34" charset="0"/>
              </a:rPr>
              <a:t>ffisegol</a:t>
            </a:r>
            <a:r>
              <a:rPr lang="en-GB" b="0" i="0" dirty="0">
                <a:solidFill>
                  <a:srgbClr val="1F1F1F"/>
                </a:solidFill>
                <a:effectLst/>
                <a:latin typeface="Arial" panose="020B0604020202020204" pitchFamily="34" charset="0"/>
              </a:rPr>
              <a:t> ac adnoddau </a:t>
            </a:r>
            <a:r>
              <a:rPr lang="en-GB" b="0" i="0" dirty="0" err="1">
                <a:solidFill>
                  <a:srgbClr val="1F1F1F"/>
                </a:solidFill>
                <a:effectLst/>
                <a:latin typeface="Arial" panose="020B0604020202020204" pitchFamily="34" charset="0"/>
              </a:rPr>
              <a:t>dynol</a:t>
            </a:r>
            <a:r>
              <a:rPr lang="en-GB" b="0" i="0" dirty="0">
                <a:solidFill>
                  <a:srgbClr val="1F1F1F"/>
                </a:solidFill>
                <a:effectLst/>
                <a:latin typeface="Arial" panose="020B0604020202020204" pitchFamily="34" charset="0"/>
              </a:rPr>
              <a:t> yr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Mae'r staff yn </a:t>
            </a:r>
            <a:r>
              <a:rPr lang="en-GB" b="0" i="0" dirty="0" err="1">
                <a:solidFill>
                  <a:srgbClr val="1F1F1F"/>
                </a:solidFill>
                <a:effectLst/>
                <a:latin typeface="Arial" panose="020B0604020202020204" pitchFamily="34" charset="0"/>
              </a:rPr>
              <a:t>cynnig</a:t>
            </a:r>
            <a:r>
              <a:rPr lang="en-GB" b="0" i="0" dirty="0">
                <a:solidFill>
                  <a:srgbClr val="1F1F1F"/>
                </a:solidFill>
                <a:effectLst/>
                <a:latin typeface="Arial" panose="020B0604020202020204" pitchFamily="34" charset="0"/>
              </a:rPr>
              <a:t> ystod o </a:t>
            </a:r>
            <a:r>
              <a:rPr lang="en-GB" b="0" i="0" dirty="0" err="1">
                <a:solidFill>
                  <a:srgbClr val="1F1F1F"/>
                </a:solidFill>
                <a:effectLst/>
                <a:latin typeface="Arial" panose="020B0604020202020204" pitchFamily="34" charset="0"/>
              </a:rPr>
              <a:t>gyfleoedd</a:t>
            </a:r>
            <a:r>
              <a:rPr lang="en-GB" b="0" i="0" dirty="0">
                <a:solidFill>
                  <a:srgbClr val="1F1F1F"/>
                </a:solidFill>
                <a:effectLst/>
                <a:latin typeface="Arial" panose="020B0604020202020204" pitchFamily="34" charset="0"/>
              </a:rPr>
              <a:t> dysgu i </a:t>
            </a:r>
            <a:r>
              <a:rPr lang="en-GB" b="0" i="0" dirty="0" err="1">
                <a:solidFill>
                  <a:srgbClr val="1F1F1F"/>
                </a:solidFill>
                <a:effectLst/>
                <a:latin typeface="Arial" panose="020B0604020202020204" pitchFamily="34" charset="0"/>
              </a:rPr>
              <a:t>aelodau</a:t>
            </a:r>
            <a:r>
              <a:rPr lang="en-GB" b="0" i="0" dirty="0">
                <a:solidFill>
                  <a:srgbClr val="1F1F1F"/>
                </a:solidFill>
                <a:effectLst/>
                <a:latin typeface="Arial" panose="020B0604020202020204" pitchFamily="34" charset="0"/>
              </a:rPr>
              <a:t> o’r teulu a’r gymuned yn </a:t>
            </a:r>
            <a:r>
              <a:rPr lang="en-GB" b="0" i="0" dirty="0" err="1">
                <a:solidFill>
                  <a:srgbClr val="1F1F1F"/>
                </a:solidFill>
                <a:effectLst/>
                <a:latin typeface="Arial" panose="020B0604020202020204" pitchFamily="34" charset="0"/>
              </a:rPr>
              <a:t>rheolaidd</a:t>
            </a:r>
            <a:r>
              <a:rPr lang="en-GB" b="0" i="0" dirty="0">
                <a:solidFill>
                  <a:srgbClr val="1F1F1F"/>
                </a:solidFill>
                <a:effectLst/>
                <a:latin typeface="Arial" panose="020B0604020202020204" pitchFamily="34" charset="0"/>
              </a:rPr>
              <a:t>. Mae'r rhain yn cynnwys </a:t>
            </a:r>
            <a:r>
              <a:rPr lang="en-GB" b="0" i="0" dirty="0" err="1">
                <a:solidFill>
                  <a:srgbClr val="1F1F1F"/>
                </a:solidFill>
                <a:effectLst/>
                <a:latin typeface="Arial" panose="020B0604020202020204" pitchFamily="34" charset="0"/>
              </a:rPr>
              <a:t>sesiynau</a:t>
            </a:r>
            <a:r>
              <a:rPr lang="en-GB" b="0" i="0" dirty="0">
                <a:solidFill>
                  <a:srgbClr val="1F1F1F"/>
                </a:solidFill>
                <a:effectLst/>
                <a:latin typeface="Arial" panose="020B0604020202020204" pitchFamily="34" charset="0"/>
              </a:rPr>
              <a:t> ar:</a:t>
            </a:r>
          </a:p>
          <a:p>
            <a:pPr algn="l">
              <a:buFont typeface="Arial" panose="020B0604020202020204" pitchFamily="34" charset="0"/>
              <a:buChar char="•"/>
            </a:pPr>
            <a:r>
              <a:rPr lang="en-GB" b="0" i="0" dirty="0" err="1">
                <a:solidFill>
                  <a:srgbClr val="1F1F1F"/>
                </a:solidFill>
                <a:effectLst/>
                <a:latin typeface="Arial" panose="020B0604020202020204" pitchFamily="34" charset="0"/>
              </a:rPr>
              <a:t>TGCh</a:t>
            </a:r>
            <a:r>
              <a:rPr lang="en-GB" b="0" i="0" dirty="0">
                <a:solidFill>
                  <a:srgbClr val="1F1F1F"/>
                </a:solidFill>
                <a:effectLst/>
                <a:latin typeface="Arial" panose="020B0604020202020204" pitchFamily="34" charset="0"/>
              </a:rPr>
              <a:t> sylfaenol a </a:t>
            </a:r>
            <a:r>
              <a:rPr lang="en-GB" b="0" i="0" dirty="0" err="1">
                <a:solidFill>
                  <a:srgbClr val="1F1F1F"/>
                </a:solidFill>
                <a:effectLst/>
                <a:latin typeface="Arial" panose="020B0604020202020204" pitchFamily="34" charset="0"/>
              </a:rPr>
              <a:t>diogelwch</a:t>
            </a:r>
            <a:r>
              <a:rPr lang="en-GB" b="0" i="0" dirty="0">
                <a:solidFill>
                  <a:srgbClr val="1F1F1F"/>
                </a:solidFill>
                <a:effectLst/>
                <a:latin typeface="Arial" panose="020B0604020202020204" pitchFamily="34" charset="0"/>
              </a:rPr>
              <a:t> ar y </a:t>
            </a:r>
            <a:r>
              <a:rPr lang="en-GB" b="0" i="0" dirty="0" err="1">
                <a:solidFill>
                  <a:srgbClr val="1F1F1F"/>
                </a:solidFill>
                <a:effectLst/>
                <a:latin typeface="Arial" panose="020B0604020202020204" pitchFamily="34" charset="0"/>
              </a:rPr>
              <a:t>rhyngrwyd</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err="1">
                <a:solidFill>
                  <a:srgbClr val="1F1F1F"/>
                </a:solidFill>
                <a:effectLst/>
                <a:latin typeface="Arial" panose="020B0604020202020204" pitchFamily="34" charset="0"/>
              </a:rPr>
              <a:t>mathemateg</a:t>
            </a:r>
            <a:r>
              <a:rPr lang="en-GB" b="0" i="0" dirty="0">
                <a:solidFill>
                  <a:srgbClr val="1F1F1F"/>
                </a:solidFill>
                <a:effectLst/>
                <a:latin typeface="Arial" panose="020B0604020202020204" pitchFamily="34" charset="0"/>
              </a:rPr>
              <a:t> ariannol</a:t>
            </a:r>
          </a:p>
          <a:p>
            <a:pPr algn="l">
              <a:buFont typeface="Arial" panose="020B0604020202020204" pitchFamily="34" charset="0"/>
              <a:buChar char="•"/>
            </a:pPr>
            <a:r>
              <a:rPr lang="en-GB" b="0" i="0" dirty="0">
                <a:solidFill>
                  <a:srgbClr val="1F1F1F"/>
                </a:solidFill>
                <a:effectLst/>
                <a:latin typeface="Arial" panose="020B0604020202020204" pitchFamily="34" charset="0"/>
              </a:rPr>
              <a:t>prydau </a:t>
            </a:r>
            <a:r>
              <a:rPr lang="en-GB" b="0" i="0" dirty="0" err="1">
                <a:solidFill>
                  <a:srgbClr val="1F1F1F"/>
                </a:solidFill>
                <a:effectLst/>
                <a:latin typeface="Arial" panose="020B0604020202020204" pitchFamily="34" charset="0"/>
              </a:rPr>
              <a:t>bwyd</a:t>
            </a:r>
            <a:r>
              <a:rPr lang="en-GB" b="0" i="0" dirty="0">
                <a:solidFill>
                  <a:srgbClr val="1F1F1F"/>
                </a:solidFill>
                <a:effectLst/>
                <a:latin typeface="Arial" panose="020B0604020202020204" pitchFamily="34" charset="0"/>
              </a:rPr>
              <a:t> mewn 30 </a:t>
            </a:r>
            <a:r>
              <a:rPr lang="en-GB" b="0" i="0" dirty="0" err="1">
                <a:solidFill>
                  <a:srgbClr val="1F1F1F"/>
                </a:solidFill>
                <a:effectLst/>
                <a:latin typeface="Arial" panose="020B0604020202020204" pitchFamily="34" charset="0"/>
              </a:rPr>
              <a:t>munud</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0" i="0" dirty="0" err="1">
                <a:solidFill>
                  <a:srgbClr val="1F1F1F"/>
                </a:solidFill>
                <a:effectLst/>
                <a:latin typeface="Arial" panose="020B0604020202020204" pitchFamily="34" charset="0"/>
              </a:rPr>
              <a:t>dwyieithrwydd</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Yn </a:t>
            </a:r>
            <a:r>
              <a:rPr lang="en-GB" b="0" i="0" dirty="0" err="1">
                <a:solidFill>
                  <a:srgbClr val="1F1F1F"/>
                </a:solidFill>
                <a:effectLst/>
                <a:latin typeface="Arial" panose="020B0604020202020204" pitchFamily="34" charset="0"/>
              </a:rPr>
              <a:t>ogystal</a:t>
            </a:r>
            <a:r>
              <a:rPr lang="en-GB" b="0" i="0" dirty="0">
                <a:solidFill>
                  <a:srgbClr val="1F1F1F"/>
                </a:solidFill>
                <a:effectLst/>
                <a:latin typeface="Arial" panose="020B0604020202020204" pitchFamily="34" charset="0"/>
              </a:rPr>
              <a:t>, mae'r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yn gwerthfawrogi ac yn </a:t>
            </a:r>
            <a:r>
              <a:rPr lang="en-GB" b="0" i="0" dirty="0" err="1">
                <a:solidFill>
                  <a:srgbClr val="1F1F1F"/>
                </a:solidFill>
                <a:effectLst/>
                <a:latin typeface="Arial" panose="020B0604020202020204" pitchFamily="34" charset="0"/>
              </a:rPr>
              <a:t>parchu'r</a:t>
            </a:r>
            <a:r>
              <a:rPr lang="en-GB" b="0" i="0" dirty="0">
                <a:solidFill>
                  <a:srgbClr val="1F1F1F"/>
                </a:solidFill>
                <a:effectLst/>
                <a:latin typeface="Arial" panose="020B0604020202020204" pitchFamily="34" charset="0"/>
              </a:rPr>
              <a:t> sgiliau, y </a:t>
            </a:r>
            <a:r>
              <a:rPr lang="en-GB" b="0" i="0" dirty="0" err="1">
                <a:solidFill>
                  <a:srgbClr val="1F1F1F"/>
                </a:solidFill>
                <a:effectLst/>
                <a:latin typeface="Arial" panose="020B0604020202020204" pitchFamily="34" charset="0"/>
              </a:rPr>
              <a:t>doniau</a:t>
            </a:r>
            <a:r>
              <a:rPr lang="en-GB" b="0" i="0" dirty="0">
                <a:solidFill>
                  <a:srgbClr val="1F1F1F"/>
                </a:solidFill>
                <a:effectLst/>
                <a:latin typeface="Arial" panose="020B0604020202020204" pitchFamily="34" charset="0"/>
              </a:rPr>
              <a:t> a'r adnoddau y gall y gymuned eu </a:t>
            </a:r>
            <a:r>
              <a:rPr lang="en-GB" b="0" i="0" dirty="0" err="1">
                <a:solidFill>
                  <a:srgbClr val="1F1F1F"/>
                </a:solidFill>
                <a:effectLst/>
                <a:latin typeface="Arial" panose="020B0604020202020204" pitchFamily="34" charset="0"/>
              </a:rPr>
              <a:t>cynnig</a:t>
            </a:r>
            <a:r>
              <a:rPr lang="en-GB" b="0" i="0" dirty="0">
                <a:solidFill>
                  <a:srgbClr val="1F1F1F"/>
                </a:solidFill>
                <a:effectLst/>
                <a:latin typeface="Arial" panose="020B0604020202020204" pitchFamily="34" charset="0"/>
              </a:rPr>
              <a:t> i'r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Drwy weithio mewn partneriaeth â rhieni a'r gymuned, mae'r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wedi cyfrannu at </a:t>
            </a:r>
            <a:r>
              <a:rPr lang="en-GB" b="0" i="0" dirty="0" err="1">
                <a:solidFill>
                  <a:srgbClr val="1F1F1F"/>
                </a:solidFill>
                <a:effectLst/>
                <a:latin typeface="Arial" panose="020B0604020202020204" pitchFamily="34" charset="0"/>
              </a:rPr>
              <a:t>ostyngiad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sylweddol</a:t>
            </a:r>
            <a:r>
              <a:rPr lang="en-GB" b="0" i="0" dirty="0">
                <a:solidFill>
                  <a:srgbClr val="1F1F1F"/>
                </a:solidFill>
                <a:effectLst/>
                <a:latin typeface="Arial" panose="020B0604020202020204" pitchFamily="34" charset="0"/>
              </a:rPr>
              <a:t> yng </a:t>
            </a:r>
            <a:r>
              <a:rPr lang="en-GB" b="0" i="0" dirty="0" err="1">
                <a:solidFill>
                  <a:srgbClr val="1F1F1F"/>
                </a:solidFill>
                <a:effectLst/>
                <a:latin typeface="Arial" panose="020B0604020202020204" pitchFamily="34" charset="0"/>
              </a:rPr>
              <a:t>nghanran</a:t>
            </a:r>
            <a:r>
              <a:rPr lang="en-GB" b="0" i="0" dirty="0">
                <a:solidFill>
                  <a:srgbClr val="1F1F1F"/>
                </a:solidFill>
                <a:effectLst/>
                <a:latin typeface="Arial" panose="020B0604020202020204" pitchFamily="34" charset="0"/>
              </a:rPr>
              <a:t> y </a:t>
            </a:r>
            <a:r>
              <a:rPr lang="en-GB" b="0" i="0" dirty="0" err="1">
                <a:solidFill>
                  <a:srgbClr val="1F1F1F"/>
                </a:solidFill>
                <a:effectLst/>
                <a:latin typeface="Arial" panose="020B0604020202020204" pitchFamily="34" charset="0"/>
              </a:rPr>
              <a:t>bobl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nad ydynt mewn addysg, </a:t>
            </a:r>
            <a:r>
              <a:rPr lang="en-GB" b="0" i="0" dirty="0" err="1">
                <a:solidFill>
                  <a:srgbClr val="1F1F1F"/>
                </a:solidFill>
                <a:effectLst/>
                <a:latin typeface="Arial" panose="020B0604020202020204" pitchFamily="34" charset="0"/>
              </a:rPr>
              <a:t>cyflogaeth</a:t>
            </a:r>
            <a:r>
              <a:rPr lang="en-GB" b="0" i="0" dirty="0">
                <a:solidFill>
                  <a:srgbClr val="1F1F1F"/>
                </a:solidFill>
                <a:effectLst/>
                <a:latin typeface="Arial" panose="020B0604020202020204" pitchFamily="34" charset="0"/>
              </a:rPr>
              <a:t> neu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ac mae </a:t>
            </a:r>
            <a:r>
              <a:rPr lang="en-GB" b="0" i="0" dirty="0" err="1">
                <a:solidFill>
                  <a:srgbClr val="1F1F1F"/>
                </a:solidFill>
                <a:effectLst/>
                <a:latin typeface="Arial" panose="020B0604020202020204" pitchFamily="34" charset="0"/>
              </a:rPr>
              <a:t>troseddu</a:t>
            </a:r>
            <a:r>
              <a:rPr lang="en-GB" b="0" i="0" dirty="0">
                <a:solidFill>
                  <a:srgbClr val="1F1F1F"/>
                </a:solidFill>
                <a:effectLst/>
                <a:latin typeface="Arial" panose="020B0604020202020204" pitchFamily="34" charset="0"/>
              </a:rPr>
              <a:t> ac ymddygiad </a:t>
            </a:r>
            <a:r>
              <a:rPr lang="en-GB" b="0" i="0" dirty="0" err="1">
                <a:solidFill>
                  <a:srgbClr val="1F1F1F"/>
                </a:solidFill>
                <a:effectLst/>
                <a:latin typeface="Arial" panose="020B0604020202020204" pitchFamily="34" charset="0"/>
              </a:rPr>
              <a:t>gwrthgymdeithasol</a:t>
            </a:r>
            <a:r>
              <a:rPr lang="en-GB" b="0" i="0" dirty="0">
                <a:solidFill>
                  <a:srgbClr val="1F1F1F"/>
                </a:solidFill>
                <a:effectLst/>
                <a:latin typeface="Arial" panose="020B0604020202020204" pitchFamily="34" charset="0"/>
              </a:rPr>
              <a:t> yn y gymuned wedi </a:t>
            </a:r>
            <a:r>
              <a:rPr lang="en-GB" b="0" i="0" dirty="0" err="1">
                <a:solidFill>
                  <a:srgbClr val="1F1F1F"/>
                </a:solidFill>
                <a:effectLst/>
                <a:latin typeface="Arial" panose="020B0604020202020204" pitchFamily="34" charset="0"/>
              </a:rPr>
              <a:t>lleihau</a:t>
            </a:r>
            <a:r>
              <a:rPr lang="en-GB" b="0" i="0" dirty="0">
                <a:solidFill>
                  <a:srgbClr val="1F1F1F"/>
                </a:solidFill>
                <a:effectLst/>
                <a:latin typeface="Arial" panose="020B0604020202020204" pitchFamily="34" charset="0"/>
              </a:rPr>
              <a:t>. Mae’r gymuned yn </a:t>
            </a:r>
            <a:r>
              <a:rPr lang="en-GB" b="0" i="0" dirty="0" err="1">
                <a:solidFill>
                  <a:srgbClr val="1F1F1F"/>
                </a:solidFill>
                <a:effectLst/>
                <a:latin typeface="Arial" panose="020B0604020202020204" pitchFamily="34" charset="0"/>
              </a:rPr>
              <a:t>falch</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gyflawniad</a:t>
            </a:r>
            <a:r>
              <a:rPr lang="en-GB" b="0" i="0" dirty="0">
                <a:solidFill>
                  <a:srgbClr val="1F1F1F"/>
                </a:solidFill>
                <a:effectLst/>
                <a:latin typeface="Arial" panose="020B0604020202020204" pitchFamily="34" charset="0"/>
              </a:rPr>
              <a:t> y plant a’r </a:t>
            </a:r>
            <a:r>
              <a:rPr lang="en-GB" b="0" i="0" dirty="0" err="1">
                <a:solidFill>
                  <a:srgbClr val="1F1F1F"/>
                </a:solidFill>
                <a:effectLst/>
                <a:latin typeface="Arial" panose="020B0604020202020204" pitchFamily="34" charset="0"/>
              </a:rPr>
              <a:t>bobl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ac mae </a:t>
            </a:r>
            <a:r>
              <a:rPr lang="en-GB" b="0" i="0" dirty="0" err="1">
                <a:solidFill>
                  <a:srgbClr val="1F1F1F"/>
                </a:solidFill>
                <a:effectLst/>
                <a:latin typeface="Arial" panose="020B0604020202020204" pitchFamily="34" charset="0"/>
              </a:rPr>
              <a:t>hynny’n</a:t>
            </a:r>
            <a:r>
              <a:rPr lang="en-GB" b="0" i="0" dirty="0">
                <a:solidFill>
                  <a:srgbClr val="1F1F1F"/>
                </a:solidFill>
                <a:effectLst/>
                <a:latin typeface="Arial" panose="020B0604020202020204" pitchFamily="34" charset="0"/>
              </a:rPr>
              <a:t> cyfrannu at godi eu </a:t>
            </a:r>
            <a:r>
              <a:rPr lang="en-GB" b="0" i="0" dirty="0" err="1">
                <a:solidFill>
                  <a:srgbClr val="1F1F1F"/>
                </a:solidFill>
                <a:effectLst/>
                <a:latin typeface="Arial" panose="020B0604020202020204" pitchFamily="34" charset="0"/>
              </a:rPr>
              <a:t>dyheadau</a:t>
            </a:r>
            <a:r>
              <a:rPr lang="en-GB" b="0" i="0" dirty="0">
                <a:solidFill>
                  <a:srgbClr val="1F1F1F"/>
                </a:solidFill>
                <a:effectLst/>
                <a:latin typeface="Arial" panose="020B0604020202020204" pitchFamily="34" charset="0"/>
              </a:rPr>
              <a:t> a’u </a:t>
            </a:r>
            <a:r>
              <a:rPr lang="en-GB" b="0" i="0" dirty="0" err="1">
                <a:solidFill>
                  <a:srgbClr val="1F1F1F"/>
                </a:solidFill>
                <a:effectLst/>
                <a:latin typeface="Arial" panose="020B0604020202020204" pitchFamily="34" charset="0"/>
              </a:rPr>
              <a:t>hunan-barch</a:t>
            </a:r>
            <a:r>
              <a:rPr lang="en-GB" b="0" i="0" dirty="0">
                <a:solidFill>
                  <a:srgbClr val="1F1F1F"/>
                </a:solidFill>
                <a:effectLst/>
                <a:latin typeface="Arial" panose="020B0604020202020204" pitchFamily="34" charset="0"/>
              </a:rPr>
              <a:t>.</a:t>
            </a:r>
          </a:p>
          <a:p>
            <a:pPr algn="l"/>
            <a:r>
              <a:rPr lang="en-GB" b="1" i="0" dirty="0">
                <a:solidFill>
                  <a:srgbClr val="1F1F1F"/>
                </a:solidFill>
                <a:effectLst/>
                <a:latin typeface="Arial" panose="020B0604020202020204" pitchFamily="34" charset="0"/>
              </a:rPr>
              <a:t>Ymgysylltu â </a:t>
            </a:r>
            <a:r>
              <a:rPr lang="en-GB" b="1" i="0" dirty="0" err="1">
                <a:solidFill>
                  <a:srgbClr val="1F1F1F"/>
                </a:solidFill>
                <a:effectLst/>
                <a:latin typeface="Arial" panose="020B0604020202020204" pitchFamily="34" charset="0"/>
              </a:rPr>
              <a:t>phartneriaethau</a:t>
            </a:r>
            <a:r>
              <a:rPr lang="en-GB" b="1" i="0" dirty="0">
                <a:solidFill>
                  <a:srgbClr val="1F1F1F"/>
                </a:solidFill>
                <a:effectLst/>
                <a:latin typeface="Arial" panose="020B0604020202020204" pitchFamily="34" charset="0"/>
              </a:rPr>
              <a:t> amlasiantaeth</a:t>
            </a:r>
          </a:p>
          <a:p>
            <a:pPr algn="l"/>
            <a:r>
              <a:rPr lang="en-GB" b="0" i="0" dirty="0">
                <a:solidFill>
                  <a:srgbClr val="1F1F1F"/>
                </a:solidFill>
                <a:effectLst/>
                <a:latin typeface="Arial" panose="020B0604020202020204" pitchFamily="34" charset="0"/>
              </a:rPr>
              <a:t>Nid </a:t>
            </a:r>
            <a:r>
              <a:rPr lang="en-GB" b="0" i="0" dirty="0" err="1">
                <a:solidFill>
                  <a:srgbClr val="1F1F1F"/>
                </a:solidFill>
                <a:effectLst/>
                <a:latin typeface="Arial" panose="020B0604020202020204" pitchFamily="34" charset="0"/>
              </a:rPr>
              <a:t>yw</a:t>
            </a:r>
            <a:r>
              <a:rPr lang="en-GB" b="0" i="0" dirty="0">
                <a:solidFill>
                  <a:srgbClr val="1F1F1F"/>
                </a:solidFill>
                <a:effectLst/>
                <a:latin typeface="Arial" panose="020B0604020202020204" pitchFamily="34" charset="0"/>
              </a:rPr>
              <a:t> dysgu yn digwydd ar </a:t>
            </a:r>
            <a:r>
              <a:rPr lang="en-GB" b="0" i="0" dirty="0" err="1">
                <a:solidFill>
                  <a:srgbClr val="1F1F1F"/>
                </a:solidFill>
                <a:effectLst/>
                <a:latin typeface="Arial" panose="020B0604020202020204" pitchFamily="34" charset="0"/>
              </a:rPr>
              <a:t>wahân</a:t>
            </a:r>
            <a:r>
              <a:rPr lang="en-GB" b="0" i="0" dirty="0">
                <a:solidFill>
                  <a:srgbClr val="1F1F1F"/>
                </a:solidFill>
                <a:effectLst/>
                <a:latin typeface="Arial" panose="020B0604020202020204" pitchFamily="34" charset="0"/>
              </a:rPr>
              <a:t>. Mae </a:t>
            </a:r>
            <a:r>
              <a:rPr lang="en-GB" b="0" i="0" dirty="0" err="1">
                <a:solidFill>
                  <a:srgbClr val="1F1F1F"/>
                </a:solidFill>
                <a:effectLst/>
                <a:latin typeface="Arial" panose="020B0604020202020204" pitchFamily="34" charset="0"/>
              </a:rPr>
              <a:t>cysylltiad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agos</a:t>
            </a:r>
            <a:r>
              <a:rPr lang="en-GB" b="0" i="0" dirty="0">
                <a:solidFill>
                  <a:srgbClr val="1F1F1F"/>
                </a:solidFill>
                <a:effectLst/>
                <a:latin typeface="Arial" panose="020B0604020202020204" pitchFamily="34" charset="0"/>
              </a:rPr>
              <a:t> rhwng iechyd,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chyrhaeddiad</a:t>
            </a:r>
            <a:r>
              <a:rPr lang="en-GB" b="0" i="0" dirty="0">
                <a:solidFill>
                  <a:srgbClr val="1F1F1F"/>
                </a:solidFill>
                <a:effectLst/>
                <a:latin typeface="Arial" panose="020B0604020202020204" pitchFamily="34" charset="0"/>
              </a:rPr>
              <a:t>. Mae plant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sydd â gwell iechyd a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yn fwy </a:t>
            </a:r>
            <a:r>
              <a:rPr lang="en-GB" b="0" i="0" dirty="0" err="1">
                <a:solidFill>
                  <a:srgbClr val="1F1F1F"/>
                </a:solidFill>
                <a:effectLst/>
                <a:latin typeface="Arial" panose="020B0604020202020204" pitchFamily="34" charset="0"/>
              </a:rPr>
              <a:t>tebygol</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gyflawni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Cydnabyddir</a:t>
            </a:r>
            <a:r>
              <a:rPr lang="en-GB" b="0" i="0" dirty="0">
                <a:solidFill>
                  <a:srgbClr val="1F1F1F"/>
                </a:solidFill>
                <a:effectLst/>
                <a:latin typeface="Arial" panose="020B0604020202020204" pitchFamily="34" charset="0"/>
              </a:rPr>
              <a:t> bod plant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yn </a:t>
            </a:r>
            <a:r>
              <a:rPr lang="en-GB" b="0" i="0" dirty="0" err="1">
                <a:solidFill>
                  <a:srgbClr val="1F1F1F"/>
                </a:solidFill>
                <a:effectLst/>
                <a:latin typeface="Arial" panose="020B0604020202020204" pitchFamily="34" charset="0"/>
              </a:rPr>
              <a:t>aml</a:t>
            </a:r>
            <a:r>
              <a:rPr lang="en-GB" b="0" i="0" dirty="0">
                <a:solidFill>
                  <a:srgbClr val="1F1F1F"/>
                </a:solidFill>
                <a:effectLst/>
                <a:latin typeface="Arial" panose="020B0604020202020204" pitchFamily="34" charset="0"/>
              </a:rPr>
              <a:t> yn dod i'r ystafell </a:t>
            </a:r>
            <a:r>
              <a:rPr lang="en-GB" b="0" i="0" dirty="0" err="1">
                <a:solidFill>
                  <a:srgbClr val="1F1F1F"/>
                </a:solidFill>
                <a:effectLst/>
                <a:latin typeface="Arial" panose="020B0604020202020204" pitchFamily="34" charset="0"/>
              </a:rPr>
              <a:t>ddosbarth</a:t>
            </a:r>
            <a:r>
              <a:rPr lang="en-GB" b="0" i="0" dirty="0">
                <a:solidFill>
                  <a:srgbClr val="1F1F1F"/>
                </a:solidFill>
                <a:effectLst/>
                <a:latin typeface="Arial" panose="020B0604020202020204" pitchFamily="34" charset="0"/>
              </a:rPr>
              <a:t> gyda </a:t>
            </a:r>
            <a:r>
              <a:rPr lang="en-GB" b="0" i="0" dirty="0" err="1">
                <a:solidFill>
                  <a:srgbClr val="1F1F1F"/>
                </a:solidFill>
                <a:effectLst/>
                <a:latin typeface="Arial" panose="020B0604020202020204" pitchFamily="34" charset="0"/>
              </a:rPr>
              <a:t>heriau</a:t>
            </a:r>
            <a:r>
              <a:rPr lang="en-GB" b="0" i="0" dirty="0">
                <a:solidFill>
                  <a:srgbClr val="1F1F1F"/>
                </a:solidFill>
                <a:effectLst/>
                <a:latin typeface="Arial" panose="020B0604020202020204" pitchFamily="34" charset="0"/>
              </a:rPr>
              <a:t> sy'n effeithio ar eu gallu i </a:t>
            </a:r>
            <a:r>
              <a:rPr lang="en-GB" b="0" i="0" dirty="0" err="1">
                <a:solidFill>
                  <a:srgbClr val="1F1F1F"/>
                </a:solidFill>
                <a:effectLst/>
                <a:latin typeface="Arial" panose="020B0604020202020204" pitchFamily="34" charset="0"/>
              </a:rPr>
              <a:t>ddysgu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archwilio</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i'w potensial </a:t>
            </a:r>
            <a:r>
              <a:rPr lang="en-GB" b="0" i="0" dirty="0" err="1">
                <a:solidFill>
                  <a:srgbClr val="1F1F1F"/>
                </a:solidFill>
                <a:effectLst/>
                <a:latin typeface="Arial" panose="020B0604020202020204" pitchFamily="34" charset="0"/>
              </a:rPr>
              <a:t>mwyaf</a:t>
            </a:r>
            <a:r>
              <a:rPr lang="en-GB" b="0" i="0" dirty="0">
                <a:solidFill>
                  <a:srgbClr val="1F1F1F"/>
                </a:solidFill>
                <a:effectLst/>
                <a:latin typeface="Arial" panose="020B0604020202020204" pitchFamily="34" charset="0"/>
              </a:rPr>
              <a:t>. Dim ond mewn amgylchedd lle mae plant yn ymgysylltu y gall dysgu effeithiol </a:t>
            </a:r>
            <a:r>
              <a:rPr lang="en-GB" b="0" i="0" dirty="0" err="1">
                <a:solidFill>
                  <a:srgbClr val="1F1F1F"/>
                </a:solidFill>
                <a:effectLst/>
                <a:latin typeface="Arial" panose="020B0604020202020204" pitchFamily="34" charset="0"/>
              </a:rPr>
              <a:t>ddigwydd</a:t>
            </a:r>
            <a:r>
              <a:rPr lang="en-GB" b="0" i="0" dirty="0">
                <a:solidFill>
                  <a:srgbClr val="1F1F1F"/>
                </a:solidFill>
                <a:effectLst/>
                <a:latin typeface="Arial" panose="020B0604020202020204" pitchFamily="34" charset="0"/>
              </a:rPr>
              <a:t>, a dim ond pan fydd plant mewn </a:t>
            </a:r>
            <a:r>
              <a:rPr lang="en-GB" b="0" i="0" dirty="0" err="1">
                <a:solidFill>
                  <a:srgbClr val="1F1F1F"/>
                </a:solidFill>
                <a:effectLst/>
                <a:latin typeface="Arial" panose="020B0604020202020204" pitchFamily="34" charset="0"/>
              </a:rPr>
              <a:t>cyflwr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emosiynol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priodol</a:t>
            </a:r>
            <a:r>
              <a:rPr lang="en-GB" b="0" i="0" dirty="0">
                <a:solidFill>
                  <a:srgbClr val="1F1F1F"/>
                </a:solidFill>
                <a:effectLst/>
                <a:latin typeface="Arial" panose="020B0604020202020204" pitchFamily="34" charset="0"/>
              </a:rPr>
              <a:t> i fod yn ymatebol i </a:t>
            </a:r>
            <a:r>
              <a:rPr lang="en-GB" b="0" i="0" dirty="0" err="1">
                <a:solidFill>
                  <a:srgbClr val="1F1F1F"/>
                </a:solidFill>
                <a:effectLst/>
                <a:latin typeface="Arial" panose="020B0604020202020204" pitchFamily="34" charset="0"/>
              </a:rPr>
              <a:t>ddysgu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Llywodraeth</a:t>
            </a:r>
            <a:r>
              <a:rPr lang="en-GB" b="0" i="0" dirty="0">
                <a:solidFill>
                  <a:srgbClr val="1F1F1F"/>
                </a:solidFill>
                <a:effectLst/>
                <a:latin typeface="Arial" panose="020B0604020202020204" pitchFamily="34" charset="0"/>
              </a:rPr>
              <a:t> Cymru, 2021. </a:t>
            </a:r>
            <a:r>
              <a:rPr lang="en-GB" b="1" i="0" u="none" strike="noStrike" dirty="0" err="1">
                <a:solidFill>
                  <a:srgbClr val="0360A6"/>
                </a:solidFill>
                <a:effectLst/>
                <a:latin typeface="Arial" panose="020B0604020202020204" pitchFamily="34" charset="0"/>
                <a:hlinkClick r:id="rId4"/>
              </a:rPr>
              <a:t>Fframwaith</a:t>
            </a:r>
            <a:r>
              <a:rPr lang="en-GB" b="1" i="0" u="none" strike="noStrike" dirty="0">
                <a:solidFill>
                  <a:srgbClr val="0360A6"/>
                </a:solidFill>
                <a:effectLst/>
                <a:latin typeface="Arial" panose="020B0604020202020204" pitchFamily="34" charset="0"/>
                <a:hlinkClick r:id="rId4"/>
              </a:rPr>
              <a:t> ar </a:t>
            </a:r>
            <a:r>
              <a:rPr lang="en-GB" b="1" i="0" u="none" strike="noStrike" dirty="0" err="1">
                <a:solidFill>
                  <a:srgbClr val="0360A6"/>
                </a:solidFill>
                <a:effectLst/>
                <a:latin typeface="Arial" panose="020B0604020202020204" pitchFamily="34" charset="0"/>
                <a:hlinkClick r:id="rId4"/>
              </a:rPr>
              <a:t>sefydlu</a:t>
            </a:r>
            <a:r>
              <a:rPr lang="en-GB" b="1" i="0" u="none" strike="noStrike" dirty="0">
                <a:solidFill>
                  <a:srgbClr val="0360A6"/>
                </a:solidFill>
                <a:effectLst/>
                <a:latin typeface="Arial" panose="020B0604020202020204" pitchFamily="34" charset="0"/>
                <a:hlinkClick r:id="rId4"/>
              </a:rPr>
              <a:t> dull </a:t>
            </a:r>
            <a:r>
              <a:rPr lang="en-GB" b="1" i="0" u="none" strike="noStrike" dirty="0" err="1">
                <a:solidFill>
                  <a:srgbClr val="0360A6"/>
                </a:solidFill>
                <a:effectLst/>
                <a:latin typeface="Arial" panose="020B0604020202020204" pitchFamily="34" charset="0"/>
                <a:hlinkClick r:id="rId4"/>
              </a:rPr>
              <a:t>ysgol</a:t>
            </a:r>
            <a:r>
              <a:rPr lang="en-GB" b="1" i="0" u="none" strike="noStrike" dirty="0">
                <a:solidFill>
                  <a:srgbClr val="0360A6"/>
                </a:solidFill>
                <a:effectLst/>
                <a:latin typeface="Arial" panose="020B0604020202020204" pitchFamily="34" charset="0"/>
                <a:hlinkClick r:id="rId4"/>
              </a:rPr>
              <a:t> </a:t>
            </a:r>
            <a:r>
              <a:rPr lang="en-GB" b="1" i="0" u="none" strike="noStrike" dirty="0" err="1">
                <a:solidFill>
                  <a:srgbClr val="0360A6"/>
                </a:solidFill>
                <a:effectLst/>
                <a:latin typeface="Arial" panose="020B0604020202020204" pitchFamily="34" charset="0"/>
                <a:hlinkClick r:id="rId4"/>
              </a:rPr>
              <a:t>gyfan</a:t>
            </a:r>
            <a:r>
              <a:rPr lang="en-GB" b="1" i="0" u="none" strike="noStrike" dirty="0">
                <a:solidFill>
                  <a:srgbClr val="0360A6"/>
                </a:solidFill>
                <a:effectLst/>
                <a:latin typeface="Arial" panose="020B0604020202020204" pitchFamily="34" charset="0"/>
                <a:hlinkClick r:id="rId4"/>
              </a:rPr>
              <a:t> ar gyfer </a:t>
            </a:r>
            <a:r>
              <a:rPr lang="en-GB" b="1" i="0" u="none" strike="noStrike" dirty="0" err="1">
                <a:solidFill>
                  <a:srgbClr val="0360A6"/>
                </a:solidFill>
                <a:effectLst/>
                <a:latin typeface="Arial" panose="020B0604020202020204" pitchFamily="34" charset="0"/>
                <a:hlinkClick r:id="rId4"/>
              </a:rPr>
              <a:t>llesiant</a:t>
            </a:r>
            <a:r>
              <a:rPr lang="en-GB" b="1" i="0" u="none" strike="noStrike" dirty="0">
                <a:solidFill>
                  <a:srgbClr val="0360A6"/>
                </a:solidFill>
                <a:effectLst/>
                <a:latin typeface="Arial" panose="020B0604020202020204" pitchFamily="34" charset="0"/>
                <a:hlinkClick r:id="rId4"/>
              </a:rPr>
              <a:t> </a:t>
            </a:r>
            <a:r>
              <a:rPr lang="en-GB" b="1" i="0" u="none" strike="noStrike" dirty="0" err="1">
                <a:solidFill>
                  <a:srgbClr val="0360A6"/>
                </a:solidFill>
                <a:effectLst/>
                <a:latin typeface="Arial" panose="020B0604020202020204" pitchFamily="34" charset="0"/>
                <a:hlinkClick r:id="rId4"/>
              </a:rPr>
              <a:t>emosiynol</a:t>
            </a:r>
            <a:r>
              <a:rPr lang="en-GB" b="1" i="0" u="none" strike="noStrike" dirty="0">
                <a:solidFill>
                  <a:srgbClr val="0360A6"/>
                </a:solidFill>
                <a:effectLst/>
                <a:latin typeface="Arial" panose="020B0604020202020204" pitchFamily="34" charset="0"/>
                <a:hlinkClick r:id="rId4"/>
              </a:rPr>
              <a:t> a </a:t>
            </a:r>
            <a:r>
              <a:rPr lang="en-GB" b="1" i="0" u="none" strike="noStrike" dirty="0" err="1">
                <a:solidFill>
                  <a:srgbClr val="0360A6"/>
                </a:solidFill>
                <a:effectLst/>
                <a:latin typeface="Arial" panose="020B0604020202020204" pitchFamily="34" charset="0"/>
                <a:hlinkClick r:id="rId4"/>
              </a:rPr>
              <a:t>meddyliol</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Bydd </a:t>
            </a:r>
            <a:r>
              <a:rPr lang="en-GB" b="0" i="0" dirty="0" err="1">
                <a:solidFill>
                  <a:srgbClr val="1F1F1F"/>
                </a:solidFill>
                <a:effectLst/>
                <a:latin typeface="Arial" panose="020B0604020202020204" pitchFamily="34" charset="0"/>
              </a:rPr>
              <a:t>cyfeirio</a:t>
            </a:r>
            <a:r>
              <a:rPr lang="en-GB" b="0" i="0" dirty="0">
                <a:solidFill>
                  <a:srgbClr val="1F1F1F"/>
                </a:solidFill>
                <a:effectLst/>
                <a:latin typeface="Arial" panose="020B0604020202020204" pitchFamily="34" charset="0"/>
              </a:rPr>
              <a:t> at ystod </a:t>
            </a:r>
            <a:r>
              <a:rPr lang="en-GB" b="0" i="0" dirty="0" err="1">
                <a:solidFill>
                  <a:srgbClr val="1F1F1F"/>
                </a:solidFill>
                <a:effectLst/>
                <a:latin typeface="Arial" panose="020B0604020202020204" pitchFamily="34" charset="0"/>
              </a:rPr>
              <a:t>eang</a:t>
            </a:r>
            <a:r>
              <a:rPr lang="en-GB" b="0" i="0" dirty="0">
                <a:solidFill>
                  <a:srgbClr val="1F1F1F"/>
                </a:solidFill>
                <a:effectLst/>
                <a:latin typeface="Arial" panose="020B0604020202020204" pitchFamily="34" charset="0"/>
              </a:rPr>
              <a:t> o wasanaethau, neu </a:t>
            </a:r>
            <a:r>
              <a:rPr lang="en-GB" b="0" i="0" dirty="0" err="1">
                <a:solidFill>
                  <a:srgbClr val="1F1F1F"/>
                </a:solidFill>
                <a:effectLst/>
                <a:latin typeface="Arial" panose="020B0604020202020204" pitchFamily="34" charset="0"/>
              </a:rPr>
              <a:t>gydleoli</a:t>
            </a:r>
            <a:r>
              <a:rPr lang="en-GB" b="0" i="0" dirty="0">
                <a:solidFill>
                  <a:srgbClr val="1F1F1F"/>
                </a:solidFill>
                <a:effectLst/>
                <a:latin typeface="Arial" panose="020B0604020202020204" pitchFamily="34" charset="0"/>
              </a:rPr>
              <a:t> ystod </a:t>
            </a:r>
            <a:r>
              <a:rPr lang="en-GB" b="0" i="0" dirty="0" err="1">
                <a:solidFill>
                  <a:srgbClr val="1F1F1F"/>
                </a:solidFill>
                <a:effectLst/>
                <a:latin typeface="Arial" panose="020B0604020202020204" pitchFamily="34" charset="0"/>
              </a:rPr>
              <a:t>eang</a:t>
            </a:r>
            <a:r>
              <a:rPr lang="en-GB" b="0" i="0" dirty="0">
                <a:solidFill>
                  <a:srgbClr val="1F1F1F"/>
                </a:solidFill>
                <a:effectLst/>
                <a:latin typeface="Arial" panose="020B0604020202020204" pitchFamily="34" charset="0"/>
              </a:rPr>
              <a:t> o wasanaethau, yn sicrhau bod anghenion pob plentyn yn cael eu </a:t>
            </a:r>
            <a:r>
              <a:rPr lang="en-GB" b="0" i="0" dirty="0" err="1">
                <a:solidFill>
                  <a:srgbClr val="1F1F1F"/>
                </a:solidFill>
                <a:effectLst/>
                <a:latin typeface="Arial" panose="020B0604020202020204" pitchFamily="34" charset="0"/>
              </a:rPr>
              <a:t>diwallu</a:t>
            </a:r>
            <a:r>
              <a:rPr lang="en-GB" b="0" i="0" dirty="0">
                <a:solidFill>
                  <a:srgbClr val="1F1F1F"/>
                </a:solidFill>
                <a:effectLst/>
                <a:latin typeface="Arial" panose="020B0604020202020204" pitchFamily="34" charset="0"/>
              </a:rPr>
              <a:t> a bod y rhwystrau sy’n </a:t>
            </a:r>
            <a:r>
              <a:rPr lang="en-GB" b="0" i="0" dirty="0" err="1">
                <a:solidFill>
                  <a:srgbClr val="1F1F1F"/>
                </a:solidFill>
                <a:effectLst/>
                <a:latin typeface="Arial" panose="020B0604020202020204" pitchFamily="34" charset="0"/>
              </a:rPr>
              <a:t>atal</a:t>
            </a:r>
            <a:r>
              <a:rPr lang="en-GB" b="0" i="0" dirty="0">
                <a:solidFill>
                  <a:srgbClr val="1F1F1F"/>
                </a:solidFill>
                <a:effectLst/>
                <a:latin typeface="Arial" panose="020B0604020202020204" pitchFamily="34" charset="0"/>
              </a:rPr>
              <a:t> plant </a:t>
            </a:r>
            <a:r>
              <a:rPr lang="en-GB" b="0" i="0" dirty="0" err="1">
                <a:solidFill>
                  <a:srgbClr val="1F1F1F"/>
                </a:solidFill>
                <a:effectLst/>
                <a:latin typeface="Arial" panose="020B0604020202020204" pitchFamily="34" charset="0"/>
              </a:rPr>
              <a:t>rhag</a:t>
            </a:r>
            <a:r>
              <a:rPr lang="en-GB" b="0" i="0" dirty="0">
                <a:solidFill>
                  <a:srgbClr val="1F1F1F"/>
                </a:solidFill>
                <a:effectLst/>
                <a:latin typeface="Arial" panose="020B0604020202020204" pitchFamily="34" charset="0"/>
              </a:rPr>
              <a:t> dysgu yn cael eu </a:t>
            </a:r>
            <a:r>
              <a:rPr lang="en-GB" b="0" i="0" dirty="0" err="1">
                <a:solidFill>
                  <a:srgbClr val="1F1F1F"/>
                </a:solidFill>
                <a:effectLst/>
                <a:latin typeface="Arial" panose="020B0604020202020204" pitchFamily="34" charset="0"/>
              </a:rPr>
              <a:t>lleihau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cymaint</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phosibl</a:t>
            </a:r>
            <a:r>
              <a:rPr lang="en-GB" b="0" i="0" dirty="0">
                <a:solidFill>
                  <a:srgbClr val="1F1F1F"/>
                </a:solidFill>
                <a:effectLst/>
                <a:latin typeface="Arial" panose="020B0604020202020204" pitchFamily="34" charset="0"/>
              </a:rPr>
              <a:t>. Gallai gwasanaethau gynnwys y rhai sy'n </a:t>
            </a:r>
            <a:r>
              <a:rPr lang="en-GB" b="0" i="0" dirty="0" err="1">
                <a:solidFill>
                  <a:srgbClr val="1F1F1F"/>
                </a:solidFill>
                <a:effectLst/>
                <a:latin typeface="Arial" panose="020B0604020202020204" pitchFamily="34" charset="0"/>
              </a:rPr>
              <a:t>targedu</a:t>
            </a:r>
            <a:r>
              <a:rPr lang="en-GB" b="0" i="0" dirty="0">
                <a:solidFill>
                  <a:srgbClr val="1F1F1F"/>
                </a:solidFill>
                <a:effectLst/>
                <a:latin typeface="Arial" panose="020B0604020202020204" pitchFamily="34" charset="0"/>
              </a:rPr>
              <a:t> iechyd a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yn </a:t>
            </a:r>
            <a:r>
              <a:rPr lang="en-GB" b="0" i="0" dirty="0" err="1">
                <a:solidFill>
                  <a:srgbClr val="1F1F1F"/>
                </a:solidFill>
                <a:effectLst/>
                <a:latin typeface="Arial" panose="020B0604020202020204" pitchFamily="34" charset="0"/>
              </a:rPr>
              <a:t>ogystal</a:t>
            </a:r>
            <a:r>
              <a:rPr lang="en-GB" b="0" i="0" dirty="0">
                <a:solidFill>
                  <a:srgbClr val="1F1F1F"/>
                </a:solidFill>
                <a:effectLst/>
                <a:latin typeface="Arial" panose="020B0604020202020204" pitchFamily="34" charset="0"/>
              </a:rPr>
              <a:t> ag anghenion corfforol, gwybyddol a </a:t>
            </a:r>
            <a:r>
              <a:rPr lang="en-GB" b="0" i="0" dirty="0" err="1">
                <a:solidFill>
                  <a:srgbClr val="1F1F1F"/>
                </a:solidFill>
                <a:effectLst/>
                <a:latin typeface="Arial" panose="020B0604020202020204" pitchFamily="34" charset="0"/>
              </a:rPr>
              <a:t>chymdeithasol</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Mae hefyd yn </a:t>
            </a:r>
            <a:r>
              <a:rPr lang="en-GB" b="0" i="0" dirty="0" err="1">
                <a:solidFill>
                  <a:srgbClr val="1F1F1F"/>
                </a:solidFill>
                <a:effectLst/>
                <a:latin typeface="Arial" panose="020B0604020202020204" pitchFamily="34" charset="0"/>
              </a:rPr>
              <a:t>bwysig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cydnabod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rôl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wrth gefnogi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plant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gan sicrhau bod ganddynt amser a </a:t>
            </a:r>
            <a:r>
              <a:rPr lang="en-GB" b="0" i="0" dirty="0" err="1">
                <a:solidFill>
                  <a:srgbClr val="1F1F1F"/>
                </a:solidFill>
                <a:effectLst/>
                <a:latin typeface="Arial" panose="020B0604020202020204" pitchFamily="34" charset="0"/>
              </a:rPr>
              <a:t>lleoedd</a:t>
            </a:r>
            <a:r>
              <a:rPr lang="en-GB" b="0" i="0" dirty="0">
                <a:solidFill>
                  <a:srgbClr val="1F1F1F"/>
                </a:solidFill>
                <a:effectLst/>
                <a:latin typeface="Arial" panose="020B0604020202020204" pitchFamily="34" charset="0"/>
              </a:rPr>
              <a:t> i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ac i fynegi eu hunain. Mae'r dull </a:t>
            </a:r>
            <a:r>
              <a:rPr lang="en-GB" b="0" i="0" dirty="0" err="1">
                <a:solidFill>
                  <a:srgbClr val="1F1F1F"/>
                </a:solidFill>
                <a:effectLst/>
                <a:latin typeface="Arial" panose="020B0604020202020204" pitchFamily="34" charset="0"/>
              </a:rPr>
              <a:t>cydweithredol</a:t>
            </a:r>
            <a:r>
              <a:rPr lang="en-GB" b="0" i="0" dirty="0">
                <a:solidFill>
                  <a:srgbClr val="1F1F1F"/>
                </a:solidFill>
                <a:effectLst/>
                <a:latin typeface="Arial" panose="020B0604020202020204" pitchFamily="34" charset="0"/>
              </a:rPr>
              <a:t> hwn yn cyd-</a:t>
            </a:r>
            <a:r>
              <a:rPr lang="en-GB" b="0" i="0" dirty="0" err="1">
                <a:solidFill>
                  <a:srgbClr val="1F1F1F"/>
                </a:solidFill>
                <a:effectLst/>
                <a:latin typeface="Arial" panose="020B0604020202020204" pitchFamily="34" charset="0"/>
              </a:rPr>
              <a:t>fynd</a:t>
            </a:r>
            <a:r>
              <a:rPr lang="en-GB" b="0" i="0" dirty="0">
                <a:solidFill>
                  <a:srgbClr val="1F1F1F"/>
                </a:solidFill>
                <a:effectLst/>
                <a:latin typeface="Arial" panose="020B0604020202020204" pitchFamily="34" charset="0"/>
              </a:rPr>
              <a:t> â'r </a:t>
            </a:r>
            <a:r>
              <a:rPr lang="en-GB" b="0" i="0" dirty="0" err="1">
                <a:solidFill>
                  <a:srgbClr val="1F1F1F"/>
                </a:solidFill>
                <a:effectLst/>
                <a:latin typeface="Arial" panose="020B0604020202020204" pitchFamily="34" charset="0"/>
              </a:rPr>
              <a:t>modelau</a:t>
            </a:r>
            <a:r>
              <a:rPr lang="en-GB" b="0" i="0" dirty="0">
                <a:solidFill>
                  <a:srgbClr val="1F1F1F"/>
                </a:solidFill>
                <a:effectLst/>
                <a:latin typeface="Arial" panose="020B0604020202020204" pitchFamily="34" charset="0"/>
              </a:rPr>
              <a:t> presennol ac yn sicrhau bod </a:t>
            </a:r>
            <a:r>
              <a:rPr lang="en-GB" b="0" i="0" dirty="0" err="1">
                <a:solidFill>
                  <a:srgbClr val="1F1F1F"/>
                </a:solidFill>
                <a:effectLst/>
                <a:latin typeface="Arial" panose="020B0604020202020204" pitchFamily="34" charset="0"/>
              </a:rPr>
              <a:t>sylw</a:t>
            </a:r>
            <a:r>
              <a:rPr lang="en-GB" b="0" i="0" dirty="0">
                <a:solidFill>
                  <a:srgbClr val="1F1F1F"/>
                </a:solidFill>
                <a:effectLst/>
                <a:latin typeface="Arial" panose="020B0604020202020204" pitchFamily="34" charset="0"/>
              </a:rPr>
              <a:t> yn cael ei roi i oresgyn rhwystrau </a:t>
            </a:r>
            <a:r>
              <a:rPr lang="en-GB" b="0" i="0" dirty="0" err="1">
                <a:solidFill>
                  <a:srgbClr val="1F1F1F"/>
                </a:solidFill>
                <a:effectLst/>
                <a:latin typeface="Arial" panose="020B0604020202020204" pitchFamily="34" charset="0"/>
              </a:rPr>
              <a:t>rhag</a:t>
            </a:r>
            <a:r>
              <a:rPr lang="en-GB" b="0" i="0" dirty="0">
                <a:solidFill>
                  <a:srgbClr val="1F1F1F"/>
                </a:solidFill>
                <a:effectLst/>
                <a:latin typeface="Arial" panose="020B0604020202020204" pitchFamily="34" charset="0"/>
              </a:rPr>
              <a:t> dysgu drwy </a:t>
            </a:r>
            <a:r>
              <a:rPr lang="en-GB" b="0" i="0" dirty="0" err="1">
                <a:solidFill>
                  <a:srgbClr val="1F1F1F"/>
                </a:solidFill>
                <a:effectLst/>
                <a:latin typeface="Arial" panose="020B0604020202020204" pitchFamily="34" charset="0"/>
              </a:rPr>
              <a:t>ddarparu</a:t>
            </a:r>
            <a:r>
              <a:rPr lang="en-GB" b="0" i="0" dirty="0">
                <a:solidFill>
                  <a:srgbClr val="1F1F1F"/>
                </a:solidFill>
                <a:effectLst/>
                <a:latin typeface="Arial" panose="020B0604020202020204" pitchFamily="34" charset="0"/>
              </a:rPr>
              <a:t> gwasanaethau allweddol ar y </a:t>
            </a:r>
            <a:r>
              <a:rPr lang="en-GB" b="0" i="0" dirty="0" err="1">
                <a:solidFill>
                  <a:srgbClr val="1F1F1F"/>
                </a:solidFill>
                <a:effectLst/>
                <a:latin typeface="Arial" panose="020B0604020202020204" pitchFamily="34" charset="0"/>
              </a:rPr>
              <a:t>safle</a:t>
            </a:r>
            <a:r>
              <a:rPr lang="en-GB" b="0" i="0" dirty="0">
                <a:solidFill>
                  <a:srgbClr val="1F1F1F"/>
                </a:solidFill>
                <a:effectLst/>
                <a:latin typeface="Arial" panose="020B0604020202020204" pitchFamily="34" charset="0"/>
              </a:rPr>
              <a:t>. Mae </a:t>
            </a:r>
            <a:r>
              <a:rPr lang="en-GB" b="1" i="0" u="none" strike="noStrike" dirty="0" err="1">
                <a:solidFill>
                  <a:srgbClr val="0360A6"/>
                </a:solidFill>
                <a:effectLst/>
                <a:latin typeface="Arial" panose="020B0604020202020204" pitchFamily="34" charset="0"/>
                <a:hlinkClick r:id="rId5"/>
              </a:rPr>
              <a:t>Fframwaith</a:t>
            </a:r>
            <a:r>
              <a:rPr lang="en-GB" b="1" i="0" u="none" strike="noStrike" dirty="0">
                <a:solidFill>
                  <a:srgbClr val="0360A6"/>
                </a:solidFill>
                <a:effectLst/>
                <a:latin typeface="Arial" panose="020B0604020202020204" pitchFamily="34" charset="0"/>
                <a:hlinkClick r:id="rId5"/>
              </a:rPr>
              <a:t> NEST</a:t>
            </a:r>
            <a:r>
              <a:rPr lang="en-GB" b="0" i="0" dirty="0">
                <a:solidFill>
                  <a:srgbClr val="1F1F1F"/>
                </a:solidFill>
                <a:effectLst/>
                <a:latin typeface="Arial" panose="020B0604020202020204" pitchFamily="34" charset="0"/>
              </a:rPr>
              <a:t> (Nurturing, Empowering, Safe and Trusted) y Gwasanaeth Iechyd yn </a:t>
            </a:r>
            <a:r>
              <a:rPr lang="en-GB" b="0" i="0" dirty="0" err="1">
                <a:solidFill>
                  <a:srgbClr val="1F1F1F"/>
                </a:solidFill>
                <a:effectLst/>
                <a:latin typeface="Arial" panose="020B0604020202020204" pitchFamily="34" charset="0"/>
              </a:rPr>
              <a:t>cynrychioli</a:t>
            </a:r>
            <a:r>
              <a:rPr lang="en-GB" b="0" i="0" dirty="0">
                <a:solidFill>
                  <a:srgbClr val="1F1F1F"/>
                </a:solidFill>
                <a:effectLst/>
                <a:latin typeface="Arial" panose="020B0604020202020204" pitchFamily="34" charset="0"/>
              </a:rPr>
              <a:t> dull system </a:t>
            </a:r>
            <a:r>
              <a:rPr lang="en-GB" b="0" i="0" dirty="0" err="1">
                <a:solidFill>
                  <a:srgbClr val="1F1F1F"/>
                </a:solidFill>
                <a:effectLst/>
                <a:latin typeface="Arial" panose="020B0604020202020204" pitchFamily="34" charset="0"/>
              </a:rPr>
              <a:t>gyfan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sefydledig</a:t>
            </a:r>
            <a:r>
              <a:rPr lang="en-GB" b="0" i="0" dirty="0">
                <a:solidFill>
                  <a:srgbClr val="1F1F1F"/>
                </a:solidFill>
                <a:effectLst/>
                <a:latin typeface="Arial" panose="020B0604020202020204" pitchFamily="34" charset="0"/>
              </a:rPr>
              <a:t> ar gyfer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gwasanaethau iechyd meddwl,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chymorth</a:t>
            </a:r>
            <a:r>
              <a:rPr lang="en-GB" b="0" i="0" dirty="0">
                <a:solidFill>
                  <a:srgbClr val="1F1F1F"/>
                </a:solidFill>
                <a:effectLst/>
                <a:latin typeface="Arial" panose="020B0604020202020204" pitchFamily="34" charset="0"/>
              </a:rPr>
              <a:t> i blant a theuluoedd.</a:t>
            </a:r>
          </a:p>
          <a:p>
            <a:pPr algn="l"/>
            <a:r>
              <a:rPr lang="en-GB" b="0" i="0" dirty="0">
                <a:solidFill>
                  <a:srgbClr val="1F1F1F"/>
                </a:solidFill>
                <a:effectLst/>
                <a:latin typeface="Arial" panose="020B0604020202020204" pitchFamily="34" charset="0"/>
              </a:rPr>
              <a:t>Mae </a:t>
            </a:r>
            <a:r>
              <a:rPr lang="en-GB" b="0" i="0" dirty="0" err="1">
                <a:solidFill>
                  <a:srgbClr val="1F1F1F"/>
                </a:solidFill>
                <a:effectLst/>
                <a:latin typeface="Arial" panose="020B0604020202020204" pitchFamily="34" charset="0"/>
              </a:rPr>
              <a:t>cyfuno</a:t>
            </a:r>
            <a:r>
              <a:rPr lang="en-GB" b="0" i="0" dirty="0">
                <a:solidFill>
                  <a:srgbClr val="1F1F1F"/>
                </a:solidFill>
                <a:effectLst/>
                <a:latin typeface="Arial" panose="020B0604020202020204" pitchFamily="34" charset="0"/>
              </a:rPr>
              <a:t> gwasanaethau a </a:t>
            </a:r>
            <a:r>
              <a:rPr lang="en-GB" b="0" i="0" dirty="0" err="1">
                <a:solidFill>
                  <a:srgbClr val="1F1F1F"/>
                </a:solidFill>
                <a:effectLst/>
                <a:latin typeface="Arial" panose="020B0604020202020204" pitchFamily="34" charset="0"/>
              </a:rPr>
              <a:t>chynnig</a:t>
            </a:r>
            <a:r>
              <a:rPr lang="en-GB" b="0" i="0" dirty="0">
                <a:solidFill>
                  <a:srgbClr val="1F1F1F"/>
                </a:solidFill>
                <a:effectLst/>
                <a:latin typeface="Arial" panose="020B0604020202020204" pitchFamily="34" charset="0"/>
              </a:rPr>
              <a:t> dull integredig yn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dulliau ymgysylltu cadarnhaol a </a:t>
            </a:r>
            <a:r>
              <a:rPr lang="en-GB" b="0" i="0" dirty="0" err="1">
                <a:solidFill>
                  <a:srgbClr val="1F1F1F"/>
                </a:solidFill>
                <a:effectLst/>
                <a:latin typeface="Arial" panose="020B0604020202020204" pitchFamily="34" charset="0"/>
              </a:rPr>
              <a:t>chymorth</a:t>
            </a:r>
            <a:r>
              <a:rPr lang="en-GB" b="0" i="0" dirty="0">
                <a:solidFill>
                  <a:srgbClr val="1F1F1F"/>
                </a:solidFill>
                <a:effectLst/>
                <a:latin typeface="Arial" panose="020B0604020202020204" pitchFamily="34" charset="0"/>
              </a:rPr>
              <a:t> i blant </a:t>
            </a:r>
            <a:r>
              <a:rPr lang="en-GB" b="0" i="0" dirty="0" err="1">
                <a:solidFill>
                  <a:srgbClr val="1F1F1F"/>
                </a:solidFill>
                <a:effectLst/>
                <a:latin typeface="Arial" panose="020B0604020202020204" pitchFamily="34" charset="0"/>
              </a:rPr>
              <a:t>o'u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genedigaeth</a:t>
            </a:r>
            <a:r>
              <a:rPr lang="en-GB" b="0" i="0" dirty="0">
                <a:solidFill>
                  <a:srgbClr val="1F1F1F"/>
                </a:solidFill>
                <a:effectLst/>
                <a:latin typeface="Arial" panose="020B0604020202020204" pitchFamily="34" charset="0"/>
              </a:rPr>
              <a:t>. Mae </a:t>
            </a:r>
            <a:r>
              <a:rPr lang="en-GB" b="0" i="0" dirty="0" err="1">
                <a:solidFill>
                  <a:srgbClr val="1F1F1F"/>
                </a:solidFill>
                <a:effectLst/>
                <a:latin typeface="Arial" panose="020B0604020202020204" pitchFamily="34" charset="0"/>
              </a:rPr>
              <a:t>ymwelwyr</a:t>
            </a:r>
            <a:r>
              <a:rPr lang="en-GB" b="0" i="0" dirty="0">
                <a:solidFill>
                  <a:srgbClr val="1F1F1F"/>
                </a:solidFill>
                <a:effectLst/>
                <a:latin typeface="Arial" panose="020B0604020202020204" pitchFamily="34" charset="0"/>
              </a:rPr>
              <a:t> iechyd, </a:t>
            </a:r>
            <a:r>
              <a:rPr lang="en-GB" b="0" i="0" dirty="0" err="1">
                <a:solidFill>
                  <a:srgbClr val="1F1F1F"/>
                </a:solidFill>
                <a:effectLst/>
                <a:latin typeface="Arial" panose="020B0604020202020204" pitchFamily="34" charset="0"/>
              </a:rPr>
              <a:t>nyrsys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gweithwyr cymdeithasol, </a:t>
            </a:r>
            <a:r>
              <a:rPr lang="en-GB" b="0" i="0" dirty="0" err="1">
                <a:solidFill>
                  <a:srgbClr val="1F1F1F"/>
                </a:solidFill>
                <a:effectLst/>
                <a:latin typeface="Arial" panose="020B0604020202020204" pitchFamily="34" charset="0"/>
              </a:rPr>
              <a:t>seicolegwyr</a:t>
            </a:r>
            <a:r>
              <a:rPr lang="en-GB" b="0" i="0" dirty="0">
                <a:solidFill>
                  <a:srgbClr val="1F1F1F"/>
                </a:solidFill>
                <a:effectLst/>
                <a:latin typeface="Arial" panose="020B0604020202020204" pitchFamily="34" charset="0"/>
              </a:rPr>
              <a:t> addysg a </a:t>
            </a:r>
            <a:r>
              <a:rPr lang="en-GB" b="0" i="0" dirty="0" err="1">
                <a:solidFill>
                  <a:srgbClr val="1F1F1F"/>
                </a:solidFill>
                <a:effectLst/>
                <a:latin typeface="Arial" panose="020B0604020202020204" pitchFamily="34" charset="0"/>
              </a:rPr>
              <a:t>mentoriaid</a:t>
            </a:r>
            <a:r>
              <a:rPr lang="en-GB" b="0" i="0" dirty="0">
                <a:solidFill>
                  <a:srgbClr val="1F1F1F"/>
                </a:solidFill>
                <a:effectLst/>
                <a:latin typeface="Arial" panose="020B0604020202020204" pitchFamily="34" charset="0"/>
              </a:rPr>
              <a:t> dysgu yn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tîm </a:t>
            </a:r>
            <a:r>
              <a:rPr lang="en-GB" b="0" i="0" dirty="0" err="1">
                <a:solidFill>
                  <a:srgbClr val="1F1F1F"/>
                </a:solidFill>
                <a:effectLst/>
                <a:latin typeface="Arial" panose="020B0604020202020204" pitchFamily="34" charset="0"/>
              </a:rPr>
              <a:t>cynhwysfawr</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medrus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iawn</a:t>
            </a:r>
            <a:r>
              <a:rPr lang="en-GB" b="0" i="0" dirty="0">
                <a:solidFill>
                  <a:srgbClr val="1F1F1F"/>
                </a:solidFill>
                <a:effectLst/>
                <a:latin typeface="Arial" panose="020B0604020202020204" pitchFamily="34" charset="0"/>
              </a:rPr>
              <a:t> i roi dull sy’n canolbwyntio ar y plentyn a’r teulu ar waith, er mwyn gallu nodi eu </a:t>
            </a:r>
            <a:r>
              <a:rPr lang="en-GB" b="0" i="0" dirty="0" err="1">
                <a:solidFill>
                  <a:srgbClr val="1F1F1F"/>
                </a:solidFill>
                <a:effectLst/>
                <a:latin typeface="Arial" panose="020B0604020202020204" pitchFamily="34" charset="0"/>
              </a:rPr>
              <a:t>hanghenion</a:t>
            </a:r>
            <a:r>
              <a:rPr lang="en-GB" b="0" i="0" dirty="0">
                <a:solidFill>
                  <a:srgbClr val="1F1F1F"/>
                </a:solidFill>
                <a:effectLst/>
                <a:latin typeface="Arial" panose="020B0604020202020204" pitchFamily="34" charset="0"/>
              </a:rPr>
              <a:t> a’u </a:t>
            </a:r>
            <a:r>
              <a:rPr lang="en-GB" b="0" i="0" dirty="0" err="1">
                <a:solidFill>
                  <a:srgbClr val="1F1F1F"/>
                </a:solidFill>
                <a:effectLst/>
                <a:latin typeface="Arial" panose="020B0604020202020204" pitchFamily="34" charset="0"/>
              </a:rPr>
              <a:t>diwallu</a:t>
            </a:r>
            <a:r>
              <a:rPr lang="en-GB" b="0" i="0" dirty="0">
                <a:solidFill>
                  <a:srgbClr val="1F1F1F"/>
                </a:solidFill>
                <a:effectLst/>
                <a:latin typeface="Arial" panose="020B0604020202020204" pitchFamily="34" charset="0"/>
              </a:rPr>
              <a:t> yn effeithiol.</a:t>
            </a:r>
          </a:p>
          <a:p>
            <a:pPr algn="l"/>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Arial" panose="020B0604020202020204" pitchFamily="34" charset="0"/>
              </a:rPr>
              <a:t>Mae Ysgol Bro yn </a:t>
            </a:r>
            <a:r>
              <a:rPr lang="en-GB" b="0" i="0" dirty="0" err="1">
                <a:solidFill>
                  <a:srgbClr val="1F1F1F"/>
                </a:solidFill>
                <a:effectLst/>
                <a:latin typeface="Arial" panose="020B0604020202020204" pitchFamily="34" charset="0"/>
              </a:rPr>
              <a:t>rhoi’r</a:t>
            </a:r>
            <a:r>
              <a:rPr lang="en-GB" b="0" i="0" dirty="0">
                <a:solidFill>
                  <a:srgbClr val="1F1F1F"/>
                </a:solidFill>
                <a:effectLst/>
                <a:latin typeface="Arial" panose="020B0604020202020204" pitchFamily="34" charset="0"/>
              </a:rPr>
              <a:t> plentyn wrth </a:t>
            </a:r>
            <a:r>
              <a:rPr lang="en-GB" b="0" i="0" dirty="0" err="1">
                <a:solidFill>
                  <a:srgbClr val="1F1F1F"/>
                </a:solidFill>
                <a:effectLst/>
                <a:latin typeface="Arial" panose="020B0604020202020204" pitchFamily="34" charset="0"/>
              </a:rPr>
              <a:t>wraidd</a:t>
            </a:r>
            <a:r>
              <a:rPr lang="en-GB" b="0" i="0" dirty="0">
                <a:solidFill>
                  <a:srgbClr val="1F1F1F"/>
                </a:solidFill>
                <a:effectLst/>
                <a:latin typeface="Arial" panose="020B0604020202020204" pitchFamily="34" charset="0"/>
              </a:rPr>
              <a:t> ei ddull. Mae'n </a:t>
            </a:r>
            <a:r>
              <a:rPr lang="en-GB" b="0" i="0" dirty="0" err="1">
                <a:solidFill>
                  <a:srgbClr val="1F1F1F"/>
                </a:solidFill>
                <a:effectLst/>
                <a:latin typeface="Arial" panose="020B0604020202020204" pitchFamily="34" charset="0"/>
              </a:rPr>
              <a:t>cysylltu'r</a:t>
            </a:r>
            <a:r>
              <a:rPr lang="en-GB" b="0" i="0" dirty="0">
                <a:solidFill>
                  <a:srgbClr val="1F1F1F"/>
                </a:solidFill>
                <a:effectLst/>
                <a:latin typeface="Arial" panose="020B0604020202020204" pitchFamily="34" charset="0"/>
              </a:rPr>
              <a:t> teulu, yr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a'r gymuned </a:t>
            </a:r>
            <a:r>
              <a:rPr lang="en-GB" b="0" i="0" dirty="0" err="1">
                <a:solidFill>
                  <a:srgbClr val="1F1F1F"/>
                </a:solidFill>
                <a:effectLst/>
                <a:latin typeface="Arial" panose="020B0604020202020204" pitchFamily="34" charset="0"/>
              </a:rPr>
              <a:t>â'i</a:t>
            </a:r>
            <a:r>
              <a:rPr lang="en-GB" b="0" i="0" dirty="0">
                <a:solidFill>
                  <a:srgbClr val="1F1F1F"/>
                </a:solidFill>
                <a:effectLst/>
                <a:latin typeface="Arial" panose="020B0604020202020204" pitchFamily="34" charset="0"/>
              </a:rPr>
              <a:t> gilydd er mwyn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dull cyfannol ac integredig o </a:t>
            </a:r>
            <a:r>
              <a:rPr lang="en-GB" b="0" i="0" dirty="0" err="1">
                <a:solidFill>
                  <a:srgbClr val="1F1F1F"/>
                </a:solidFill>
                <a:effectLst/>
                <a:latin typeface="Arial" panose="020B0604020202020204" pitchFamily="34" charset="0"/>
              </a:rPr>
              <a:t>ddysgu</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(Estyn, </a:t>
            </a:r>
            <a:r>
              <a:rPr lang="en-GB" b="0" i="0" dirty="0" err="1">
                <a:solidFill>
                  <a:srgbClr val="1F1F1F"/>
                </a:solidFill>
                <a:effectLst/>
                <a:latin typeface="Arial" panose="020B0604020202020204" pitchFamily="34" charset="0"/>
              </a:rPr>
              <a:t>Arolygiaeth</a:t>
            </a:r>
            <a:r>
              <a:rPr lang="en-GB" b="0" i="0" dirty="0">
                <a:solidFill>
                  <a:srgbClr val="1F1F1F"/>
                </a:solidFill>
                <a:effectLst/>
                <a:latin typeface="Arial" panose="020B0604020202020204" pitchFamily="34" charset="0"/>
              </a:rPr>
              <a:t> Ei </a:t>
            </a:r>
            <a:r>
              <a:rPr lang="en-GB" b="0" i="0" dirty="0" err="1">
                <a:solidFill>
                  <a:srgbClr val="1F1F1F"/>
                </a:solidFill>
                <a:effectLst/>
                <a:latin typeface="Arial" panose="020B0604020202020204" pitchFamily="34" charset="0"/>
              </a:rPr>
              <a:t>Mawrhydi</a:t>
            </a:r>
            <a:r>
              <a:rPr lang="en-GB" b="0" i="0" dirty="0">
                <a:solidFill>
                  <a:srgbClr val="1F1F1F"/>
                </a:solidFill>
                <a:effectLst/>
                <a:latin typeface="Arial" panose="020B0604020202020204" pitchFamily="34" charset="0"/>
              </a:rPr>
              <a:t> dros Addysg a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yng </a:t>
            </a:r>
            <a:r>
              <a:rPr lang="en-GB" b="0" i="0" dirty="0" err="1">
                <a:solidFill>
                  <a:srgbClr val="1F1F1F"/>
                </a:solidFill>
                <a:effectLst/>
                <a:latin typeface="Arial" panose="020B0604020202020204" pitchFamily="34" charset="0"/>
              </a:rPr>
              <a:t>Nghymru</a:t>
            </a:r>
            <a:r>
              <a:rPr lang="en-GB" b="0" i="0" dirty="0">
                <a:solidFill>
                  <a:srgbClr val="1F1F1F"/>
                </a:solidFill>
                <a:effectLst/>
                <a:latin typeface="Arial" panose="020B0604020202020204" pitchFamily="34" charset="0"/>
              </a:rPr>
              <a:t>. 2020. </a:t>
            </a:r>
            <a:r>
              <a:rPr lang="en-GB" b="1" i="0" u="none" strike="noStrike" dirty="0" err="1">
                <a:solidFill>
                  <a:srgbClr val="0360A6"/>
                </a:solidFill>
                <a:effectLst/>
                <a:latin typeface="Arial" panose="020B0604020202020204" pitchFamily="34" charset="0"/>
                <a:hlinkClick r:id="rId3"/>
              </a:rPr>
              <a:t>Ysgolion</a:t>
            </a:r>
            <a:r>
              <a:rPr lang="en-GB" b="1" i="0" u="none" strike="noStrike" dirty="0">
                <a:solidFill>
                  <a:srgbClr val="0360A6"/>
                </a:solidFill>
                <a:effectLst/>
                <a:latin typeface="Arial" panose="020B0604020202020204" pitchFamily="34" charset="0"/>
                <a:hlinkClick r:id="rId3"/>
              </a:rPr>
              <a:t> cymunedol: teuluoedd a </a:t>
            </a:r>
            <a:r>
              <a:rPr lang="en-GB" b="1" i="0" u="none" strike="noStrike" dirty="0" err="1">
                <a:solidFill>
                  <a:srgbClr val="0360A6"/>
                </a:solidFill>
                <a:effectLst/>
                <a:latin typeface="Arial" panose="020B0604020202020204" pitchFamily="34" charset="0"/>
                <a:hlinkClick r:id="rId3"/>
              </a:rPr>
              <a:t>chymunedau</a:t>
            </a:r>
            <a:r>
              <a:rPr lang="en-GB" b="1" i="0" u="none" strike="noStrike" dirty="0">
                <a:solidFill>
                  <a:srgbClr val="0360A6"/>
                </a:solidFill>
                <a:effectLst/>
                <a:latin typeface="Arial" panose="020B0604020202020204" pitchFamily="34" charset="0"/>
                <a:hlinkClick r:id="rId3"/>
              </a:rPr>
              <a:t> wrth </a:t>
            </a:r>
            <a:r>
              <a:rPr lang="en-GB" b="1" i="0" u="none" strike="noStrike" dirty="0" err="1">
                <a:solidFill>
                  <a:srgbClr val="0360A6"/>
                </a:solidFill>
                <a:effectLst/>
                <a:latin typeface="Arial" panose="020B0604020202020204" pitchFamily="34" charset="0"/>
                <a:hlinkClick r:id="rId3"/>
              </a:rPr>
              <a:t>wraidd</a:t>
            </a:r>
            <a:r>
              <a:rPr lang="en-GB" b="1" i="0" u="none" strike="noStrike" dirty="0">
                <a:solidFill>
                  <a:srgbClr val="0360A6"/>
                </a:solidFill>
                <a:effectLst/>
                <a:latin typeface="Arial" panose="020B0604020202020204" pitchFamily="34" charset="0"/>
                <a:hlinkClick r:id="rId3"/>
              </a:rPr>
              <a:t> </a:t>
            </a:r>
            <a:r>
              <a:rPr lang="en-GB" b="1" i="0" u="none" strike="noStrike" dirty="0" err="1">
                <a:solidFill>
                  <a:srgbClr val="0360A6"/>
                </a:solidFill>
                <a:effectLst/>
                <a:latin typeface="Arial" panose="020B0604020202020204" pitchFamily="34" charset="0"/>
                <a:hlinkClick r:id="rId3"/>
              </a:rPr>
              <a:t>bywyd</a:t>
            </a:r>
            <a:r>
              <a:rPr lang="en-GB" b="1" i="0" u="none" strike="noStrike" dirty="0">
                <a:solidFill>
                  <a:srgbClr val="0360A6"/>
                </a:solidFill>
                <a:effectLst/>
                <a:latin typeface="Arial" panose="020B0604020202020204" pitchFamily="34" charset="0"/>
                <a:hlinkClick r:id="rId3"/>
              </a:rPr>
              <a:t> </a:t>
            </a:r>
            <a:r>
              <a:rPr lang="en-GB" b="1" i="0" u="none" strike="noStrike" dirty="0" err="1">
                <a:solidFill>
                  <a:srgbClr val="0360A6"/>
                </a:solidFill>
                <a:effectLst/>
                <a:latin typeface="Arial" panose="020B0604020202020204" pitchFamily="34" charset="0"/>
                <a:hlinkClick r:id="rId3"/>
              </a:rPr>
              <a:t>ysgol</a:t>
            </a:r>
            <a:r>
              <a:rPr lang="en-GB" b="0" i="0" dirty="0">
                <a:solidFill>
                  <a:srgbClr val="1F1F1F"/>
                </a:solidFill>
                <a:effectLst/>
                <a:latin typeface="Arial" panose="020B0604020202020204" pitchFamily="34" charset="0"/>
              </a:rPr>
              <a:t>). Mae'n </a:t>
            </a:r>
            <a:r>
              <a:rPr lang="en-GB" b="0" i="0" dirty="0" err="1">
                <a:solidFill>
                  <a:srgbClr val="1F1F1F"/>
                </a:solidFill>
                <a:effectLst/>
                <a:latin typeface="Arial" panose="020B0604020202020204" pitchFamily="34" charset="0"/>
              </a:rPr>
              <a:t>mabwysiadu</a:t>
            </a:r>
            <a:r>
              <a:rPr lang="en-GB" b="0" i="0" dirty="0">
                <a:solidFill>
                  <a:srgbClr val="1F1F1F"/>
                </a:solidFill>
                <a:effectLst/>
                <a:latin typeface="Arial" panose="020B0604020202020204" pitchFamily="34" charset="0"/>
              </a:rPr>
              <a:t> dull cadarnhaol, gan adeiladu ar y </a:t>
            </a:r>
            <a:r>
              <a:rPr lang="en-GB" b="0" i="0" dirty="0" err="1">
                <a:solidFill>
                  <a:srgbClr val="1F1F1F"/>
                </a:solidFill>
                <a:effectLst/>
                <a:latin typeface="Arial" panose="020B0604020202020204" pitchFamily="34" charset="0"/>
              </a:rPr>
              <a:t>cryfderau</a:t>
            </a:r>
            <a:r>
              <a:rPr lang="en-GB" b="0" i="0" dirty="0">
                <a:solidFill>
                  <a:srgbClr val="1F1F1F"/>
                </a:solidFill>
                <a:effectLst/>
                <a:latin typeface="Arial" panose="020B0604020202020204" pitchFamily="34" charset="0"/>
              </a:rPr>
              <a:t> sydd </a:t>
            </a:r>
            <a:r>
              <a:rPr lang="en-GB" b="0" i="0" dirty="0" err="1">
                <a:solidFill>
                  <a:srgbClr val="1F1F1F"/>
                </a:solidFill>
                <a:effectLst/>
                <a:latin typeface="Arial" panose="020B0604020202020204" pitchFamily="34" charset="0"/>
              </a:rPr>
              <a:t>eisoes</a:t>
            </a:r>
            <a:r>
              <a:rPr lang="en-GB" b="0" i="0" dirty="0">
                <a:solidFill>
                  <a:srgbClr val="1F1F1F"/>
                </a:solidFill>
                <a:effectLst/>
                <a:latin typeface="Arial" panose="020B0604020202020204" pitchFamily="34" charset="0"/>
              </a:rPr>
              <a:t> gan </a:t>
            </a:r>
            <a:r>
              <a:rPr lang="en-GB" b="0" i="0" dirty="0" err="1">
                <a:solidFill>
                  <a:srgbClr val="1F1F1F"/>
                </a:solidFill>
                <a:effectLst/>
                <a:latin typeface="Arial" panose="020B0604020202020204" pitchFamily="34" charset="0"/>
              </a:rPr>
              <a:t>deuluoedd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chymunedau</a:t>
            </a:r>
            <a:r>
              <a:rPr lang="en-GB" b="0" i="0" dirty="0">
                <a:solidFill>
                  <a:srgbClr val="1F1F1F"/>
                </a:solidFill>
                <a:effectLst/>
                <a:latin typeface="Arial" panose="020B0604020202020204" pitchFamily="34" charset="0"/>
              </a:rPr>
              <a:t>, ac yn </a:t>
            </a:r>
            <a:r>
              <a:rPr lang="en-GB" b="0" i="0" dirty="0" err="1">
                <a:solidFill>
                  <a:srgbClr val="1F1F1F"/>
                </a:solidFill>
                <a:effectLst/>
                <a:latin typeface="Arial" panose="020B0604020202020204" pitchFamily="34" charset="0"/>
              </a:rPr>
              <a:t>defnyddio'r</a:t>
            </a:r>
            <a:r>
              <a:rPr lang="en-GB" b="0" i="0" dirty="0">
                <a:solidFill>
                  <a:srgbClr val="1F1F1F"/>
                </a:solidFill>
                <a:effectLst/>
                <a:latin typeface="Arial" panose="020B0604020202020204" pitchFamily="34" charset="0"/>
              </a:rPr>
              <a:t> rhain fel </a:t>
            </a:r>
            <a:r>
              <a:rPr lang="en-GB" b="0" i="0" dirty="0" err="1">
                <a:solidFill>
                  <a:srgbClr val="1F1F1F"/>
                </a:solidFill>
                <a:effectLst/>
                <a:latin typeface="Arial" panose="020B0604020202020204" pitchFamily="34" charset="0"/>
              </a:rPr>
              <a:t>sylfaen</a:t>
            </a:r>
            <a:r>
              <a:rPr lang="en-GB" b="0" i="0" dirty="0">
                <a:solidFill>
                  <a:srgbClr val="1F1F1F"/>
                </a:solidFill>
                <a:effectLst/>
                <a:latin typeface="Arial" panose="020B0604020202020204" pitchFamily="34" charset="0"/>
              </a:rPr>
              <a:t> i ddatblygu </a:t>
            </a:r>
            <a:r>
              <a:rPr lang="en-GB" b="0" i="0" dirty="0" err="1">
                <a:solidFill>
                  <a:srgbClr val="1F1F1F"/>
                </a:solidFill>
                <a:effectLst/>
                <a:latin typeface="Arial" panose="020B0604020202020204" pitchFamily="34" charset="0"/>
              </a:rPr>
              <a:t>ymhellach</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Gall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mewn </a:t>
            </a:r>
            <a:r>
              <a:rPr lang="en-GB" b="0" i="0" dirty="0" err="1">
                <a:solidFill>
                  <a:srgbClr val="1F1F1F"/>
                </a:solidFill>
                <a:effectLst/>
                <a:latin typeface="Arial" panose="020B0604020202020204" pitchFamily="34" charset="0"/>
              </a:rPr>
              <a:t>ardaloedd</a:t>
            </a:r>
            <a:r>
              <a:rPr lang="en-GB" b="0" i="0" dirty="0">
                <a:solidFill>
                  <a:srgbClr val="1F1F1F"/>
                </a:solidFill>
                <a:effectLst/>
                <a:latin typeface="Arial" panose="020B0604020202020204" pitchFamily="34" charset="0"/>
              </a:rPr>
              <a:t> sydd dan anfantais economaidd-gymdeithasol </a:t>
            </a:r>
            <a:r>
              <a:rPr lang="en-GB" b="0" i="0" dirty="0" err="1">
                <a:solidFill>
                  <a:srgbClr val="1F1F1F"/>
                </a:solidFill>
                <a:effectLst/>
                <a:latin typeface="Arial" panose="020B0604020202020204" pitchFamily="34" charset="0"/>
              </a:rPr>
              <a:t>wynebu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cymhlethdodau</a:t>
            </a:r>
            <a:r>
              <a:rPr lang="en-GB" b="0" i="0" dirty="0">
                <a:solidFill>
                  <a:srgbClr val="1F1F1F"/>
                </a:solidFill>
                <a:effectLst/>
                <a:latin typeface="Arial" panose="020B0604020202020204" pitchFamily="34" charset="0"/>
              </a:rPr>
              <a:t> ychwanegol sy'n effeithio ar y plentyn, y teulu a’r gymuned. Er na all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liniaru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effeithiau</a:t>
            </a:r>
            <a:r>
              <a:rPr lang="en-GB" b="0" i="0" dirty="0">
                <a:solidFill>
                  <a:srgbClr val="1F1F1F"/>
                </a:solidFill>
                <a:effectLst/>
                <a:latin typeface="Arial" panose="020B0604020202020204" pitchFamily="34" charset="0"/>
              </a:rPr>
              <a:t> negyddol pob ffactor allanol er mwyn </a:t>
            </a:r>
            <a:r>
              <a:rPr lang="en-GB" b="0" i="0" dirty="0" err="1">
                <a:solidFill>
                  <a:srgbClr val="1F1F1F"/>
                </a:solidFill>
                <a:effectLst/>
                <a:latin typeface="Arial" panose="020B0604020202020204" pitchFamily="34" charset="0"/>
              </a:rPr>
              <a:t>gwella</a:t>
            </a:r>
            <a:r>
              <a:rPr lang="en-GB" b="0" i="0" dirty="0">
                <a:solidFill>
                  <a:srgbClr val="1F1F1F"/>
                </a:solidFill>
                <a:effectLst/>
                <a:latin typeface="Arial" panose="020B0604020202020204" pitchFamily="34" charset="0"/>
              </a:rPr>
              <a:t> dysgu, mae'n briodol cynnwys rhieni, teuluoedd, a'r gymuned. Dyma </a:t>
            </a:r>
            <a:r>
              <a:rPr lang="en-GB" b="0" i="0" dirty="0" err="1">
                <a:solidFill>
                  <a:srgbClr val="1F1F1F"/>
                </a:solidFill>
                <a:effectLst/>
                <a:latin typeface="Arial" panose="020B0604020202020204" pitchFamily="34" charset="0"/>
              </a:rPr>
              <a:t>farn</a:t>
            </a:r>
            <a:r>
              <a:rPr lang="en-GB" b="0" i="0" dirty="0">
                <a:solidFill>
                  <a:srgbClr val="1F1F1F"/>
                </a:solidFill>
                <a:effectLst/>
                <a:latin typeface="Arial" panose="020B0604020202020204" pitchFamily="34" charset="0"/>
              </a:rPr>
              <a:t> sydd wedi'i </a:t>
            </a:r>
            <a:r>
              <a:rPr lang="en-GB" b="0" i="0" dirty="0" err="1">
                <a:solidFill>
                  <a:srgbClr val="1F1F1F"/>
                </a:solidFill>
                <a:effectLst/>
                <a:latin typeface="Arial" panose="020B0604020202020204" pitchFamily="34" charset="0"/>
              </a:rPr>
              <a:t>gymeradwyo</a:t>
            </a:r>
            <a:r>
              <a:rPr lang="en-GB" b="0" i="0" dirty="0">
                <a:solidFill>
                  <a:srgbClr val="1F1F1F"/>
                </a:solidFill>
                <a:effectLst/>
                <a:latin typeface="Arial" panose="020B0604020202020204" pitchFamily="34" charset="0"/>
              </a:rPr>
              <a:t> gan y </a:t>
            </a:r>
            <a:r>
              <a:rPr lang="en-GB" b="0" i="0" dirty="0" err="1">
                <a:solidFill>
                  <a:srgbClr val="1F1F1F"/>
                </a:solidFill>
                <a:effectLst/>
                <a:latin typeface="Arial" panose="020B0604020202020204" pitchFamily="34" charset="0"/>
              </a:rPr>
              <a:t>Sefydliad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Gwaddol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Addysgol</a:t>
            </a:r>
            <a:r>
              <a:rPr lang="en-GB" b="0" i="0" dirty="0">
                <a:solidFill>
                  <a:srgbClr val="1F1F1F"/>
                </a:solidFill>
                <a:effectLst/>
                <a:latin typeface="Arial" panose="020B0604020202020204" pitchFamily="34" charset="0"/>
              </a:rPr>
              <a:t> (EEF) sy'n </a:t>
            </a:r>
            <a:r>
              <a:rPr lang="en-GB" b="0" i="0" dirty="0" err="1">
                <a:solidFill>
                  <a:srgbClr val="1F1F1F"/>
                </a:solidFill>
                <a:effectLst/>
                <a:latin typeface="Arial" panose="020B0604020202020204" pitchFamily="34" charset="0"/>
              </a:rPr>
              <a:t>datgan</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‘The research is clear that the best way to support learners, including those at risk of underachievement in the current system is to work in partnership with families.’ (EEF. 2018. </a:t>
            </a:r>
            <a:r>
              <a:rPr lang="en-GB" b="1" i="0" u="none" strike="noStrike" dirty="0">
                <a:solidFill>
                  <a:srgbClr val="0360A6"/>
                </a:solidFill>
                <a:effectLst/>
                <a:latin typeface="Arial" panose="020B0604020202020204" pitchFamily="34" charset="0"/>
                <a:hlinkClick r:id="rId6"/>
              </a:rPr>
              <a:t>The Attainment Gap</a:t>
            </a:r>
            <a:r>
              <a:rPr lang="en-GB" b="0" i="0" dirty="0">
                <a:solidFill>
                  <a:srgbClr val="1F1F1F"/>
                </a:solidFill>
                <a:effectLst/>
                <a:latin typeface="Arial" panose="020B0604020202020204" pitchFamily="34" charset="0"/>
              </a:rPr>
              <a:t>)</a:t>
            </a:r>
          </a:p>
          <a:p>
            <a:pPr algn="l"/>
            <a:endParaRPr lang="en-GB" b="0" i="0" dirty="0">
              <a:solidFill>
                <a:srgbClr val="1F1F1F"/>
              </a:solidFill>
              <a:effectLst/>
              <a:latin typeface="Arial" panose="020B0604020202020204" pitchFamily="34" charset="0"/>
            </a:endParaRPr>
          </a:p>
          <a:p>
            <a:pPr algn="l"/>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Arial" panose="020B0604020202020204" pitchFamily="34" charset="0"/>
              </a:rPr>
              <a:t>Mae Estyn, </a:t>
            </a:r>
            <a:r>
              <a:rPr lang="en-GB" b="0" i="0" dirty="0" err="1">
                <a:solidFill>
                  <a:srgbClr val="1F1F1F"/>
                </a:solidFill>
                <a:effectLst/>
                <a:latin typeface="Arial" panose="020B0604020202020204" pitchFamily="34" charset="0"/>
              </a:rPr>
              <a:t>arolygiaeth</a:t>
            </a:r>
            <a:r>
              <a:rPr lang="en-GB" b="0" i="0" dirty="0">
                <a:solidFill>
                  <a:srgbClr val="1F1F1F"/>
                </a:solidFill>
                <a:effectLst/>
                <a:latin typeface="Arial" panose="020B0604020202020204" pitchFamily="34" charset="0"/>
              </a:rPr>
              <a:t> Cymru, wedi </a:t>
            </a:r>
            <a:r>
              <a:rPr lang="en-GB" b="0" i="0" dirty="0" err="1">
                <a:solidFill>
                  <a:srgbClr val="1F1F1F"/>
                </a:solidFill>
                <a:effectLst/>
                <a:latin typeface="Arial" panose="020B0604020202020204" pitchFamily="34" charset="0"/>
              </a:rPr>
              <a:t>hyrwyddo'r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defnydd</a:t>
            </a:r>
            <a:r>
              <a:rPr lang="en-GB" b="0" i="0" dirty="0">
                <a:solidFill>
                  <a:srgbClr val="1F1F1F"/>
                </a:solidFill>
                <a:effectLst/>
                <a:latin typeface="Arial" panose="020B0604020202020204" pitchFamily="34" charset="0"/>
              </a:rPr>
              <a:t> o ddull ymgysylltu â rhieni ac â’r gymuned yn </a:t>
            </a:r>
            <a:r>
              <a:rPr lang="en-GB" b="0" i="0" dirty="0" err="1">
                <a:solidFill>
                  <a:srgbClr val="1F1F1F"/>
                </a:solidFill>
                <a:effectLst/>
                <a:latin typeface="Arial" panose="020B0604020202020204" pitchFamily="34" charset="0"/>
              </a:rPr>
              <a:t>gyson</a:t>
            </a:r>
            <a:r>
              <a:rPr lang="en-GB" b="0" i="0" dirty="0">
                <a:solidFill>
                  <a:srgbClr val="1F1F1F"/>
                </a:solidFill>
                <a:effectLst/>
                <a:latin typeface="Arial" panose="020B0604020202020204" pitchFamily="34" charset="0"/>
              </a:rPr>
              <a:t> (Estyn, </a:t>
            </a:r>
            <a:r>
              <a:rPr lang="en-GB" b="0" i="0" dirty="0" err="1">
                <a:solidFill>
                  <a:srgbClr val="1F1F1F"/>
                </a:solidFill>
                <a:effectLst/>
                <a:latin typeface="Arial" panose="020B0604020202020204" pitchFamily="34" charset="0"/>
              </a:rPr>
              <a:t>Arolygiaeth</a:t>
            </a:r>
            <a:r>
              <a:rPr lang="en-GB" b="0" i="0" dirty="0">
                <a:solidFill>
                  <a:srgbClr val="1F1F1F"/>
                </a:solidFill>
                <a:effectLst/>
                <a:latin typeface="Arial" panose="020B0604020202020204" pitchFamily="34" charset="0"/>
              </a:rPr>
              <a:t> Ei </a:t>
            </a:r>
            <a:r>
              <a:rPr lang="en-GB" b="0" i="0" dirty="0" err="1">
                <a:solidFill>
                  <a:srgbClr val="1F1F1F"/>
                </a:solidFill>
                <a:effectLst/>
                <a:latin typeface="Arial" panose="020B0604020202020204" pitchFamily="34" charset="0"/>
              </a:rPr>
              <a:t>Mawrhydi</a:t>
            </a:r>
            <a:r>
              <a:rPr lang="en-GB" b="0" i="0" dirty="0">
                <a:solidFill>
                  <a:srgbClr val="1F1F1F"/>
                </a:solidFill>
                <a:effectLst/>
                <a:latin typeface="Arial" panose="020B0604020202020204" pitchFamily="34" charset="0"/>
              </a:rPr>
              <a:t> dros Addysg a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yng </a:t>
            </a:r>
            <a:r>
              <a:rPr lang="en-GB" b="0" i="0" dirty="0" err="1">
                <a:solidFill>
                  <a:srgbClr val="1F1F1F"/>
                </a:solidFill>
                <a:effectLst/>
                <a:latin typeface="Arial" panose="020B0604020202020204" pitchFamily="34" charset="0"/>
              </a:rPr>
              <a:t>Nghymru</a:t>
            </a:r>
            <a:r>
              <a:rPr lang="en-GB" b="0" i="0" dirty="0">
                <a:solidFill>
                  <a:srgbClr val="1F1F1F"/>
                </a:solidFill>
                <a:effectLst/>
                <a:latin typeface="Arial" panose="020B0604020202020204" pitchFamily="34" charset="0"/>
              </a:rPr>
              <a:t>. 2018. </a:t>
            </a:r>
            <a:r>
              <a:rPr lang="en-GB" b="1" i="0" u="none" strike="noStrike" dirty="0">
                <a:solidFill>
                  <a:srgbClr val="0360A6"/>
                </a:solidFill>
                <a:effectLst/>
                <a:latin typeface="Arial" panose="020B0604020202020204" pitchFamily="34" charset="0"/>
                <a:hlinkClick r:id="rId7"/>
              </a:rPr>
              <a:t>Cynnwys Rhieni - Cyfathrebu rhwng </a:t>
            </a:r>
            <a:r>
              <a:rPr lang="en-GB" b="1" i="0" u="none" strike="noStrike" dirty="0" err="1">
                <a:solidFill>
                  <a:srgbClr val="0360A6"/>
                </a:solidFill>
                <a:effectLst/>
                <a:latin typeface="Arial" panose="020B0604020202020204" pitchFamily="34" charset="0"/>
                <a:hlinkClick r:id="rId7"/>
              </a:rPr>
              <a:t>ysgolion</a:t>
            </a:r>
            <a:r>
              <a:rPr lang="en-GB" b="1" i="0" u="none" strike="noStrike" dirty="0">
                <a:solidFill>
                  <a:srgbClr val="0360A6"/>
                </a:solidFill>
                <a:effectLst/>
                <a:latin typeface="Arial" panose="020B0604020202020204" pitchFamily="34" charset="0"/>
                <a:hlinkClick r:id="rId7"/>
              </a:rPr>
              <a:t> a rhieni plant </a:t>
            </a:r>
            <a:r>
              <a:rPr lang="en-GB" b="1" i="0" u="none" strike="noStrike" dirty="0" err="1">
                <a:solidFill>
                  <a:srgbClr val="0360A6"/>
                </a:solidFill>
                <a:effectLst/>
                <a:latin typeface="Arial" panose="020B0604020202020204" pitchFamily="34" charset="0"/>
                <a:hlinkClick r:id="rId7"/>
              </a:rPr>
              <a:t>oedran</a:t>
            </a:r>
            <a:r>
              <a:rPr lang="en-GB" b="1" i="0" u="none" strike="noStrike" dirty="0">
                <a:solidFill>
                  <a:srgbClr val="0360A6"/>
                </a:solidFill>
                <a:effectLst/>
                <a:latin typeface="Arial" panose="020B0604020202020204" pitchFamily="34" charset="0"/>
                <a:hlinkClick r:id="rId7"/>
              </a:rPr>
              <a:t> </a:t>
            </a:r>
            <a:r>
              <a:rPr lang="en-GB" b="1" i="0" u="none" strike="noStrike" dirty="0" err="1">
                <a:solidFill>
                  <a:srgbClr val="0360A6"/>
                </a:solidFill>
                <a:effectLst/>
                <a:latin typeface="Arial" panose="020B0604020202020204" pitchFamily="34" charset="0"/>
                <a:hlinkClick r:id="rId7"/>
              </a:rPr>
              <a:t>ysgol</a:t>
            </a:r>
            <a:r>
              <a:rPr lang="en-GB" b="0" i="0" dirty="0">
                <a:solidFill>
                  <a:srgbClr val="1F1F1F"/>
                </a:solidFill>
                <a:effectLst/>
                <a:latin typeface="Arial" panose="020B0604020202020204" pitchFamily="34" charset="0"/>
              </a:rPr>
              <a:t>). Ac maent yn </a:t>
            </a:r>
            <a:r>
              <a:rPr lang="en-GB" b="0" i="0" dirty="0" err="1">
                <a:solidFill>
                  <a:srgbClr val="1F1F1F"/>
                </a:solidFill>
                <a:effectLst/>
                <a:latin typeface="Arial" panose="020B0604020202020204" pitchFamily="34" charset="0"/>
              </a:rPr>
              <a:t>datgan</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‘Mae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cryf</a:t>
            </a:r>
            <a:r>
              <a:rPr lang="en-GB" b="0" i="0" dirty="0">
                <a:solidFill>
                  <a:srgbClr val="1F1F1F"/>
                </a:solidFill>
                <a:effectLst/>
                <a:latin typeface="Arial" panose="020B0604020202020204" pitchFamily="34" charset="0"/>
              </a:rPr>
              <a:t> yn </a:t>
            </a:r>
            <a:r>
              <a:rPr lang="en-GB" b="0" i="0" dirty="0" err="1">
                <a:solidFill>
                  <a:srgbClr val="1F1F1F"/>
                </a:solidFill>
                <a:effectLst/>
                <a:latin typeface="Arial" panose="020B0604020202020204" pitchFamily="34" charset="0"/>
              </a:rPr>
              <a:t>cydnabod</a:t>
            </a:r>
            <a:r>
              <a:rPr lang="en-GB" b="0" i="0" dirty="0">
                <a:solidFill>
                  <a:srgbClr val="1F1F1F"/>
                </a:solidFill>
                <a:effectLst/>
                <a:latin typeface="Arial" panose="020B0604020202020204" pitchFamily="34" charset="0"/>
              </a:rPr>
              <a:t> na </a:t>
            </a:r>
            <a:r>
              <a:rPr lang="en-GB" b="0" i="0" dirty="0" err="1">
                <a:solidFill>
                  <a:srgbClr val="1F1F1F"/>
                </a:solidFill>
                <a:effectLst/>
                <a:latin typeface="Arial" panose="020B0604020202020204" pitchFamily="34" charset="0"/>
              </a:rPr>
              <a:t>allant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fynd</a:t>
            </a:r>
            <a:r>
              <a:rPr lang="en-GB" b="0" i="0" dirty="0">
                <a:solidFill>
                  <a:srgbClr val="1F1F1F"/>
                </a:solidFill>
                <a:effectLst/>
                <a:latin typeface="Arial" panose="020B0604020202020204" pitchFamily="34" charset="0"/>
              </a:rPr>
              <a:t> i’r </a:t>
            </a:r>
            <a:r>
              <a:rPr lang="en-GB" b="0" i="0" dirty="0" err="1">
                <a:solidFill>
                  <a:srgbClr val="1F1F1F"/>
                </a:solidFill>
                <a:effectLst/>
                <a:latin typeface="Arial" panose="020B0604020202020204" pitchFamily="34" charset="0"/>
              </a:rPr>
              <a:t>afael</a:t>
            </a:r>
            <a:r>
              <a:rPr lang="en-GB" b="0" i="0" dirty="0">
                <a:solidFill>
                  <a:srgbClr val="1F1F1F"/>
                </a:solidFill>
                <a:effectLst/>
                <a:latin typeface="Arial" panose="020B0604020202020204" pitchFamily="34" charset="0"/>
              </a:rPr>
              <a:t> ag anfantais a </a:t>
            </a:r>
            <a:r>
              <a:rPr lang="en-GB" b="0" i="0" dirty="0" err="1">
                <a:solidFill>
                  <a:srgbClr val="1F1F1F"/>
                </a:solidFill>
                <a:effectLst/>
                <a:latin typeface="Arial" panose="020B0604020202020204" pitchFamily="34" charset="0"/>
              </a:rPr>
              <a:t>achosir</a:t>
            </a:r>
            <a:r>
              <a:rPr lang="en-GB" b="0" i="0" dirty="0">
                <a:solidFill>
                  <a:srgbClr val="1F1F1F"/>
                </a:solidFill>
                <a:effectLst/>
                <a:latin typeface="Arial" panose="020B0604020202020204" pitchFamily="34" charset="0"/>
              </a:rPr>
              <a:t> gan dlodi ar eu </a:t>
            </a:r>
            <a:r>
              <a:rPr lang="en-GB" b="0" i="0" dirty="0" err="1">
                <a:solidFill>
                  <a:srgbClr val="1F1F1F"/>
                </a:solidFill>
                <a:effectLst/>
                <a:latin typeface="Arial" panose="020B0604020202020204" pitchFamily="34" charset="0"/>
              </a:rPr>
              <a:t>pennau’u</a:t>
            </a:r>
            <a:r>
              <a:rPr lang="en-GB" b="0" i="0" dirty="0">
                <a:solidFill>
                  <a:srgbClr val="1F1F1F"/>
                </a:solidFill>
                <a:effectLst/>
                <a:latin typeface="Arial" panose="020B0604020202020204" pitchFamily="34" charset="0"/>
              </a:rPr>
              <a:t> hunain. Maent yn gweithio gyda theuluoedd, </a:t>
            </a:r>
            <a:r>
              <a:rPr lang="en-GB" b="0" i="0" dirty="0" err="1">
                <a:solidFill>
                  <a:srgbClr val="1F1F1F"/>
                </a:solidFill>
                <a:effectLst/>
                <a:latin typeface="Arial" panose="020B0604020202020204" pitchFamily="34" charset="0"/>
              </a:rPr>
              <a:t>cymunedau</a:t>
            </a:r>
            <a:r>
              <a:rPr lang="en-GB" b="0" i="0" dirty="0">
                <a:solidFill>
                  <a:srgbClr val="1F1F1F"/>
                </a:solidFill>
                <a:effectLst/>
                <a:latin typeface="Arial" panose="020B0604020202020204" pitchFamily="34" charset="0"/>
              </a:rPr>
              <a:t> ac ystod o bartneriaid i </a:t>
            </a:r>
            <a:r>
              <a:rPr lang="en-GB" b="0" i="0" dirty="0" err="1">
                <a:solidFill>
                  <a:srgbClr val="1F1F1F"/>
                </a:solidFill>
                <a:effectLst/>
                <a:latin typeface="Arial" panose="020B0604020202020204" pitchFamily="34" charset="0"/>
              </a:rPr>
              <a:t>leihau</a:t>
            </a:r>
            <a:r>
              <a:rPr lang="en-GB" b="0" i="0" dirty="0">
                <a:solidFill>
                  <a:srgbClr val="1F1F1F"/>
                </a:solidFill>
                <a:effectLst/>
                <a:latin typeface="Arial" panose="020B0604020202020204" pitchFamily="34" charset="0"/>
              </a:rPr>
              <a:t> effaith </a:t>
            </a:r>
            <a:r>
              <a:rPr lang="en-GB" b="0" i="0" dirty="0" err="1">
                <a:solidFill>
                  <a:srgbClr val="1F1F1F"/>
                </a:solidFill>
                <a:effectLst/>
                <a:latin typeface="Arial" panose="020B0604020202020204" pitchFamily="34" charset="0"/>
              </a:rPr>
              <a:t>tlodi</a:t>
            </a:r>
            <a:r>
              <a:rPr lang="en-GB" b="0" i="0" dirty="0">
                <a:solidFill>
                  <a:srgbClr val="1F1F1F"/>
                </a:solidFill>
                <a:effectLst/>
                <a:latin typeface="Arial" panose="020B0604020202020204" pitchFamily="34" charset="0"/>
              </a:rPr>
              <a:t> ar ddisgyblion sy’n agored i </a:t>
            </a:r>
            <a:r>
              <a:rPr lang="en-GB" b="0" i="0" dirty="0" err="1">
                <a:solidFill>
                  <a:srgbClr val="1F1F1F"/>
                </a:solidFill>
                <a:effectLst/>
                <a:latin typeface="Arial" panose="020B0604020202020204" pitchFamily="34" charset="0"/>
              </a:rPr>
              <a:t>niwed</a:t>
            </a:r>
            <a:r>
              <a:rPr lang="en-GB" b="0" i="0" dirty="0">
                <a:solidFill>
                  <a:srgbClr val="1F1F1F"/>
                </a:solidFill>
                <a:effectLst/>
                <a:latin typeface="Arial" panose="020B0604020202020204" pitchFamily="34" charset="0"/>
              </a:rPr>
              <a:t>.’ (Estyn, </a:t>
            </a:r>
            <a:r>
              <a:rPr lang="en-GB" b="0" i="0" dirty="0" err="1">
                <a:solidFill>
                  <a:srgbClr val="1F1F1F"/>
                </a:solidFill>
                <a:effectLst/>
                <a:latin typeface="Arial" panose="020B0604020202020204" pitchFamily="34" charset="0"/>
              </a:rPr>
              <a:t>Arolygiaeth</a:t>
            </a:r>
            <a:r>
              <a:rPr lang="en-GB" b="0" i="0" dirty="0">
                <a:solidFill>
                  <a:srgbClr val="1F1F1F"/>
                </a:solidFill>
                <a:effectLst/>
                <a:latin typeface="Arial" panose="020B0604020202020204" pitchFamily="34" charset="0"/>
              </a:rPr>
              <a:t> Ei </a:t>
            </a:r>
            <a:r>
              <a:rPr lang="en-GB" b="0" i="0" dirty="0" err="1">
                <a:solidFill>
                  <a:srgbClr val="1F1F1F"/>
                </a:solidFill>
                <a:effectLst/>
                <a:latin typeface="Arial" panose="020B0604020202020204" pitchFamily="34" charset="0"/>
              </a:rPr>
              <a:t>Mawrhydi</a:t>
            </a:r>
            <a:r>
              <a:rPr lang="en-GB" b="0" i="0" dirty="0">
                <a:solidFill>
                  <a:srgbClr val="1F1F1F"/>
                </a:solidFill>
                <a:effectLst/>
                <a:latin typeface="Arial" panose="020B0604020202020204" pitchFamily="34" charset="0"/>
              </a:rPr>
              <a:t> dros Addysg a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yng </a:t>
            </a:r>
            <a:r>
              <a:rPr lang="en-GB" b="0" i="0" dirty="0" err="1">
                <a:solidFill>
                  <a:srgbClr val="1F1F1F"/>
                </a:solidFill>
                <a:effectLst/>
                <a:latin typeface="Arial" panose="020B0604020202020204" pitchFamily="34" charset="0"/>
              </a:rPr>
              <a:t>Nghymru</a:t>
            </a:r>
            <a:r>
              <a:rPr lang="en-GB" b="0" i="0" dirty="0">
                <a:solidFill>
                  <a:srgbClr val="1F1F1F"/>
                </a:solidFill>
                <a:effectLst/>
                <a:latin typeface="Arial" panose="020B0604020202020204" pitchFamily="34" charset="0"/>
              </a:rPr>
              <a:t>. 2019. </a:t>
            </a:r>
            <a:r>
              <a:rPr lang="en-GB" b="1" i="0" u="none" strike="noStrike" dirty="0">
                <a:solidFill>
                  <a:srgbClr val="0360A6"/>
                </a:solidFill>
                <a:effectLst/>
                <a:latin typeface="Arial" panose="020B0604020202020204" pitchFamily="34" charset="0"/>
                <a:hlinkClick r:id="rId8"/>
              </a:rPr>
              <a:t>Adroddiad </a:t>
            </a:r>
            <a:r>
              <a:rPr lang="en-GB" b="1" i="0" u="none" strike="noStrike" dirty="0" err="1">
                <a:solidFill>
                  <a:srgbClr val="0360A6"/>
                </a:solidFill>
                <a:effectLst/>
                <a:latin typeface="Arial" panose="020B0604020202020204" pitchFamily="34" charset="0"/>
                <a:hlinkClick r:id="rId8"/>
              </a:rPr>
              <a:t>Blynyddol</a:t>
            </a:r>
            <a:r>
              <a:rPr lang="en-GB" b="1" i="0" u="none" strike="noStrike" dirty="0">
                <a:solidFill>
                  <a:srgbClr val="0360A6"/>
                </a:solidFill>
                <a:effectLst/>
                <a:latin typeface="Arial" panose="020B0604020202020204" pitchFamily="34" charset="0"/>
                <a:hlinkClick r:id="rId8"/>
              </a:rPr>
              <a:t> </a:t>
            </a:r>
            <a:r>
              <a:rPr lang="en-GB" b="1" i="0" u="none" strike="noStrike" dirty="0" err="1">
                <a:solidFill>
                  <a:srgbClr val="0360A6"/>
                </a:solidFill>
                <a:effectLst/>
                <a:latin typeface="Arial" panose="020B0604020202020204" pitchFamily="34" charset="0"/>
                <a:hlinkClick r:id="rId8"/>
              </a:rPr>
              <a:t>Prif</a:t>
            </a:r>
            <a:r>
              <a:rPr lang="en-GB" b="1" i="0" u="none" strike="noStrike" dirty="0">
                <a:solidFill>
                  <a:srgbClr val="0360A6"/>
                </a:solidFill>
                <a:effectLst/>
                <a:latin typeface="Arial" panose="020B0604020202020204" pitchFamily="34" charset="0"/>
                <a:hlinkClick r:id="rId8"/>
              </a:rPr>
              <a:t> </a:t>
            </a:r>
            <a:r>
              <a:rPr lang="en-GB" b="1" i="0" u="none" strike="noStrike" dirty="0" err="1">
                <a:solidFill>
                  <a:srgbClr val="0360A6"/>
                </a:solidFill>
                <a:effectLst/>
                <a:latin typeface="Arial" panose="020B0604020202020204" pitchFamily="34" charset="0"/>
                <a:hlinkClick r:id="rId8"/>
              </a:rPr>
              <a:t>Arolygydd</a:t>
            </a:r>
            <a:r>
              <a:rPr lang="en-GB" b="1" i="0" u="none" strike="noStrike" dirty="0">
                <a:solidFill>
                  <a:srgbClr val="0360A6"/>
                </a:solidFill>
                <a:effectLst/>
                <a:latin typeface="Arial" panose="020B0604020202020204" pitchFamily="34" charset="0"/>
                <a:hlinkClick r:id="rId8"/>
              </a:rPr>
              <a:t> Ei </a:t>
            </a:r>
            <a:r>
              <a:rPr lang="en-GB" b="1" i="0" u="none" strike="noStrike" dirty="0" err="1">
                <a:solidFill>
                  <a:srgbClr val="0360A6"/>
                </a:solidFill>
                <a:effectLst/>
                <a:latin typeface="Arial" panose="020B0604020202020204" pitchFamily="34" charset="0"/>
                <a:hlinkClick r:id="rId8"/>
              </a:rPr>
              <a:t>Mawrhydi</a:t>
            </a:r>
            <a:r>
              <a:rPr lang="en-GB" b="1" i="0" u="none" strike="noStrike" dirty="0">
                <a:solidFill>
                  <a:srgbClr val="0360A6"/>
                </a:solidFill>
                <a:effectLst/>
                <a:latin typeface="Arial" panose="020B0604020202020204" pitchFamily="34" charset="0"/>
                <a:hlinkClick r:id="rId8"/>
              </a:rPr>
              <a:t> dros Addysg a </a:t>
            </a:r>
            <a:r>
              <a:rPr lang="en-GB" b="1" i="0" u="none" strike="noStrike" dirty="0" err="1">
                <a:solidFill>
                  <a:srgbClr val="0360A6"/>
                </a:solidFill>
                <a:effectLst/>
                <a:latin typeface="Arial" panose="020B0604020202020204" pitchFamily="34" charset="0"/>
                <a:hlinkClick r:id="rId8"/>
              </a:rPr>
              <a:t>Hyfforddiant</a:t>
            </a:r>
            <a:r>
              <a:rPr lang="en-GB" b="1" i="0" u="none" strike="noStrike" dirty="0">
                <a:solidFill>
                  <a:srgbClr val="0360A6"/>
                </a:solidFill>
                <a:effectLst/>
                <a:latin typeface="Arial" panose="020B0604020202020204" pitchFamily="34" charset="0"/>
                <a:hlinkClick r:id="rId8"/>
              </a:rPr>
              <a:t> yng </a:t>
            </a:r>
            <a:r>
              <a:rPr lang="en-GB" b="1" i="0" u="none" strike="noStrike" dirty="0" err="1">
                <a:solidFill>
                  <a:srgbClr val="0360A6"/>
                </a:solidFill>
                <a:effectLst/>
                <a:latin typeface="Arial" panose="020B0604020202020204" pitchFamily="34" charset="0"/>
                <a:hlinkClick r:id="rId8"/>
              </a:rPr>
              <a:t>Nghymru</a:t>
            </a:r>
            <a:r>
              <a:rPr lang="en-GB" b="1" i="0" u="none" strike="noStrike" dirty="0">
                <a:solidFill>
                  <a:srgbClr val="0360A6"/>
                </a:solidFill>
                <a:effectLst/>
                <a:latin typeface="Arial" panose="020B0604020202020204" pitchFamily="34" charset="0"/>
                <a:hlinkClick r:id="rId8"/>
              </a:rPr>
              <a:t> 2018-2019</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Mae eu </a:t>
            </a:r>
            <a:r>
              <a:rPr lang="en-GB" b="0" i="0" dirty="0" err="1">
                <a:solidFill>
                  <a:srgbClr val="1F1F1F"/>
                </a:solidFill>
                <a:effectLst/>
                <a:latin typeface="Arial" panose="020B0604020202020204" pitchFamily="34" charset="0"/>
              </a:rPr>
              <a:t>cyhoeddiad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diweddaraf</a:t>
            </a:r>
            <a:r>
              <a:rPr lang="en-GB" b="0" i="0" dirty="0">
                <a:solidFill>
                  <a:srgbClr val="1F1F1F"/>
                </a:solidFill>
                <a:effectLst/>
                <a:latin typeface="Arial" panose="020B0604020202020204" pitchFamily="34" charset="0"/>
              </a:rPr>
              <a:t> yn </a:t>
            </a:r>
            <a:r>
              <a:rPr lang="en-GB" b="0" i="0" dirty="0" err="1">
                <a:solidFill>
                  <a:srgbClr val="1F1F1F"/>
                </a:solidFill>
                <a:effectLst/>
                <a:latin typeface="Arial" panose="020B0604020202020204" pitchFamily="34" charset="0"/>
              </a:rPr>
              <a:t>galw</a:t>
            </a:r>
            <a:r>
              <a:rPr lang="en-GB" b="0" i="0" dirty="0">
                <a:solidFill>
                  <a:srgbClr val="1F1F1F"/>
                </a:solidFill>
                <a:effectLst/>
                <a:latin typeface="Arial" panose="020B0604020202020204" pitchFamily="34" charset="0"/>
              </a:rPr>
              <a:t> ar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i </a:t>
            </a:r>
            <a:r>
              <a:rPr lang="en-GB" b="0" i="0" dirty="0" err="1">
                <a:solidFill>
                  <a:srgbClr val="1F1F1F"/>
                </a:solidFill>
                <a:effectLst/>
                <a:latin typeface="Arial" panose="020B0604020202020204" pitchFamily="34" charset="0"/>
              </a:rPr>
              <a:t>gryfhau</a:t>
            </a:r>
            <a:r>
              <a:rPr lang="en-GB" b="0" i="0" dirty="0">
                <a:solidFill>
                  <a:srgbClr val="1F1F1F"/>
                </a:solidFill>
                <a:effectLst/>
                <a:latin typeface="Arial" panose="020B0604020202020204" pitchFamily="34" charset="0"/>
              </a:rPr>
              <a:t> dulliau ymgysylltu â theuluoedd ac â’r gymuned, </a:t>
            </a:r>
            <a:r>
              <a:rPr lang="en-GB" b="0" i="0" dirty="0" err="1">
                <a:solidFill>
                  <a:srgbClr val="1F1F1F"/>
                </a:solidFill>
                <a:effectLst/>
                <a:latin typeface="Arial" panose="020B0604020202020204" pitchFamily="34" charset="0"/>
              </a:rPr>
              <a:t>ehangu'r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defnydd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o'u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hasedau</a:t>
            </a:r>
            <a:r>
              <a:rPr lang="en-GB" b="0" i="0" dirty="0">
                <a:solidFill>
                  <a:srgbClr val="1F1F1F"/>
                </a:solidFill>
                <a:effectLst/>
                <a:latin typeface="Arial" panose="020B0604020202020204" pitchFamily="34" charset="0"/>
              </a:rPr>
              <a:t> er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y gymuned a </a:t>
            </a:r>
            <a:r>
              <a:rPr lang="en-GB" b="0" i="0" dirty="0" err="1">
                <a:solidFill>
                  <a:srgbClr val="1F1F1F"/>
                </a:solidFill>
                <a:effectLst/>
                <a:latin typeface="Arial" panose="020B0604020202020204" pitchFamily="34" charset="0"/>
              </a:rPr>
              <a:t>chydleoli</a:t>
            </a:r>
            <a:r>
              <a:rPr lang="en-GB" b="0" i="0" dirty="0">
                <a:solidFill>
                  <a:srgbClr val="1F1F1F"/>
                </a:solidFill>
                <a:effectLst/>
                <a:latin typeface="Arial" panose="020B0604020202020204" pitchFamily="34" charset="0"/>
              </a:rPr>
              <a:t> gwasanaethau (Estyn, </a:t>
            </a:r>
            <a:r>
              <a:rPr lang="en-GB" b="0" i="0" dirty="0" err="1">
                <a:solidFill>
                  <a:srgbClr val="1F1F1F"/>
                </a:solidFill>
                <a:effectLst/>
                <a:latin typeface="Arial" panose="020B0604020202020204" pitchFamily="34" charset="0"/>
              </a:rPr>
              <a:t>Arolygiaeth</a:t>
            </a:r>
            <a:r>
              <a:rPr lang="en-GB" b="0" i="0" dirty="0">
                <a:solidFill>
                  <a:srgbClr val="1F1F1F"/>
                </a:solidFill>
                <a:effectLst/>
                <a:latin typeface="Arial" panose="020B0604020202020204" pitchFamily="34" charset="0"/>
              </a:rPr>
              <a:t> Ei </a:t>
            </a:r>
            <a:r>
              <a:rPr lang="en-GB" b="0" i="0" dirty="0" err="1">
                <a:solidFill>
                  <a:srgbClr val="1F1F1F"/>
                </a:solidFill>
                <a:effectLst/>
                <a:latin typeface="Arial" panose="020B0604020202020204" pitchFamily="34" charset="0"/>
              </a:rPr>
              <a:t>Mawrhydi</a:t>
            </a:r>
            <a:r>
              <a:rPr lang="en-GB" b="0" i="0" dirty="0">
                <a:solidFill>
                  <a:srgbClr val="1F1F1F"/>
                </a:solidFill>
                <a:effectLst/>
                <a:latin typeface="Arial" panose="020B0604020202020204" pitchFamily="34" charset="0"/>
              </a:rPr>
              <a:t> dros Addysg a </a:t>
            </a:r>
            <a:r>
              <a:rPr lang="en-GB" b="0" i="0" dirty="0" err="1">
                <a:solidFill>
                  <a:srgbClr val="1F1F1F"/>
                </a:solidFill>
                <a:effectLst/>
                <a:latin typeface="Arial" panose="020B0604020202020204" pitchFamily="34" charset="0"/>
              </a:rPr>
              <a:t>Hyfforddiant</a:t>
            </a:r>
            <a:r>
              <a:rPr lang="en-GB" b="0" i="0" dirty="0">
                <a:solidFill>
                  <a:srgbClr val="1F1F1F"/>
                </a:solidFill>
                <a:effectLst/>
                <a:latin typeface="Arial" panose="020B0604020202020204" pitchFamily="34" charset="0"/>
              </a:rPr>
              <a:t> yng </a:t>
            </a:r>
            <a:r>
              <a:rPr lang="en-GB" b="0" i="0" dirty="0" err="1">
                <a:solidFill>
                  <a:srgbClr val="1F1F1F"/>
                </a:solidFill>
                <a:effectLst/>
                <a:latin typeface="Arial" panose="020B0604020202020204" pitchFamily="34" charset="0"/>
              </a:rPr>
              <a:t>Nghymru</a:t>
            </a:r>
            <a:r>
              <a:rPr lang="en-GB" b="0" i="0" dirty="0">
                <a:solidFill>
                  <a:srgbClr val="1F1F1F"/>
                </a:solidFill>
                <a:effectLst/>
                <a:latin typeface="Arial" panose="020B0604020202020204" pitchFamily="34" charset="0"/>
              </a:rPr>
              <a:t>. 2020. </a:t>
            </a:r>
            <a:r>
              <a:rPr lang="en-GB" b="1" i="0" u="none" strike="noStrike" dirty="0" err="1">
                <a:solidFill>
                  <a:srgbClr val="0360A6"/>
                </a:solidFill>
                <a:effectLst/>
                <a:latin typeface="Arial" panose="020B0604020202020204" pitchFamily="34" charset="0"/>
                <a:hlinkClick r:id="rId3"/>
              </a:rPr>
              <a:t>Ysgolion</a:t>
            </a:r>
            <a:r>
              <a:rPr lang="en-GB" b="1" i="0" u="none" strike="noStrike" dirty="0">
                <a:solidFill>
                  <a:srgbClr val="0360A6"/>
                </a:solidFill>
                <a:effectLst/>
                <a:latin typeface="Arial" panose="020B0604020202020204" pitchFamily="34" charset="0"/>
                <a:hlinkClick r:id="rId3"/>
              </a:rPr>
              <a:t> cymunedol: teuluoedd a </a:t>
            </a:r>
            <a:r>
              <a:rPr lang="en-GB" b="1" i="0" u="none" strike="noStrike" dirty="0" err="1">
                <a:solidFill>
                  <a:srgbClr val="0360A6"/>
                </a:solidFill>
                <a:effectLst/>
                <a:latin typeface="Arial" panose="020B0604020202020204" pitchFamily="34" charset="0"/>
                <a:hlinkClick r:id="rId3"/>
              </a:rPr>
              <a:t>chymunedau</a:t>
            </a:r>
            <a:r>
              <a:rPr lang="en-GB" b="1" i="0" u="none" strike="noStrike" dirty="0">
                <a:solidFill>
                  <a:srgbClr val="0360A6"/>
                </a:solidFill>
                <a:effectLst/>
                <a:latin typeface="Arial" panose="020B0604020202020204" pitchFamily="34" charset="0"/>
                <a:hlinkClick r:id="rId3"/>
              </a:rPr>
              <a:t> wrth </a:t>
            </a:r>
            <a:r>
              <a:rPr lang="en-GB" b="1" i="0" u="none" strike="noStrike" dirty="0" err="1">
                <a:solidFill>
                  <a:srgbClr val="0360A6"/>
                </a:solidFill>
                <a:effectLst/>
                <a:latin typeface="Arial" panose="020B0604020202020204" pitchFamily="34" charset="0"/>
                <a:hlinkClick r:id="rId3"/>
              </a:rPr>
              <a:t>wraidd</a:t>
            </a:r>
            <a:r>
              <a:rPr lang="en-GB" b="1" i="0" u="none" strike="noStrike" dirty="0">
                <a:solidFill>
                  <a:srgbClr val="0360A6"/>
                </a:solidFill>
                <a:effectLst/>
                <a:latin typeface="Arial" panose="020B0604020202020204" pitchFamily="34" charset="0"/>
                <a:hlinkClick r:id="rId3"/>
              </a:rPr>
              <a:t> </a:t>
            </a:r>
            <a:r>
              <a:rPr lang="en-GB" b="1" i="0" u="none" strike="noStrike" dirty="0" err="1">
                <a:solidFill>
                  <a:srgbClr val="0360A6"/>
                </a:solidFill>
                <a:effectLst/>
                <a:latin typeface="Arial" panose="020B0604020202020204" pitchFamily="34" charset="0"/>
                <a:hlinkClick r:id="rId3"/>
              </a:rPr>
              <a:t>bywyd</a:t>
            </a:r>
            <a:r>
              <a:rPr lang="en-GB" b="1" i="0" u="none" strike="noStrike" dirty="0">
                <a:solidFill>
                  <a:srgbClr val="0360A6"/>
                </a:solidFill>
                <a:effectLst/>
                <a:latin typeface="Arial" panose="020B0604020202020204" pitchFamily="34" charset="0"/>
                <a:hlinkClick r:id="rId3"/>
              </a:rPr>
              <a:t> </a:t>
            </a:r>
            <a:r>
              <a:rPr lang="en-GB" b="1" i="0" u="none" strike="noStrike" dirty="0" err="1">
                <a:solidFill>
                  <a:srgbClr val="0360A6"/>
                </a:solidFill>
                <a:effectLst/>
                <a:latin typeface="Arial" panose="020B0604020202020204" pitchFamily="34" charset="0"/>
                <a:hlinkClick r:id="rId3"/>
              </a:rPr>
              <a:t>ysgol</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Mae gan blant anghenion </a:t>
            </a:r>
            <a:r>
              <a:rPr lang="en-GB" b="0" i="0" dirty="0" err="1">
                <a:solidFill>
                  <a:srgbClr val="1F1F1F"/>
                </a:solidFill>
                <a:effectLst/>
                <a:latin typeface="Arial" panose="020B0604020202020204" pitchFamily="34" charset="0"/>
              </a:rPr>
              <a:t>lluosog</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os</a:t>
            </a:r>
            <a:r>
              <a:rPr lang="en-GB" b="0" i="0" dirty="0">
                <a:solidFill>
                  <a:srgbClr val="1F1F1F"/>
                </a:solidFill>
                <a:effectLst/>
                <a:latin typeface="Arial" panose="020B0604020202020204" pitchFamily="34" charset="0"/>
              </a:rPr>
              <a:t> na </a:t>
            </a:r>
            <a:r>
              <a:rPr lang="en-GB" b="0" i="0" dirty="0" err="1">
                <a:solidFill>
                  <a:srgbClr val="1F1F1F"/>
                </a:solidFill>
                <a:effectLst/>
                <a:latin typeface="Arial" panose="020B0604020202020204" pitchFamily="34" charset="0"/>
              </a:rPr>
              <a:t>chânt</a:t>
            </a:r>
            <a:r>
              <a:rPr lang="en-GB" b="0" i="0" dirty="0">
                <a:solidFill>
                  <a:srgbClr val="1F1F1F"/>
                </a:solidFill>
                <a:effectLst/>
                <a:latin typeface="Arial" panose="020B0604020202020204" pitchFamily="34" charset="0"/>
              </a:rPr>
              <a:t> eu </a:t>
            </a:r>
            <a:r>
              <a:rPr lang="en-GB" b="0" i="0" dirty="0" err="1">
                <a:solidFill>
                  <a:srgbClr val="1F1F1F"/>
                </a:solidFill>
                <a:effectLst/>
                <a:latin typeface="Arial" panose="020B0604020202020204" pitchFamily="34" charset="0"/>
              </a:rPr>
              <a:t>diwallu</a:t>
            </a:r>
            <a:r>
              <a:rPr lang="en-GB" b="0" i="0" dirty="0">
                <a:solidFill>
                  <a:srgbClr val="1F1F1F"/>
                </a:solidFill>
                <a:effectLst/>
                <a:latin typeface="Arial" panose="020B0604020202020204" pitchFamily="34" charset="0"/>
              </a:rPr>
              <a:t>, gallant </a:t>
            </a:r>
            <a:r>
              <a:rPr lang="en-GB" b="0" i="0" dirty="0" err="1">
                <a:solidFill>
                  <a:srgbClr val="1F1F1F"/>
                </a:solidFill>
                <a:effectLst/>
                <a:latin typeface="Arial" panose="020B0604020202020204" pitchFamily="34" charset="0"/>
              </a:rPr>
              <a:t>rwystro</a:t>
            </a:r>
            <a:r>
              <a:rPr lang="en-GB" b="0" i="0" dirty="0">
                <a:solidFill>
                  <a:srgbClr val="1F1F1F"/>
                </a:solidFill>
                <a:effectLst/>
                <a:latin typeface="Arial" panose="020B0604020202020204" pitchFamily="34" charset="0"/>
              </a:rPr>
              <a:t> eu </a:t>
            </a:r>
            <a:r>
              <a:rPr lang="en-GB" b="0" i="0" dirty="0" err="1">
                <a:solidFill>
                  <a:srgbClr val="1F1F1F"/>
                </a:solidFill>
                <a:effectLst/>
                <a:latin typeface="Arial" panose="020B0604020202020204" pitchFamily="34" charset="0"/>
              </a:rPr>
              <a:t>cymhelliant</a:t>
            </a:r>
            <a:r>
              <a:rPr lang="en-GB" b="0" i="0" dirty="0">
                <a:solidFill>
                  <a:srgbClr val="1F1F1F"/>
                </a:solidFill>
                <a:effectLst/>
                <a:latin typeface="Arial" panose="020B0604020202020204" pitchFamily="34" charset="0"/>
              </a:rPr>
              <a:t> a'u gallu i </a:t>
            </a:r>
            <a:r>
              <a:rPr lang="en-GB" b="0" i="0" dirty="0" err="1">
                <a:solidFill>
                  <a:srgbClr val="1F1F1F"/>
                </a:solidFill>
                <a:effectLst/>
                <a:latin typeface="Arial" panose="020B0604020202020204" pitchFamily="34" charset="0"/>
              </a:rPr>
              <a:t>ddysgu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Basch</a:t>
            </a:r>
            <a:r>
              <a:rPr lang="en-GB" b="0" i="0" dirty="0">
                <a:solidFill>
                  <a:srgbClr val="1F1F1F"/>
                </a:solidFill>
                <a:effectLst/>
                <a:latin typeface="Arial" panose="020B0604020202020204" pitchFamily="34" charset="0"/>
              </a:rPr>
              <a:t>, C. 2011. Healthier Students are better Learners: A missing link in school reforms to close the achievement gap. Journal of School Health). Yr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sy'n </a:t>
            </a:r>
            <a:r>
              <a:rPr lang="en-GB" b="0" i="0" dirty="0" err="1">
                <a:solidFill>
                  <a:srgbClr val="1F1F1F"/>
                </a:solidFill>
                <a:effectLst/>
                <a:latin typeface="Arial" panose="020B0604020202020204" pitchFamily="34" charset="0"/>
              </a:rPr>
              <a:t>cydnabod</a:t>
            </a:r>
            <a:r>
              <a:rPr lang="en-GB" b="0" i="0" dirty="0">
                <a:solidFill>
                  <a:srgbClr val="1F1F1F"/>
                </a:solidFill>
                <a:effectLst/>
                <a:latin typeface="Arial" panose="020B0604020202020204" pitchFamily="34" charset="0"/>
              </a:rPr>
              <a:t> hyn ac sydd â gwasanaethau wrth law i </a:t>
            </a:r>
            <a:r>
              <a:rPr lang="en-GB" b="0" i="0" dirty="0" err="1">
                <a:solidFill>
                  <a:srgbClr val="1F1F1F"/>
                </a:solidFill>
                <a:effectLst/>
                <a:latin typeface="Arial" panose="020B0604020202020204" pitchFamily="34" charset="0"/>
              </a:rPr>
              <a:t>ddiwallu'r</a:t>
            </a:r>
            <a:r>
              <a:rPr lang="en-GB" b="0" i="0" dirty="0">
                <a:solidFill>
                  <a:srgbClr val="1F1F1F"/>
                </a:solidFill>
                <a:effectLst/>
                <a:latin typeface="Arial" panose="020B0604020202020204" pitchFamily="34" charset="0"/>
              </a:rPr>
              <a:t> anghenion hyn yw’r rhai sy’n sicrhau bod pob plentyn yn gallu </a:t>
            </a:r>
            <a:r>
              <a:rPr lang="en-GB" b="0" i="0" dirty="0" err="1">
                <a:solidFill>
                  <a:srgbClr val="1F1F1F"/>
                </a:solidFill>
                <a:effectLst/>
                <a:latin typeface="Arial" panose="020B0604020202020204" pitchFamily="34" charset="0"/>
              </a:rPr>
              <a:t>manteisio</a:t>
            </a:r>
            <a:r>
              <a:rPr lang="en-GB" b="0" i="0" dirty="0">
                <a:solidFill>
                  <a:srgbClr val="1F1F1F"/>
                </a:solidFill>
                <a:effectLst/>
                <a:latin typeface="Arial" panose="020B0604020202020204" pitchFamily="34" charset="0"/>
              </a:rPr>
              <a:t> ar eu cyfleoedd dysgu. A’r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sy'n hyrwyddo dulliau ymgysylltu â theuluoedd ac â’r gymuned, ac sy’n gweithredu fel canolfan i'r gymuned (gan ddod ag addysg, iechyd a gwasanaethau cymdeithasol, </a:t>
            </a:r>
            <a:r>
              <a:rPr lang="en-GB" b="0" i="0" dirty="0" err="1">
                <a:solidFill>
                  <a:srgbClr val="1F1F1F"/>
                </a:solidFill>
                <a:effectLst/>
                <a:latin typeface="Arial" panose="020B0604020202020204" pitchFamily="34" charset="0"/>
              </a:rPr>
              <a:t>ieuenctid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datblygu</a:t>
            </a:r>
            <a:r>
              <a:rPr lang="en-GB" b="0" i="0" dirty="0">
                <a:solidFill>
                  <a:srgbClr val="1F1F1F"/>
                </a:solidFill>
                <a:effectLst/>
                <a:latin typeface="Arial" panose="020B0604020202020204" pitchFamily="34" charset="0"/>
              </a:rPr>
              <a:t> cymunedol at ei gilydd) yw’r rhai sy’n dangos gwell dysgu, teuluoedd </a:t>
            </a:r>
            <a:r>
              <a:rPr lang="en-GB" b="0" i="0" dirty="0" err="1">
                <a:solidFill>
                  <a:srgbClr val="1F1F1F"/>
                </a:solidFill>
                <a:effectLst/>
                <a:latin typeface="Arial" panose="020B0604020202020204" pitchFamily="34" charset="0"/>
              </a:rPr>
              <a:t>cryfach</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chymunedau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iachach</a:t>
            </a:r>
            <a:r>
              <a:rPr lang="en-GB" b="0" i="0" dirty="0">
                <a:solidFill>
                  <a:srgbClr val="1F1F1F"/>
                </a:solidFill>
                <a:effectLst/>
                <a:latin typeface="Arial" panose="020B0604020202020204" pitchFamily="34" charset="0"/>
              </a:rPr>
              <a:t>.</a:t>
            </a:r>
          </a:p>
          <a:p>
            <a:pPr algn="l"/>
            <a:endParaRPr lang="en-GB" b="0" i="0" dirty="0">
              <a:solidFill>
                <a:srgbClr val="1F1F1F"/>
              </a:solidFill>
              <a:effectLst/>
              <a:latin typeface="Arial" panose="020B0604020202020204" pitchFamily="34" charset="0"/>
            </a:endParaRPr>
          </a:p>
          <a:p>
            <a:pPr algn="l"/>
            <a:endParaRPr lang="en-GB" b="0" i="0" dirty="0">
              <a:solidFill>
                <a:srgbClr val="1F1F1F"/>
              </a:solidFill>
              <a:effectLst/>
              <a:latin typeface="Arial" panose="020B0604020202020204" pitchFamily="34" charset="0"/>
            </a:endParaRPr>
          </a:p>
          <a:p>
            <a:pPr algn="l"/>
            <a:endParaRPr lang="en-GB" b="0" i="0" dirty="0">
              <a:solidFill>
                <a:srgbClr val="1F1F1F"/>
              </a:solidFill>
              <a:effectLst/>
              <a:latin typeface="Arial" panose="020B0604020202020204" pitchFamily="34" charset="0"/>
            </a:endParaRPr>
          </a:p>
          <a:p>
            <a:pPr algn="l"/>
            <a:r>
              <a:rPr lang="en-GB" b="0" i="0" dirty="0">
                <a:solidFill>
                  <a:srgbClr val="1F1F1F"/>
                </a:solidFill>
                <a:effectLst/>
                <a:latin typeface="Arial" panose="020B0604020202020204" pitchFamily="34" charset="0"/>
              </a:rPr>
              <a:t>There is significant research which highlights the link between parental engagement in children’s learning and children’s outcomes. Research shows that the effect parents can have on learning is greater than the effect schools can have (</a:t>
            </a:r>
            <a:r>
              <a:rPr lang="en-GB" b="0" i="0" dirty="0" err="1">
                <a:solidFill>
                  <a:srgbClr val="1F1F1F"/>
                </a:solidFill>
                <a:effectLst/>
                <a:latin typeface="Arial" panose="020B0604020202020204" pitchFamily="34" charset="0"/>
              </a:rPr>
              <a:t>Desforges</a:t>
            </a:r>
            <a:r>
              <a:rPr lang="en-GB" b="0" i="0" dirty="0">
                <a:solidFill>
                  <a:srgbClr val="1F1F1F"/>
                </a:solidFill>
                <a:effectLst/>
                <a:latin typeface="Arial" panose="020B0604020202020204" pitchFamily="34" charset="0"/>
              </a:rPr>
              <a:t>, C. and </a:t>
            </a:r>
            <a:r>
              <a:rPr lang="en-GB" b="0" i="0" dirty="0" err="1">
                <a:solidFill>
                  <a:srgbClr val="1F1F1F"/>
                </a:solidFill>
                <a:effectLst/>
                <a:latin typeface="Arial" panose="020B0604020202020204" pitchFamily="34" charset="0"/>
              </a:rPr>
              <a:t>Abouchaar</a:t>
            </a:r>
            <a:r>
              <a:rPr lang="en-GB" b="0" i="0" dirty="0">
                <a:solidFill>
                  <a:srgbClr val="1F1F1F"/>
                </a:solidFill>
                <a:effectLst/>
                <a:latin typeface="Arial" panose="020B0604020202020204" pitchFamily="34" charset="0"/>
              </a:rPr>
              <a:t>, A. 2003. The Impact of Parental Involvement, Parental Support and Family Education on Pupil Achievement and Adjustment: A Literature Review), highlighting that most of the difference in how well children do at school is dependent on what happens outside the school gates, whether it is at home or in the community (</a:t>
            </a:r>
            <a:r>
              <a:rPr lang="en-GB" b="0" i="0" dirty="0" err="1">
                <a:solidFill>
                  <a:srgbClr val="1F1F1F"/>
                </a:solidFill>
                <a:effectLst/>
                <a:latin typeface="Arial" panose="020B0604020202020204" pitchFamily="34" charset="0"/>
              </a:rPr>
              <a:t>Rasbash</a:t>
            </a:r>
            <a:r>
              <a:rPr lang="en-GB" b="0" i="0" dirty="0">
                <a:solidFill>
                  <a:srgbClr val="1F1F1F"/>
                </a:solidFill>
                <a:effectLst/>
                <a:latin typeface="Arial" panose="020B0604020202020204" pitchFamily="34" charset="0"/>
              </a:rPr>
              <a:t>, J., G. Leckie, R. </a:t>
            </a:r>
            <a:r>
              <a:rPr lang="en-GB" b="0" i="0" dirty="0" err="1">
                <a:solidFill>
                  <a:srgbClr val="1F1F1F"/>
                </a:solidFill>
                <a:effectLst/>
                <a:latin typeface="Arial" panose="020B0604020202020204" pitchFamily="34" charset="0"/>
              </a:rPr>
              <a:t>Pillinger</a:t>
            </a:r>
            <a:r>
              <a:rPr lang="en-GB" b="0" i="0" dirty="0">
                <a:solidFill>
                  <a:srgbClr val="1F1F1F"/>
                </a:solidFill>
                <a:effectLst/>
                <a:latin typeface="Arial" panose="020B0604020202020204" pitchFamily="34" charset="0"/>
              </a:rPr>
              <a:t> and J. Jenkins (2010). Children's educational progress: partitioning family, school and area effects. Journal of the Royal Statistical Society: Series A (Statistics in Society) 173(3): 657 to 682).</a:t>
            </a:r>
          </a:p>
          <a:p>
            <a:pPr algn="l"/>
            <a:r>
              <a:rPr lang="en-GB" b="0" i="0" dirty="0">
                <a:solidFill>
                  <a:srgbClr val="1F1F1F"/>
                </a:solidFill>
                <a:effectLst/>
                <a:latin typeface="Arial" panose="020B0604020202020204" pitchFamily="34" charset="0"/>
              </a:rPr>
              <a:t>It is unsurprising, therefore, that parental and community engagement has attracted increasing attention from those looking to secure improvements in educational outcomes.</a:t>
            </a:r>
          </a:p>
          <a:p>
            <a:pPr algn="l"/>
            <a:r>
              <a:rPr lang="en-GB" b="0" i="0" dirty="0">
                <a:solidFill>
                  <a:srgbClr val="1F1F1F"/>
                </a:solidFill>
                <a:effectLst/>
                <a:latin typeface="Arial" panose="020B0604020202020204" pitchFamily="34" charset="0"/>
              </a:rPr>
              <a:t>In order to secure improvements in learning, the wider influences that affect children’s learning should be acknowledged (Goodall, J. 2021. School Reform and Parental Engagement learning in the UK).</a:t>
            </a:r>
          </a:p>
          <a:p>
            <a:pPr algn="l"/>
            <a:r>
              <a:rPr lang="en-GB" b="0" i="0" dirty="0">
                <a:solidFill>
                  <a:srgbClr val="1F1F1F"/>
                </a:solidFill>
                <a:effectLst/>
                <a:latin typeface="Arial" panose="020B0604020202020204" pitchFamily="34" charset="0"/>
              </a:rPr>
              <a:t>There are 3 overlapping spheres of influence in which children learn and grow: the family, the school and the community (Epstein, J. 2009. School, Family and Community Partnerships: caring for the children we share).</a:t>
            </a:r>
          </a:p>
          <a:p>
            <a:pPr algn="ctr"/>
            <a:r>
              <a:rPr lang="en-GB" b="0" i="0" dirty="0">
                <a:solidFill>
                  <a:srgbClr val="1F1F1F"/>
                </a:solidFill>
                <a:effectLst/>
                <a:latin typeface="Arial" panose="020B0604020202020204" pitchFamily="34" charset="0"/>
              </a:rPr>
              <a:t>Image</a:t>
            </a:r>
          </a:p>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16</a:t>
            </a:fld>
            <a:endParaRPr lang="en-GB" dirty="0"/>
          </a:p>
        </p:txBody>
      </p:sp>
    </p:spTree>
    <p:extLst>
      <p:ext uri="{BB962C8B-B14F-4D97-AF65-F5344CB8AC3E}">
        <p14:creationId xmlns:p14="http://schemas.microsoft.com/office/powerpoint/2010/main" val="938538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schools will become community focussed schools. This means there will need to be a higher connections with families agencies and communities.</a:t>
            </a:r>
          </a:p>
          <a:p>
            <a:endParaRPr lang="en-GB" dirty="0"/>
          </a:p>
          <a:p>
            <a:pPr algn="l"/>
            <a:r>
              <a:rPr lang="en-GB" b="0" i="0" dirty="0">
                <a:solidFill>
                  <a:srgbClr val="1F1F1F"/>
                </a:solidFill>
                <a:effectLst/>
                <a:latin typeface="Arial" panose="020B0604020202020204" pitchFamily="34" charset="0"/>
              </a:rPr>
              <a:t>A Community Focused School places the child at the heart of its approach. It connects the family, school and community together in order to provide a holistic and integrated approach to learning and development (Estyn, Her Majesty’s Inspectorate for Education and Training in Wales. 2020.</a:t>
            </a:r>
            <a:r>
              <a:rPr lang="en-GB" b="1" i="0" u="none" strike="noStrike" dirty="0">
                <a:solidFill>
                  <a:srgbClr val="0360A6"/>
                </a:solidFill>
                <a:effectLst/>
                <a:latin typeface="Arial" panose="020B0604020202020204" pitchFamily="34" charset="0"/>
                <a:hlinkClick r:id="rId3"/>
              </a:rPr>
              <a:t>Community Focused Schools: families and communities at the heart of school life</a:t>
            </a:r>
            <a:r>
              <a:rPr lang="en-GB" b="0" i="0" dirty="0">
                <a:solidFill>
                  <a:srgbClr val="1F1F1F"/>
                </a:solidFill>
                <a:effectLst/>
                <a:latin typeface="Arial" panose="020B0604020202020204" pitchFamily="34" charset="0"/>
              </a:rPr>
              <a:t>). It adopts a positive approach, building on the strengths already within families, schools and communities and using these as a platform for further development.</a:t>
            </a:r>
          </a:p>
          <a:p>
            <a:pPr algn="l"/>
            <a:r>
              <a:rPr lang="en-GB" b="0" i="0" dirty="0">
                <a:solidFill>
                  <a:srgbClr val="1F1F1F"/>
                </a:solidFill>
                <a:effectLst/>
                <a:latin typeface="Arial" panose="020B0604020202020204" pitchFamily="34" charset="0"/>
              </a:rPr>
              <a:t>Schools in areas which are socio-economically disadvantaged may face additional complexities which impact the child, family and community. While schools cannot mitigate for all external factors, in order to improve learning, it is appropriate to include parents, families, and the community. This is a view which has been endorsed by the Education Endowment Foundation (EEF) who state:</a:t>
            </a:r>
          </a:p>
          <a:p>
            <a:pPr algn="l"/>
            <a:r>
              <a:rPr lang="en-GB" b="0" i="0" dirty="0">
                <a:solidFill>
                  <a:srgbClr val="1F1F1F"/>
                </a:solidFill>
                <a:effectLst/>
                <a:latin typeface="Arial" panose="020B0604020202020204" pitchFamily="34" charset="0"/>
              </a:rPr>
              <a:t>‘The research is clear that the best way to support learners, including those at risk of underachievement in the current system is to work in partnership with families.’ (EEF. 2018. </a:t>
            </a:r>
            <a:r>
              <a:rPr lang="en-GB" b="1" i="0" u="none" strike="noStrike" dirty="0">
                <a:solidFill>
                  <a:srgbClr val="0360A6"/>
                </a:solidFill>
                <a:effectLst/>
                <a:latin typeface="Arial" panose="020B0604020202020204" pitchFamily="34" charset="0"/>
                <a:hlinkClick r:id="rId4"/>
              </a:rPr>
              <a:t>The Attainment Gap</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Estyn, the Inspectorate for Wales, has consistently promoted the use of parental and community engagement (Estyn, Her Majesty’s Inspectorate for Education and Training in Wales. 2018. </a:t>
            </a:r>
            <a:r>
              <a:rPr lang="en-GB" b="1" i="0" u="none" strike="noStrike" dirty="0">
                <a:solidFill>
                  <a:srgbClr val="0360A6"/>
                </a:solidFill>
                <a:effectLst/>
                <a:latin typeface="Arial" panose="020B0604020202020204" pitchFamily="34" charset="0"/>
                <a:hlinkClick r:id="rId5"/>
              </a:rPr>
              <a:t>Involving Parents - Communication between schools and parents of school-aged children</a:t>
            </a:r>
            <a:r>
              <a:rPr lang="en-GB" b="0" i="0" dirty="0">
                <a:solidFill>
                  <a:srgbClr val="1F1F1F"/>
                </a:solidFill>
                <a:effectLst/>
                <a:latin typeface="Arial" panose="020B0604020202020204" pitchFamily="34" charset="0"/>
              </a:rPr>
              <a:t>). They have stated:</a:t>
            </a:r>
          </a:p>
          <a:p>
            <a:pPr algn="l"/>
            <a:r>
              <a:rPr lang="en-GB" b="0" i="0" dirty="0">
                <a:solidFill>
                  <a:srgbClr val="1F1F1F"/>
                </a:solidFill>
                <a:effectLst/>
                <a:latin typeface="Arial" panose="020B0604020202020204" pitchFamily="34" charset="0"/>
              </a:rPr>
              <a:t>‘Strong schools recognise that they cannot address disadvantage caused by poverty alone. They work with families, communities and a range of partners to reduce the impact of poverty on vulnerable pupils’ (Estyn, Her Majesty’s Inspectorate for Education and Training in Wales. 2019. </a:t>
            </a:r>
            <a:r>
              <a:rPr lang="en-GB" b="1" i="0" u="none" strike="noStrike" dirty="0">
                <a:solidFill>
                  <a:srgbClr val="0360A6"/>
                </a:solidFill>
                <a:effectLst/>
                <a:latin typeface="Arial" panose="020B0604020202020204" pitchFamily="34" charset="0"/>
                <a:hlinkClick r:id="rId6"/>
              </a:rPr>
              <a:t>The Annual Report of Her Majesty’s Chief Inspector of Education and Training in Wales 2018-2019</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Their most recent publication calls for schools to strengthen family and community engagement, expand the use of their assets for the benefit of the community and introduce co-location of services (Estyn, Her Majesty’s Inspectorate for Education and Training in Wales. 2020. </a:t>
            </a:r>
            <a:r>
              <a:rPr lang="en-GB" b="1" i="0" u="none" strike="noStrike" dirty="0">
                <a:solidFill>
                  <a:srgbClr val="0360A6"/>
                </a:solidFill>
                <a:effectLst/>
                <a:latin typeface="Arial" panose="020B0604020202020204" pitchFamily="34" charset="0"/>
                <a:hlinkClick r:id="rId3"/>
              </a:rPr>
              <a:t>Community Focused Schools: families and communities at the heart of school life</a:t>
            </a:r>
            <a:r>
              <a:rPr lang="en-GB" b="0" i="0" dirty="0">
                <a:solidFill>
                  <a:srgbClr val="1F1F1F"/>
                </a:solidFill>
                <a:effectLst/>
                <a:latin typeface="Arial" panose="020B0604020202020204" pitchFamily="34" charset="0"/>
              </a:rPr>
              <a:t>).</a:t>
            </a:r>
          </a:p>
          <a:p>
            <a:pPr algn="l"/>
            <a:r>
              <a:rPr lang="en-GB" b="0" i="0" dirty="0">
                <a:solidFill>
                  <a:srgbClr val="1F1F1F"/>
                </a:solidFill>
                <a:effectLst/>
                <a:latin typeface="Arial" panose="020B0604020202020204" pitchFamily="34" charset="0"/>
              </a:rPr>
              <a:t>Children have multiple needs, which, if unmet, can present barriers to their motivation and ability to learn (</a:t>
            </a:r>
            <a:r>
              <a:rPr lang="en-GB" b="0" i="0" dirty="0" err="1">
                <a:solidFill>
                  <a:srgbClr val="1F1F1F"/>
                </a:solidFill>
                <a:effectLst/>
                <a:latin typeface="Arial" panose="020B0604020202020204" pitchFamily="34" charset="0"/>
              </a:rPr>
              <a:t>Basch</a:t>
            </a:r>
            <a:r>
              <a:rPr lang="en-GB" b="0" i="0" dirty="0">
                <a:solidFill>
                  <a:srgbClr val="1F1F1F"/>
                </a:solidFill>
                <a:effectLst/>
                <a:latin typeface="Arial" panose="020B0604020202020204" pitchFamily="34" charset="0"/>
              </a:rPr>
              <a:t>, C. 2011. Healthier Students are better Learners: A missing link in school reforms to close the achievement gap. Journal of School Health). Schools which recognise this and who have services on hand to meet these needs ensure that all children are able to access their learning opportunities. Schools who promote family and community engagement and act as a centre for the community (bringing together education, health and social services, youth and community development) show improved learning, stronger families and healthier communities.</a:t>
            </a:r>
          </a:p>
          <a:p>
            <a:endParaRPr lang="en-GB" dirty="0"/>
          </a:p>
        </p:txBody>
      </p:sp>
      <p:sp>
        <p:nvSpPr>
          <p:cNvPr id="4" name="Slide Number Placeholder 3"/>
          <p:cNvSpPr>
            <a:spLocks noGrp="1"/>
          </p:cNvSpPr>
          <p:nvPr>
            <p:ph type="sldNum" sz="quarter" idx="5"/>
          </p:nvPr>
        </p:nvSpPr>
        <p:spPr/>
        <p:txBody>
          <a:bodyPr/>
          <a:lstStyle/>
          <a:p>
            <a:fld id="{9C767DCD-8C8C-45A2-BF4A-C59C0EB51B6C}" type="slidenum">
              <a:rPr lang="en-GB" smtClean="0"/>
              <a:t>17</a:t>
            </a:fld>
            <a:endParaRPr lang="en-GB" dirty="0"/>
          </a:p>
        </p:txBody>
      </p:sp>
    </p:spTree>
    <p:extLst>
      <p:ext uri="{BB962C8B-B14F-4D97-AF65-F5344CB8AC3E}">
        <p14:creationId xmlns:p14="http://schemas.microsoft.com/office/powerpoint/2010/main" val="1408197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Community Focused Schools | </a:t>
            </a:r>
            <a:r>
              <a:rPr lang="en-GB" dirty="0" err="1">
                <a:hlinkClick r:id="rId3"/>
              </a:rPr>
              <a:t>GOV.WALES</a:t>
            </a:r>
            <a:endParaRPr lang="en-GB" dirty="0"/>
          </a:p>
          <a:p>
            <a:endParaRPr lang="en-GB" dirty="0"/>
          </a:p>
          <a:p>
            <a:endParaRPr lang="en-GB" dirty="0"/>
          </a:p>
          <a:p>
            <a:r>
              <a:rPr lang="en-GB" dirty="0"/>
              <a:t>Family engagement • Working closely with families to give children and young people the best home learning environment possible. Ensuring families have the skills, confidence and resources to actively support their child’s learning at home. • Working in a constructive way with families to address any barriers to engagement. Community engagement • Acting as a key part of the local community, offering opportunities to use the school facilities for adult learning, well-being, play, sporting, cultural and other community activities. • Signposting to other support or advice services. • Utilising the skills and organisations within the community to extend and enrich learning opportunities and to positively influence change. This document was downloaded from </a:t>
            </a:r>
            <a:r>
              <a:rPr lang="en-GB" dirty="0" err="1"/>
              <a:t>GOV.WALES</a:t>
            </a:r>
            <a:r>
              <a:rPr lang="en-GB" dirty="0"/>
              <a:t> and may not be the latest version. Go to https://www.gov.wales/community-focused-schools-html for the latest version. Get information on copyright. Multi-agency engagement • Collaborating effectively with other key services and agencies to ensure that all children thrive and learn. • Sharing information so that children and young people and their families are able to access the appropriate support at the right time. • Supporting access to wider services which may be co-located in a school premises or located elsewhere within the community. Developing all 3 elements in an integrated way will ensure the greatest impact on children and young people’s attainment, behaviour, attendance and aspirations and is particularly required in areas that face socio-economic disadvantage. While it is recognised that many schools already take this approach to education, the difference between a Community Focused School and other schools is the intentional approach of bringing together these elements to support the children and families who attend the school. There are 4 key enablers which support the progression between family, community and multi agency engagement. Collective vision The need for all stakeholders to help develop and realise the vision for the school, families and communities. Collaborative leadership </a:t>
            </a:r>
            <a:r>
              <a:rPr lang="en-GB" dirty="0" err="1"/>
              <a:t>Leadership</a:t>
            </a:r>
            <a:r>
              <a:rPr lang="en-GB" dirty="0"/>
              <a:t> across stakeholders to ensure shared voice, decision making and</a:t>
            </a:r>
          </a:p>
        </p:txBody>
      </p:sp>
      <p:sp>
        <p:nvSpPr>
          <p:cNvPr id="4" name="Slide Number Placeholder 3"/>
          <p:cNvSpPr>
            <a:spLocks noGrp="1"/>
          </p:cNvSpPr>
          <p:nvPr>
            <p:ph type="sldNum" sz="quarter" idx="5"/>
          </p:nvPr>
        </p:nvSpPr>
        <p:spPr/>
        <p:txBody>
          <a:bodyPr/>
          <a:lstStyle/>
          <a:p>
            <a:fld id="{9C767DCD-8C8C-45A2-BF4A-C59C0EB51B6C}" type="slidenum">
              <a:rPr lang="en-GB" smtClean="0"/>
              <a:t>19</a:t>
            </a:fld>
            <a:endParaRPr lang="en-GB" dirty="0"/>
          </a:p>
        </p:txBody>
      </p:sp>
    </p:spTree>
    <p:extLst>
      <p:ext uri="{BB962C8B-B14F-4D97-AF65-F5344CB8AC3E}">
        <p14:creationId xmlns:p14="http://schemas.microsoft.com/office/powerpoint/2010/main" val="1963526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Working closely with families to give children and young people the best home learning environment possible. Ensuring families have the skills, confidence and resources to actively support their child’s learning at home. • Working in a constructive way with families to address any barriers to engagement.</a:t>
            </a:r>
          </a:p>
        </p:txBody>
      </p:sp>
      <p:sp>
        <p:nvSpPr>
          <p:cNvPr id="4" name="Slide Number Placeholder 3"/>
          <p:cNvSpPr>
            <a:spLocks noGrp="1"/>
          </p:cNvSpPr>
          <p:nvPr>
            <p:ph type="sldNum" sz="quarter" idx="5"/>
          </p:nvPr>
        </p:nvSpPr>
        <p:spPr/>
        <p:txBody>
          <a:bodyPr/>
          <a:lstStyle/>
          <a:p>
            <a:fld id="{9C767DCD-8C8C-45A2-BF4A-C59C0EB51B6C}" type="slidenum">
              <a:rPr lang="en-GB" smtClean="0"/>
              <a:t>21</a:t>
            </a:fld>
            <a:endParaRPr lang="en-GB" dirty="0"/>
          </a:p>
        </p:txBody>
      </p:sp>
    </p:spTree>
    <p:extLst>
      <p:ext uri="{BB962C8B-B14F-4D97-AF65-F5344CB8AC3E}">
        <p14:creationId xmlns:p14="http://schemas.microsoft.com/office/powerpoint/2010/main" val="3277734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11/18/2024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iriss.org.uk/resources/irisson/place-based-working#:~:text=Place%2Dbased%20working%20is%20a,gain%20local%20knowledge%20and%20insight" TargetMode="External"/><Relationship Id="rId2" Type="http://schemas.openxmlformats.org/officeDocument/2006/relationships/hyperlink" Target="http://196.189.45.87/bitstream/123456789/28265/1/31..pdf"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senedd.wales/NAfW%20Documents/cyp_3__sp_07a__community_focused_schools_e_.pdf%20-%2019022010/cyp_3__sp_07a__community_focused_schools_e_-English.pdf" TargetMode="External"/><Relationship Id="rId2" Type="http://schemas.openxmlformats.org/officeDocument/2006/relationships/hyperlink" Target="https://wales.britishcouncil.org/en/community-school-wales-webinar" TargetMode="External"/><Relationship Id="rId1" Type="http://schemas.openxmlformats.org/officeDocument/2006/relationships/slideLayout" Target="../slideLayouts/slideLayout4.xml"/><Relationship Id="rId4" Type="http://schemas.openxmlformats.org/officeDocument/2006/relationships/hyperlink" Target="https://gov.wales/sites/default/files/publications/2018-12/face-the-challenge-together-family-and-community-engagement-toolkit-for-schools-in-wales-main-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E90F2F-7A0A-4AEF-8337-78960EC11BB7}"/>
              </a:ext>
            </a:extLst>
          </p:cNvPr>
          <p:cNvSpPr txBox="1"/>
          <p:nvPr/>
        </p:nvSpPr>
        <p:spPr>
          <a:xfrm>
            <a:off x="1544809" y="4396153"/>
            <a:ext cx="5581784" cy="646331"/>
          </a:xfrm>
          <a:prstGeom prst="rect">
            <a:avLst/>
          </a:prstGeom>
          <a:noFill/>
        </p:spPr>
        <p:txBody>
          <a:bodyPr wrap="none" rtlCol="0">
            <a:spAutoFit/>
          </a:bodyPr>
          <a:lstStyle/>
          <a:p>
            <a:pPr algn="ctr"/>
            <a:r>
              <a:rPr lang="en-GB" dirty="0">
                <a:solidFill>
                  <a:schemeClr val="bg1"/>
                </a:solidFill>
              </a:rPr>
              <a:t> Gweithio gyda’r cymuned ac arweinyddiaeth gynhwysol</a:t>
            </a:r>
          </a:p>
          <a:p>
            <a:pPr algn="ctr"/>
            <a:r>
              <a:rPr lang="en-GB" dirty="0">
                <a:solidFill>
                  <a:schemeClr val="bg1"/>
                </a:solidFill>
              </a:rPr>
              <a:t>Working with the community and inclusive leadership</a:t>
            </a:r>
          </a:p>
        </p:txBody>
      </p:sp>
    </p:spTree>
    <p:extLst>
      <p:ext uri="{BB962C8B-B14F-4D97-AF65-F5344CB8AC3E}">
        <p14:creationId xmlns:p14="http://schemas.microsoft.com/office/powerpoint/2010/main" val="4290095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845ADD9-6302-4CC1-9725-2498B9C8B2DD}"/>
              </a:ext>
            </a:extLst>
          </p:cNvPr>
          <p:cNvSpPr>
            <a:spLocks noGrp="1"/>
          </p:cNvSpPr>
          <p:nvPr>
            <p:ph sz="half" idx="2"/>
          </p:nvPr>
        </p:nvSpPr>
        <p:spPr>
          <a:xfrm>
            <a:off x="5369669" y="1415714"/>
            <a:ext cx="3886200" cy="4351338"/>
          </a:xfrm>
        </p:spPr>
        <p:txBody>
          <a:bodyPr/>
          <a:lstStyle/>
          <a:p>
            <a:r>
              <a:rPr lang="en-GB" dirty="0"/>
              <a:t>Beth </a:t>
            </a:r>
            <a:r>
              <a:rPr lang="en-GB" dirty="0" err="1"/>
              <a:t>yw</a:t>
            </a:r>
            <a:r>
              <a:rPr lang="en-GB" dirty="0"/>
              <a:t> cymuned?</a:t>
            </a:r>
          </a:p>
          <a:p>
            <a:pPr marL="0" indent="0">
              <a:buNone/>
            </a:pPr>
            <a:endParaRPr lang="en-GB" dirty="0">
              <a:solidFill>
                <a:schemeClr val="accent1">
                  <a:lumMod val="75000"/>
                </a:schemeClr>
              </a:solidFill>
            </a:endParaRPr>
          </a:p>
          <a:p>
            <a:r>
              <a:rPr lang="en-GB" dirty="0">
                <a:solidFill>
                  <a:schemeClr val="accent1">
                    <a:lumMod val="75000"/>
                  </a:schemeClr>
                </a:solidFill>
              </a:rPr>
              <a:t>What is a community?</a:t>
            </a:r>
          </a:p>
        </p:txBody>
      </p:sp>
      <p:pic>
        <p:nvPicPr>
          <p:cNvPr id="6" name="Picture 5">
            <a:extLst>
              <a:ext uri="{FF2B5EF4-FFF2-40B4-BE49-F238E27FC236}">
                <a16:creationId xmlns:a16="http://schemas.microsoft.com/office/drawing/2014/main" id="{F485F699-7E0D-416E-9337-52DA10BE320D}"/>
              </a:ext>
            </a:extLst>
          </p:cNvPr>
          <p:cNvPicPr>
            <a:picLocks noChangeAspect="1"/>
          </p:cNvPicPr>
          <p:nvPr/>
        </p:nvPicPr>
        <p:blipFill>
          <a:blip r:embed="rId2"/>
          <a:stretch>
            <a:fillRect/>
          </a:stretch>
        </p:blipFill>
        <p:spPr>
          <a:xfrm>
            <a:off x="198608" y="729575"/>
            <a:ext cx="5034873" cy="4445540"/>
          </a:xfrm>
          <a:prstGeom prst="rect">
            <a:avLst/>
          </a:prstGeom>
        </p:spPr>
      </p:pic>
    </p:spTree>
    <p:extLst>
      <p:ext uri="{BB962C8B-B14F-4D97-AF65-F5344CB8AC3E}">
        <p14:creationId xmlns:p14="http://schemas.microsoft.com/office/powerpoint/2010/main" val="195637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2C9EB1-FE23-4AD0-8584-BC1BF82DAF28}"/>
              </a:ext>
            </a:extLst>
          </p:cNvPr>
          <p:cNvSpPr>
            <a:spLocks noGrp="1"/>
          </p:cNvSpPr>
          <p:nvPr>
            <p:ph sz="half" idx="1"/>
          </p:nvPr>
        </p:nvSpPr>
        <p:spPr>
          <a:xfrm>
            <a:off x="505558" y="709002"/>
            <a:ext cx="7943850" cy="4891698"/>
          </a:xfrm>
        </p:spPr>
        <p:txBody>
          <a:bodyPr>
            <a:normAutofit/>
          </a:bodyPr>
          <a:lstStyle/>
          <a:p>
            <a:pPr>
              <a:lnSpc>
                <a:spcPct val="107000"/>
              </a:lnSpc>
              <a:spcAft>
                <a:spcPts val="800"/>
              </a:spcAft>
            </a:pPr>
            <a:r>
              <a:rPr lang="en-GB" sz="2400" dirty="0">
                <a:effectLst/>
                <a:latin typeface="Arial" panose="020B0604020202020204" pitchFamily="34" charset="0"/>
                <a:ea typeface="DengXian" panose="02010600030101010101" pitchFamily="2" charset="-122"/>
                <a:cs typeface="Arial" panose="020B0604020202020204" pitchFamily="34" charset="0"/>
              </a:rPr>
              <a:t>Dim ond 14 y cant o'u hamser y mae plant yn ei dreulio yn yr ysgol</a:t>
            </a:r>
          </a:p>
          <a:p>
            <a:pPr>
              <a:lnSpc>
                <a:spcPct val="107000"/>
              </a:lnSpc>
              <a:spcAft>
                <a:spcPts val="800"/>
              </a:spcAft>
            </a:pPr>
            <a:r>
              <a:rPr lang="en-GB" sz="2400" dirty="0">
                <a:effectLst/>
                <a:latin typeface="Arial" panose="020B0604020202020204" pitchFamily="34" charset="0"/>
                <a:ea typeface="DengXian" panose="02010600030101010101" pitchFamily="2" charset="-122"/>
                <a:cs typeface="Arial" panose="020B0604020202020204" pitchFamily="34" charset="0"/>
              </a:rPr>
              <a:t>Nid yw ysgolion (ac unrhyw leoliad BC) yn gweithio ar eu pennau eu hunain.</a:t>
            </a:r>
          </a:p>
          <a:p>
            <a:pPr>
              <a:lnSpc>
                <a:spcPct val="107000"/>
              </a:lnSpc>
              <a:spcAft>
                <a:spcPts val="800"/>
              </a:spcAft>
            </a:pPr>
            <a:r>
              <a:rPr lang="en-GB" sz="2400" dirty="0">
                <a:effectLst/>
                <a:latin typeface="Arial" panose="020B0604020202020204" pitchFamily="34" charset="0"/>
                <a:ea typeface="DengXian" panose="02010600030101010101" pitchFamily="2" charset="-122"/>
                <a:cs typeface="Arial" panose="020B0604020202020204" pitchFamily="34" charset="0"/>
              </a:rPr>
              <a:t>Gall gweithio mewn partneriaeth gymunedol gefnogi gwaith ymgysylltu â theuluoedd yr ysgol, cryfhau ysgol mewn ffyrdd eraill a chyfoethogi bywyd ysgol.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r">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(Llywodraeth Cymru, 2016)</a:t>
            </a:r>
            <a:endParaRPr lang="en-GB" dirty="0"/>
          </a:p>
        </p:txBody>
      </p:sp>
    </p:spTree>
    <p:extLst>
      <p:ext uri="{BB962C8B-B14F-4D97-AF65-F5344CB8AC3E}">
        <p14:creationId xmlns:p14="http://schemas.microsoft.com/office/powerpoint/2010/main" val="3435551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087C46-F677-4D82-B26B-E7D26C7BC239}"/>
              </a:ext>
            </a:extLst>
          </p:cNvPr>
          <p:cNvSpPr>
            <a:spLocks noGrp="1"/>
          </p:cNvSpPr>
          <p:nvPr>
            <p:ph sz="half" idx="1"/>
          </p:nvPr>
        </p:nvSpPr>
        <p:spPr>
          <a:xfrm>
            <a:off x="461595" y="1016732"/>
            <a:ext cx="7750419" cy="4351338"/>
          </a:xfrm>
        </p:spPr>
        <p:txBody>
          <a:bodyPr/>
          <a:lstStyle/>
          <a:p>
            <a:r>
              <a:rPr lang="en-GB" sz="2400" dirty="0"/>
              <a:t>Children spend only 14 per cent of their time in school </a:t>
            </a:r>
          </a:p>
          <a:p>
            <a:r>
              <a:rPr lang="en-GB" sz="2400" dirty="0"/>
              <a:t>Schools (and any EY setting) do not work in isolation. </a:t>
            </a:r>
          </a:p>
          <a:p>
            <a:r>
              <a:rPr lang="en-GB" sz="2400" dirty="0"/>
              <a:t>Community partnership working can support the school’s family engagement work, strengthens a school in other ways and enrich school life. </a:t>
            </a:r>
          </a:p>
          <a:p>
            <a:pPr marL="0" indent="0" algn="r">
              <a:buNone/>
            </a:pPr>
            <a:r>
              <a:rPr lang="en-GB" sz="2400" dirty="0"/>
              <a:t>(Welsh Government, 2016)</a:t>
            </a:r>
          </a:p>
          <a:p>
            <a:pPr marL="0" indent="0">
              <a:buNone/>
            </a:pPr>
            <a:endParaRPr lang="en-GB" dirty="0"/>
          </a:p>
        </p:txBody>
      </p:sp>
    </p:spTree>
    <p:extLst>
      <p:ext uri="{BB962C8B-B14F-4D97-AF65-F5344CB8AC3E}">
        <p14:creationId xmlns:p14="http://schemas.microsoft.com/office/powerpoint/2010/main" val="2650687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BA58-B8EE-4396-95A4-E76419061FFA}"/>
              </a:ext>
            </a:extLst>
          </p:cNvPr>
          <p:cNvSpPr>
            <a:spLocks noGrp="1"/>
          </p:cNvSpPr>
          <p:nvPr>
            <p:ph type="title"/>
          </p:nvPr>
        </p:nvSpPr>
        <p:spPr/>
        <p:txBody>
          <a:bodyPr/>
          <a:lstStyle/>
          <a:p>
            <a:r>
              <a:rPr lang="en-GB" dirty="0"/>
              <a:t>School (and EY settings)  and community</a:t>
            </a:r>
          </a:p>
        </p:txBody>
      </p:sp>
      <p:sp>
        <p:nvSpPr>
          <p:cNvPr id="3" name="Content Placeholder 2">
            <a:extLst>
              <a:ext uri="{FF2B5EF4-FFF2-40B4-BE49-F238E27FC236}">
                <a16:creationId xmlns:a16="http://schemas.microsoft.com/office/drawing/2014/main" id="{CAC32789-D2DA-4EE9-9C83-CB1F15941CBD}"/>
              </a:ext>
            </a:extLst>
          </p:cNvPr>
          <p:cNvSpPr>
            <a:spLocks noGrp="1"/>
          </p:cNvSpPr>
          <p:nvPr>
            <p:ph sz="half" idx="1"/>
          </p:nvPr>
        </p:nvSpPr>
        <p:spPr>
          <a:xfrm>
            <a:off x="470388" y="2168227"/>
            <a:ext cx="4101611" cy="3195081"/>
          </a:xfrm>
        </p:spPr>
        <p:txBody>
          <a:bodyPr>
            <a:normAutofit/>
          </a:bodyPr>
          <a:lstStyle/>
          <a:p>
            <a:r>
              <a:rPr lang="en-GB" dirty="0">
                <a:latin typeface="Arial" panose="020B0604020202020204" pitchFamily="34" charset="0"/>
                <a:cs typeface="Arial" panose="020B0604020202020204" pitchFamily="34" charset="0"/>
              </a:rPr>
              <a:t>Patrwm y drws caeedig</a:t>
            </a:r>
          </a:p>
          <a:p>
            <a:r>
              <a:rPr lang="en-GB" dirty="0">
                <a:latin typeface="Arial" panose="020B0604020202020204" pitchFamily="34" charset="0"/>
                <a:cs typeface="Arial" panose="020B0604020202020204" pitchFamily="34" charset="0"/>
              </a:rPr>
              <a:t>Patrwm y drws agoed</a:t>
            </a:r>
          </a:p>
          <a:p>
            <a:r>
              <a:rPr lang="en-GB" dirty="0">
                <a:latin typeface="Arial" panose="020B0604020202020204" pitchFamily="34" charset="0"/>
                <a:cs typeface="Arial" panose="020B0604020202020204" pitchFamily="34" charset="0"/>
              </a:rPr>
              <a:t>Y patrwm cydbwys</a:t>
            </a:r>
          </a:p>
          <a:p>
            <a:endParaRPr lang="en-GB" dirty="0">
              <a:latin typeface="Arial" panose="020B0604020202020204" pitchFamily="34" charset="0"/>
              <a:cs typeface="Arial" panose="020B0604020202020204" pitchFamily="34" charset="0"/>
            </a:endParaRPr>
          </a:p>
          <a:p>
            <a:pPr marL="0" indent="0">
              <a:buNone/>
            </a:pPr>
            <a:r>
              <a:rPr lang="en-GB" dirty="0"/>
              <a:t>Gibson a Blandford (2005)</a:t>
            </a:r>
            <a:endParaRPr lang="en-GB" dirty="0">
              <a:latin typeface="Arial" panose="020B0604020202020204" pitchFamily="34" charset="0"/>
              <a:cs typeface="Arial" panose="020B0604020202020204" pitchFamily="34" charset="0"/>
            </a:endParaRPr>
          </a:p>
        </p:txBody>
      </p:sp>
      <p:pic>
        <p:nvPicPr>
          <p:cNvPr id="1026" name="Picture 2" descr="Open door. Cartoon style. stock vector. Illustration of input - 40473222">
            <a:extLst>
              <a:ext uri="{FF2B5EF4-FFF2-40B4-BE49-F238E27FC236}">
                <a16:creationId xmlns:a16="http://schemas.microsoft.com/office/drawing/2014/main" id="{82C07F60-2003-447E-B8CE-7FBB102B12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0164" y="1565029"/>
            <a:ext cx="3974123" cy="397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205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BA58-B8EE-4396-95A4-E76419061FFA}"/>
              </a:ext>
            </a:extLst>
          </p:cNvPr>
          <p:cNvSpPr>
            <a:spLocks noGrp="1"/>
          </p:cNvSpPr>
          <p:nvPr>
            <p:ph type="title"/>
          </p:nvPr>
        </p:nvSpPr>
        <p:spPr/>
        <p:txBody>
          <a:bodyPr/>
          <a:lstStyle/>
          <a:p>
            <a:r>
              <a:rPr lang="en-GB" dirty="0"/>
              <a:t>School (and EY settings)  and community</a:t>
            </a:r>
          </a:p>
        </p:txBody>
      </p:sp>
      <p:sp>
        <p:nvSpPr>
          <p:cNvPr id="3" name="Content Placeholder 2">
            <a:extLst>
              <a:ext uri="{FF2B5EF4-FFF2-40B4-BE49-F238E27FC236}">
                <a16:creationId xmlns:a16="http://schemas.microsoft.com/office/drawing/2014/main" id="{CAC32789-D2DA-4EE9-9C83-CB1F15941CBD}"/>
              </a:ext>
            </a:extLst>
          </p:cNvPr>
          <p:cNvSpPr>
            <a:spLocks noGrp="1"/>
          </p:cNvSpPr>
          <p:nvPr>
            <p:ph sz="half" idx="1"/>
          </p:nvPr>
        </p:nvSpPr>
        <p:spPr>
          <a:xfrm>
            <a:off x="329712" y="2168227"/>
            <a:ext cx="4242287" cy="3212665"/>
          </a:xfrm>
        </p:spPr>
        <p:txBody>
          <a:bodyPr>
            <a:normAutofit/>
          </a:bodyPr>
          <a:lstStyle/>
          <a:p>
            <a:r>
              <a:rPr lang="en-GB" dirty="0">
                <a:latin typeface="Arial" panose="020B0604020202020204" pitchFamily="34" charset="0"/>
                <a:cs typeface="Arial" panose="020B0604020202020204" pitchFamily="34" charset="0"/>
              </a:rPr>
              <a:t>The closed door pattern</a:t>
            </a:r>
          </a:p>
          <a:p>
            <a:r>
              <a:rPr lang="en-GB" dirty="0">
                <a:latin typeface="Arial" panose="020B0604020202020204" pitchFamily="34" charset="0"/>
                <a:cs typeface="Arial" panose="020B0604020202020204" pitchFamily="34" charset="0"/>
              </a:rPr>
              <a:t>The open door pattern</a:t>
            </a:r>
          </a:p>
          <a:p>
            <a:r>
              <a:rPr lang="en-GB" dirty="0">
                <a:latin typeface="Arial" panose="020B0604020202020204" pitchFamily="34" charset="0"/>
                <a:cs typeface="Arial" panose="020B0604020202020204" pitchFamily="34" charset="0"/>
              </a:rPr>
              <a:t>The balanced pattern</a:t>
            </a:r>
          </a:p>
          <a:p>
            <a:endParaRPr lang="en-GB" dirty="0">
              <a:latin typeface="Arial" panose="020B0604020202020204" pitchFamily="34" charset="0"/>
              <a:cs typeface="Arial" panose="020B0604020202020204" pitchFamily="34" charset="0"/>
            </a:endParaRPr>
          </a:p>
          <a:p>
            <a:r>
              <a:rPr lang="en-GB" dirty="0"/>
              <a:t>Gibson and Blandford (2005)</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1026" name="Picture 2" descr="Open door. Cartoon style. stock vector. Illustration of input - 40473222">
            <a:extLst>
              <a:ext uri="{FF2B5EF4-FFF2-40B4-BE49-F238E27FC236}">
                <a16:creationId xmlns:a16="http://schemas.microsoft.com/office/drawing/2014/main" id="{82C07F60-2003-447E-B8CE-7FBB102B12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0164" y="1565029"/>
            <a:ext cx="3974123" cy="397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826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665722F-2C66-4241-B687-FC3A7787B057}"/>
              </a:ext>
            </a:extLst>
          </p:cNvPr>
          <p:cNvSpPr>
            <a:spLocks noGrp="1"/>
          </p:cNvSpPr>
          <p:nvPr>
            <p:ph sz="half" idx="2"/>
          </p:nvPr>
        </p:nvSpPr>
        <p:spPr>
          <a:xfrm>
            <a:off x="4928089" y="2230071"/>
            <a:ext cx="3886200" cy="4351338"/>
          </a:xfrm>
        </p:spPr>
        <p:txBody>
          <a:bodyPr/>
          <a:lstStyle/>
          <a:p>
            <a:r>
              <a:rPr lang="en-GB" dirty="0"/>
              <a:t>Pwy allai fod yn rhan o'r gymuned yn amgylchedd y BC?</a:t>
            </a:r>
          </a:p>
          <a:p>
            <a:pPr marL="0" indent="0">
              <a:buNone/>
            </a:pPr>
            <a:endParaRPr lang="en-GB" dirty="0"/>
          </a:p>
        </p:txBody>
      </p:sp>
      <p:pic>
        <p:nvPicPr>
          <p:cNvPr id="5" name="Content Placeholder 9">
            <a:extLst>
              <a:ext uri="{FF2B5EF4-FFF2-40B4-BE49-F238E27FC236}">
                <a16:creationId xmlns:a16="http://schemas.microsoft.com/office/drawing/2014/main" id="{B11973DC-C0A1-4AC0-8E5C-92549FD94892}"/>
              </a:ext>
            </a:extLst>
          </p:cNvPr>
          <p:cNvPicPr>
            <a:picLocks noGrp="1" noChangeAspect="1"/>
          </p:cNvPicPr>
          <p:nvPr>
            <p:ph sz="half" idx="1"/>
          </p:nvPr>
        </p:nvPicPr>
        <p:blipFill>
          <a:blip r:embed="rId3"/>
          <a:stretch>
            <a:fillRect/>
          </a:stretch>
        </p:blipFill>
        <p:spPr>
          <a:xfrm>
            <a:off x="685800" y="1368357"/>
            <a:ext cx="3886200" cy="3924612"/>
          </a:xfrm>
        </p:spPr>
      </p:pic>
    </p:spTree>
    <p:extLst>
      <p:ext uri="{BB962C8B-B14F-4D97-AF65-F5344CB8AC3E}">
        <p14:creationId xmlns:p14="http://schemas.microsoft.com/office/powerpoint/2010/main" val="929473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A46E301-45A2-4F9B-BB7B-DE637819C2CF}"/>
              </a:ext>
            </a:extLst>
          </p:cNvPr>
          <p:cNvSpPr>
            <a:spLocks noGrp="1"/>
          </p:cNvSpPr>
          <p:nvPr>
            <p:ph sz="half" idx="2"/>
          </p:nvPr>
        </p:nvSpPr>
        <p:spPr>
          <a:xfrm>
            <a:off x="5213003" y="1253331"/>
            <a:ext cx="3886200" cy="4351338"/>
          </a:xfrm>
        </p:spPr>
        <p:txBody>
          <a:bodyPr/>
          <a:lstStyle/>
          <a:p>
            <a:r>
              <a:rPr lang="en-GB" dirty="0"/>
              <a:t>Who could be part of the community in the EY environment?</a:t>
            </a:r>
          </a:p>
          <a:p>
            <a:pPr marL="0" indent="0">
              <a:buNone/>
            </a:pPr>
            <a:endParaRPr lang="en-GB" dirty="0"/>
          </a:p>
        </p:txBody>
      </p:sp>
      <p:pic>
        <p:nvPicPr>
          <p:cNvPr id="10" name="Content Placeholder 9">
            <a:extLst>
              <a:ext uri="{FF2B5EF4-FFF2-40B4-BE49-F238E27FC236}">
                <a16:creationId xmlns:a16="http://schemas.microsoft.com/office/drawing/2014/main" id="{C6C20C8D-561A-466D-BED8-0223DD3F650B}"/>
              </a:ext>
            </a:extLst>
          </p:cNvPr>
          <p:cNvPicPr>
            <a:picLocks noGrp="1" noChangeAspect="1"/>
          </p:cNvPicPr>
          <p:nvPr>
            <p:ph sz="half" idx="1"/>
          </p:nvPr>
        </p:nvPicPr>
        <p:blipFill>
          <a:blip r:embed="rId3"/>
          <a:stretch>
            <a:fillRect/>
          </a:stretch>
        </p:blipFill>
        <p:spPr>
          <a:xfrm>
            <a:off x="44797" y="1034716"/>
            <a:ext cx="4824985" cy="4138863"/>
          </a:xfrm>
        </p:spPr>
      </p:pic>
    </p:spTree>
    <p:extLst>
      <p:ext uri="{BB962C8B-B14F-4D97-AF65-F5344CB8AC3E}">
        <p14:creationId xmlns:p14="http://schemas.microsoft.com/office/powerpoint/2010/main" val="1116168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DC34A-591F-4221-ADBF-5F952EBA46D0}"/>
              </a:ext>
            </a:extLst>
          </p:cNvPr>
          <p:cNvSpPr>
            <a:spLocks noGrp="1"/>
          </p:cNvSpPr>
          <p:nvPr>
            <p:ph type="title"/>
          </p:nvPr>
        </p:nvSpPr>
        <p:spPr/>
        <p:txBody>
          <a:bodyPr/>
          <a:lstStyle/>
          <a:p>
            <a:r>
              <a:rPr lang="en-GB" b="0" i="0" dirty="0">
                <a:solidFill>
                  <a:srgbClr val="030303"/>
                </a:solidFill>
                <a:effectLst/>
                <a:latin typeface="Roboto" panose="02000000000000000000" pitchFamily="2" charset="0"/>
              </a:rPr>
              <a:t>whānau.               Te Whaariki</a:t>
            </a:r>
            <a:endParaRPr lang="en-GB" dirty="0"/>
          </a:p>
        </p:txBody>
      </p:sp>
      <p:sp>
        <p:nvSpPr>
          <p:cNvPr id="3" name="Content Placeholder 2">
            <a:extLst>
              <a:ext uri="{FF2B5EF4-FFF2-40B4-BE49-F238E27FC236}">
                <a16:creationId xmlns:a16="http://schemas.microsoft.com/office/drawing/2014/main" id="{8A665A6E-17EF-46AA-BE89-73BA4C5B535E}"/>
              </a:ext>
            </a:extLst>
          </p:cNvPr>
          <p:cNvSpPr>
            <a:spLocks noGrp="1"/>
          </p:cNvSpPr>
          <p:nvPr>
            <p:ph sz="half" idx="1"/>
          </p:nvPr>
        </p:nvSpPr>
        <p:spPr/>
        <p:txBody>
          <a:bodyPr/>
          <a:lstStyle/>
          <a:p>
            <a:r>
              <a:rPr lang="en-GB" dirty="0"/>
              <a:t>https://www.youtube.com/watch?v=cLDDFedc0zM</a:t>
            </a:r>
          </a:p>
        </p:txBody>
      </p:sp>
      <p:pic>
        <p:nvPicPr>
          <p:cNvPr id="6" name="Content Placeholder 5">
            <a:extLst>
              <a:ext uri="{FF2B5EF4-FFF2-40B4-BE49-F238E27FC236}">
                <a16:creationId xmlns:a16="http://schemas.microsoft.com/office/drawing/2014/main" id="{483BD5F7-75A2-4148-8214-0D6D5F9D12D0}"/>
              </a:ext>
            </a:extLst>
          </p:cNvPr>
          <p:cNvPicPr>
            <a:picLocks noGrp="1" noChangeAspect="1"/>
          </p:cNvPicPr>
          <p:nvPr>
            <p:ph sz="half" idx="2"/>
          </p:nvPr>
        </p:nvPicPr>
        <p:blipFill>
          <a:blip r:embed="rId2"/>
          <a:stretch>
            <a:fillRect/>
          </a:stretch>
        </p:blipFill>
        <p:spPr>
          <a:xfrm>
            <a:off x="4629150" y="2767299"/>
            <a:ext cx="3886200" cy="2467989"/>
          </a:xfrm>
        </p:spPr>
      </p:pic>
    </p:spTree>
    <p:extLst>
      <p:ext uri="{BB962C8B-B14F-4D97-AF65-F5344CB8AC3E}">
        <p14:creationId xmlns:p14="http://schemas.microsoft.com/office/powerpoint/2010/main" val="1355240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75A5-6EBC-4972-A0B1-B36252CE5E2C}"/>
              </a:ext>
            </a:extLst>
          </p:cNvPr>
          <p:cNvSpPr>
            <a:spLocks noGrp="1"/>
          </p:cNvSpPr>
          <p:nvPr>
            <p:ph type="title"/>
          </p:nvPr>
        </p:nvSpPr>
        <p:spPr>
          <a:xfrm>
            <a:off x="571500" y="95714"/>
            <a:ext cx="7886700" cy="1325563"/>
          </a:xfrm>
        </p:spPr>
        <p:txBody>
          <a:bodyPr/>
          <a:lstStyle/>
          <a:p>
            <a:r>
              <a:rPr lang="en-GB" dirty="0"/>
              <a:t>Theori: Ffiniau cymdeithasol</a:t>
            </a:r>
          </a:p>
        </p:txBody>
      </p:sp>
      <p:sp>
        <p:nvSpPr>
          <p:cNvPr id="3" name="Content Placeholder 2">
            <a:extLst>
              <a:ext uri="{FF2B5EF4-FFF2-40B4-BE49-F238E27FC236}">
                <a16:creationId xmlns:a16="http://schemas.microsoft.com/office/drawing/2014/main" id="{7F16E0FD-0CC1-46FC-9815-206C07709D7E}"/>
              </a:ext>
            </a:extLst>
          </p:cNvPr>
          <p:cNvSpPr>
            <a:spLocks noGrp="1"/>
          </p:cNvSpPr>
          <p:nvPr>
            <p:ph sz="half" idx="1"/>
          </p:nvPr>
        </p:nvSpPr>
        <p:spPr>
          <a:xfrm>
            <a:off x="628650" y="1253331"/>
            <a:ext cx="3886200" cy="4351338"/>
          </a:xfrm>
        </p:spPr>
        <p:txBody>
          <a:bodyPr>
            <a:normAutofit fontScale="92500"/>
          </a:bodyPr>
          <a:lstStyle/>
          <a:p>
            <a:r>
              <a:rPr lang="en-GB" dirty="0"/>
              <a:t>Ffiniau cymdeithasol = Man lle mae gwahanol fydoedd cymdeithasol yn gwrthdaro (lleoliad EY / meithrinfa / ysgol a'r gymuned y tu allan)</a:t>
            </a:r>
          </a:p>
          <a:p>
            <a:r>
              <a:rPr lang="en-GB" dirty="0"/>
              <a:t>Mae angen arweinyddiaeth ddiwylliannol ymatebol ar ffiniau cymdeithasol</a:t>
            </a:r>
          </a:p>
          <a:p>
            <a:r>
              <a:rPr lang="en-GB" dirty="0"/>
              <a:t>(Scanlan a Johnson, 2021)</a:t>
            </a:r>
          </a:p>
        </p:txBody>
      </p:sp>
      <p:pic>
        <p:nvPicPr>
          <p:cNvPr id="7" name="Picture 2" descr="Inclusive Leadership on the Social Frontiers | Family and Community En">
            <a:extLst>
              <a:ext uri="{FF2B5EF4-FFF2-40B4-BE49-F238E27FC236}">
                <a16:creationId xmlns:a16="http://schemas.microsoft.com/office/drawing/2014/main" id="{49D127BD-6A11-4803-B2A5-6FFAE0A8550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591909" y="1690689"/>
            <a:ext cx="3552091" cy="5071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22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0E28-B440-499D-9FFB-7F0F81724C91}"/>
              </a:ext>
            </a:extLst>
          </p:cNvPr>
          <p:cNvSpPr>
            <a:spLocks noGrp="1"/>
          </p:cNvSpPr>
          <p:nvPr>
            <p:ph type="title"/>
          </p:nvPr>
        </p:nvSpPr>
        <p:spPr/>
        <p:txBody>
          <a:bodyPr/>
          <a:lstStyle/>
          <a:p>
            <a:r>
              <a:rPr lang="en-GB" dirty="0"/>
              <a:t>Theory: Schools as Social Frontiers</a:t>
            </a:r>
          </a:p>
        </p:txBody>
      </p:sp>
      <p:sp>
        <p:nvSpPr>
          <p:cNvPr id="3" name="Content Placeholder 2">
            <a:extLst>
              <a:ext uri="{FF2B5EF4-FFF2-40B4-BE49-F238E27FC236}">
                <a16:creationId xmlns:a16="http://schemas.microsoft.com/office/drawing/2014/main" id="{14FA30F6-F7FC-4113-86E0-4812366B55D5}"/>
              </a:ext>
            </a:extLst>
          </p:cNvPr>
          <p:cNvSpPr>
            <a:spLocks noGrp="1"/>
          </p:cNvSpPr>
          <p:nvPr>
            <p:ph sz="half" idx="1"/>
          </p:nvPr>
        </p:nvSpPr>
        <p:spPr>
          <a:xfrm>
            <a:off x="320921" y="1268780"/>
            <a:ext cx="3886200" cy="4351338"/>
          </a:xfrm>
        </p:spPr>
        <p:txBody>
          <a:bodyPr>
            <a:normAutofit fontScale="92500" lnSpcReduction="10000"/>
          </a:bodyPr>
          <a:lstStyle/>
          <a:p>
            <a:pPr marL="0" indent="0">
              <a:buNone/>
            </a:pPr>
            <a:endParaRPr lang="en-GB" dirty="0"/>
          </a:p>
          <a:p>
            <a:r>
              <a:rPr lang="en-GB" dirty="0"/>
              <a:t>Social frontiers  = A place where different social worlds collide   (EY setting/ nursery/ school and the outside community)</a:t>
            </a:r>
          </a:p>
          <a:p>
            <a:r>
              <a:rPr lang="en-GB" dirty="0"/>
              <a:t>Social frontiers need  culturally responsive leadership </a:t>
            </a:r>
          </a:p>
          <a:p>
            <a:pPr marL="0" indent="0" algn="r">
              <a:buNone/>
            </a:pPr>
            <a:r>
              <a:rPr lang="en-GB" dirty="0"/>
              <a:t>(Scanlan and Johnson, 2020)</a:t>
            </a:r>
          </a:p>
          <a:p>
            <a:pPr marL="0" indent="0">
              <a:buNone/>
            </a:pPr>
            <a:endParaRPr lang="en-GB" dirty="0"/>
          </a:p>
        </p:txBody>
      </p:sp>
      <p:pic>
        <p:nvPicPr>
          <p:cNvPr id="1026" name="Picture 2" descr="Inclusive Leadership on the Social Frontiers | Family and Community En">
            <a:extLst>
              <a:ext uri="{FF2B5EF4-FFF2-40B4-BE49-F238E27FC236}">
                <a16:creationId xmlns:a16="http://schemas.microsoft.com/office/drawing/2014/main" id="{7D832326-E354-4A47-975F-DA8B0A066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0447" y="1993228"/>
            <a:ext cx="3793553" cy="4864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783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B5F250C-542F-41E4-8480-AC4C802719BF}"/>
              </a:ext>
            </a:extLst>
          </p:cNvPr>
          <p:cNvPicPr>
            <a:picLocks noGrp="1" noChangeAspect="1"/>
          </p:cNvPicPr>
          <p:nvPr>
            <p:ph sz="half" idx="1"/>
          </p:nvPr>
        </p:nvPicPr>
        <p:blipFill>
          <a:blip r:embed="rId3"/>
          <a:stretch>
            <a:fillRect/>
          </a:stretch>
        </p:blipFill>
        <p:spPr>
          <a:xfrm>
            <a:off x="473836" y="844062"/>
            <a:ext cx="4098164" cy="3974123"/>
          </a:xfrm>
        </p:spPr>
      </p:pic>
      <p:sp>
        <p:nvSpPr>
          <p:cNvPr id="4" name="Content Placeholder 3">
            <a:extLst>
              <a:ext uri="{FF2B5EF4-FFF2-40B4-BE49-F238E27FC236}">
                <a16:creationId xmlns:a16="http://schemas.microsoft.com/office/drawing/2014/main" id="{7323C4BE-CE68-4F59-B7A5-1069DE129861}"/>
              </a:ext>
            </a:extLst>
          </p:cNvPr>
          <p:cNvSpPr>
            <a:spLocks noGrp="1"/>
          </p:cNvSpPr>
          <p:nvPr>
            <p:ph sz="half" idx="2"/>
          </p:nvPr>
        </p:nvSpPr>
        <p:spPr>
          <a:xfrm>
            <a:off x="4998428" y="844062"/>
            <a:ext cx="3886200" cy="4351338"/>
          </a:xfrm>
        </p:spPr>
        <p:txBody>
          <a:bodyPr>
            <a:normAutofit fontScale="92500" lnSpcReduction="10000"/>
          </a:bodyPr>
          <a:lstStyle/>
          <a:p>
            <a:pPr marL="0" indent="0">
              <a:buNone/>
            </a:pPr>
            <a:r>
              <a:rPr lang="en-GB" dirty="0" err="1">
                <a:latin typeface="Arial" panose="020B0604020202020204" pitchFamily="34" charset="0"/>
              </a:rPr>
              <a:t>Cyngor</a:t>
            </a:r>
            <a:r>
              <a:rPr lang="en-GB" dirty="0">
                <a:latin typeface="Arial" panose="020B0604020202020204" pitchFamily="34" charset="0"/>
              </a:rPr>
              <a:t> Prydain Cymru (2021)</a:t>
            </a:r>
          </a:p>
          <a:p>
            <a:pPr marL="0" indent="0">
              <a:buNone/>
            </a:pPr>
            <a:r>
              <a:rPr lang="en-GB" dirty="0">
                <a:solidFill>
                  <a:schemeClr val="accent1">
                    <a:lumMod val="75000"/>
                  </a:schemeClr>
                </a:solidFill>
                <a:latin typeface="Arial" panose="020B0604020202020204" pitchFamily="34" charset="0"/>
              </a:rPr>
              <a:t>British Council Wales (2021)</a:t>
            </a:r>
          </a:p>
          <a:p>
            <a:pPr marL="0" indent="0">
              <a:buNone/>
            </a:pPr>
            <a:endParaRPr lang="en-GB" b="0" i="0" dirty="0">
              <a:effectLst/>
              <a:latin typeface="Arial" panose="020B0604020202020204" pitchFamily="34" charset="0"/>
            </a:endParaRP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Millbrook Primary School: 28.00-51 mins</a:t>
            </a:r>
          </a:p>
          <a:p>
            <a:pPr marL="0" indent="0">
              <a:buNone/>
            </a:pPr>
            <a:r>
              <a:rPr lang="en-GB" dirty="0"/>
              <a:t>https://wales.britishcouncil.org/en/community-school-wales-webinar</a:t>
            </a:r>
          </a:p>
          <a:p>
            <a:pPr marL="0" indent="0">
              <a:buNone/>
            </a:pPr>
            <a:endParaRPr lang="en-GB" dirty="0">
              <a:latin typeface="Arial" panose="020B0604020202020204" pitchFamily="34" charset="0"/>
            </a:endParaRPr>
          </a:p>
        </p:txBody>
      </p:sp>
    </p:spTree>
    <p:extLst>
      <p:ext uri="{BB962C8B-B14F-4D97-AF65-F5344CB8AC3E}">
        <p14:creationId xmlns:p14="http://schemas.microsoft.com/office/powerpoint/2010/main" val="588351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02CBD5-8C6F-405A-8102-C4542DBAC77A}"/>
              </a:ext>
            </a:extLst>
          </p:cNvPr>
          <p:cNvSpPr>
            <a:spLocks noGrp="1"/>
          </p:cNvSpPr>
          <p:nvPr>
            <p:ph type="title"/>
          </p:nvPr>
        </p:nvSpPr>
        <p:spPr/>
        <p:txBody>
          <a:bodyPr/>
          <a:lstStyle/>
          <a:p>
            <a:endParaRPr lang="en-GB" dirty="0"/>
          </a:p>
        </p:txBody>
      </p:sp>
      <p:pic>
        <p:nvPicPr>
          <p:cNvPr id="9" name="Picture 8">
            <a:extLst>
              <a:ext uri="{FF2B5EF4-FFF2-40B4-BE49-F238E27FC236}">
                <a16:creationId xmlns:a16="http://schemas.microsoft.com/office/drawing/2014/main" id="{6D02AAF5-1E8F-4CB4-9B10-DEB1A83A5395}"/>
              </a:ext>
            </a:extLst>
          </p:cNvPr>
          <p:cNvPicPr>
            <a:picLocks noChangeAspect="1"/>
          </p:cNvPicPr>
          <p:nvPr/>
        </p:nvPicPr>
        <p:blipFill>
          <a:blip r:embed="rId3"/>
          <a:stretch>
            <a:fillRect/>
          </a:stretch>
        </p:blipFill>
        <p:spPr>
          <a:xfrm>
            <a:off x="0" y="0"/>
            <a:ext cx="8892002" cy="4835769"/>
          </a:xfrm>
          <a:prstGeom prst="rect">
            <a:avLst/>
          </a:prstGeom>
        </p:spPr>
      </p:pic>
      <p:sp>
        <p:nvSpPr>
          <p:cNvPr id="10" name="TextBox 9">
            <a:extLst>
              <a:ext uri="{FF2B5EF4-FFF2-40B4-BE49-F238E27FC236}">
                <a16:creationId xmlns:a16="http://schemas.microsoft.com/office/drawing/2014/main" id="{EB1D0CFA-F833-4094-BAA9-CCF4678A1D25}"/>
              </a:ext>
            </a:extLst>
          </p:cNvPr>
          <p:cNvSpPr txBox="1"/>
          <p:nvPr/>
        </p:nvSpPr>
        <p:spPr>
          <a:xfrm>
            <a:off x="7206936" y="5214328"/>
            <a:ext cx="1655710" cy="369332"/>
          </a:xfrm>
          <a:prstGeom prst="rect">
            <a:avLst/>
          </a:prstGeom>
          <a:noFill/>
        </p:spPr>
        <p:txBody>
          <a:bodyPr wrap="none" rtlCol="0">
            <a:spAutoFit/>
          </a:bodyPr>
          <a:lstStyle/>
          <a:p>
            <a:r>
              <a:rPr lang="en-GB" dirty="0"/>
              <a:t>(Watkins, 2021)</a:t>
            </a:r>
          </a:p>
        </p:txBody>
      </p:sp>
      <p:sp>
        <p:nvSpPr>
          <p:cNvPr id="12" name="TextBox 11">
            <a:extLst>
              <a:ext uri="{FF2B5EF4-FFF2-40B4-BE49-F238E27FC236}">
                <a16:creationId xmlns:a16="http://schemas.microsoft.com/office/drawing/2014/main" id="{AE10E275-8641-4628-B0FD-7C2C206C17F0}"/>
              </a:ext>
            </a:extLst>
          </p:cNvPr>
          <p:cNvSpPr txBox="1"/>
          <p:nvPr/>
        </p:nvSpPr>
        <p:spPr>
          <a:xfrm>
            <a:off x="1178169" y="5298100"/>
            <a:ext cx="4712677" cy="369332"/>
          </a:xfrm>
          <a:prstGeom prst="rect">
            <a:avLst/>
          </a:prstGeom>
          <a:noFill/>
        </p:spPr>
        <p:txBody>
          <a:bodyPr wrap="square" rtlCol="0">
            <a:spAutoFit/>
          </a:bodyPr>
          <a:lstStyle/>
          <a:p>
            <a:r>
              <a:rPr lang="en-GB" dirty="0"/>
              <a:t>Watkins’ webinar  28:00 – 51:00 </a:t>
            </a:r>
          </a:p>
        </p:txBody>
      </p:sp>
    </p:spTree>
    <p:extLst>
      <p:ext uri="{BB962C8B-B14F-4D97-AF65-F5344CB8AC3E}">
        <p14:creationId xmlns:p14="http://schemas.microsoft.com/office/powerpoint/2010/main" val="646467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2DEC-DDE1-4C27-B605-2F55B27EA799}"/>
              </a:ext>
            </a:extLst>
          </p:cNvPr>
          <p:cNvSpPr>
            <a:spLocks noGrp="1"/>
          </p:cNvSpPr>
          <p:nvPr>
            <p:ph type="title"/>
          </p:nvPr>
        </p:nvSpPr>
        <p:spPr>
          <a:xfrm>
            <a:off x="0" y="18255"/>
            <a:ext cx="7886700" cy="1325563"/>
          </a:xfrm>
        </p:spPr>
        <p:txBody>
          <a:bodyPr/>
          <a:lstStyle/>
          <a:p>
            <a:r>
              <a:rPr lang="en-GB" dirty="0"/>
              <a:t>Theori – Y “dull seiliedig ar le”</a:t>
            </a:r>
          </a:p>
        </p:txBody>
      </p:sp>
      <p:sp>
        <p:nvSpPr>
          <p:cNvPr id="4" name="Content Placeholder 3">
            <a:extLst>
              <a:ext uri="{FF2B5EF4-FFF2-40B4-BE49-F238E27FC236}">
                <a16:creationId xmlns:a16="http://schemas.microsoft.com/office/drawing/2014/main" id="{8A31918C-4B36-4154-8C8F-34E3108432C5}"/>
              </a:ext>
            </a:extLst>
          </p:cNvPr>
          <p:cNvSpPr>
            <a:spLocks noGrp="1"/>
          </p:cNvSpPr>
          <p:nvPr>
            <p:ph sz="half" idx="2"/>
          </p:nvPr>
        </p:nvSpPr>
        <p:spPr>
          <a:xfrm>
            <a:off x="4699489" y="1343818"/>
            <a:ext cx="3886200" cy="4351338"/>
          </a:xfrm>
        </p:spPr>
        <p:txBody>
          <a:bodyPr>
            <a:normAutofit/>
          </a:bodyPr>
          <a:lstStyle/>
          <a:p>
            <a:pPr>
              <a:lnSpc>
                <a:spcPct val="107000"/>
              </a:lnSpc>
              <a:spcAft>
                <a:spcPts val="800"/>
              </a:spcAft>
            </a:pPr>
            <a:r>
              <a:rPr lang="cy-GB" sz="2000" dirty="0">
                <a:effectLst/>
                <a:latin typeface="Calibri" panose="020F0502020204030204" pitchFamily="34" charset="0"/>
                <a:ea typeface="DengXian" panose="02010600030101010101" pitchFamily="2" charset="-122"/>
                <a:cs typeface="Times New Roman" panose="02020603050405020304" pitchFamily="18" charset="0"/>
              </a:rPr>
              <a:t>Mae'r dull seiliedig ar le yn ddull sy'n canolbwyntio ar yr unigolyn, o'r gwaelod i fyny a ddefnyddir i ddiwallu anghenion unigryw pobl mewn un lleoliad penodol trwy weithio gyda'n gilydd i ddefnyddio'r adnoddau gorau sydd ar gael a chydweithio i ennill gwybodaeth a chanfyddiad lleol.</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cy-GB" sz="2000" dirty="0">
                <a:effectLst/>
                <a:latin typeface="Calibri" panose="020F0502020204030204" pitchFamily="34" charset="0"/>
                <a:ea typeface="DengXian" panose="02010600030101010101" pitchFamily="2" charset="-122"/>
                <a:cs typeface="Times New Roman" panose="02020603050405020304" pitchFamily="18" charset="0"/>
              </a:rPr>
              <a:t>(</a:t>
            </a:r>
            <a:r>
              <a:rPr lang="cy-GB" sz="2000" dirty="0" err="1">
                <a:effectLst/>
                <a:latin typeface="Calibri" panose="020F0502020204030204" pitchFamily="34" charset="0"/>
                <a:ea typeface="DengXian" panose="02010600030101010101" pitchFamily="2" charset="-122"/>
                <a:cs typeface="Times New Roman" panose="02020603050405020304" pitchFamily="18" charset="0"/>
              </a:rPr>
              <a:t>Munro</a:t>
            </a:r>
            <a:r>
              <a:rPr lang="cy-GB" sz="2000" dirty="0">
                <a:effectLst/>
                <a:latin typeface="Calibri" panose="020F0502020204030204" pitchFamily="34" charset="0"/>
                <a:ea typeface="DengXian" panose="02010600030101010101" pitchFamily="2" charset="-122"/>
                <a:cs typeface="Times New Roman" panose="02020603050405020304" pitchFamily="18" charset="0"/>
              </a:rPr>
              <a:t>, 2015, ar-lein)</a:t>
            </a:r>
            <a:endParaRPr lang="en-GB" sz="2000" dirty="0">
              <a:latin typeface="Arial" panose="020B0604020202020204" pitchFamily="34" charset="0"/>
              <a:cs typeface="Arial" panose="020B0604020202020204" pitchFamily="34" charset="0"/>
            </a:endParaRPr>
          </a:p>
        </p:txBody>
      </p:sp>
      <p:pic>
        <p:nvPicPr>
          <p:cNvPr id="5" name="Content Placeholder 5">
            <a:extLst>
              <a:ext uri="{FF2B5EF4-FFF2-40B4-BE49-F238E27FC236}">
                <a16:creationId xmlns:a16="http://schemas.microsoft.com/office/drawing/2014/main" id="{38A88D3A-11F8-4C77-85BB-B7BBB6DCBD5E}"/>
              </a:ext>
            </a:extLst>
          </p:cNvPr>
          <p:cNvPicPr>
            <a:picLocks noGrp="1" noChangeAspect="1"/>
          </p:cNvPicPr>
          <p:nvPr>
            <p:ph sz="half" idx="1"/>
          </p:nvPr>
        </p:nvPicPr>
        <p:blipFill>
          <a:blip r:embed="rId2"/>
          <a:stretch>
            <a:fillRect/>
          </a:stretch>
        </p:blipFill>
        <p:spPr>
          <a:xfrm>
            <a:off x="382465" y="1782154"/>
            <a:ext cx="3886200" cy="3228791"/>
          </a:xfrm>
        </p:spPr>
      </p:pic>
    </p:spTree>
    <p:extLst>
      <p:ext uri="{BB962C8B-B14F-4D97-AF65-F5344CB8AC3E}">
        <p14:creationId xmlns:p14="http://schemas.microsoft.com/office/powerpoint/2010/main" val="2270249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EDDE-5BC2-4C34-ACB2-A75A1B3F1469}"/>
              </a:ext>
            </a:extLst>
          </p:cNvPr>
          <p:cNvSpPr>
            <a:spLocks noGrp="1"/>
          </p:cNvSpPr>
          <p:nvPr>
            <p:ph type="title"/>
          </p:nvPr>
        </p:nvSpPr>
        <p:spPr>
          <a:xfrm>
            <a:off x="0" y="-72232"/>
            <a:ext cx="7886700" cy="1325563"/>
          </a:xfrm>
        </p:spPr>
        <p:txBody>
          <a:bodyPr>
            <a:normAutofit/>
          </a:bodyPr>
          <a:lstStyle/>
          <a:p>
            <a:br>
              <a:rPr lang="en-GB" sz="3200" dirty="0"/>
            </a:br>
            <a:r>
              <a:rPr lang="en-GB" sz="3200" dirty="0">
                <a:solidFill>
                  <a:schemeClr val="accent1">
                    <a:lumMod val="50000"/>
                  </a:schemeClr>
                </a:solidFill>
              </a:rPr>
              <a:t>Theory -the “place based approach”</a:t>
            </a:r>
          </a:p>
        </p:txBody>
      </p:sp>
      <p:pic>
        <p:nvPicPr>
          <p:cNvPr id="6" name="Content Placeholder 5">
            <a:extLst>
              <a:ext uri="{FF2B5EF4-FFF2-40B4-BE49-F238E27FC236}">
                <a16:creationId xmlns:a16="http://schemas.microsoft.com/office/drawing/2014/main" id="{D1F93672-7991-424A-BBA9-99DA2799BC89}"/>
              </a:ext>
            </a:extLst>
          </p:cNvPr>
          <p:cNvPicPr>
            <a:picLocks noGrp="1" noChangeAspect="1"/>
          </p:cNvPicPr>
          <p:nvPr>
            <p:ph sz="half" idx="1"/>
          </p:nvPr>
        </p:nvPicPr>
        <p:blipFill>
          <a:blip r:embed="rId2"/>
          <a:stretch>
            <a:fillRect/>
          </a:stretch>
        </p:blipFill>
        <p:spPr>
          <a:xfrm>
            <a:off x="628648" y="1595925"/>
            <a:ext cx="3886200" cy="3666149"/>
          </a:xfrm>
        </p:spPr>
      </p:pic>
      <p:sp>
        <p:nvSpPr>
          <p:cNvPr id="7" name="Content Placeholder 6">
            <a:extLst>
              <a:ext uri="{FF2B5EF4-FFF2-40B4-BE49-F238E27FC236}">
                <a16:creationId xmlns:a16="http://schemas.microsoft.com/office/drawing/2014/main" id="{BDF11973-E1BA-4B45-A62A-089549D01746}"/>
              </a:ext>
            </a:extLst>
          </p:cNvPr>
          <p:cNvSpPr>
            <a:spLocks noGrp="1"/>
          </p:cNvSpPr>
          <p:nvPr>
            <p:ph sz="half" idx="2"/>
          </p:nvPr>
        </p:nvSpPr>
        <p:spPr>
          <a:xfrm>
            <a:off x="4629152" y="1253331"/>
            <a:ext cx="3886200" cy="4351338"/>
          </a:xfrm>
        </p:spPr>
        <p:txBody>
          <a:bodyPr>
            <a:normAutofit fontScale="92500" lnSpcReduction="10000"/>
          </a:bodyPr>
          <a:lstStyle/>
          <a:p>
            <a:pPr marL="0" indent="0">
              <a:buNone/>
            </a:pPr>
            <a:r>
              <a:rPr lang="en-GB" dirty="0">
                <a:solidFill>
                  <a:schemeClr val="accent1">
                    <a:lumMod val="50000"/>
                  </a:schemeClr>
                </a:solidFill>
                <a:latin typeface="Raleway" pitchFamily="2" charset="0"/>
              </a:rPr>
              <a:t>The p</a:t>
            </a:r>
            <a:r>
              <a:rPr lang="en-GB" b="0" i="0" dirty="0">
                <a:solidFill>
                  <a:schemeClr val="accent1">
                    <a:lumMod val="50000"/>
                  </a:schemeClr>
                </a:solidFill>
                <a:effectLst/>
                <a:latin typeface="Raleway" pitchFamily="2" charset="0"/>
              </a:rPr>
              <a:t>lace-based approach is a person-centred, bottom-up approach used to meet the unique needs of people in one given location by working together to use the best available resources and collaborate to gain local knowledge and insight.</a:t>
            </a:r>
          </a:p>
          <a:p>
            <a:pPr marL="0" indent="0">
              <a:buNone/>
            </a:pPr>
            <a:r>
              <a:rPr lang="en-GB" dirty="0">
                <a:solidFill>
                  <a:schemeClr val="accent1">
                    <a:lumMod val="50000"/>
                  </a:schemeClr>
                </a:solidFill>
                <a:latin typeface="Raleway" pitchFamily="2" charset="0"/>
              </a:rPr>
              <a:t>(Munro, 2015, </a:t>
            </a:r>
            <a:r>
              <a:rPr lang="en-GB" i="1" dirty="0">
                <a:solidFill>
                  <a:schemeClr val="accent1">
                    <a:lumMod val="50000"/>
                  </a:schemeClr>
                </a:solidFill>
                <a:latin typeface="Raleway" pitchFamily="2" charset="0"/>
              </a:rPr>
              <a:t>online</a:t>
            </a:r>
            <a:r>
              <a:rPr lang="en-GB" dirty="0">
                <a:solidFill>
                  <a:schemeClr val="accent1">
                    <a:lumMod val="50000"/>
                  </a:schemeClr>
                </a:solidFill>
                <a:latin typeface="Raleway" pitchFamily="2" charset="0"/>
              </a:rPr>
              <a:t>)</a:t>
            </a:r>
            <a:endParaRPr lang="en-GB" dirty="0">
              <a:solidFill>
                <a:schemeClr val="accent1">
                  <a:lumMod val="50000"/>
                </a:schemeClr>
              </a:solidFill>
            </a:endParaRPr>
          </a:p>
        </p:txBody>
      </p:sp>
    </p:spTree>
    <p:extLst>
      <p:ext uri="{BB962C8B-B14F-4D97-AF65-F5344CB8AC3E}">
        <p14:creationId xmlns:p14="http://schemas.microsoft.com/office/powerpoint/2010/main" val="2613860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B40D763-2141-44A3-A40D-5B1613587506}"/>
              </a:ext>
            </a:extLst>
          </p:cNvPr>
          <p:cNvPicPr>
            <a:picLocks noGrp="1" noChangeAspect="1"/>
          </p:cNvPicPr>
          <p:nvPr>
            <p:ph sz="half" idx="1"/>
          </p:nvPr>
        </p:nvPicPr>
        <p:blipFill>
          <a:blip r:embed="rId3"/>
          <a:stretch>
            <a:fillRect/>
          </a:stretch>
        </p:blipFill>
        <p:spPr>
          <a:xfrm>
            <a:off x="2046790" y="224062"/>
            <a:ext cx="5460051" cy="4997945"/>
          </a:xfrm>
        </p:spPr>
      </p:pic>
      <p:sp>
        <p:nvSpPr>
          <p:cNvPr id="4" name="Content Placeholder 3">
            <a:extLst>
              <a:ext uri="{FF2B5EF4-FFF2-40B4-BE49-F238E27FC236}">
                <a16:creationId xmlns:a16="http://schemas.microsoft.com/office/drawing/2014/main" id="{AF74D643-494C-F30D-4F7F-3CBA4C28754F}"/>
              </a:ext>
            </a:extLst>
          </p:cNvPr>
          <p:cNvSpPr>
            <a:spLocks noGrp="1"/>
          </p:cNvSpPr>
          <p:nvPr>
            <p:ph sz="half" idx="2"/>
          </p:nvPr>
        </p:nvSpPr>
        <p:spPr>
          <a:xfrm>
            <a:off x="6682443" y="5222007"/>
            <a:ext cx="3886200" cy="4351338"/>
          </a:xfrm>
        </p:spPr>
        <p:txBody>
          <a:bodyPr>
            <a:normAutofit/>
          </a:bodyPr>
          <a:lstStyle/>
          <a:p>
            <a:pPr marL="0" indent="0">
              <a:buNone/>
            </a:pPr>
            <a:r>
              <a:rPr lang="en-GB" sz="1400" dirty="0"/>
              <a:t>(</a:t>
            </a:r>
            <a:r>
              <a:rPr lang="en-GB" sz="1400" dirty="0" err="1"/>
              <a:t>Llywodraeth</a:t>
            </a:r>
            <a:r>
              <a:rPr lang="en-GB" sz="1400" dirty="0"/>
              <a:t> Cymru, 2022)</a:t>
            </a:r>
          </a:p>
        </p:txBody>
      </p:sp>
    </p:spTree>
    <p:extLst>
      <p:ext uri="{BB962C8B-B14F-4D97-AF65-F5344CB8AC3E}">
        <p14:creationId xmlns:p14="http://schemas.microsoft.com/office/powerpoint/2010/main" val="852127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3B2B347-46EB-297E-F4B5-F0EA2F35366B}"/>
              </a:ext>
            </a:extLst>
          </p:cNvPr>
          <p:cNvPicPr>
            <a:picLocks noGrp="1" noChangeAspect="1"/>
          </p:cNvPicPr>
          <p:nvPr>
            <p:ph sz="half" idx="1"/>
          </p:nvPr>
        </p:nvPicPr>
        <p:blipFill>
          <a:blip r:embed="rId3"/>
          <a:stretch>
            <a:fillRect/>
          </a:stretch>
        </p:blipFill>
        <p:spPr>
          <a:xfrm>
            <a:off x="2033243" y="186017"/>
            <a:ext cx="5527053" cy="5386918"/>
          </a:xfrm>
        </p:spPr>
      </p:pic>
      <p:sp>
        <p:nvSpPr>
          <p:cNvPr id="7" name="TextBox 6">
            <a:extLst>
              <a:ext uri="{FF2B5EF4-FFF2-40B4-BE49-F238E27FC236}">
                <a16:creationId xmlns:a16="http://schemas.microsoft.com/office/drawing/2014/main" id="{887463BC-E2BD-6D56-D9B2-AFF2E64467D2}"/>
              </a:ext>
            </a:extLst>
          </p:cNvPr>
          <p:cNvSpPr txBox="1"/>
          <p:nvPr/>
        </p:nvSpPr>
        <p:spPr>
          <a:xfrm>
            <a:off x="6351521" y="5015511"/>
            <a:ext cx="2639166" cy="646331"/>
          </a:xfrm>
          <a:prstGeom prst="rect">
            <a:avLst/>
          </a:prstGeom>
          <a:noFill/>
        </p:spPr>
        <p:txBody>
          <a:bodyPr wrap="square" rtlCol="0">
            <a:spAutoFit/>
          </a:bodyPr>
          <a:lstStyle/>
          <a:p>
            <a:r>
              <a:rPr lang="en-GB" dirty="0"/>
              <a:t>(Welsh Government, 2022)</a:t>
            </a:r>
          </a:p>
        </p:txBody>
      </p:sp>
    </p:spTree>
    <p:extLst>
      <p:ext uri="{BB962C8B-B14F-4D97-AF65-F5344CB8AC3E}">
        <p14:creationId xmlns:p14="http://schemas.microsoft.com/office/powerpoint/2010/main" val="2983672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9337-4F94-4E65-DA96-28A3F1053AFA}"/>
              </a:ext>
            </a:extLst>
          </p:cNvPr>
          <p:cNvSpPr>
            <a:spLocks noGrp="1"/>
          </p:cNvSpPr>
          <p:nvPr>
            <p:ph type="title"/>
          </p:nvPr>
        </p:nvSpPr>
        <p:spPr/>
        <p:txBody>
          <a:bodyPr/>
          <a:lstStyle/>
          <a:p>
            <a:r>
              <a:rPr lang="en-GB" dirty="0" err="1"/>
              <a:t>Llywodraeth</a:t>
            </a:r>
            <a:r>
              <a:rPr lang="en-GB" dirty="0"/>
              <a:t> Cymru (2022)</a:t>
            </a:r>
          </a:p>
        </p:txBody>
      </p:sp>
      <p:sp>
        <p:nvSpPr>
          <p:cNvPr id="3" name="Content Placeholder 2">
            <a:extLst>
              <a:ext uri="{FF2B5EF4-FFF2-40B4-BE49-F238E27FC236}">
                <a16:creationId xmlns:a16="http://schemas.microsoft.com/office/drawing/2014/main" id="{BEC3DD45-6018-4CA3-CF90-B76D6DD275A5}"/>
              </a:ext>
            </a:extLst>
          </p:cNvPr>
          <p:cNvSpPr>
            <a:spLocks noGrp="1"/>
          </p:cNvSpPr>
          <p:nvPr>
            <p:ph sz="half" idx="1"/>
          </p:nvPr>
        </p:nvSpPr>
        <p:spPr/>
        <p:txBody>
          <a:bodyPr>
            <a:normAutofit/>
          </a:bodyPr>
          <a:lstStyle/>
          <a:p>
            <a:r>
              <a:rPr lang="en-GB" dirty="0"/>
              <a:t>Ymgysylltu â’r teulu </a:t>
            </a:r>
          </a:p>
          <a:p>
            <a:r>
              <a:rPr lang="en-GB" dirty="0"/>
              <a:t>Ymgysylltu â’r gymuned</a:t>
            </a:r>
          </a:p>
          <a:p>
            <a:r>
              <a:rPr lang="en-GB" dirty="0"/>
              <a:t>Ymgysylltu â </a:t>
            </a:r>
            <a:r>
              <a:rPr lang="en-GB" dirty="0" err="1"/>
              <a:t>phartneriaethau</a:t>
            </a:r>
            <a:r>
              <a:rPr lang="en-GB" dirty="0"/>
              <a:t> amlasiantaeth</a:t>
            </a:r>
          </a:p>
        </p:txBody>
      </p:sp>
      <p:pic>
        <p:nvPicPr>
          <p:cNvPr id="6" name="Picture 5">
            <a:extLst>
              <a:ext uri="{FF2B5EF4-FFF2-40B4-BE49-F238E27FC236}">
                <a16:creationId xmlns:a16="http://schemas.microsoft.com/office/drawing/2014/main" id="{AEFCBCCC-66DA-E112-9B0E-A0D20B6B8494}"/>
              </a:ext>
            </a:extLst>
          </p:cNvPr>
          <p:cNvPicPr>
            <a:picLocks noChangeAspect="1"/>
          </p:cNvPicPr>
          <p:nvPr/>
        </p:nvPicPr>
        <p:blipFill>
          <a:blip r:embed="rId2"/>
          <a:stretch>
            <a:fillRect/>
          </a:stretch>
        </p:blipFill>
        <p:spPr>
          <a:xfrm>
            <a:off x="4402036" y="1690689"/>
            <a:ext cx="4113314" cy="3315384"/>
          </a:xfrm>
          <a:prstGeom prst="rect">
            <a:avLst/>
          </a:prstGeom>
        </p:spPr>
      </p:pic>
    </p:spTree>
    <p:extLst>
      <p:ext uri="{BB962C8B-B14F-4D97-AF65-F5344CB8AC3E}">
        <p14:creationId xmlns:p14="http://schemas.microsoft.com/office/powerpoint/2010/main" val="3058412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4C38-1432-4B8B-FBEC-6C91744EF9DF}"/>
              </a:ext>
            </a:extLst>
          </p:cNvPr>
          <p:cNvSpPr>
            <a:spLocks noGrp="1"/>
          </p:cNvSpPr>
          <p:nvPr>
            <p:ph type="title"/>
          </p:nvPr>
        </p:nvSpPr>
        <p:spPr/>
        <p:txBody>
          <a:bodyPr/>
          <a:lstStyle/>
          <a:p>
            <a:r>
              <a:rPr lang="en-GB" dirty="0"/>
              <a:t>Welsh Government (2022) CFS</a:t>
            </a:r>
          </a:p>
        </p:txBody>
      </p:sp>
      <p:sp>
        <p:nvSpPr>
          <p:cNvPr id="3" name="Content Placeholder 2">
            <a:extLst>
              <a:ext uri="{FF2B5EF4-FFF2-40B4-BE49-F238E27FC236}">
                <a16:creationId xmlns:a16="http://schemas.microsoft.com/office/drawing/2014/main" id="{F00FEE22-BAEC-1EF6-1AFB-21A70C3BC54E}"/>
              </a:ext>
            </a:extLst>
          </p:cNvPr>
          <p:cNvSpPr>
            <a:spLocks noGrp="1"/>
          </p:cNvSpPr>
          <p:nvPr>
            <p:ph sz="half" idx="1"/>
          </p:nvPr>
        </p:nvSpPr>
        <p:spPr/>
        <p:txBody>
          <a:bodyPr/>
          <a:lstStyle/>
          <a:p>
            <a:r>
              <a:rPr lang="en-GB" dirty="0">
                <a:solidFill>
                  <a:srgbClr val="0070C0"/>
                </a:solidFill>
              </a:rPr>
              <a:t>Family Engagement</a:t>
            </a:r>
          </a:p>
          <a:p>
            <a:r>
              <a:rPr lang="en-GB" dirty="0">
                <a:solidFill>
                  <a:srgbClr val="0070C0"/>
                </a:solidFill>
              </a:rPr>
              <a:t>Community Engagement </a:t>
            </a:r>
          </a:p>
          <a:p>
            <a:r>
              <a:rPr lang="en-GB" dirty="0">
                <a:solidFill>
                  <a:srgbClr val="0070C0"/>
                </a:solidFill>
              </a:rPr>
              <a:t>Multi agency engagement</a:t>
            </a:r>
          </a:p>
          <a:p>
            <a:endParaRPr lang="en-GB" dirty="0"/>
          </a:p>
        </p:txBody>
      </p:sp>
      <p:pic>
        <p:nvPicPr>
          <p:cNvPr id="8" name="Picture 7">
            <a:extLst>
              <a:ext uri="{FF2B5EF4-FFF2-40B4-BE49-F238E27FC236}">
                <a16:creationId xmlns:a16="http://schemas.microsoft.com/office/drawing/2014/main" id="{47BC907E-B56D-1AF5-F10A-B11937A9D4EB}"/>
              </a:ext>
            </a:extLst>
          </p:cNvPr>
          <p:cNvPicPr>
            <a:picLocks noChangeAspect="1"/>
          </p:cNvPicPr>
          <p:nvPr/>
        </p:nvPicPr>
        <p:blipFill>
          <a:blip r:embed="rId3"/>
          <a:stretch>
            <a:fillRect/>
          </a:stretch>
        </p:blipFill>
        <p:spPr>
          <a:xfrm>
            <a:off x="4209632" y="1571454"/>
            <a:ext cx="4408438" cy="3865667"/>
          </a:xfrm>
          <a:prstGeom prst="rect">
            <a:avLst/>
          </a:prstGeom>
        </p:spPr>
      </p:pic>
    </p:spTree>
    <p:extLst>
      <p:ext uri="{BB962C8B-B14F-4D97-AF65-F5344CB8AC3E}">
        <p14:creationId xmlns:p14="http://schemas.microsoft.com/office/powerpoint/2010/main" val="975555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45FE-0328-2208-B212-7A8A237CCCDE}"/>
              </a:ext>
            </a:extLst>
          </p:cNvPr>
          <p:cNvSpPr>
            <a:spLocks noGrp="1"/>
          </p:cNvSpPr>
          <p:nvPr>
            <p:ph type="title"/>
          </p:nvPr>
        </p:nvSpPr>
        <p:spPr>
          <a:xfrm>
            <a:off x="64679" y="18255"/>
            <a:ext cx="7886700" cy="1325563"/>
          </a:xfrm>
        </p:spPr>
        <p:txBody>
          <a:bodyPr/>
          <a:lstStyle/>
          <a:p>
            <a:r>
              <a:rPr lang="en-GB" dirty="0"/>
              <a:t>Ymgysylltu gyda teulu</a:t>
            </a:r>
          </a:p>
        </p:txBody>
      </p:sp>
      <p:sp>
        <p:nvSpPr>
          <p:cNvPr id="3" name="Content Placeholder 2">
            <a:extLst>
              <a:ext uri="{FF2B5EF4-FFF2-40B4-BE49-F238E27FC236}">
                <a16:creationId xmlns:a16="http://schemas.microsoft.com/office/drawing/2014/main" id="{83396716-5828-C747-3385-F6B9E76935CC}"/>
              </a:ext>
            </a:extLst>
          </p:cNvPr>
          <p:cNvSpPr>
            <a:spLocks noGrp="1"/>
          </p:cNvSpPr>
          <p:nvPr>
            <p:ph sz="half" idx="1"/>
          </p:nvPr>
        </p:nvSpPr>
        <p:spPr>
          <a:xfrm>
            <a:off x="283696" y="1469721"/>
            <a:ext cx="7945903" cy="4351338"/>
          </a:xfrm>
        </p:spPr>
        <p:txBody>
          <a:bodyPr>
            <a:normAutofit/>
          </a:bodyPr>
          <a:lstStyle/>
          <a:p>
            <a:r>
              <a:rPr lang="en-GB" dirty="0" err="1"/>
              <a:t>Gweithio'n</a:t>
            </a:r>
            <a:r>
              <a:rPr lang="en-GB" dirty="0"/>
              <a:t> </a:t>
            </a:r>
            <a:r>
              <a:rPr lang="en-GB" dirty="0" err="1"/>
              <a:t>agos</a:t>
            </a:r>
            <a:r>
              <a:rPr lang="en-GB" dirty="0"/>
              <a:t> gyda theuluoedd i </a:t>
            </a:r>
            <a:r>
              <a:rPr lang="en-GB" dirty="0" err="1"/>
              <a:t>roi'r</a:t>
            </a:r>
            <a:r>
              <a:rPr lang="en-GB" dirty="0"/>
              <a:t> amgylchedd dysgu gorau posibl yn y </a:t>
            </a:r>
            <a:r>
              <a:rPr lang="en-GB" dirty="0" err="1"/>
              <a:t>cartref</a:t>
            </a:r>
            <a:r>
              <a:rPr lang="en-GB" dirty="0"/>
              <a:t> i blant a </a:t>
            </a:r>
            <a:r>
              <a:rPr lang="en-GB" dirty="0" err="1"/>
              <a:t>phobl</a:t>
            </a:r>
            <a:r>
              <a:rPr lang="en-GB" dirty="0"/>
              <a:t> </a:t>
            </a:r>
            <a:r>
              <a:rPr lang="en-GB" dirty="0" err="1"/>
              <a:t>ifanc</a:t>
            </a:r>
            <a:r>
              <a:rPr lang="en-GB" dirty="0"/>
              <a:t>. Sicrhau bod gan </a:t>
            </a:r>
            <a:r>
              <a:rPr lang="en-GB" dirty="0" err="1"/>
              <a:t>deuluoedd</a:t>
            </a:r>
            <a:r>
              <a:rPr lang="en-GB" dirty="0"/>
              <a:t> y sgiliau, yr </a:t>
            </a:r>
            <a:r>
              <a:rPr lang="en-GB" dirty="0" err="1"/>
              <a:t>hyder</a:t>
            </a:r>
            <a:r>
              <a:rPr lang="en-GB" dirty="0"/>
              <a:t> a'r adnoddau i </a:t>
            </a:r>
            <a:r>
              <a:rPr lang="en-GB" dirty="0" err="1"/>
              <a:t>fynd</a:t>
            </a:r>
            <a:r>
              <a:rPr lang="en-GB" dirty="0"/>
              <a:t> </a:t>
            </a:r>
            <a:r>
              <a:rPr lang="en-GB" dirty="0" err="1"/>
              <a:t>ati</a:t>
            </a:r>
            <a:r>
              <a:rPr lang="en-GB" dirty="0"/>
              <a:t> i gefnogi dysgu eu plentyn yn y </a:t>
            </a:r>
            <a:r>
              <a:rPr lang="en-GB" dirty="0" err="1"/>
              <a:t>cartref</a:t>
            </a:r>
            <a:r>
              <a:rPr lang="en-GB" dirty="0"/>
              <a:t>. </a:t>
            </a:r>
          </a:p>
          <a:p>
            <a:endParaRPr lang="en-GB" dirty="0"/>
          </a:p>
          <a:p>
            <a:pPr marL="0" indent="0">
              <a:buNone/>
            </a:pPr>
            <a:r>
              <a:rPr lang="en-GB" dirty="0"/>
              <a:t>• Gweithio mewn ffordd </a:t>
            </a:r>
            <a:r>
              <a:rPr lang="en-GB" dirty="0" err="1"/>
              <a:t>adeiladol</a:t>
            </a:r>
            <a:r>
              <a:rPr lang="en-GB" dirty="0"/>
              <a:t> gyda theuluoedd i </a:t>
            </a:r>
            <a:r>
              <a:rPr lang="en-GB" dirty="0" err="1"/>
              <a:t>fynd</a:t>
            </a:r>
            <a:r>
              <a:rPr lang="en-GB" dirty="0"/>
              <a:t> i'r </a:t>
            </a:r>
            <a:r>
              <a:rPr lang="en-GB" dirty="0" err="1"/>
              <a:t>afael</a:t>
            </a:r>
            <a:r>
              <a:rPr lang="en-GB" dirty="0"/>
              <a:t> ag </a:t>
            </a:r>
            <a:r>
              <a:rPr lang="en-GB" dirty="0" err="1"/>
              <a:t>unrhyw</a:t>
            </a:r>
            <a:r>
              <a:rPr lang="en-GB" dirty="0"/>
              <a:t> rwystrau </a:t>
            </a:r>
            <a:r>
              <a:rPr lang="en-GB" dirty="0" err="1"/>
              <a:t>rhag</a:t>
            </a:r>
            <a:r>
              <a:rPr lang="en-GB" dirty="0"/>
              <a:t> meithrin </a:t>
            </a:r>
            <a:r>
              <a:rPr lang="en-GB" dirty="0" err="1"/>
              <a:t>perthynas</a:t>
            </a:r>
            <a:r>
              <a:rPr lang="en-GB" dirty="0"/>
              <a:t> dda.</a:t>
            </a:r>
          </a:p>
        </p:txBody>
      </p:sp>
    </p:spTree>
    <p:extLst>
      <p:ext uri="{BB962C8B-B14F-4D97-AF65-F5344CB8AC3E}">
        <p14:creationId xmlns:p14="http://schemas.microsoft.com/office/powerpoint/2010/main" val="2636296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B9062-C4E2-8EDE-286A-FCF69B91CF22}"/>
              </a:ext>
            </a:extLst>
          </p:cNvPr>
          <p:cNvSpPr>
            <a:spLocks noGrp="1"/>
          </p:cNvSpPr>
          <p:nvPr>
            <p:ph type="title"/>
          </p:nvPr>
        </p:nvSpPr>
        <p:spPr/>
        <p:txBody>
          <a:bodyPr/>
          <a:lstStyle/>
          <a:p>
            <a:r>
              <a:rPr lang="en-GB" dirty="0">
                <a:solidFill>
                  <a:srgbClr val="0070C0"/>
                </a:solidFill>
              </a:rPr>
              <a:t>Family Engagement</a:t>
            </a:r>
          </a:p>
        </p:txBody>
      </p:sp>
      <p:sp>
        <p:nvSpPr>
          <p:cNvPr id="3" name="Content Placeholder 2">
            <a:extLst>
              <a:ext uri="{FF2B5EF4-FFF2-40B4-BE49-F238E27FC236}">
                <a16:creationId xmlns:a16="http://schemas.microsoft.com/office/drawing/2014/main" id="{75C21297-DB28-C3E8-54D0-9C73A1FDCA2D}"/>
              </a:ext>
            </a:extLst>
          </p:cNvPr>
          <p:cNvSpPr>
            <a:spLocks noGrp="1"/>
          </p:cNvSpPr>
          <p:nvPr>
            <p:ph sz="half" idx="1"/>
          </p:nvPr>
        </p:nvSpPr>
        <p:spPr>
          <a:xfrm>
            <a:off x="628650" y="1825625"/>
            <a:ext cx="7886700" cy="4351338"/>
          </a:xfrm>
        </p:spPr>
        <p:txBody>
          <a:bodyPr>
            <a:normAutofit/>
          </a:bodyPr>
          <a:lstStyle/>
          <a:p>
            <a:pPr marL="0" indent="0">
              <a:buNone/>
            </a:pPr>
            <a:r>
              <a:rPr lang="en-GB" dirty="0">
                <a:solidFill>
                  <a:srgbClr val="0070C0"/>
                </a:solidFill>
              </a:rPr>
              <a:t>• Working closely with families to give children and young people the best home learning environment possible. Ensuring families have the skills, confidence and resources to actively support their child’s learning at home. </a:t>
            </a:r>
          </a:p>
          <a:p>
            <a:pPr marL="0" indent="0">
              <a:buNone/>
            </a:pPr>
            <a:r>
              <a:rPr lang="en-GB" dirty="0">
                <a:solidFill>
                  <a:srgbClr val="0070C0"/>
                </a:solidFill>
              </a:rPr>
              <a:t>• Working in a constructive way with families to address any barriers to engagement</a:t>
            </a:r>
            <a:r>
              <a:rPr lang="en-GB" dirty="0"/>
              <a:t>.</a:t>
            </a:r>
          </a:p>
        </p:txBody>
      </p:sp>
    </p:spTree>
    <p:extLst>
      <p:ext uri="{BB962C8B-B14F-4D97-AF65-F5344CB8AC3E}">
        <p14:creationId xmlns:p14="http://schemas.microsoft.com/office/powerpoint/2010/main" val="14197840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325F-8260-F106-F630-02D01096B3A9}"/>
              </a:ext>
            </a:extLst>
          </p:cNvPr>
          <p:cNvSpPr>
            <a:spLocks noGrp="1"/>
          </p:cNvSpPr>
          <p:nvPr>
            <p:ph type="title"/>
          </p:nvPr>
        </p:nvSpPr>
        <p:spPr>
          <a:xfrm>
            <a:off x="42777" y="-100287"/>
            <a:ext cx="7886700" cy="1325563"/>
          </a:xfrm>
        </p:spPr>
        <p:txBody>
          <a:bodyPr/>
          <a:lstStyle/>
          <a:p>
            <a:r>
              <a:rPr lang="en-GB" dirty="0"/>
              <a:t>Ymgysylltu â’r gymuned</a:t>
            </a:r>
          </a:p>
        </p:txBody>
      </p:sp>
      <p:sp>
        <p:nvSpPr>
          <p:cNvPr id="3" name="Content Placeholder 2">
            <a:extLst>
              <a:ext uri="{FF2B5EF4-FFF2-40B4-BE49-F238E27FC236}">
                <a16:creationId xmlns:a16="http://schemas.microsoft.com/office/drawing/2014/main" id="{D87578FB-B371-3388-9102-65B4BABE4645}"/>
              </a:ext>
            </a:extLst>
          </p:cNvPr>
          <p:cNvSpPr>
            <a:spLocks noGrp="1"/>
          </p:cNvSpPr>
          <p:nvPr>
            <p:ph sz="half" idx="1"/>
          </p:nvPr>
        </p:nvSpPr>
        <p:spPr>
          <a:xfrm>
            <a:off x="376780" y="1070013"/>
            <a:ext cx="7502392" cy="4351338"/>
          </a:xfrm>
        </p:spPr>
        <p:txBody>
          <a:bodyPr>
            <a:normAutofit/>
          </a:bodyPr>
          <a:lstStyle/>
          <a:p>
            <a:r>
              <a:rPr lang="en-GB" dirty="0"/>
              <a:t>Gweithredu fel rhan allweddol o'r gymuned </a:t>
            </a:r>
            <a:r>
              <a:rPr lang="en-GB" dirty="0" err="1"/>
              <a:t>leol</a:t>
            </a:r>
            <a:r>
              <a:rPr lang="en-GB" dirty="0"/>
              <a:t>, gan </a:t>
            </a:r>
            <a:r>
              <a:rPr lang="en-GB" dirty="0" err="1"/>
              <a:t>gynnig</a:t>
            </a:r>
            <a:r>
              <a:rPr lang="en-GB" dirty="0"/>
              <a:t> cyfleoedd i ddefnyddio </a:t>
            </a:r>
            <a:r>
              <a:rPr lang="en-GB" dirty="0" err="1"/>
              <a:t>cyfleusterau'r</a:t>
            </a:r>
            <a:r>
              <a:rPr lang="en-GB" dirty="0"/>
              <a:t> </a:t>
            </a:r>
            <a:r>
              <a:rPr lang="en-GB" dirty="0" err="1"/>
              <a:t>ysgol</a:t>
            </a:r>
            <a:r>
              <a:rPr lang="en-GB" dirty="0"/>
              <a:t> ar gyfer dysgu oedolion, </a:t>
            </a:r>
            <a:r>
              <a:rPr lang="en-GB" dirty="0" err="1"/>
              <a:t>lles</a:t>
            </a:r>
            <a:r>
              <a:rPr lang="en-GB" dirty="0"/>
              <a:t>, </a:t>
            </a:r>
            <a:r>
              <a:rPr lang="en-GB" dirty="0" err="1"/>
              <a:t>chwarae</a:t>
            </a:r>
            <a:r>
              <a:rPr lang="en-GB" dirty="0"/>
              <a:t>, </a:t>
            </a:r>
            <a:r>
              <a:rPr lang="en-GB" dirty="0" err="1"/>
              <a:t>chwaraeon</a:t>
            </a:r>
            <a:r>
              <a:rPr lang="en-GB" dirty="0"/>
              <a:t>, a </a:t>
            </a:r>
            <a:r>
              <a:rPr lang="en-GB" dirty="0" err="1"/>
              <a:t>gweithgareddau</a:t>
            </a:r>
            <a:r>
              <a:rPr lang="en-GB" dirty="0"/>
              <a:t> diwylliannol a </a:t>
            </a:r>
            <a:r>
              <a:rPr lang="en-GB" dirty="0" err="1"/>
              <a:t>chymunedol</a:t>
            </a:r>
            <a:r>
              <a:rPr lang="en-GB" dirty="0"/>
              <a:t> eraill. </a:t>
            </a:r>
          </a:p>
          <a:p>
            <a:pPr marL="0" indent="0">
              <a:buNone/>
            </a:pPr>
            <a:r>
              <a:rPr lang="en-GB" dirty="0"/>
              <a:t>• </a:t>
            </a:r>
            <a:r>
              <a:rPr lang="en-GB" dirty="0" err="1"/>
              <a:t>Cyfeirio</a:t>
            </a:r>
            <a:r>
              <a:rPr lang="en-GB" dirty="0"/>
              <a:t> at wasanaethau </a:t>
            </a:r>
            <a:r>
              <a:rPr lang="en-GB" dirty="0" err="1"/>
              <a:t>cymorth</a:t>
            </a:r>
            <a:r>
              <a:rPr lang="en-GB" dirty="0"/>
              <a:t> neu </a:t>
            </a:r>
            <a:r>
              <a:rPr lang="en-GB" dirty="0" err="1"/>
              <a:t>gynghori</a:t>
            </a:r>
            <a:r>
              <a:rPr lang="en-GB" dirty="0"/>
              <a:t> eraill. </a:t>
            </a:r>
          </a:p>
          <a:p>
            <a:pPr marL="0" indent="0">
              <a:buNone/>
            </a:pPr>
            <a:r>
              <a:rPr lang="en-GB" dirty="0"/>
              <a:t>• </a:t>
            </a:r>
            <a:r>
              <a:rPr lang="en-GB" dirty="0" err="1"/>
              <a:t>Defnyddio'r</a:t>
            </a:r>
            <a:r>
              <a:rPr lang="en-GB" dirty="0"/>
              <a:t> sgiliau a'r </a:t>
            </a:r>
            <a:r>
              <a:rPr lang="en-GB" dirty="0" err="1"/>
              <a:t>sefydliadau</a:t>
            </a:r>
            <a:r>
              <a:rPr lang="en-GB" dirty="0"/>
              <a:t> yn y gymuned i </a:t>
            </a:r>
            <a:r>
              <a:rPr lang="en-GB" dirty="0" err="1"/>
              <a:t>ehangu</a:t>
            </a:r>
            <a:r>
              <a:rPr lang="en-GB" dirty="0"/>
              <a:t> a </a:t>
            </a:r>
            <a:r>
              <a:rPr lang="en-GB" dirty="0" err="1"/>
              <a:t>chyfoethogi</a:t>
            </a:r>
            <a:r>
              <a:rPr lang="en-GB" dirty="0"/>
              <a:t> cyfleoedd dysgu ac i </a:t>
            </a:r>
            <a:r>
              <a:rPr lang="en-GB" dirty="0" err="1"/>
              <a:t>ddylanwadu'n</a:t>
            </a:r>
            <a:r>
              <a:rPr lang="en-GB" dirty="0"/>
              <a:t> </a:t>
            </a:r>
            <a:r>
              <a:rPr lang="en-GB" dirty="0" err="1"/>
              <a:t>gadarnhaol</a:t>
            </a:r>
            <a:r>
              <a:rPr lang="en-GB" dirty="0"/>
              <a:t> ar newid.</a:t>
            </a:r>
          </a:p>
        </p:txBody>
      </p:sp>
    </p:spTree>
    <p:extLst>
      <p:ext uri="{BB962C8B-B14F-4D97-AF65-F5344CB8AC3E}">
        <p14:creationId xmlns:p14="http://schemas.microsoft.com/office/powerpoint/2010/main" val="4212254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764D7-FD66-D111-BB96-9D80509585E7}"/>
              </a:ext>
            </a:extLst>
          </p:cNvPr>
          <p:cNvSpPr>
            <a:spLocks noGrp="1"/>
          </p:cNvSpPr>
          <p:nvPr>
            <p:ph type="title"/>
          </p:nvPr>
        </p:nvSpPr>
        <p:spPr>
          <a:xfrm>
            <a:off x="138456" y="18255"/>
            <a:ext cx="7886700" cy="1325563"/>
          </a:xfrm>
        </p:spPr>
        <p:txBody>
          <a:bodyPr/>
          <a:lstStyle/>
          <a:p>
            <a:r>
              <a:rPr lang="en-GB" dirty="0">
                <a:solidFill>
                  <a:srgbClr val="0070C0"/>
                </a:solidFill>
              </a:rPr>
              <a:t>Community Engagement</a:t>
            </a:r>
          </a:p>
        </p:txBody>
      </p:sp>
      <p:sp>
        <p:nvSpPr>
          <p:cNvPr id="3" name="Content Placeholder 2">
            <a:extLst>
              <a:ext uri="{FF2B5EF4-FFF2-40B4-BE49-F238E27FC236}">
                <a16:creationId xmlns:a16="http://schemas.microsoft.com/office/drawing/2014/main" id="{556CC9C3-F203-1858-75E6-845A67F83E13}"/>
              </a:ext>
            </a:extLst>
          </p:cNvPr>
          <p:cNvSpPr>
            <a:spLocks noGrp="1"/>
          </p:cNvSpPr>
          <p:nvPr>
            <p:ph sz="half" idx="1"/>
          </p:nvPr>
        </p:nvSpPr>
        <p:spPr>
          <a:xfrm>
            <a:off x="628650" y="1825625"/>
            <a:ext cx="7714072" cy="4351338"/>
          </a:xfrm>
        </p:spPr>
        <p:txBody>
          <a:bodyPr>
            <a:normAutofit/>
          </a:bodyPr>
          <a:lstStyle/>
          <a:p>
            <a:pPr marL="0" indent="0">
              <a:buNone/>
            </a:pPr>
            <a:r>
              <a:rPr lang="en-GB" dirty="0"/>
              <a:t>• </a:t>
            </a:r>
            <a:r>
              <a:rPr lang="en-GB" dirty="0">
                <a:solidFill>
                  <a:srgbClr val="0070C0"/>
                </a:solidFill>
              </a:rPr>
              <a:t>Acting as a key part of the local community, offering opportunities to use the school facilities for adult learning, well-being, play, sporting, cultural and other community activities. </a:t>
            </a:r>
          </a:p>
          <a:p>
            <a:pPr marL="0" indent="0">
              <a:buNone/>
            </a:pPr>
            <a:r>
              <a:rPr lang="en-GB" dirty="0">
                <a:solidFill>
                  <a:srgbClr val="0070C0"/>
                </a:solidFill>
              </a:rPr>
              <a:t>• Signposting to other support or advice services. </a:t>
            </a:r>
          </a:p>
          <a:p>
            <a:pPr marL="0" indent="0">
              <a:buNone/>
            </a:pPr>
            <a:r>
              <a:rPr lang="en-GB" dirty="0">
                <a:solidFill>
                  <a:srgbClr val="0070C0"/>
                </a:solidFill>
              </a:rPr>
              <a:t>• Utilising the skills and organisations within the community to extend and enrich learning opportunities and to positively influence change.</a:t>
            </a:r>
          </a:p>
        </p:txBody>
      </p:sp>
    </p:spTree>
    <p:extLst>
      <p:ext uri="{BB962C8B-B14F-4D97-AF65-F5344CB8AC3E}">
        <p14:creationId xmlns:p14="http://schemas.microsoft.com/office/powerpoint/2010/main" val="81319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E50D-969C-5E8A-3A64-8C5D3431F245}"/>
              </a:ext>
            </a:extLst>
          </p:cNvPr>
          <p:cNvSpPr>
            <a:spLocks noGrp="1"/>
          </p:cNvSpPr>
          <p:nvPr>
            <p:ph type="title"/>
          </p:nvPr>
        </p:nvSpPr>
        <p:spPr>
          <a:xfrm>
            <a:off x="196089" y="107780"/>
            <a:ext cx="7886700" cy="1325563"/>
          </a:xfrm>
        </p:spPr>
        <p:txBody>
          <a:bodyPr>
            <a:normAutofit/>
          </a:bodyPr>
          <a:lstStyle/>
          <a:p>
            <a:r>
              <a:rPr lang="en-GB" sz="2800" dirty="0"/>
              <a:t>Ymgysylltu â </a:t>
            </a:r>
            <a:r>
              <a:rPr lang="en-GB" sz="2800" dirty="0" err="1"/>
              <a:t>phartneriaethau</a:t>
            </a:r>
            <a:r>
              <a:rPr lang="en-GB" sz="2800" dirty="0"/>
              <a:t> amlasiantaeth</a:t>
            </a:r>
          </a:p>
        </p:txBody>
      </p:sp>
      <p:sp>
        <p:nvSpPr>
          <p:cNvPr id="3" name="Content Placeholder 2">
            <a:extLst>
              <a:ext uri="{FF2B5EF4-FFF2-40B4-BE49-F238E27FC236}">
                <a16:creationId xmlns:a16="http://schemas.microsoft.com/office/drawing/2014/main" id="{7BC45539-5C99-9667-B7D8-978A17D3A322}"/>
              </a:ext>
            </a:extLst>
          </p:cNvPr>
          <p:cNvSpPr>
            <a:spLocks noGrp="1"/>
          </p:cNvSpPr>
          <p:nvPr>
            <p:ph sz="half" idx="1"/>
          </p:nvPr>
        </p:nvSpPr>
        <p:spPr>
          <a:xfrm>
            <a:off x="256318" y="1433343"/>
            <a:ext cx="8542729" cy="4351338"/>
          </a:xfrm>
        </p:spPr>
        <p:txBody>
          <a:bodyPr/>
          <a:lstStyle/>
          <a:p>
            <a:r>
              <a:rPr lang="en-GB" dirty="0"/>
              <a:t> </a:t>
            </a:r>
            <a:r>
              <a:rPr lang="en-GB" dirty="0" err="1"/>
              <a:t>Cydweithio'n</a:t>
            </a:r>
            <a:r>
              <a:rPr lang="en-GB" dirty="0"/>
              <a:t> effeithiol gyda gwasanaethau ac asiantaethau allweddol eraill i sicrhau bod pob plentyn yn </a:t>
            </a:r>
            <a:r>
              <a:rPr lang="en-GB" dirty="0" err="1"/>
              <a:t>ffynnu</a:t>
            </a:r>
            <a:r>
              <a:rPr lang="en-GB" dirty="0"/>
              <a:t> ac yn dysgu. </a:t>
            </a:r>
          </a:p>
          <a:p>
            <a:r>
              <a:rPr lang="en-GB" dirty="0"/>
              <a:t> </a:t>
            </a:r>
            <a:r>
              <a:rPr lang="en-GB" dirty="0" err="1"/>
              <a:t>Rhannu</a:t>
            </a:r>
            <a:r>
              <a:rPr lang="en-GB" dirty="0"/>
              <a:t> gwybodaeth fel bod plant a </a:t>
            </a:r>
            <a:r>
              <a:rPr lang="en-GB" dirty="0" err="1"/>
              <a:t>phobl</a:t>
            </a:r>
            <a:r>
              <a:rPr lang="en-GB" dirty="0"/>
              <a:t> </a:t>
            </a:r>
            <a:r>
              <a:rPr lang="en-GB" dirty="0" err="1"/>
              <a:t>ifanc</a:t>
            </a:r>
            <a:r>
              <a:rPr lang="en-GB" dirty="0"/>
              <a:t> a'u teuluoedd yn gallu cael y </a:t>
            </a:r>
            <a:r>
              <a:rPr lang="en-GB" dirty="0" err="1"/>
              <a:t>gefnogaeth</a:t>
            </a:r>
            <a:r>
              <a:rPr lang="en-GB" dirty="0"/>
              <a:t> briodol ar yr </a:t>
            </a:r>
            <a:r>
              <a:rPr lang="en-GB" dirty="0" err="1"/>
              <a:t>adeg</a:t>
            </a:r>
            <a:r>
              <a:rPr lang="en-GB" dirty="0"/>
              <a:t> </a:t>
            </a:r>
            <a:r>
              <a:rPr lang="en-GB" dirty="0" err="1"/>
              <a:t>gywir</a:t>
            </a:r>
            <a:r>
              <a:rPr lang="en-GB" dirty="0"/>
              <a:t>. </a:t>
            </a:r>
          </a:p>
          <a:p>
            <a:r>
              <a:rPr lang="en-GB" dirty="0"/>
              <a:t>Cefnogi </a:t>
            </a:r>
            <a:r>
              <a:rPr lang="en-GB" dirty="0" err="1"/>
              <a:t>mynediad</a:t>
            </a:r>
            <a:r>
              <a:rPr lang="en-GB" dirty="0"/>
              <a:t> at wasanaethau </a:t>
            </a:r>
            <a:r>
              <a:rPr lang="en-GB" dirty="0" err="1"/>
              <a:t>ehangach</a:t>
            </a:r>
            <a:r>
              <a:rPr lang="en-GB" dirty="0"/>
              <a:t> a allai gael eu </a:t>
            </a:r>
            <a:r>
              <a:rPr lang="en-GB" dirty="0" err="1"/>
              <a:t>cydleoli</a:t>
            </a:r>
            <a:r>
              <a:rPr lang="en-GB" dirty="0"/>
              <a:t> ar </a:t>
            </a:r>
            <a:r>
              <a:rPr lang="en-GB" dirty="0" err="1"/>
              <a:t>safle</a:t>
            </a:r>
            <a:r>
              <a:rPr lang="en-GB" dirty="0"/>
              <a:t> </a:t>
            </a:r>
            <a:r>
              <a:rPr lang="en-GB" dirty="0" err="1"/>
              <a:t>ysgol</a:t>
            </a:r>
            <a:r>
              <a:rPr lang="en-GB" dirty="0"/>
              <a:t> neu eu lleoli mewn mannau eraill yn y gymuned</a:t>
            </a:r>
          </a:p>
        </p:txBody>
      </p:sp>
    </p:spTree>
    <p:extLst>
      <p:ext uri="{BB962C8B-B14F-4D97-AF65-F5344CB8AC3E}">
        <p14:creationId xmlns:p14="http://schemas.microsoft.com/office/powerpoint/2010/main" val="2892018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6E4A6-002E-29A7-8D21-97A25CA315F0}"/>
              </a:ext>
            </a:extLst>
          </p:cNvPr>
          <p:cNvSpPr>
            <a:spLocks noGrp="1"/>
          </p:cNvSpPr>
          <p:nvPr>
            <p:ph type="title"/>
          </p:nvPr>
        </p:nvSpPr>
        <p:spPr/>
        <p:txBody>
          <a:bodyPr/>
          <a:lstStyle/>
          <a:p>
            <a:r>
              <a:rPr lang="en-GB" dirty="0">
                <a:solidFill>
                  <a:srgbClr val="0070C0"/>
                </a:solidFill>
              </a:rPr>
              <a:t>Multi agency engagement</a:t>
            </a:r>
          </a:p>
        </p:txBody>
      </p:sp>
      <p:sp>
        <p:nvSpPr>
          <p:cNvPr id="3" name="Content Placeholder 2">
            <a:extLst>
              <a:ext uri="{FF2B5EF4-FFF2-40B4-BE49-F238E27FC236}">
                <a16:creationId xmlns:a16="http://schemas.microsoft.com/office/drawing/2014/main" id="{3927C8F9-2863-D278-8B57-60E0EF5CDA8E}"/>
              </a:ext>
            </a:extLst>
          </p:cNvPr>
          <p:cNvSpPr>
            <a:spLocks noGrp="1"/>
          </p:cNvSpPr>
          <p:nvPr>
            <p:ph sz="half" idx="1"/>
          </p:nvPr>
        </p:nvSpPr>
        <p:spPr>
          <a:xfrm>
            <a:off x="430686" y="1253331"/>
            <a:ext cx="7610377" cy="4351338"/>
          </a:xfrm>
        </p:spPr>
        <p:txBody>
          <a:bodyPr>
            <a:normAutofit/>
          </a:bodyPr>
          <a:lstStyle/>
          <a:p>
            <a:pPr marL="0" indent="0">
              <a:buNone/>
            </a:pPr>
            <a:endParaRPr lang="en-GB" dirty="0">
              <a:solidFill>
                <a:srgbClr val="0070C0"/>
              </a:solidFill>
            </a:endParaRPr>
          </a:p>
          <a:p>
            <a:pPr marL="0" indent="0">
              <a:buNone/>
            </a:pPr>
            <a:r>
              <a:rPr lang="en-GB" dirty="0">
                <a:solidFill>
                  <a:srgbClr val="0070C0"/>
                </a:solidFill>
              </a:rPr>
              <a:t>• Collaborating effectively with other key services and agencies to ensure that all children thrive and learn. </a:t>
            </a:r>
          </a:p>
          <a:p>
            <a:pPr marL="0" indent="0">
              <a:buNone/>
            </a:pPr>
            <a:r>
              <a:rPr lang="en-GB" dirty="0">
                <a:solidFill>
                  <a:srgbClr val="0070C0"/>
                </a:solidFill>
              </a:rPr>
              <a:t>• Sharing information so that children and young people and their families are able to access the appropriate support at the right time. </a:t>
            </a:r>
          </a:p>
          <a:p>
            <a:pPr marL="0" indent="0">
              <a:buNone/>
            </a:pPr>
            <a:r>
              <a:rPr lang="en-GB" dirty="0">
                <a:solidFill>
                  <a:srgbClr val="0070C0"/>
                </a:solidFill>
              </a:rPr>
              <a:t>• Supporting access to wider services which may be co-located in a school premises or located elsewhere within the community</a:t>
            </a:r>
          </a:p>
        </p:txBody>
      </p:sp>
    </p:spTree>
    <p:extLst>
      <p:ext uri="{BB962C8B-B14F-4D97-AF65-F5344CB8AC3E}">
        <p14:creationId xmlns:p14="http://schemas.microsoft.com/office/powerpoint/2010/main" val="2941186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7E2A4-700C-4AB3-AC88-AC819A289953}"/>
              </a:ext>
            </a:extLst>
          </p:cNvPr>
          <p:cNvSpPr>
            <a:spLocks noGrp="1"/>
          </p:cNvSpPr>
          <p:nvPr>
            <p:ph type="title"/>
          </p:nvPr>
        </p:nvSpPr>
        <p:spPr>
          <a:xfrm>
            <a:off x="690197" y="1946585"/>
            <a:ext cx="7886700" cy="1325563"/>
          </a:xfrm>
        </p:spPr>
        <p:txBody>
          <a:bodyPr>
            <a:normAutofit/>
          </a:bodyPr>
          <a:lstStyle/>
          <a:p>
            <a:br>
              <a:rPr lang="en-GB" b="0" i="0" dirty="0">
                <a:effectLst/>
                <a:latin typeface="Roboto" panose="02000000000000000000" pitchFamily="2" charset="0"/>
              </a:rPr>
            </a:br>
            <a:endParaRPr lang="en-GB" dirty="0"/>
          </a:p>
        </p:txBody>
      </p:sp>
      <p:sp>
        <p:nvSpPr>
          <p:cNvPr id="12" name="Content Placeholder 11">
            <a:extLst>
              <a:ext uri="{FF2B5EF4-FFF2-40B4-BE49-F238E27FC236}">
                <a16:creationId xmlns:a16="http://schemas.microsoft.com/office/drawing/2014/main" id="{33E10DE9-3749-4960-AC19-BFBD00833D9E}"/>
              </a:ext>
            </a:extLst>
          </p:cNvPr>
          <p:cNvSpPr>
            <a:spLocks noGrp="1"/>
          </p:cNvSpPr>
          <p:nvPr>
            <p:ph sz="half" idx="1"/>
          </p:nvPr>
        </p:nvSpPr>
        <p:spPr>
          <a:xfrm>
            <a:off x="422029" y="2449880"/>
            <a:ext cx="3886200" cy="1418737"/>
          </a:xfrm>
        </p:spPr>
        <p:txBody>
          <a:bodyPr>
            <a:normAutofit fontScale="92500" lnSpcReduction="10000"/>
          </a:bodyPr>
          <a:lstStyle/>
          <a:p>
            <a:r>
              <a:rPr lang="en-GB" dirty="0"/>
              <a:t>https://www.youtube.com/watch?v=-QE0Q0-5Ic8</a:t>
            </a:r>
          </a:p>
        </p:txBody>
      </p:sp>
      <p:sp>
        <p:nvSpPr>
          <p:cNvPr id="4" name="Content Placeholder 3">
            <a:extLst>
              <a:ext uri="{FF2B5EF4-FFF2-40B4-BE49-F238E27FC236}">
                <a16:creationId xmlns:a16="http://schemas.microsoft.com/office/drawing/2014/main" id="{E7C67F03-92F1-4F7F-BA30-BBAFD7B5AADD}"/>
              </a:ext>
            </a:extLst>
          </p:cNvPr>
          <p:cNvSpPr>
            <a:spLocks noGrp="1"/>
          </p:cNvSpPr>
          <p:nvPr>
            <p:ph sz="half" idx="2"/>
          </p:nvPr>
        </p:nvSpPr>
        <p:spPr>
          <a:xfrm>
            <a:off x="162655" y="318538"/>
            <a:ext cx="8291148" cy="1418737"/>
          </a:xfrm>
        </p:spPr>
        <p:txBody>
          <a:bodyPr>
            <a:normAutofit fontScale="92500" lnSpcReduction="10000"/>
          </a:bodyPr>
          <a:lstStyle/>
          <a:p>
            <a:pPr marL="0" indent="0">
              <a:buNone/>
            </a:pPr>
            <a:r>
              <a:rPr lang="en-GB" sz="2400" b="0" i="0" dirty="0">
                <a:solidFill>
                  <a:srgbClr val="030303"/>
                </a:solidFill>
                <a:effectLst/>
                <a:latin typeface="Roboto" panose="02000000000000000000" pitchFamily="2" charset="0"/>
              </a:rPr>
              <a:t>Ysgol Gynradd Gymunedol Priordy Monkton - Ymgysylltu â'r Gymuned</a:t>
            </a:r>
          </a:p>
          <a:p>
            <a:pPr marL="0" indent="0">
              <a:buNone/>
            </a:pPr>
            <a:r>
              <a:rPr lang="en-GB" sz="2400" b="0" i="0" dirty="0">
                <a:solidFill>
                  <a:schemeClr val="accent1">
                    <a:lumMod val="50000"/>
                  </a:schemeClr>
                </a:solidFill>
                <a:effectLst/>
                <a:latin typeface="Roboto" panose="02000000000000000000" pitchFamily="2" charset="0"/>
              </a:rPr>
              <a:t>/Monkton Priory Community Primary School - Community Engagement</a:t>
            </a:r>
            <a:endParaRPr lang="en-GB" sz="2400" dirty="0">
              <a:solidFill>
                <a:schemeClr val="accent1">
                  <a:lumMod val="50000"/>
                </a:schemeClr>
              </a:solidFill>
            </a:endParaRPr>
          </a:p>
        </p:txBody>
      </p:sp>
      <p:pic>
        <p:nvPicPr>
          <p:cNvPr id="14" name="Picture 13">
            <a:extLst>
              <a:ext uri="{FF2B5EF4-FFF2-40B4-BE49-F238E27FC236}">
                <a16:creationId xmlns:a16="http://schemas.microsoft.com/office/drawing/2014/main" id="{52BE947D-E89D-454C-A7E6-EDCC4EDF4280}"/>
              </a:ext>
            </a:extLst>
          </p:cNvPr>
          <p:cNvPicPr>
            <a:picLocks noChangeAspect="1"/>
          </p:cNvPicPr>
          <p:nvPr/>
        </p:nvPicPr>
        <p:blipFill>
          <a:blip r:embed="rId2"/>
          <a:stretch>
            <a:fillRect/>
          </a:stretch>
        </p:blipFill>
        <p:spPr>
          <a:xfrm>
            <a:off x="4629152" y="2012217"/>
            <a:ext cx="4396154" cy="2479561"/>
          </a:xfrm>
          <a:prstGeom prst="rect">
            <a:avLst/>
          </a:prstGeom>
        </p:spPr>
      </p:pic>
    </p:spTree>
    <p:extLst>
      <p:ext uri="{BB962C8B-B14F-4D97-AF65-F5344CB8AC3E}">
        <p14:creationId xmlns:p14="http://schemas.microsoft.com/office/powerpoint/2010/main" val="102421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F418A8-7144-4289-A941-01F2AAC4B4E1}"/>
              </a:ext>
            </a:extLst>
          </p:cNvPr>
          <p:cNvSpPr>
            <a:spLocks noGrp="1"/>
          </p:cNvSpPr>
          <p:nvPr>
            <p:ph sz="half" idx="1"/>
          </p:nvPr>
        </p:nvSpPr>
        <p:spPr>
          <a:xfrm>
            <a:off x="314325" y="330933"/>
            <a:ext cx="8515350" cy="4351338"/>
          </a:xfrm>
        </p:spPr>
        <p:txBody>
          <a:bodyPr>
            <a:normAutofit fontScale="92500"/>
          </a:bodyPr>
          <a:lstStyle/>
          <a:p>
            <a:r>
              <a:rPr lang="en-GB" dirty="0"/>
              <a:t>Gibson, S. and Blandford, S. (2005) </a:t>
            </a:r>
            <a:r>
              <a:rPr lang="en-GB" i="1" dirty="0"/>
              <a:t>Managing special educational needs: A practical guide to primary and secondary schools.</a:t>
            </a:r>
            <a:r>
              <a:rPr lang="en-GB" dirty="0"/>
              <a:t> London. Sage. Available at: </a:t>
            </a:r>
            <a:r>
              <a:rPr lang="en-GB" dirty="0">
                <a:hlinkClick r:id="rId2"/>
              </a:rPr>
              <a:t>http://196.189.45.87/bitstream/123456789/28265/1/31..pdf</a:t>
            </a:r>
            <a:r>
              <a:rPr lang="en-GB" dirty="0"/>
              <a:t> (Accessed: 1/11/21)</a:t>
            </a:r>
          </a:p>
          <a:p>
            <a:pPr marL="0" indent="0">
              <a:buNone/>
            </a:pPr>
            <a:endParaRPr lang="en-GB" dirty="0"/>
          </a:p>
          <a:p>
            <a:r>
              <a:rPr lang="en-GB" dirty="0"/>
              <a:t>Munro, F. (2015)Place based working. Available at:  </a:t>
            </a:r>
            <a:r>
              <a:rPr lang="en-GB" dirty="0">
                <a:hlinkClick r:id="rId3"/>
              </a:rPr>
              <a:t>https://www.iriss.org.uk/resources/irisson/place-based-working#:~:text=Place%2Dbased%20working%20is%20a,gain%20local%20knowledge%20and%20insight</a:t>
            </a:r>
            <a:r>
              <a:rPr lang="en-GB" dirty="0"/>
              <a:t>. (accessed: 1/11/21</a:t>
            </a:r>
          </a:p>
        </p:txBody>
      </p:sp>
    </p:spTree>
    <p:extLst>
      <p:ext uri="{BB962C8B-B14F-4D97-AF65-F5344CB8AC3E}">
        <p14:creationId xmlns:p14="http://schemas.microsoft.com/office/powerpoint/2010/main" val="18216071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7BBD35-9A5F-44D5-845C-8348E87D4614}"/>
              </a:ext>
            </a:extLst>
          </p:cNvPr>
          <p:cNvSpPr>
            <a:spLocks noGrp="1"/>
          </p:cNvSpPr>
          <p:nvPr>
            <p:ph sz="half" idx="1"/>
          </p:nvPr>
        </p:nvSpPr>
        <p:spPr>
          <a:xfrm>
            <a:off x="448688" y="398834"/>
            <a:ext cx="8578580" cy="4807001"/>
          </a:xfrm>
        </p:spPr>
        <p:txBody>
          <a:bodyPr>
            <a:normAutofit fontScale="70000" lnSpcReduction="20000"/>
          </a:bodyPr>
          <a:lstStyle/>
          <a:p>
            <a:r>
              <a:rPr lang="en-GB" sz="2800" dirty="0"/>
              <a:t>Scanlan, M. and Johnson, L. (2020) ‘Inclusive leadership on the social frontiers: Family and community engagement’, in  Theoharis, G. and Scanlan, M. (eds.) </a:t>
            </a:r>
            <a:r>
              <a:rPr lang="en-GB" sz="2800" i="1" dirty="0"/>
              <a:t>Leadership for increasingly diverse schools.</a:t>
            </a:r>
            <a:r>
              <a:rPr lang="en-GB" sz="2800" dirty="0"/>
              <a:t> London. Routledge. (Leganto)</a:t>
            </a:r>
          </a:p>
          <a:p>
            <a:r>
              <a:rPr lang="en-GB" sz="2800" dirty="0"/>
              <a:t>Watkins, L. (2021) ‘Connecting the Pieces…Developing Bettws Early Learning Community’ (from British Council Wales  </a:t>
            </a:r>
            <a:r>
              <a:rPr lang="en-GB" sz="2800" i="1" dirty="0"/>
              <a:t>Community Schools in Wales Webinar. April 12</a:t>
            </a:r>
            <a:r>
              <a:rPr lang="en-GB" sz="2800" i="1" baseline="30000" dirty="0"/>
              <a:t>th</a:t>
            </a:r>
            <a:r>
              <a:rPr lang="en-GB" sz="2800" i="1" dirty="0"/>
              <a:t> 2021) A</a:t>
            </a:r>
            <a:r>
              <a:rPr lang="en-GB" sz="2800" dirty="0"/>
              <a:t>vailable at: </a:t>
            </a:r>
            <a:r>
              <a:rPr lang="en-GB" sz="2800" dirty="0">
                <a:hlinkClick r:id="rId2"/>
              </a:rPr>
              <a:t>https://wales.britishcouncil.org/en/community-school-wales-webinar</a:t>
            </a:r>
            <a:r>
              <a:rPr lang="en-GB" sz="2800" dirty="0"/>
              <a:t> (28:00 - 51 minutes)  (Accessed: 1/11/21)</a:t>
            </a:r>
          </a:p>
          <a:p>
            <a:pPr marL="0" indent="0">
              <a:buNone/>
            </a:pPr>
            <a:endParaRPr lang="en-GB" sz="2800" dirty="0"/>
          </a:p>
          <a:p>
            <a:r>
              <a:rPr lang="en-GB" sz="2800" dirty="0"/>
              <a:t>Welsh Assembly Government (2003</a:t>
            </a:r>
            <a:r>
              <a:rPr lang="en-GB" sz="2800" i="1" dirty="0"/>
              <a:t>) I</a:t>
            </a:r>
            <a:r>
              <a:rPr lang="en-GB" sz="1800" i="1" dirty="0"/>
              <a:t>nformation sheet: Community Focused Schools</a:t>
            </a:r>
            <a:r>
              <a:rPr lang="en-GB" sz="2800" i="1" dirty="0"/>
              <a:t> Available at: </a:t>
            </a:r>
            <a:r>
              <a:rPr lang="en-GB" sz="2800" dirty="0">
                <a:hlinkClick r:id="rId3"/>
              </a:rPr>
              <a:t>https://senedd.wales/NAfW%20Documents/cyp_3__sp_07a__community_focused_schools_e_.pdf%20-%2019022010/cyp_3__sp_07a__community_focused_schools_e_-English.pdf</a:t>
            </a:r>
            <a:r>
              <a:rPr lang="en-GB" sz="2800" dirty="0"/>
              <a:t> (accessed 3/8/2020)</a:t>
            </a:r>
          </a:p>
          <a:p>
            <a:r>
              <a:rPr lang="en-GB" sz="2800" dirty="0"/>
              <a:t>Welsh Government (2016) </a:t>
            </a:r>
            <a:r>
              <a:rPr lang="en-GB" sz="1800" i="1" dirty="0"/>
              <a:t>FaCE the challenge together: Family and community engagement toolkit for schools in Wales Main guidance. </a:t>
            </a:r>
            <a:r>
              <a:rPr lang="en-GB" sz="1800" dirty="0"/>
              <a:t>Available at: </a:t>
            </a:r>
            <a:r>
              <a:rPr lang="en-GB" sz="1800" dirty="0">
                <a:hlinkClick r:id="rId4"/>
              </a:rPr>
              <a:t>https://gov.wales/sites/default/files/publications/2018-12/face-the-challenge-together-family-and-community-engagement-toolkit-for-schools-in-wales-main-guidance.pdf</a:t>
            </a:r>
            <a:r>
              <a:rPr lang="en-GB" sz="1800" dirty="0"/>
              <a:t>  (Accessed: 13/11/2021)</a:t>
            </a:r>
          </a:p>
          <a:p>
            <a:endParaRPr lang="en-GB" dirty="0"/>
          </a:p>
        </p:txBody>
      </p:sp>
    </p:spTree>
    <p:extLst>
      <p:ext uri="{BB962C8B-B14F-4D97-AF65-F5344CB8AC3E}">
        <p14:creationId xmlns:p14="http://schemas.microsoft.com/office/powerpoint/2010/main" val="561727254"/>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724</TotalTime>
  <Words>4800</Words>
  <Application>Microsoft Office PowerPoint</Application>
  <PresentationFormat>On-screen Show (4:3)</PresentationFormat>
  <Paragraphs>201</Paragraphs>
  <Slides>28</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Raleway</vt:lpstr>
      <vt:lpstr>Roboto</vt:lpstr>
      <vt:lpstr>Theme1</vt:lpstr>
      <vt:lpstr>PowerPoint Presentation</vt:lpstr>
      <vt:lpstr>PowerPoint Presentation</vt:lpstr>
      <vt:lpstr>PowerPoint Presentation</vt:lpstr>
      <vt:lpstr>PowerPoint Presentation</vt:lpstr>
      <vt:lpstr>School (and EY settings)  and community</vt:lpstr>
      <vt:lpstr>School (and EY settings)  and community</vt:lpstr>
      <vt:lpstr>PowerPoint Presentation</vt:lpstr>
      <vt:lpstr>PowerPoint Presentation</vt:lpstr>
      <vt:lpstr>whānau.               Te Whaariki</vt:lpstr>
      <vt:lpstr>Theori: Ffiniau cymdeithasol</vt:lpstr>
      <vt:lpstr>Theory: Schools as Social Frontiers</vt:lpstr>
      <vt:lpstr>PowerPoint Presentation</vt:lpstr>
      <vt:lpstr>PowerPoint Presentation</vt:lpstr>
      <vt:lpstr>Theori – Y “dull seiliedig ar le”</vt:lpstr>
      <vt:lpstr> Theory -the “place based approach”</vt:lpstr>
      <vt:lpstr>PowerPoint Presentation</vt:lpstr>
      <vt:lpstr>PowerPoint Presentation</vt:lpstr>
      <vt:lpstr>Llywodraeth Cymru (2022)</vt:lpstr>
      <vt:lpstr>Welsh Government (2022) CFS</vt:lpstr>
      <vt:lpstr>Ymgysylltu gyda teulu</vt:lpstr>
      <vt:lpstr>Family Engagement</vt:lpstr>
      <vt:lpstr>Ymgysylltu â’r gymuned</vt:lpstr>
      <vt:lpstr>Community Engagement</vt:lpstr>
      <vt:lpstr>Ymgysylltu â phartneriaethau amlasiantaeth</vt:lpstr>
      <vt:lpstr>Multi agency engagement</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anon reviewer</cp:lastModifiedBy>
  <cp:revision>32</cp:revision>
  <dcterms:created xsi:type="dcterms:W3CDTF">2021-11-13T16:48:49Z</dcterms:created>
  <dcterms:modified xsi:type="dcterms:W3CDTF">2024-11-18T12:49:08Z</dcterms:modified>
</cp:coreProperties>
</file>