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80" r:id="rId4"/>
    <p:sldId id="365" r:id="rId5"/>
    <p:sldId id="381" r:id="rId6"/>
    <p:sldId id="378" r:id="rId7"/>
    <p:sldId id="384" r:id="rId8"/>
    <p:sldId id="385" r:id="rId9"/>
    <p:sldId id="379" r:id="rId10"/>
    <p:sldId id="38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97" autoAdjust="0"/>
    <p:restoredTop sz="94689"/>
  </p:normalViewPr>
  <p:slideViewPr>
    <p:cSldViewPr snapToGrid="0" showGuides="1">
      <p:cViewPr varScale="1">
        <p:scale>
          <a:sx n="94" d="100"/>
          <a:sy n="94" d="100"/>
        </p:scale>
        <p:origin x="366"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08/11/2025</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08/11/2025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08/11/2025</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08/11/2025</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08/11/2025</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08/11/2025</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08/11/2025</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08/11/2025</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08/11/2025</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08/11/2025</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08/11/2025</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08/11/2025</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www.publicdomainpictures.net/en/view-image.php?image=272249&amp;picture=hand-help-other" TargetMode="External"/><Relationship Id="rId4" Type="http://schemas.openxmlformats.org/officeDocument/2006/relationships/image" Target="../media/image3.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healthcareers.nhs.uk/" TargetMode="External"/><Relationship Id="rId2" Type="http://schemas.openxmlformats.org/officeDocument/2006/relationships/hyperlink" Target="https://www.mindtools.com/" TargetMode="External"/><Relationship Id="rId1" Type="http://schemas.openxmlformats.org/officeDocument/2006/relationships/slideLayout" Target="../slideLayouts/slideLayout2.xml"/><Relationship Id="rId4" Type="http://schemas.openxmlformats.org/officeDocument/2006/relationships/hyperlink" Target="https://www.skillsforcar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08/11/2025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766119"/>
            <a:ext cx="8229600" cy="4750444"/>
          </a:xfrm>
        </p:spPr>
        <p:txBody>
          <a:bodyPr/>
          <a:lstStyle/>
          <a:p>
            <a:pPr algn="just"/>
            <a:r>
              <a:rPr lang="en-GB" altLang="en-US" sz="2800" dirty="0"/>
              <a:t>Module Title: </a:t>
            </a:r>
            <a:r>
              <a:rPr lang="en-GB" altLang="en-US" sz="2800" b="1" i="1" dirty="0"/>
              <a:t>Professional Career Development within H&amp;SC</a:t>
            </a:r>
          </a:p>
          <a:p>
            <a:pPr algn="just"/>
            <a:r>
              <a:rPr lang="en-GB" altLang="en-US" sz="2800" dirty="0"/>
              <a:t>Module Number:  </a:t>
            </a:r>
            <a:r>
              <a:rPr lang="en-GB" altLang="en-US" sz="2800" b="1" i="1" dirty="0"/>
              <a:t>LCHS 4009 (LON)</a:t>
            </a:r>
          </a:p>
          <a:p>
            <a:pPr algn="just"/>
            <a:r>
              <a:rPr lang="en-GB" altLang="en-US" sz="2800" dirty="0"/>
              <a:t>Assignment No</a:t>
            </a:r>
            <a:r>
              <a:rPr lang="en-GB" altLang="en-US" sz="2800" i="1" dirty="0"/>
              <a:t>:</a:t>
            </a:r>
            <a:r>
              <a:rPr lang="en-GB" altLang="en-US" sz="2800" b="1" i="1" dirty="0"/>
              <a:t>   ASSIGNMENT 1</a:t>
            </a:r>
          </a:p>
          <a:p>
            <a:pPr algn="just"/>
            <a:r>
              <a:rPr lang="en-GB" altLang="en-US" sz="2800" dirty="0"/>
              <a:t>Student Name</a:t>
            </a:r>
            <a:r>
              <a:rPr lang="en-GB" altLang="en-US" sz="2800" i="1" dirty="0"/>
              <a:t>:</a:t>
            </a:r>
            <a:r>
              <a:rPr lang="en-GB" altLang="en-US" sz="2800" b="1" i="1" dirty="0"/>
              <a:t>    Patricia Lopes Faria Falcao</a:t>
            </a:r>
          </a:p>
          <a:p>
            <a:pPr algn="just"/>
            <a:r>
              <a:rPr lang="en-GB" altLang="en-US" sz="2800" dirty="0"/>
              <a:t>Student ID:          </a:t>
            </a:r>
            <a:r>
              <a:rPr lang="en-GB" altLang="en-US" sz="2800" b="1" dirty="0"/>
              <a:t>2426390</a:t>
            </a:r>
            <a:endParaRPr lang="en-GB" altLang="en-US" sz="2800" b="1" i="1" dirty="0"/>
          </a:p>
          <a:p>
            <a:pPr algn="just"/>
            <a:r>
              <a:rPr lang="en-GB" altLang="en-US" sz="2800" dirty="0"/>
              <a:t>Lecturer’s Name</a:t>
            </a:r>
            <a:r>
              <a:rPr lang="en-GB" altLang="en-US" sz="2800" i="1" dirty="0"/>
              <a:t>:</a:t>
            </a:r>
            <a:r>
              <a:rPr lang="en-GB" altLang="en-US" sz="2800" b="1" i="1" dirty="0"/>
              <a:t> Soban Sadiq</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a:xfrm>
            <a:off x="538480" y="2045285"/>
            <a:ext cx="10972800" cy="3238267"/>
          </a:xfrm>
        </p:spPr>
        <p:txBody>
          <a:bodyPr/>
          <a:lstStyle/>
          <a:p>
            <a:pPr marL="0" indent="0" algn="just">
              <a:buNone/>
            </a:pPr>
            <a:r>
              <a:rPr lang="en-GB" sz="2800" dirty="0"/>
              <a:t>I used AI tools only to support my learning process, for example to check grammar, improve clarity, and help structure  my ideas. All the content analysis and reflections in this presentation are my own. </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08/11/2025</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p:txBody>
          <a:bodyPr/>
          <a:lstStyle/>
          <a:p>
            <a:r>
              <a:rPr lang="en-GB" altLang="en-US" b="1" dirty="0"/>
              <a:t>In this presentation, I will talk about:</a:t>
            </a:r>
          </a:p>
        </p:txBody>
      </p:sp>
      <p:sp>
        <p:nvSpPr>
          <p:cNvPr id="17411" name="Content Placeholder 2">
            <a:extLst>
              <a:ext uri="{FF2B5EF4-FFF2-40B4-BE49-F238E27FC236}">
                <a16:creationId xmlns:a16="http://schemas.microsoft.com/office/drawing/2014/main" id="{5FF0828E-3873-85A7-99B1-9569FFB07C15}"/>
              </a:ext>
            </a:extLst>
          </p:cNvPr>
          <p:cNvSpPr>
            <a:spLocks noGrp="1"/>
          </p:cNvSpPr>
          <p:nvPr>
            <p:ph idx="1"/>
          </p:nvPr>
        </p:nvSpPr>
        <p:spPr>
          <a:xfrm>
            <a:off x="1717040" y="1630681"/>
            <a:ext cx="8229600" cy="4060825"/>
          </a:xfrm>
        </p:spPr>
        <p:txBody>
          <a:bodyPr/>
          <a:lstStyle/>
          <a:p>
            <a:pPr marL="0" indent="0">
              <a:buNone/>
              <a:defRPr/>
            </a:pPr>
            <a:r>
              <a:rPr lang="en-GB" altLang="en-US" dirty="0"/>
              <a:t>. </a:t>
            </a:r>
            <a:r>
              <a:rPr lang="en-GB" altLang="en-US" sz="2000" dirty="0"/>
              <a:t>My introduction and career goals in health and social care.</a:t>
            </a:r>
          </a:p>
          <a:p>
            <a:pPr marL="0" indent="0">
              <a:buNone/>
              <a:defRPr/>
            </a:pPr>
            <a:r>
              <a:rPr lang="en-GB" altLang="en-US" sz="2000" dirty="0"/>
              <a:t>. What a SWOT analysis is and why it is important for development.</a:t>
            </a:r>
          </a:p>
          <a:p>
            <a:pPr marL="0" indent="0">
              <a:buNone/>
              <a:defRPr/>
            </a:pPr>
            <a:r>
              <a:rPr lang="en-GB" altLang="en-US" sz="2000" dirty="0"/>
              <a:t>. My personal SWOT: strengths, weaknesses, opportunities, and threats.</a:t>
            </a:r>
          </a:p>
          <a:p>
            <a:pPr marL="0" indent="0">
              <a:buNone/>
              <a:defRPr/>
            </a:pPr>
            <a:r>
              <a:rPr lang="en-GB" altLang="en-US" sz="2000" dirty="0"/>
              <a:t>. How I use my  to overcome challenges and improve myself.</a:t>
            </a:r>
          </a:p>
          <a:p>
            <a:pPr marL="0" indent="0">
              <a:buNone/>
              <a:defRPr/>
            </a:pPr>
            <a:r>
              <a:rPr lang="en-GB" altLang="en-US" sz="2000" dirty="0"/>
              <a:t>. The opportunities I have to continue to level 6 and worker Support Worker.</a:t>
            </a:r>
          </a:p>
          <a:p>
            <a:pPr marL="0" indent="0">
              <a:buNone/>
              <a:defRPr/>
            </a:pPr>
            <a:r>
              <a:rPr lang="en-GB" altLang="en-US" sz="2000" dirty="0"/>
              <a:t>. My conclusion about how these steps will help me become a good social Worker </a:t>
            </a:r>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quarter" idx="10"/>
          </p:nvPr>
        </p:nvSpPr>
        <p:spPr/>
        <p:txBody>
          <a:bodyPr/>
          <a:lstStyle/>
          <a:p>
            <a:pPr>
              <a:defRPr/>
            </a:pPr>
            <a:fld id="{9F458A58-9170-4293-9FCB-97B777C99F2B}" type="datetime1">
              <a:rPr lang="en-GB" altLang="en-US" smtClean="0"/>
              <a:pPr>
                <a:defRPr/>
              </a:pPr>
              <a:t>08/11/2025</a:t>
            </a:fld>
            <a:endParaRPr lang="en-GB" altLang="en-US"/>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F62C13-3DF8-4B55-9E1B-D07C54478AE3}" type="slidenum">
              <a:rPr lang="en-GB" altLang="en-US" sz="120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FF99867-3357-4233-5905-8EE9CCE8EEFE}"/>
              </a:ext>
            </a:extLst>
          </p:cNvPr>
          <p:cNvSpPr>
            <a:spLocks noGrp="1"/>
          </p:cNvSpPr>
          <p:nvPr>
            <p:ph type="title"/>
          </p:nvPr>
        </p:nvSpPr>
        <p:spPr>
          <a:xfrm>
            <a:off x="1981200" y="274639"/>
            <a:ext cx="8229600" cy="777875"/>
          </a:xfrm>
        </p:spPr>
        <p:txBody>
          <a:bodyPr/>
          <a:lstStyle/>
          <a:p>
            <a:r>
              <a:rPr lang="en-GB" altLang="en-US" b="1" dirty="0"/>
              <a:t>Introduction</a:t>
            </a:r>
            <a:endParaRPr lang="en-US" altLang="en-US" b="1" i="1" dirty="0">
              <a:solidFill>
                <a:srgbClr val="FF0000"/>
              </a:solidFill>
            </a:endParaRPr>
          </a:p>
        </p:txBody>
      </p:sp>
      <p:sp>
        <p:nvSpPr>
          <p:cNvPr id="4" name="Date Placeholder 3">
            <a:extLst>
              <a:ext uri="{FF2B5EF4-FFF2-40B4-BE49-F238E27FC236}">
                <a16:creationId xmlns:a16="http://schemas.microsoft.com/office/drawing/2014/main" id="{DC53B14B-BF33-2508-AD1A-B195373A4763}"/>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08/11/2025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886431FF-65F4-96D9-3AC1-A1CF78A656A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F7D47917-3C8A-D3F7-6E1D-4C05B41225B1}"/>
              </a:ext>
            </a:extLst>
          </p:cNvPr>
          <p:cNvSpPr>
            <a:spLocks noGrp="1"/>
          </p:cNvSpPr>
          <p:nvPr>
            <p:ph idx="1"/>
          </p:nvPr>
        </p:nvSpPr>
        <p:spPr>
          <a:xfrm>
            <a:off x="1981200" y="1839595"/>
            <a:ext cx="8229600" cy="4103688"/>
          </a:xfrm>
        </p:spPr>
        <p:txBody>
          <a:bodyPr/>
          <a:lstStyle/>
          <a:p>
            <a:pPr marL="0" indent="0" algn="just">
              <a:buNone/>
              <a:defRPr/>
            </a:pPr>
            <a:r>
              <a:rPr lang="en-GB" sz="2000" dirty="0"/>
              <a:t>My name is Patricia Falcao And I am studying Health and Social Care.</a:t>
            </a:r>
          </a:p>
          <a:p>
            <a:pPr marL="0" indent="0" algn="just">
              <a:buNone/>
              <a:defRPr/>
            </a:pPr>
            <a:r>
              <a:rPr lang="en-GB" sz="2000" dirty="0"/>
              <a:t>I am a caring and empathetic person who enjoys helping others.</a:t>
            </a:r>
          </a:p>
          <a:p>
            <a:pPr marL="0" indent="0" algn="just">
              <a:buNone/>
              <a:defRPr/>
            </a:pPr>
            <a:r>
              <a:rPr lang="en-GB" sz="2000" dirty="0"/>
              <a:t>My future goal is to work as a support worker and later become a social worker.</a:t>
            </a:r>
          </a:p>
          <a:p>
            <a:pPr marL="0" indent="0" algn="just">
              <a:buNone/>
              <a:defRPr/>
            </a:pPr>
            <a:r>
              <a:rPr lang="en-GB" sz="2000" dirty="0"/>
              <a:t>I chose this course because I want to make a positive difference in people’s lives and support those who are vulnerable in my community </a:t>
            </a:r>
          </a:p>
          <a:p>
            <a:pPr marL="0" indent="0" algn="just">
              <a:buNone/>
              <a:defRPr/>
            </a:pPr>
            <a:r>
              <a:rPr lang="en-GB" sz="2000" dirty="0"/>
              <a:t>This presentation is about my personal SWOT analysis and how it will help me in my professional development.</a:t>
            </a:r>
          </a:p>
          <a:p>
            <a:pPr>
              <a:defRPr/>
            </a:pPr>
            <a:endParaRPr lang="en-GB"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609600" y="114299"/>
            <a:ext cx="10972800" cy="728981"/>
          </a:xfrm>
        </p:spPr>
        <p:txBody>
          <a:bodyPr/>
          <a:lstStyle/>
          <a:p>
            <a:br>
              <a:rPr lang="en-GB" altLang="en-US" sz="3200" b="1" i="1" dirty="0"/>
            </a:br>
            <a:r>
              <a:rPr lang="en-GB" altLang="en-US" sz="3200" b="1" i="1" dirty="0"/>
              <a:t>What is a SWOT Analysis ?</a:t>
            </a:r>
            <a:br>
              <a:rPr lang="en-GB" altLang="en-US" sz="3200" b="1" i="1" dirty="0"/>
            </a:br>
            <a:endParaRPr lang="en-GB" altLang="en-US" sz="3200" b="1" i="1" dirty="0"/>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1278408" y="2520778"/>
            <a:ext cx="8875986" cy="416952"/>
          </a:xfrm>
        </p:spPr>
        <p:txBody>
          <a:bodyPr/>
          <a:lstStyle/>
          <a:p>
            <a:pPr marL="0" indent="0" algn="ctr">
              <a:buNone/>
              <a:defRPr/>
            </a:pPr>
            <a:r>
              <a:rPr lang="en-GB" altLang="en-US" b="1" dirty="0">
                <a:solidFill>
                  <a:srgbClr val="000000"/>
                </a:solidFill>
              </a:rPr>
              <a:t>Why is it important ?</a:t>
            </a:r>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08/11/2025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792D0034-A6BD-AD3D-9856-A1C1A1D0EFDB}"/>
              </a:ext>
            </a:extLst>
          </p:cNvPr>
          <p:cNvSpPr txBox="1">
            <a:spLocks/>
          </p:cNvSpPr>
          <p:nvPr/>
        </p:nvSpPr>
        <p:spPr bwMode="auto">
          <a:xfrm>
            <a:off x="609599" y="701041"/>
            <a:ext cx="10787743" cy="170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defRPr/>
            </a:pPr>
            <a:endParaRPr lang="en-GB" sz="2000" dirty="0"/>
          </a:p>
          <a:p>
            <a:pPr marL="0" indent="0">
              <a:buFont typeface="Arial" panose="020B0604020202020204" pitchFamily="34" charset="0"/>
              <a:buNone/>
              <a:defRPr/>
            </a:pPr>
            <a:r>
              <a:rPr lang="en-GB" sz="2000" dirty="0"/>
              <a:t>. A simple reflection tool to identify your </a:t>
            </a:r>
            <a:r>
              <a:rPr lang="en-GB" sz="2000" b="1" dirty="0"/>
              <a:t>Strengths, Weaknesses, Opportunities, and Threats.</a:t>
            </a:r>
          </a:p>
          <a:p>
            <a:pPr marL="0" indent="0">
              <a:buFont typeface="Arial" panose="020B0604020202020204" pitchFamily="34" charset="0"/>
              <a:buNone/>
              <a:defRPr/>
            </a:pPr>
            <a:endParaRPr lang="en-GB" sz="2000" b="1" dirty="0"/>
          </a:p>
          <a:p>
            <a:pPr marL="0" indent="0">
              <a:buFont typeface="Arial" panose="020B0604020202020204" pitchFamily="34" charset="0"/>
              <a:buNone/>
              <a:defRPr/>
            </a:pPr>
            <a:r>
              <a:rPr lang="en-GB" sz="2000" b="1" dirty="0"/>
              <a:t>. </a:t>
            </a:r>
            <a:r>
              <a:rPr lang="en-GB" sz="2000" dirty="0"/>
              <a:t>If helps you to understand yourself better and plan your personal and professional goals.</a:t>
            </a:r>
            <a:endParaRPr lang="en-GB" sz="2000" b="1" dirty="0"/>
          </a:p>
        </p:txBody>
      </p:sp>
      <p:sp>
        <p:nvSpPr>
          <p:cNvPr id="5" name="TextBox 4">
            <a:extLst>
              <a:ext uri="{FF2B5EF4-FFF2-40B4-BE49-F238E27FC236}">
                <a16:creationId xmlns:a16="http://schemas.microsoft.com/office/drawing/2014/main" id="{25953EB6-76A1-D3C5-CEA4-F66EE0B686E6}"/>
              </a:ext>
            </a:extLst>
          </p:cNvPr>
          <p:cNvSpPr txBox="1"/>
          <p:nvPr/>
        </p:nvSpPr>
        <p:spPr>
          <a:xfrm>
            <a:off x="609599" y="3342640"/>
            <a:ext cx="10383521" cy="1754326"/>
          </a:xfrm>
          <a:prstGeom prst="rect">
            <a:avLst/>
          </a:prstGeom>
          <a:noFill/>
        </p:spPr>
        <p:txBody>
          <a:bodyPr wrap="square" rtlCol="0">
            <a:spAutoFit/>
          </a:bodyPr>
          <a:lstStyle/>
          <a:p>
            <a:r>
              <a:rPr lang="en-GB" dirty="0"/>
              <a:t>. Encourages self-awareness and personal growth.</a:t>
            </a:r>
          </a:p>
          <a:p>
            <a:endParaRPr lang="en-GB" dirty="0"/>
          </a:p>
          <a:p>
            <a:r>
              <a:rPr lang="en-GB" dirty="0"/>
              <a:t>. Helps to improve performance and confidence at work.</a:t>
            </a:r>
          </a:p>
          <a:p>
            <a:endParaRPr lang="en-GB" dirty="0"/>
          </a:p>
          <a:p>
            <a:r>
              <a:rPr lang="en-GB" dirty="0"/>
              <a:t>. Useful for planning career development in Health and Social Care.</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08/11/2025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6</a:t>
            </a:fld>
            <a:endParaRPr lang="en-GB" altLang="en-US" sz="1200">
              <a:solidFill>
                <a:srgbClr val="898989"/>
              </a:solidFill>
              <a:cs typeface="Arial" panose="020B0604020202020204" pitchFamily="34" charset="0"/>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509752" y="310897"/>
            <a:ext cx="10972800" cy="859535"/>
          </a:xfrm>
        </p:spPr>
        <p:txBody>
          <a:bodyPr/>
          <a:lstStyle/>
          <a:p>
            <a:r>
              <a:rPr lang="en-GB" sz="2800" b="1" dirty="0"/>
              <a:t>Describe your own Strengths, Weaknesses, Opportunities, and Threats</a:t>
            </a:r>
            <a:endParaRPr lang="en-GB" sz="1000" b="1" dirty="0"/>
          </a:p>
        </p:txBody>
      </p:sp>
      <p:cxnSp>
        <p:nvCxnSpPr>
          <p:cNvPr id="5" name="Straight Connector 4">
            <a:extLst>
              <a:ext uri="{FF2B5EF4-FFF2-40B4-BE49-F238E27FC236}">
                <a16:creationId xmlns:a16="http://schemas.microsoft.com/office/drawing/2014/main" id="{CE6D86FC-4A3E-6173-D8D8-FD370BDE3508}"/>
              </a:ext>
            </a:extLst>
          </p:cNvPr>
          <p:cNvCxnSpPr>
            <a:cxnSpLocks/>
          </p:cNvCxnSpPr>
          <p:nvPr/>
        </p:nvCxnSpPr>
        <p:spPr>
          <a:xfrm>
            <a:off x="1062182" y="3364992"/>
            <a:ext cx="9892330"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6ED0A35B-0378-4A23-6E8E-0B01671357FF}"/>
              </a:ext>
            </a:extLst>
          </p:cNvPr>
          <p:cNvSpPr txBox="1"/>
          <p:nvPr/>
        </p:nvSpPr>
        <p:spPr>
          <a:xfrm>
            <a:off x="334433" y="1349829"/>
            <a:ext cx="5445879" cy="1883296"/>
          </a:xfrm>
          <a:prstGeom prst="rect">
            <a:avLst/>
          </a:prstGeom>
          <a:solidFill>
            <a:schemeClr val="accent5">
              <a:lumMod val="20000"/>
              <a:lumOff val="80000"/>
            </a:schemeClr>
          </a:solidFill>
          <a:ln w="19050">
            <a:solidFill>
              <a:srgbClr val="4BACC6"/>
            </a:solidFill>
          </a:ln>
        </p:spPr>
        <p:txBody>
          <a:bodyPr wrap="square" rtlCol="0">
            <a:noAutofit/>
          </a:bodyPr>
          <a:lstStyle/>
          <a:p>
            <a:r>
              <a:rPr lang="en-GB" b="1" dirty="0"/>
              <a:t>STRENGTHS</a:t>
            </a:r>
          </a:p>
          <a:p>
            <a:endParaRPr lang="en-GB" b="1" dirty="0"/>
          </a:p>
          <a:p>
            <a:r>
              <a:rPr lang="en-GB" sz="1400" b="1" dirty="0"/>
              <a:t>.</a:t>
            </a:r>
            <a:r>
              <a:rPr lang="en-GB" sz="1400" dirty="0"/>
              <a:t> Empathy and patience when supporting others.</a:t>
            </a:r>
          </a:p>
          <a:p>
            <a:endParaRPr lang="en-GB" sz="1400" dirty="0"/>
          </a:p>
          <a:p>
            <a:r>
              <a:rPr lang="en-GB" sz="1400" dirty="0"/>
              <a:t>. Responsible and motivated to help people.</a:t>
            </a:r>
          </a:p>
          <a:p>
            <a:endParaRPr lang="en-GB" sz="1400" dirty="0"/>
          </a:p>
          <a:p>
            <a:r>
              <a:rPr lang="en-GB" sz="1400" dirty="0"/>
              <a:t>. Passionate about learning </a:t>
            </a:r>
          </a:p>
          <a:p>
            <a:r>
              <a:rPr lang="en-GB" sz="1400" dirty="0"/>
              <a:t> </a:t>
            </a:r>
            <a:endParaRPr lang="en-GB" sz="1400" b="1" dirty="0"/>
          </a:p>
        </p:txBody>
      </p:sp>
      <p:sp>
        <p:nvSpPr>
          <p:cNvPr id="3" name="TextBox 2">
            <a:extLst>
              <a:ext uri="{FF2B5EF4-FFF2-40B4-BE49-F238E27FC236}">
                <a16:creationId xmlns:a16="http://schemas.microsoft.com/office/drawing/2014/main" id="{A80538F9-C306-0F3E-28E1-89A72A735427}"/>
              </a:ext>
            </a:extLst>
          </p:cNvPr>
          <p:cNvSpPr txBox="1"/>
          <p:nvPr/>
        </p:nvSpPr>
        <p:spPr>
          <a:xfrm>
            <a:off x="6411689" y="1326064"/>
            <a:ext cx="5246910" cy="1883296"/>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noAutofit/>
          </a:bodyPr>
          <a:lstStyle/>
          <a:p>
            <a:r>
              <a:rPr lang="en-GB" b="1" dirty="0"/>
              <a:t>WEAKNESSES</a:t>
            </a:r>
          </a:p>
          <a:p>
            <a:endParaRPr lang="en-GB" sz="1400" b="1" dirty="0"/>
          </a:p>
          <a:p>
            <a:r>
              <a:rPr lang="en-GB" sz="1400" b="1" dirty="0"/>
              <a:t>.</a:t>
            </a:r>
            <a:r>
              <a:rPr lang="en-GB" sz="1400" dirty="0"/>
              <a:t> Still developing my English speaking and writing skill.</a:t>
            </a:r>
          </a:p>
          <a:p>
            <a:endParaRPr lang="en-GB" sz="1400" b="1" dirty="0"/>
          </a:p>
          <a:p>
            <a:r>
              <a:rPr lang="en-GB" sz="1400" b="1" dirty="0"/>
              <a:t>. </a:t>
            </a:r>
            <a:r>
              <a:rPr lang="en-GB" sz="1400" dirty="0"/>
              <a:t>Sometimes worry too much about others.</a:t>
            </a:r>
          </a:p>
          <a:p>
            <a:endParaRPr lang="en-GB" sz="1400" b="1" dirty="0"/>
          </a:p>
          <a:p>
            <a:r>
              <a:rPr lang="en-GB" sz="1400" b="1" dirty="0"/>
              <a:t>. </a:t>
            </a:r>
            <a:r>
              <a:rPr lang="en-GB" sz="1400" dirty="0"/>
              <a:t>Need to build more confidence in professional situations.</a:t>
            </a:r>
            <a:endParaRPr lang="en-GB" sz="1400" b="1" dirty="0"/>
          </a:p>
        </p:txBody>
      </p:sp>
      <p:sp>
        <p:nvSpPr>
          <p:cNvPr id="6" name="TextBox 5">
            <a:extLst>
              <a:ext uri="{FF2B5EF4-FFF2-40B4-BE49-F238E27FC236}">
                <a16:creationId xmlns:a16="http://schemas.microsoft.com/office/drawing/2014/main" id="{509BE14E-9AAE-B0FA-CAEF-F687324E6BA7}"/>
              </a:ext>
            </a:extLst>
          </p:cNvPr>
          <p:cNvSpPr txBox="1"/>
          <p:nvPr/>
        </p:nvSpPr>
        <p:spPr>
          <a:xfrm>
            <a:off x="334441" y="3520284"/>
            <a:ext cx="5445871" cy="1987885"/>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noAutofit/>
          </a:bodyPr>
          <a:lstStyle/>
          <a:p>
            <a:r>
              <a:rPr lang="en-GB" b="1" dirty="0"/>
              <a:t>OPPORTUNITIES</a:t>
            </a:r>
          </a:p>
          <a:p>
            <a:endParaRPr lang="en-GB" b="1" dirty="0"/>
          </a:p>
          <a:p>
            <a:r>
              <a:rPr lang="en-GB" sz="1400" b="1" dirty="0"/>
              <a:t>.</a:t>
            </a:r>
            <a:r>
              <a:rPr lang="en-GB" sz="1400" dirty="0"/>
              <a:t> English</a:t>
            </a:r>
            <a:r>
              <a:rPr lang="en-GB" dirty="0"/>
              <a:t> </a:t>
            </a:r>
            <a:r>
              <a:rPr lang="en-GB" sz="1400" dirty="0"/>
              <a:t>practice and support from tutors and classmates.</a:t>
            </a:r>
          </a:p>
          <a:p>
            <a:endParaRPr lang="en-GB" sz="1400" b="1" dirty="0"/>
          </a:p>
          <a:p>
            <a:r>
              <a:rPr lang="en-GB" sz="1400" b="1" dirty="0"/>
              <a:t>.</a:t>
            </a:r>
            <a:r>
              <a:rPr lang="en-GB" sz="1400" dirty="0"/>
              <a:t> Training and volunteering in the Health and Social Care sector.</a:t>
            </a:r>
          </a:p>
          <a:p>
            <a:endParaRPr lang="en-GB" sz="1400" b="1" dirty="0"/>
          </a:p>
          <a:p>
            <a:r>
              <a:rPr lang="en-GB" sz="1400" b="1" dirty="0"/>
              <a:t>. </a:t>
            </a:r>
            <a:r>
              <a:rPr lang="en-GB" sz="1400" dirty="0"/>
              <a:t>Chance to continue to level 6 and become a qualified Social Worker</a:t>
            </a:r>
          </a:p>
        </p:txBody>
      </p:sp>
      <p:sp>
        <p:nvSpPr>
          <p:cNvPr id="8" name="TextBox 7">
            <a:extLst>
              <a:ext uri="{FF2B5EF4-FFF2-40B4-BE49-F238E27FC236}">
                <a16:creationId xmlns:a16="http://schemas.microsoft.com/office/drawing/2014/main" id="{0AE4A104-A4EE-B803-A9E6-7110FFC0A54D}"/>
              </a:ext>
            </a:extLst>
          </p:cNvPr>
          <p:cNvSpPr txBox="1"/>
          <p:nvPr/>
        </p:nvSpPr>
        <p:spPr>
          <a:xfrm>
            <a:off x="6411689" y="3493008"/>
            <a:ext cx="5246909" cy="1883296"/>
          </a:xfrm>
          <a:prstGeom prst="rect">
            <a:avLst/>
          </a:prstGeom>
          <a:ln/>
        </p:spPr>
        <p:style>
          <a:lnRef idx="1">
            <a:schemeClr val="dk1"/>
          </a:lnRef>
          <a:fillRef idx="2">
            <a:schemeClr val="dk1"/>
          </a:fillRef>
          <a:effectRef idx="1">
            <a:schemeClr val="dk1"/>
          </a:effectRef>
          <a:fontRef idx="minor">
            <a:schemeClr val="dk1"/>
          </a:fontRef>
        </p:style>
        <p:txBody>
          <a:bodyPr wrap="square" rtlCol="0">
            <a:noAutofit/>
          </a:bodyPr>
          <a:lstStyle/>
          <a:p>
            <a:r>
              <a:rPr lang="en-GB" b="1" dirty="0"/>
              <a:t>THREATS</a:t>
            </a:r>
          </a:p>
          <a:p>
            <a:endParaRPr lang="en-GB" sz="1400" b="1" dirty="0"/>
          </a:p>
          <a:p>
            <a:r>
              <a:rPr lang="en-GB" sz="1400" b="1" dirty="0"/>
              <a:t>. </a:t>
            </a:r>
            <a:r>
              <a:rPr lang="en-GB" sz="1400" dirty="0"/>
              <a:t>Balancing study, work and personal life.</a:t>
            </a:r>
          </a:p>
          <a:p>
            <a:endParaRPr lang="en-GB" sz="1400" dirty="0"/>
          </a:p>
          <a:p>
            <a:r>
              <a:rPr lang="en-GB" sz="1400" dirty="0"/>
              <a:t>. Emotional stress when helping people in difficult situations.</a:t>
            </a:r>
          </a:p>
          <a:p>
            <a:endParaRPr lang="en-GB" sz="1400" dirty="0"/>
          </a:p>
          <a:p>
            <a:r>
              <a:rPr lang="en-GB" sz="1400" dirty="0"/>
              <a:t>. Competition in the Health and Social Care job market.</a:t>
            </a:r>
          </a:p>
        </p:txBody>
      </p:sp>
      <p:cxnSp>
        <p:nvCxnSpPr>
          <p:cNvPr id="12" name="Straight Connector 11">
            <a:extLst>
              <a:ext uri="{FF2B5EF4-FFF2-40B4-BE49-F238E27FC236}">
                <a16:creationId xmlns:a16="http://schemas.microsoft.com/office/drawing/2014/main" id="{AFCFDF46-9465-2CDC-F3D1-9C91B323CB0E}"/>
              </a:ext>
            </a:extLst>
          </p:cNvPr>
          <p:cNvCxnSpPr>
            <a:cxnSpLocks/>
          </p:cNvCxnSpPr>
          <p:nvPr/>
        </p:nvCxnSpPr>
        <p:spPr>
          <a:xfrm flipV="1">
            <a:off x="6096000" y="1349828"/>
            <a:ext cx="0" cy="4077857"/>
          </a:xfrm>
          <a:prstGeom prst="line">
            <a:avLst/>
          </a:prstGeom>
          <a:effectLst/>
        </p:spPr>
        <p:style>
          <a:lnRef idx="3">
            <a:schemeClr val="accent5"/>
          </a:lnRef>
          <a:fillRef idx="0">
            <a:schemeClr val="accent5"/>
          </a:fillRef>
          <a:effectRef idx="2">
            <a:schemeClr val="accent5"/>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0">
          <a:blip r:embed="rId2">
            <a:extLst>
              <a:ext uri="{BEBA8EAE-BF5A-486C-A8C5-ECC9F3942E4B}">
                <a14:imgProps xmlns:a14="http://schemas.microsoft.com/office/drawing/2010/main">
                  <a14:imgLayer r:embed="rId3">
                    <a14:imgEffect>
                      <a14:artisticFilmGrain/>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p:txBody>
          <a:bodyPr/>
          <a:lstStyle/>
          <a:p>
            <a:r>
              <a:rPr lang="en-GB" sz="3200" b="1" dirty="0"/>
              <a:t>Using My Strengths to Overcome Challenges</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609600" y="1322173"/>
            <a:ext cx="6958818" cy="4195060"/>
          </a:xfrm>
        </p:spPr>
        <p:txBody>
          <a:bodyPr/>
          <a:lstStyle/>
          <a:p>
            <a:pPr marL="0" indent="0">
              <a:buNone/>
            </a:pPr>
            <a:r>
              <a:rPr lang="en-GB" sz="2000" dirty="0"/>
              <a:t>. I use my empathy and patience to connect with people, even when English is difficult.</a:t>
            </a:r>
          </a:p>
          <a:p>
            <a:pPr marL="0" indent="0">
              <a:buNone/>
            </a:pPr>
            <a:r>
              <a:rPr lang="en-GB" sz="2000" dirty="0"/>
              <a:t>. I try to listen carefully and show understanding through my attitude, not only my words.</a:t>
            </a:r>
          </a:p>
          <a:p>
            <a:pPr marL="0" indent="0">
              <a:buNone/>
            </a:pPr>
            <a:r>
              <a:rPr lang="en-GB" sz="2000" dirty="0"/>
              <a:t>. Practising English every day at university helps me feel more confident.</a:t>
            </a:r>
          </a:p>
          <a:p>
            <a:pPr marL="0" indent="0">
              <a:buNone/>
            </a:pPr>
            <a:r>
              <a:rPr lang="en-GB" sz="2000" dirty="0"/>
              <a:t>. My motivation to help others gives me strength to keep going when I feel tired or stressed.</a:t>
            </a:r>
          </a:p>
          <a:p>
            <a:pPr marL="0" indent="0">
              <a:buNone/>
            </a:pPr>
            <a:r>
              <a:rPr lang="en-GB" sz="2000" dirty="0"/>
              <a:t>. I am learning to organise my time better to balance work, study and personal life.</a:t>
            </a:r>
          </a:p>
          <a:p>
            <a:pPr marL="0" indent="0">
              <a:buNone/>
            </a:pPr>
            <a:r>
              <a:rPr lang="en-GB" sz="2000" dirty="0"/>
              <a:t>. Support from my tutors and classmates helps me believe more in myself.</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08/11/2025</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pic>
        <p:nvPicPr>
          <p:cNvPr id="7" name="Picture 6">
            <a:extLst>
              <a:ext uri="{FF2B5EF4-FFF2-40B4-BE49-F238E27FC236}">
                <a16:creationId xmlns:a16="http://schemas.microsoft.com/office/drawing/2014/main" id="{3AD53563-7A3E-1BAF-6712-10F3CCCCDDBB}"/>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568418" y="1451319"/>
            <a:ext cx="4355852" cy="3849730"/>
          </a:xfrm>
          <a:prstGeom prst="rect">
            <a:avLst/>
          </a:prstGeom>
        </p:spPr>
      </p:pic>
    </p:spTree>
    <p:extLst>
      <p:ext uri="{BB962C8B-B14F-4D97-AF65-F5344CB8AC3E}">
        <p14:creationId xmlns:p14="http://schemas.microsoft.com/office/powerpoint/2010/main" val="2941668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609600" y="255164"/>
            <a:ext cx="10972800" cy="832231"/>
          </a:xfrm>
        </p:spPr>
        <p:txBody>
          <a:bodyPr/>
          <a:lstStyle/>
          <a:p>
            <a:r>
              <a:rPr lang="en-GB" sz="3200" b="1" dirty="0"/>
              <a:t>My Opportunities </a:t>
            </a: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609600" y="1260389"/>
            <a:ext cx="10972800" cy="4256844"/>
          </a:xfrm>
        </p:spPr>
        <p:txBody>
          <a:bodyPr/>
          <a:lstStyle/>
          <a:p>
            <a:pPr marL="0" indent="0">
              <a:buNone/>
            </a:pPr>
            <a:r>
              <a:rPr lang="en-GB" dirty="0"/>
              <a:t>. </a:t>
            </a:r>
            <a:r>
              <a:rPr lang="en-GB" sz="2000"/>
              <a:t>Studying </a:t>
            </a:r>
            <a:r>
              <a:rPr lang="en-GB" sz="2000" dirty="0"/>
              <a:t>at UWTSD gives me access to great tutor and support services.</a:t>
            </a:r>
          </a:p>
          <a:p>
            <a:pPr marL="0" indent="0">
              <a:buNone/>
            </a:pPr>
            <a:endParaRPr lang="en-GB" sz="2000" dirty="0"/>
          </a:p>
          <a:p>
            <a:pPr marL="0" indent="0">
              <a:buNone/>
            </a:pPr>
            <a:r>
              <a:rPr lang="en-GB" sz="2000" dirty="0"/>
              <a:t>. I use my empathy and communication skills to connect with classmates and learn from them.</a:t>
            </a:r>
          </a:p>
          <a:p>
            <a:pPr marL="0" indent="0">
              <a:buNone/>
            </a:pPr>
            <a:endParaRPr lang="en-GB" sz="2000" dirty="0"/>
          </a:p>
          <a:p>
            <a:pPr marL="0" indent="0">
              <a:buNone/>
            </a:pPr>
            <a:r>
              <a:rPr lang="en-GB" sz="2000" dirty="0"/>
              <a:t>. I have opportunities to work placements and gain real experience in the Health and Social Care sector.</a:t>
            </a:r>
          </a:p>
          <a:p>
            <a:pPr marL="0" indent="0">
              <a:buNone/>
            </a:pPr>
            <a:endParaRPr lang="en-GB" sz="2000" dirty="0"/>
          </a:p>
          <a:p>
            <a:pPr marL="0" indent="0">
              <a:buNone/>
            </a:pPr>
            <a:r>
              <a:rPr lang="en-GB" sz="2000" dirty="0"/>
              <a:t>. Every assignment helps me build confidence and prepare for my future career as a Support    Worker.</a:t>
            </a:r>
          </a:p>
          <a:p>
            <a:pPr marL="0" indent="0">
              <a:buNone/>
            </a:pPr>
            <a:endParaRPr lang="en-GB" sz="2000" dirty="0"/>
          </a:p>
          <a:p>
            <a:pPr marL="0" indent="0">
              <a:buNone/>
            </a:pPr>
            <a:r>
              <a:rPr lang="en-GB" sz="2000" dirty="0"/>
              <a:t>. Learning English in an academic environment is also a big opportunity for my growth.</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08/11/2025</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81200" y="228600"/>
            <a:ext cx="8229600" cy="1143000"/>
          </a:xfrm>
        </p:spPr>
        <p:txBody>
          <a:bodyPr/>
          <a:lstStyle/>
          <a:p>
            <a:r>
              <a:rPr lang="en-GB" altLang="en-US" b="1" dirty="0"/>
              <a:t>Conclusion</a:t>
            </a:r>
            <a:endParaRPr lang="en-GB" altLang="en-US"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981200" y="1600201"/>
            <a:ext cx="8229600" cy="3916363"/>
          </a:xfrm>
        </p:spPr>
        <p:txBody>
          <a:bodyPr/>
          <a:lstStyle/>
          <a:p>
            <a:pPr marL="0" indent="0" algn="just">
              <a:buNone/>
            </a:pPr>
            <a:r>
              <a:rPr lang="en-GB" altLang="en-US" dirty="0"/>
              <a:t> </a:t>
            </a:r>
            <a:r>
              <a:rPr lang="en-GB" altLang="en-US" sz="2000" dirty="0"/>
              <a:t>Doing this SWOT analysis helped me understand myself better and see clearly the kind of person and professional I want to be I realised that my empathy my patience and  my desire to help others are strong qualities that guide me towards becoming a Social Worker improving my English will give me more confidence to communicate and every challenge I feel proud of how  far I have come and motivated to keep learning developing my skills and making a real difference in people’s lives </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08/11/2025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9</a:t>
            </a:fld>
            <a:endParaRPr lang="en-GB" altLang="en-US" sz="1200">
              <a:solidFill>
                <a:srgbClr val="898989"/>
              </a:solidFill>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981200" y="1600201"/>
            <a:ext cx="8229600" cy="2984156"/>
          </a:xfrm>
        </p:spPr>
        <p:txBody>
          <a:bodyPr/>
          <a:lstStyle/>
          <a:p>
            <a:pPr marL="0" indent="0">
              <a:buNone/>
            </a:pPr>
            <a:r>
              <a:rPr lang="en-GB" altLang="en-US" sz="2000" dirty="0"/>
              <a:t>Mind Tools (2023)SWOT analysis – How to develop self-awareness: </a:t>
            </a:r>
            <a:r>
              <a:rPr lang="en-GB" altLang="en-US" sz="2000" dirty="0">
                <a:hlinkClick r:id="rId2"/>
              </a:rPr>
              <a:t>https://www.mindtools.com</a:t>
            </a:r>
            <a:endParaRPr lang="en-GB" altLang="en-US" sz="2000" dirty="0"/>
          </a:p>
          <a:p>
            <a:pPr marL="0" indent="0">
              <a:buNone/>
            </a:pPr>
            <a:endParaRPr lang="en-GB" altLang="en-US" sz="2000" dirty="0"/>
          </a:p>
          <a:p>
            <a:pPr marL="0" indent="0">
              <a:buNone/>
            </a:pPr>
            <a:r>
              <a:rPr lang="en-GB" altLang="en-US" sz="2000" dirty="0"/>
              <a:t>NHS Health Carees (2023) Social Worker: Role and responsibilities: </a:t>
            </a:r>
            <a:r>
              <a:rPr lang="en-GB" altLang="en-US" sz="2000" dirty="0">
                <a:hlinkClick r:id="rId3"/>
              </a:rPr>
              <a:t>https://www.healthcareers.nhs.uk</a:t>
            </a:r>
            <a:r>
              <a:rPr lang="en-GB" altLang="en-US" sz="2000" dirty="0"/>
              <a:t> </a:t>
            </a:r>
          </a:p>
          <a:p>
            <a:pPr marL="0" indent="0">
              <a:buNone/>
            </a:pPr>
            <a:endParaRPr lang="en-GB" altLang="en-US" sz="2000" dirty="0"/>
          </a:p>
          <a:p>
            <a:pPr marL="0" indent="0">
              <a:buNone/>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Skill for care (2022) Developing self-awareness and reflective practice in social in social care: </a:t>
            </a:r>
            <a:r>
              <a:rPr kumimoji="0" lang="en-GB" altLang="en-US" sz="2000" b="0" i="0" u="none" strike="noStrike" kern="1200" cap="none" spc="0" normalizeH="0" baseline="0" noProof="0" dirty="0">
                <a:ln>
                  <a:noFill/>
                </a:ln>
                <a:solidFill>
                  <a:prstClr val="black"/>
                </a:solidFill>
                <a:effectLst/>
                <a:uLnTx/>
                <a:uFillTx/>
                <a:latin typeface="Myriad Pro"/>
                <a:ea typeface="+mn-ea"/>
                <a:cs typeface="+mn-cs"/>
                <a:hlinkClick r:id="rId4"/>
              </a:rPr>
              <a:t>https://www.skillsforcare.org.uk</a:t>
            </a:r>
            <a:endParaRPr lang="en-GB" altLang="en-US" sz="200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08/11/2025</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55A216-6885-427F-A634-39F7E4E2D5B0}" type="slidenum">
              <a:rPr lang="en-GB" altLang="en-US" sz="1200">
                <a:solidFill>
                  <a:srgbClr val="898989"/>
                </a:solidFill>
                <a:cs typeface="Arial" panose="020B0604020202020204" pitchFamily="34" charset="0"/>
              </a:rPr>
              <a:pPr fontAlgn="base">
                <a:spcBef>
                  <a:spcPct val="0"/>
                </a:spcBef>
                <a:spcAft>
                  <a:spcPct val="0"/>
                </a:spcAft>
                <a:buNone/>
              </a:pPr>
              <a:t>10</a:t>
            </a:fld>
            <a:endParaRPr lang="en-GB" altLang="en-US" sz="1200">
              <a:solidFill>
                <a:srgbClr val="898989"/>
              </a:solidFill>
              <a:cs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3077</TotalTime>
  <Words>832</Words>
  <Application>Microsoft Office PowerPoint</Application>
  <PresentationFormat>Widescreen</PresentationFormat>
  <Paragraphs>107</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Myriad Pro</vt:lpstr>
      <vt:lpstr>20140311PresentationUWTSDTemplate</vt:lpstr>
      <vt:lpstr>PowerPoint Presentation</vt:lpstr>
      <vt:lpstr>Acknowledge use of AI</vt:lpstr>
      <vt:lpstr>In this presentation, I will talk about:</vt:lpstr>
      <vt:lpstr>Introduction</vt:lpstr>
      <vt:lpstr> What is a SWOT Analysis ? </vt:lpstr>
      <vt:lpstr>Describe your own Strengths, Weaknesses, Opportunities, and Threats</vt:lpstr>
      <vt:lpstr>Using My Strengths to Overcome Challenges</vt:lpstr>
      <vt:lpstr>My Opportunities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Patricia Faria</cp:lastModifiedBy>
  <cp:revision>30</cp:revision>
  <dcterms:created xsi:type="dcterms:W3CDTF">2025-02-21T18:28:54Z</dcterms:created>
  <dcterms:modified xsi:type="dcterms:W3CDTF">2025-11-10T01:41:47Z</dcterms:modified>
</cp:coreProperties>
</file>