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26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84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02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578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154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761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227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123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004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384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689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0853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0701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2611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618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3282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980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31E12DE-B3F0-4B1F-97F3-6548D4C7A2F0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EDF8702-6DD8-469C-A887-844480471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238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RELEVANT CASHFLOWS FOR DCF.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4176241"/>
          </a:xfrm>
        </p:spPr>
        <p:txBody>
          <a:bodyPr>
            <a:noAutofit/>
          </a:bodyPr>
          <a:lstStyle/>
          <a:p>
            <a:r>
              <a:rPr lang="en-GB" sz="2800" dirty="0" smtClean="0"/>
              <a:t>Sunk costs</a:t>
            </a:r>
          </a:p>
          <a:p>
            <a:r>
              <a:rPr lang="en-GB" sz="2800" dirty="0" smtClean="0"/>
              <a:t>Historic costs</a:t>
            </a:r>
          </a:p>
          <a:p>
            <a:r>
              <a:rPr lang="en-GB" sz="2800" dirty="0" smtClean="0"/>
              <a:t>Non cash-flows</a:t>
            </a:r>
          </a:p>
          <a:p>
            <a:r>
              <a:rPr lang="en-GB" sz="2800" dirty="0" smtClean="0"/>
              <a:t>Book values</a:t>
            </a:r>
          </a:p>
          <a:p>
            <a:r>
              <a:rPr lang="en-GB" sz="2800" dirty="0" smtClean="0"/>
              <a:t>Interest costs</a:t>
            </a:r>
            <a:endParaRPr lang="en-GB" sz="2800" dirty="0"/>
          </a:p>
          <a:p>
            <a:r>
              <a:rPr lang="en-GB" sz="2800" dirty="0" smtClean="0"/>
              <a:t>Direct and opportunity costs and revenues are only considered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0990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 Page </a:t>
            </a:r>
            <a:r>
              <a:rPr lang="en-GB" dirty="0" smtClean="0"/>
              <a:t>48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3254" y="2603500"/>
            <a:ext cx="8967359" cy="419271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Materials				   (5,000)</a:t>
            </a:r>
          </a:p>
          <a:p>
            <a:r>
              <a:rPr lang="en-GB" sz="2400" dirty="0" smtClean="0"/>
              <a:t>Labour				   90,000</a:t>
            </a:r>
          </a:p>
          <a:p>
            <a:r>
              <a:rPr lang="en-GB" sz="2400" dirty="0" smtClean="0"/>
              <a:t>Research Wages	   60,000</a:t>
            </a:r>
          </a:p>
          <a:p>
            <a:r>
              <a:rPr lang="en-GB" sz="2400" dirty="0" smtClean="0"/>
              <a:t>Research Severance 20,000</a:t>
            </a:r>
          </a:p>
          <a:p>
            <a:r>
              <a:rPr lang="en-GB" sz="2400" dirty="0" smtClean="0"/>
              <a:t>Equipment			     2,000</a:t>
            </a:r>
          </a:p>
          <a:p>
            <a:r>
              <a:rPr lang="en-GB" sz="2400" dirty="0" smtClean="0"/>
              <a:t>Lost Rental			    </a:t>
            </a:r>
            <a:r>
              <a:rPr lang="en-GB" sz="2400" u="sng" dirty="0" smtClean="0"/>
              <a:t>7,000</a:t>
            </a:r>
          </a:p>
          <a:p>
            <a:r>
              <a:rPr lang="en-GB" sz="2400" dirty="0" smtClean="0"/>
              <a:t>Total Costs	             </a:t>
            </a:r>
            <a:r>
              <a:rPr lang="en-GB" sz="2400" u="sng" dirty="0" smtClean="0"/>
              <a:t>174,000</a:t>
            </a:r>
          </a:p>
          <a:p>
            <a:r>
              <a:rPr lang="en-GB" sz="2400" dirty="0" smtClean="0"/>
              <a:t>Sales Price		</a:t>
            </a:r>
            <a:r>
              <a:rPr lang="en-GB" sz="2400" smtClean="0"/>
              <a:t>       </a:t>
            </a:r>
            <a:r>
              <a:rPr lang="en-GB" sz="2400" dirty="0" smtClean="0"/>
              <a:t>300,000    Accept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39456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Always assume that the working capital results in a cash outflow at the time it is needed, that the requirement remains for the life of the project, but that it is released at the end of the period.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18703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TAXATION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Two taxation aspects:</a:t>
            </a:r>
          </a:p>
          <a:p>
            <a:r>
              <a:rPr lang="en-GB" sz="3200" dirty="0" smtClean="0"/>
              <a:t>Extra profit will result in extra taxation payable.</a:t>
            </a:r>
          </a:p>
          <a:p>
            <a:r>
              <a:rPr lang="en-GB" sz="3200" dirty="0" smtClean="0"/>
              <a:t>Capital allowances maybe available for the purchase of the capital investment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36737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TAXATION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100" dirty="0" smtClean="0"/>
              <a:t>Example</a:t>
            </a:r>
            <a:r>
              <a:rPr lang="en-GB" sz="2800" dirty="0" smtClean="0"/>
              <a:t>: Capital Allowances.</a:t>
            </a:r>
          </a:p>
          <a:p>
            <a:r>
              <a:rPr lang="en-GB" sz="2800" dirty="0" smtClean="0"/>
              <a:t>A company purchases capital equipment of $800,000 which has a residual value of $50,000 in 4 years time. Capital allowances are 25% reducing balance basis. Corporation tax is 30%.</a:t>
            </a:r>
          </a:p>
          <a:p>
            <a:r>
              <a:rPr lang="en-GB" sz="2800" dirty="0" smtClean="0"/>
              <a:t>Year 1 800,000 × 25% = 200,000 × 30% = 60,000 tax saved.</a:t>
            </a:r>
          </a:p>
          <a:p>
            <a:r>
              <a:rPr lang="en-GB" sz="2800" dirty="0" smtClean="0"/>
              <a:t>Year 2 600,000 × 25% = 150,000 × 30% = 45,000 tax saved.</a:t>
            </a:r>
          </a:p>
          <a:p>
            <a:r>
              <a:rPr lang="en-GB" sz="2800" dirty="0" smtClean="0"/>
              <a:t>Year 3 450,000 × 25% = 112,500 × 30% = 33,750 tax saved.</a:t>
            </a:r>
          </a:p>
          <a:p>
            <a:r>
              <a:rPr lang="en-GB" sz="2800" dirty="0" smtClean="0"/>
              <a:t>Year </a:t>
            </a:r>
            <a:r>
              <a:rPr lang="en-GB" sz="2800" smtClean="0"/>
              <a:t>4 337,500 </a:t>
            </a:r>
            <a:r>
              <a:rPr lang="en-GB" sz="2800" dirty="0" smtClean="0"/>
              <a:t>– 50,000 </a:t>
            </a:r>
            <a:r>
              <a:rPr lang="en-GB" sz="2800" smtClean="0"/>
              <a:t>= 287,500 </a:t>
            </a:r>
            <a:r>
              <a:rPr lang="en-GB" sz="2800" dirty="0" smtClean="0"/>
              <a:t>× 30% </a:t>
            </a:r>
            <a:r>
              <a:rPr lang="en-GB" sz="2800" smtClean="0"/>
              <a:t>= 86,250 </a:t>
            </a:r>
            <a:r>
              <a:rPr lang="en-GB" sz="2800" dirty="0" smtClean="0"/>
              <a:t>tax saved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734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For our DCF calculations we need to discount the actual forecasted cash-flows, and therefore it is often necessary to do the arithmetic inflating the cash-flows by the rate of inflation in order to complete our cash-flow table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9310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52</TotalTime>
  <Words>244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RELEVANT CASHFLOWS FOR DCF.</vt:lpstr>
      <vt:lpstr>Example 1 Page 48.</vt:lpstr>
      <vt:lpstr>WORKING CAPITAL</vt:lpstr>
      <vt:lpstr>TAXATION</vt:lpstr>
      <vt:lpstr>TAXATION</vt:lpstr>
      <vt:lpstr>INFLATION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RELEVANT CASHFLOWS FOR DCF.</dc:title>
  <dc:creator>Ian Jackson</dc:creator>
  <cp:lastModifiedBy>Ian Jackson</cp:lastModifiedBy>
  <cp:revision>8</cp:revision>
  <cp:lastPrinted>2015-10-12T09:38:24Z</cp:lastPrinted>
  <dcterms:created xsi:type="dcterms:W3CDTF">2015-10-09T10:01:17Z</dcterms:created>
  <dcterms:modified xsi:type="dcterms:W3CDTF">2016-09-07T08:43:10Z</dcterms:modified>
</cp:coreProperties>
</file>