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0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8A138C-2560-45B7-AA7F-6AFED5EC4A1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2845896-7B23-4CFA-B649-C89370689F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The total estimated budget is £250,000, covering venue hire (£75,000), staffing (£45,000), marketing (£30,000), catering (£40,000), AV/tech (£30,000), and miscellaneous costs (£30,000).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4F0705C-EE9A-46BB-9509-1DBCAB854972}" type="parTrans" cxnId="{243B52FE-9F08-4A11-B64D-B8800AD0C77C}">
      <dgm:prSet/>
      <dgm:spPr/>
      <dgm:t>
        <a:bodyPr/>
        <a:lstStyle/>
        <a:p>
          <a:endParaRPr lang="en-US"/>
        </a:p>
      </dgm:t>
    </dgm:pt>
    <dgm:pt modelId="{0073F725-76B6-4123-BF59-F4827259840C}" type="sibTrans" cxnId="{243B52FE-9F08-4A11-B64D-B8800AD0C7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858A77-38F1-4ABA-816B-00DC4B5710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Revenue sources include delegate registration fees (£150,000), sponsorship packages (£100,000), and exhibition booth sales (£60,000).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4987157-7383-4D8C-910C-EF53CCD76414}" type="parTrans" cxnId="{8001D9A9-B059-4379-86B7-A44AD7CA419A}">
      <dgm:prSet/>
      <dgm:spPr/>
      <dgm:t>
        <a:bodyPr/>
        <a:lstStyle/>
        <a:p>
          <a:endParaRPr lang="en-US"/>
        </a:p>
      </dgm:t>
    </dgm:pt>
    <dgm:pt modelId="{8926028E-0EF8-4DCD-A562-A5759508A0CF}" type="sibTrans" cxnId="{8001D9A9-B059-4379-86B7-A44AD7CA419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76418F9-D023-4BF6-AFFB-4759EE8138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A surplus of £60,000 ensures financial sustainability and potential for investment in future events.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1341C3-EE13-4107-BCDD-10153B6BB60B}" type="parTrans" cxnId="{F066A907-1E34-468D-8515-B8C86E3426D5}">
      <dgm:prSet/>
      <dgm:spPr/>
      <dgm:t>
        <a:bodyPr/>
        <a:lstStyle/>
        <a:p>
          <a:endParaRPr lang="en-US"/>
        </a:p>
      </dgm:t>
    </dgm:pt>
    <dgm:pt modelId="{58119CAC-1CD7-4F27-A32B-53692A6B9D57}" type="sibTrans" cxnId="{F066A907-1E34-468D-8515-B8C86E3426D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1DD6D4-270C-4F39-986C-7174E3E281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Risk-based funding is essential for mitigating unforeseen risks in any environment (Safaeian </a:t>
          </a:r>
          <a:r>
            <a:rPr lang="en-GB" i="1">
              <a:latin typeface="Times New Roman" panose="02020603050405020304" pitchFamily="18" charset="0"/>
              <a:cs typeface="Times New Roman" panose="02020603050405020304" pitchFamily="18" charset="0"/>
            </a:rPr>
            <a:t>et al.</a:t>
          </a: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 2024).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6C91DA-A625-4664-BB35-A3E6F4F2FBB5}" type="parTrans" cxnId="{3B1F43C7-490C-427E-9767-267FCC53656E}">
      <dgm:prSet/>
      <dgm:spPr/>
      <dgm:t>
        <a:bodyPr/>
        <a:lstStyle/>
        <a:p>
          <a:endParaRPr lang="en-US"/>
        </a:p>
      </dgm:t>
    </dgm:pt>
    <dgm:pt modelId="{9A9A8E07-5BE6-491B-AC66-999EB67709D4}" type="sibTrans" cxnId="{3B1F43C7-490C-427E-9767-267FCC5365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18CEFE-E1AD-40E6-8E0D-98F44D2954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The funding partners will include corporate sponsors, the Welsh Government, the Arts Council of Wales, and local suppliers. 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2A9557C-B8E0-41AE-A02A-E88968732572}" type="parTrans" cxnId="{32813A30-6232-4780-A92A-AD1487EF8F0B}">
      <dgm:prSet/>
      <dgm:spPr/>
      <dgm:t>
        <a:bodyPr/>
        <a:lstStyle/>
        <a:p>
          <a:endParaRPr lang="en-US"/>
        </a:p>
      </dgm:t>
    </dgm:pt>
    <dgm:pt modelId="{72B8E8A3-05AD-4148-A9CD-C30E79ADD71E}" type="sibTrans" cxnId="{32813A30-6232-4780-A92A-AD1487EF8F0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AEBE50F-272C-40A4-A5AE-0E10C846BF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Financial risks can be mitigated by creating an early-bird pricing strategy and creating contingency reserves of about 10%.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0E3FD16-10B4-4EC4-9003-F660F7FD1052}" type="parTrans" cxnId="{DD1BFBC1-46D6-44E9-91FD-799DA0AFE5B9}">
      <dgm:prSet/>
      <dgm:spPr/>
      <dgm:t>
        <a:bodyPr/>
        <a:lstStyle/>
        <a:p>
          <a:endParaRPr lang="en-US"/>
        </a:p>
      </dgm:t>
    </dgm:pt>
    <dgm:pt modelId="{D712CF6A-F510-4817-B88F-FD2116BC0E45}" type="sibTrans" cxnId="{DD1BFBC1-46D6-44E9-91FD-799DA0AFE5B9}">
      <dgm:prSet/>
      <dgm:spPr/>
      <dgm:t>
        <a:bodyPr/>
        <a:lstStyle/>
        <a:p>
          <a:endParaRPr lang="en-US"/>
        </a:p>
      </dgm:t>
    </dgm:pt>
    <dgm:pt modelId="{B24E94C7-612B-4A9E-96D7-A6036F6F1EEA}" type="pres">
      <dgm:prSet presAssocID="{488A138C-2560-45B7-AA7F-6AFED5EC4A1E}" presName="root" presStyleCnt="0">
        <dgm:presLayoutVars>
          <dgm:dir/>
          <dgm:resizeHandles val="exact"/>
        </dgm:presLayoutVars>
      </dgm:prSet>
      <dgm:spPr/>
    </dgm:pt>
    <dgm:pt modelId="{1435E3CE-86C0-4680-8D9D-7F46C5E2BCC9}" type="pres">
      <dgm:prSet presAssocID="{52845896-7B23-4CFA-B649-C89370689F0E}" presName="compNode" presStyleCnt="0"/>
      <dgm:spPr/>
    </dgm:pt>
    <dgm:pt modelId="{7E3DD1F7-26F9-4D98-868B-00EB22DF0305}" type="pres">
      <dgm:prSet presAssocID="{52845896-7B23-4CFA-B649-C89370689F0E}" presName="bgRect" presStyleLbl="bgShp" presStyleIdx="0" presStyleCnt="6"/>
      <dgm:spPr/>
    </dgm:pt>
    <dgm:pt modelId="{74AF9C5E-EA89-4A7B-8C2D-191475C8D4F7}" type="pres">
      <dgm:prSet presAssocID="{52845896-7B23-4CFA-B649-C89370689F0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und with solid fill"/>
        </a:ext>
      </dgm:extLst>
    </dgm:pt>
    <dgm:pt modelId="{60A9179E-C52E-45E4-B93C-C9B105C6EE9F}" type="pres">
      <dgm:prSet presAssocID="{52845896-7B23-4CFA-B649-C89370689F0E}" presName="spaceRect" presStyleCnt="0"/>
      <dgm:spPr/>
    </dgm:pt>
    <dgm:pt modelId="{B5A2D5EF-5A2F-4786-AB48-614BC0FB4177}" type="pres">
      <dgm:prSet presAssocID="{52845896-7B23-4CFA-B649-C89370689F0E}" presName="parTx" presStyleLbl="revTx" presStyleIdx="0" presStyleCnt="6">
        <dgm:presLayoutVars>
          <dgm:chMax val="0"/>
          <dgm:chPref val="0"/>
        </dgm:presLayoutVars>
      </dgm:prSet>
      <dgm:spPr/>
    </dgm:pt>
    <dgm:pt modelId="{030BF702-EA51-4399-AF0D-24D34E56A74E}" type="pres">
      <dgm:prSet presAssocID="{0073F725-76B6-4123-BF59-F4827259840C}" presName="sibTrans" presStyleCnt="0"/>
      <dgm:spPr/>
    </dgm:pt>
    <dgm:pt modelId="{EBA9B7AC-A59D-45B8-9877-9EF095EAC495}" type="pres">
      <dgm:prSet presAssocID="{29858A77-38F1-4ABA-816B-00DC4B571003}" presName="compNode" presStyleCnt="0"/>
      <dgm:spPr/>
    </dgm:pt>
    <dgm:pt modelId="{446B2394-9F4D-467B-87E3-F35AA64AB761}" type="pres">
      <dgm:prSet presAssocID="{29858A77-38F1-4ABA-816B-00DC4B571003}" presName="bgRect" presStyleLbl="bgShp" presStyleIdx="1" presStyleCnt="6"/>
      <dgm:spPr/>
    </dgm:pt>
    <dgm:pt modelId="{1B876518-903E-4497-8E1C-D3D50F0CFB69}" type="pres">
      <dgm:prSet presAssocID="{29858A77-38F1-4ABA-816B-00DC4B57100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AC5B88A-5096-4E6B-92ED-F042BB339F19}" type="pres">
      <dgm:prSet presAssocID="{29858A77-38F1-4ABA-816B-00DC4B571003}" presName="spaceRect" presStyleCnt="0"/>
      <dgm:spPr/>
    </dgm:pt>
    <dgm:pt modelId="{F24EF057-D177-4AB6-8FA0-AA6CBA6CD813}" type="pres">
      <dgm:prSet presAssocID="{29858A77-38F1-4ABA-816B-00DC4B571003}" presName="parTx" presStyleLbl="revTx" presStyleIdx="1" presStyleCnt="6">
        <dgm:presLayoutVars>
          <dgm:chMax val="0"/>
          <dgm:chPref val="0"/>
        </dgm:presLayoutVars>
      </dgm:prSet>
      <dgm:spPr/>
    </dgm:pt>
    <dgm:pt modelId="{31786DBC-F79C-470D-B34F-08CF8C146594}" type="pres">
      <dgm:prSet presAssocID="{8926028E-0EF8-4DCD-A562-A5759508A0CF}" presName="sibTrans" presStyleCnt="0"/>
      <dgm:spPr/>
    </dgm:pt>
    <dgm:pt modelId="{603C0158-A56A-45F8-A445-2E9E7C2AB5EC}" type="pres">
      <dgm:prSet presAssocID="{A76418F9-D023-4BF6-AFFB-4759EE8138E8}" presName="compNode" presStyleCnt="0"/>
      <dgm:spPr/>
    </dgm:pt>
    <dgm:pt modelId="{769D6C85-9C1B-4A95-81CE-B01A62A475F1}" type="pres">
      <dgm:prSet presAssocID="{A76418F9-D023-4BF6-AFFB-4759EE8138E8}" presName="bgRect" presStyleLbl="bgShp" presStyleIdx="2" presStyleCnt="6"/>
      <dgm:spPr/>
    </dgm:pt>
    <dgm:pt modelId="{AD324253-374C-4BE2-A1D2-07D5B076D66E}" type="pres">
      <dgm:prSet presAssocID="{A76418F9-D023-4BF6-AFFB-4759EE8138E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4C34FF70-6F60-462E-85EA-4BACA1C281AA}" type="pres">
      <dgm:prSet presAssocID="{A76418F9-D023-4BF6-AFFB-4759EE8138E8}" presName="spaceRect" presStyleCnt="0"/>
      <dgm:spPr/>
    </dgm:pt>
    <dgm:pt modelId="{88D39EC5-2FD3-4360-85C5-1D6DB68681FC}" type="pres">
      <dgm:prSet presAssocID="{A76418F9-D023-4BF6-AFFB-4759EE8138E8}" presName="parTx" presStyleLbl="revTx" presStyleIdx="2" presStyleCnt="6">
        <dgm:presLayoutVars>
          <dgm:chMax val="0"/>
          <dgm:chPref val="0"/>
        </dgm:presLayoutVars>
      </dgm:prSet>
      <dgm:spPr/>
    </dgm:pt>
    <dgm:pt modelId="{371B3101-E90D-4019-BED5-C3BBBADAC2E4}" type="pres">
      <dgm:prSet presAssocID="{58119CAC-1CD7-4F27-A32B-53692A6B9D57}" presName="sibTrans" presStyleCnt="0"/>
      <dgm:spPr/>
    </dgm:pt>
    <dgm:pt modelId="{C8E93C7D-AC4C-4DCE-9829-EB6DBFA48ABB}" type="pres">
      <dgm:prSet presAssocID="{8A1DD6D4-270C-4F39-986C-7174E3E2818D}" presName="compNode" presStyleCnt="0"/>
      <dgm:spPr/>
    </dgm:pt>
    <dgm:pt modelId="{2AD12EFC-BB10-4433-AB6A-6A4CE048C59E}" type="pres">
      <dgm:prSet presAssocID="{8A1DD6D4-270C-4F39-986C-7174E3E2818D}" presName="bgRect" presStyleLbl="bgShp" presStyleIdx="3" presStyleCnt="6"/>
      <dgm:spPr/>
    </dgm:pt>
    <dgm:pt modelId="{ECE047AC-0A08-4F53-8422-9A60268986F4}" type="pres">
      <dgm:prSet presAssocID="{8A1DD6D4-270C-4F39-986C-7174E3E2818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o-Hazard"/>
        </a:ext>
      </dgm:extLst>
    </dgm:pt>
    <dgm:pt modelId="{49761E04-9FC5-4E57-A4BF-C0143D5E5EF9}" type="pres">
      <dgm:prSet presAssocID="{8A1DD6D4-270C-4F39-986C-7174E3E2818D}" presName="spaceRect" presStyleCnt="0"/>
      <dgm:spPr/>
    </dgm:pt>
    <dgm:pt modelId="{CD8F1487-9A67-429E-AF69-3D301F4DECF1}" type="pres">
      <dgm:prSet presAssocID="{8A1DD6D4-270C-4F39-986C-7174E3E2818D}" presName="parTx" presStyleLbl="revTx" presStyleIdx="3" presStyleCnt="6">
        <dgm:presLayoutVars>
          <dgm:chMax val="0"/>
          <dgm:chPref val="0"/>
        </dgm:presLayoutVars>
      </dgm:prSet>
      <dgm:spPr/>
    </dgm:pt>
    <dgm:pt modelId="{9E8D85AA-5FBB-437A-86A9-D0EE20348D74}" type="pres">
      <dgm:prSet presAssocID="{9A9A8E07-5BE6-491B-AC66-999EB67709D4}" presName="sibTrans" presStyleCnt="0"/>
      <dgm:spPr/>
    </dgm:pt>
    <dgm:pt modelId="{D6E47E8C-4E9C-4D09-A4A0-E4C86F8204CE}" type="pres">
      <dgm:prSet presAssocID="{CA18CEFE-E1AD-40E6-8E0D-98F44D295457}" presName="compNode" presStyleCnt="0"/>
      <dgm:spPr/>
    </dgm:pt>
    <dgm:pt modelId="{8A835CF6-450C-4ED1-80D2-4140EC9223DB}" type="pres">
      <dgm:prSet presAssocID="{CA18CEFE-E1AD-40E6-8E0D-98F44D295457}" presName="bgRect" presStyleLbl="bgShp" presStyleIdx="4" presStyleCnt="6"/>
      <dgm:spPr/>
    </dgm:pt>
    <dgm:pt modelId="{357EB983-A236-42D4-B56A-59CD27F4705C}" type="pres">
      <dgm:prSet presAssocID="{CA18CEFE-E1AD-40E6-8E0D-98F44D29545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4753037-C7B2-4DF9-8EA2-95C1F0802172}" type="pres">
      <dgm:prSet presAssocID="{CA18CEFE-E1AD-40E6-8E0D-98F44D295457}" presName="spaceRect" presStyleCnt="0"/>
      <dgm:spPr/>
    </dgm:pt>
    <dgm:pt modelId="{2EE7AC82-328E-4378-820E-BACC22427A53}" type="pres">
      <dgm:prSet presAssocID="{CA18CEFE-E1AD-40E6-8E0D-98F44D295457}" presName="parTx" presStyleLbl="revTx" presStyleIdx="4" presStyleCnt="6">
        <dgm:presLayoutVars>
          <dgm:chMax val="0"/>
          <dgm:chPref val="0"/>
        </dgm:presLayoutVars>
      </dgm:prSet>
      <dgm:spPr/>
    </dgm:pt>
    <dgm:pt modelId="{F641A4A1-4D3D-459F-826C-5DF108EC8AB1}" type="pres">
      <dgm:prSet presAssocID="{72B8E8A3-05AD-4148-A9CD-C30E79ADD71E}" presName="sibTrans" presStyleCnt="0"/>
      <dgm:spPr/>
    </dgm:pt>
    <dgm:pt modelId="{78F95FA3-97BA-4AF6-8904-ED39F7BDAE09}" type="pres">
      <dgm:prSet presAssocID="{0AEBE50F-272C-40A4-A5AE-0E10C846BFF4}" presName="compNode" presStyleCnt="0"/>
      <dgm:spPr/>
    </dgm:pt>
    <dgm:pt modelId="{D9002D9E-A26F-4B0B-8D4E-892971BD5E6D}" type="pres">
      <dgm:prSet presAssocID="{0AEBE50F-272C-40A4-A5AE-0E10C846BFF4}" presName="bgRect" presStyleLbl="bgShp" presStyleIdx="5" presStyleCnt="6"/>
      <dgm:spPr/>
    </dgm:pt>
    <dgm:pt modelId="{ED408F6E-1FB0-44D4-9A4F-2D8141DE3028}" type="pres">
      <dgm:prSet presAssocID="{0AEBE50F-272C-40A4-A5AE-0E10C846BFF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7772BBDA-11A1-4870-8AD0-A721AD0E0E5C}" type="pres">
      <dgm:prSet presAssocID="{0AEBE50F-272C-40A4-A5AE-0E10C846BFF4}" presName="spaceRect" presStyleCnt="0"/>
      <dgm:spPr/>
    </dgm:pt>
    <dgm:pt modelId="{2F3DED49-64C2-413C-B52F-1BDFACD89669}" type="pres">
      <dgm:prSet presAssocID="{0AEBE50F-272C-40A4-A5AE-0E10C846BFF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066A907-1E34-468D-8515-B8C86E3426D5}" srcId="{488A138C-2560-45B7-AA7F-6AFED5EC4A1E}" destId="{A76418F9-D023-4BF6-AFFB-4759EE8138E8}" srcOrd="2" destOrd="0" parTransId="{731341C3-EE13-4107-BCDD-10153B6BB60B}" sibTransId="{58119CAC-1CD7-4F27-A32B-53692A6B9D57}"/>
    <dgm:cxn modelId="{2D0F0214-D9B4-425B-985A-0A76D3602C0D}" type="presOf" srcId="{0AEBE50F-272C-40A4-A5AE-0E10C846BFF4}" destId="{2F3DED49-64C2-413C-B52F-1BDFACD89669}" srcOrd="0" destOrd="0" presId="urn:microsoft.com/office/officeart/2018/2/layout/IconVerticalSolidList"/>
    <dgm:cxn modelId="{FBB0402D-0FB5-454A-A2FC-6DA87E338A5B}" type="presOf" srcId="{8A1DD6D4-270C-4F39-986C-7174E3E2818D}" destId="{CD8F1487-9A67-429E-AF69-3D301F4DECF1}" srcOrd="0" destOrd="0" presId="urn:microsoft.com/office/officeart/2018/2/layout/IconVerticalSolidList"/>
    <dgm:cxn modelId="{32813A30-6232-4780-A92A-AD1487EF8F0B}" srcId="{488A138C-2560-45B7-AA7F-6AFED5EC4A1E}" destId="{CA18CEFE-E1AD-40E6-8E0D-98F44D295457}" srcOrd="4" destOrd="0" parTransId="{E2A9557C-B8E0-41AE-A02A-E88968732572}" sibTransId="{72B8E8A3-05AD-4148-A9CD-C30E79ADD71E}"/>
    <dgm:cxn modelId="{04B06D5D-1AC3-4B42-B6E0-6FC13D6B52E5}" type="presOf" srcId="{488A138C-2560-45B7-AA7F-6AFED5EC4A1E}" destId="{B24E94C7-612B-4A9E-96D7-A6036F6F1EEA}" srcOrd="0" destOrd="0" presId="urn:microsoft.com/office/officeart/2018/2/layout/IconVerticalSolidList"/>
    <dgm:cxn modelId="{76BE3F43-309C-4B23-AB94-3ED0E96B7233}" type="presOf" srcId="{CA18CEFE-E1AD-40E6-8E0D-98F44D295457}" destId="{2EE7AC82-328E-4378-820E-BACC22427A53}" srcOrd="0" destOrd="0" presId="urn:microsoft.com/office/officeart/2018/2/layout/IconVerticalSolidList"/>
    <dgm:cxn modelId="{C0CAA27E-5E54-47B6-BDC2-C4EB9308DA1E}" type="presOf" srcId="{29858A77-38F1-4ABA-816B-00DC4B571003}" destId="{F24EF057-D177-4AB6-8FA0-AA6CBA6CD813}" srcOrd="0" destOrd="0" presId="urn:microsoft.com/office/officeart/2018/2/layout/IconVerticalSolidList"/>
    <dgm:cxn modelId="{7460C489-5D4B-47D5-B3EA-5E954F1906A6}" type="presOf" srcId="{52845896-7B23-4CFA-B649-C89370689F0E}" destId="{B5A2D5EF-5A2F-4786-AB48-614BC0FB4177}" srcOrd="0" destOrd="0" presId="urn:microsoft.com/office/officeart/2018/2/layout/IconVerticalSolidList"/>
    <dgm:cxn modelId="{8001D9A9-B059-4379-86B7-A44AD7CA419A}" srcId="{488A138C-2560-45B7-AA7F-6AFED5EC4A1E}" destId="{29858A77-38F1-4ABA-816B-00DC4B571003}" srcOrd="1" destOrd="0" parTransId="{74987157-7383-4D8C-910C-EF53CCD76414}" sibTransId="{8926028E-0EF8-4DCD-A562-A5759508A0CF}"/>
    <dgm:cxn modelId="{5FA40FBC-7AE6-4051-A589-A4B6EB57235F}" type="presOf" srcId="{A76418F9-D023-4BF6-AFFB-4759EE8138E8}" destId="{88D39EC5-2FD3-4360-85C5-1D6DB68681FC}" srcOrd="0" destOrd="0" presId="urn:microsoft.com/office/officeart/2018/2/layout/IconVerticalSolidList"/>
    <dgm:cxn modelId="{DD1BFBC1-46D6-44E9-91FD-799DA0AFE5B9}" srcId="{488A138C-2560-45B7-AA7F-6AFED5EC4A1E}" destId="{0AEBE50F-272C-40A4-A5AE-0E10C846BFF4}" srcOrd="5" destOrd="0" parTransId="{D0E3FD16-10B4-4EC4-9003-F660F7FD1052}" sibTransId="{D712CF6A-F510-4817-B88F-FD2116BC0E45}"/>
    <dgm:cxn modelId="{3B1F43C7-490C-427E-9767-267FCC53656E}" srcId="{488A138C-2560-45B7-AA7F-6AFED5EC4A1E}" destId="{8A1DD6D4-270C-4F39-986C-7174E3E2818D}" srcOrd="3" destOrd="0" parTransId="{276C91DA-A625-4664-BB35-A3E6F4F2FBB5}" sibTransId="{9A9A8E07-5BE6-491B-AC66-999EB67709D4}"/>
    <dgm:cxn modelId="{243B52FE-9F08-4A11-B64D-B8800AD0C77C}" srcId="{488A138C-2560-45B7-AA7F-6AFED5EC4A1E}" destId="{52845896-7B23-4CFA-B649-C89370689F0E}" srcOrd="0" destOrd="0" parTransId="{84F0705C-EE9A-46BB-9509-1DBCAB854972}" sibTransId="{0073F725-76B6-4123-BF59-F4827259840C}"/>
    <dgm:cxn modelId="{87E6F977-8D96-4631-B30A-30B51FAA4928}" type="presParOf" srcId="{B24E94C7-612B-4A9E-96D7-A6036F6F1EEA}" destId="{1435E3CE-86C0-4680-8D9D-7F46C5E2BCC9}" srcOrd="0" destOrd="0" presId="urn:microsoft.com/office/officeart/2018/2/layout/IconVerticalSolidList"/>
    <dgm:cxn modelId="{C45D2E15-BDA6-483D-A3ED-FBFD6BF45F28}" type="presParOf" srcId="{1435E3CE-86C0-4680-8D9D-7F46C5E2BCC9}" destId="{7E3DD1F7-26F9-4D98-868B-00EB22DF0305}" srcOrd="0" destOrd="0" presId="urn:microsoft.com/office/officeart/2018/2/layout/IconVerticalSolidList"/>
    <dgm:cxn modelId="{6136A365-EAFD-4A6C-A63B-E540825BEAAF}" type="presParOf" srcId="{1435E3CE-86C0-4680-8D9D-7F46C5E2BCC9}" destId="{74AF9C5E-EA89-4A7B-8C2D-191475C8D4F7}" srcOrd="1" destOrd="0" presId="urn:microsoft.com/office/officeart/2018/2/layout/IconVerticalSolidList"/>
    <dgm:cxn modelId="{3FE5A5B9-BE05-425A-A269-6550D61642D1}" type="presParOf" srcId="{1435E3CE-86C0-4680-8D9D-7F46C5E2BCC9}" destId="{60A9179E-C52E-45E4-B93C-C9B105C6EE9F}" srcOrd="2" destOrd="0" presId="urn:microsoft.com/office/officeart/2018/2/layout/IconVerticalSolidList"/>
    <dgm:cxn modelId="{B03DF885-E24A-47FD-A567-D3EB2C96A0EE}" type="presParOf" srcId="{1435E3CE-86C0-4680-8D9D-7F46C5E2BCC9}" destId="{B5A2D5EF-5A2F-4786-AB48-614BC0FB4177}" srcOrd="3" destOrd="0" presId="urn:microsoft.com/office/officeart/2018/2/layout/IconVerticalSolidList"/>
    <dgm:cxn modelId="{F2A69A1F-1E83-45BE-9306-BE65F5F83C2C}" type="presParOf" srcId="{B24E94C7-612B-4A9E-96D7-A6036F6F1EEA}" destId="{030BF702-EA51-4399-AF0D-24D34E56A74E}" srcOrd="1" destOrd="0" presId="urn:microsoft.com/office/officeart/2018/2/layout/IconVerticalSolidList"/>
    <dgm:cxn modelId="{96FE5632-898E-4706-81EC-62F2C5261C35}" type="presParOf" srcId="{B24E94C7-612B-4A9E-96D7-A6036F6F1EEA}" destId="{EBA9B7AC-A59D-45B8-9877-9EF095EAC495}" srcOrd="2" destOrd="0" presId="urn:microsoft.com/office/officeart/2018/2/layout/IconVerticalSolidList"/>
    <dgm:cxn modelId="{5B67C4E8-2956-436E-AA75-0B027F08F47E}" type="presParOf" srcId="{EBA9B7AC-A59D-45B8-9877-9EF095EAC495}" destId="{446B2394-9F4D-467B-87E3-F35AA64AB761}" srcOrd="0" destOrd="0" presId="urn:microsoft.com/office/officeart/2018/2/layout/IconVerticalSolidList"/>
    <dgm:cxn modelId="{759F300B-7CAD-474E-8E82-FD0ED31508F7}" type="presParOf" srcId="{EBA9B7AC-A59D-45B8-9877-9EF095EAC495}" destId="{1B876518-903E-4497-8E1C-D3D50F0CFB69}" srcOrd="1" destOrd="0" presId="urn:microsoft.com/office/officeart/2018/2/layout/IconVerticalSolidList"/>
    <dgm:cxn modelId="{8794FB21-05F4-4A21-AA7F-B2201A4413B9}" type="presParOf" srcId="{EBA9B7AC-A59D-45B8-9877-9EF095EAC495}" destId="{CAC5B88A-5096-4E6B-92ED-F042BB339F19}" srcOrd="2" destOrd="0" presId="urn:microsoft.com/office/officeart/2018/2/layout/IconVerticalSolidList"/>
    <dgm:cxn modelId="{7CD8039F-723C-41DC-9C31-81E62EDE129B}" type="presParOf" srcId="{EBA9B7AC-A59D-45B8-9877-9EF095EAC495}" destId="{F24EF057-D177-4AB6-8FA0-AA6CBA6CD813}" srcOrd="3" destOrd="0" presId="urn:microsoft.com/office/officeart/2018/2/layout/IconVerticalSolidList"/>
    <dgm:cxn modelId="{A11737C5-3728-415A-83A3-FA5DA72565F6}" type="presParOf" srcId="{B24E94C7-612B-4A9E-96D7-A6036F6F1EEA}" destId="{31786DBC-F79C-470D-B34F-08CF8C146594}" srcOrd="3" destOrd="0" presId="urn:microsoft.com/office/officeart/2018/2/layout/IconVerticalSolidList"/>
    <dgm:cxn modelId="{3FA18E3C-788D-4762-9FF1-C5A22A8052D3}" type="presParOf" srcId="{B24E94C7-612B-4A9E-96D7-A6036F6F1EEA}" destId="{603C0158-A56A-45F8-A445-2E9E7C2AB5EC}" srcOrd="4" destOrd="0" presId="urn:microsoft.com/office/officeart/2018/2/layout/IconVerticalSolidList"/>
    <dgm:cxn modelId="{28BC6856-2883-4AE3-B1F8-B464E6BA070C}" type="presParOf" srcId="{603C0158-A56A-45F8-A445-2E9E7C2AB5EC}" destId="{769D6C85-9C1B-4A95-81CE-B01A62A475F1}" srcOrd="0" destOrd="0" presId="urn:microsoft.com/office/officeart/2018/2/layout/IconVerticalSolidList"/>
    <dgm:cxn modelId="{E7193F8F-03C2-437D-BA7F-883A374AA284}" type="presParOf" srcId="{603C0158-A56A-45F8-A445-2E9E7C2AB5EC}" destId="{AD324253-374C-4BE2-A1D2-07D5B076D66E}" srcOrd="1" destOrd="0" presId="urn:microsoft.com/office/officeart/2018/2/layout/IconVerticalSolidList"/>
    <dgm:cxn modelId="{4F70F33A-8FEF-4134-AB92-F475508E85FB}" type="presParOf" srcId="{603C0158-A56A-45F8-A445-2E9E7C2AB5EC}" destId="{4C34FF70-6F60-462E-85EA-4BACA1C281AA}" srcOrd="2" destOrd="0" presId="urn:microsoft.com/office/officeart/2018/2/layout/IconVerticalSolidList"/>
    <dgm:cxn modelId="{A6368EE7-A50F-453C-A61B-C27772D216D5}" type="presParOf" srcId="{603C0158-A56A-45F8-A445-2E9E7C2AB5EC}" destId="{88D39EC5-2FD3-4360-85C5-1D6DB68681FC}" srcOrd="3" destOrd="0" presId="urn:microsoft.com/office/officeart/2018/2/layout/IconVerticalSolidList"/>
    <dgm:cxn modelId="{D8AAD6E6-E7F8-4C18-AA55-DBF9F5E1ECF8}" type="presParOf" srcId="{B24E94C7-612B-4A9E-96D7-A6036F6F1EEA}" destId="{371B3101-E90D-4019-BED5-C3BBBADAC2E4}" srcOrd="5" destOrd="0" presId="urn:microsoft.com/office/officeart/2018/2/layout/IconVerticalSolidList"/>
    <dgm:cxn modelId="{B4C4F209-45A2-49E3-930D-985CF3E0C948}" type="presParOf" srcId="{B24E94C7-612B-4A9E-96D7-A6036F6F1EEA}" destId="{C8E93C7D-AC4C-4DCE-9829-EB6DBFA48ABB}" srcOrd="6" destOrd="0" presId="urn:microsoft.com/office/officeart/2018/2/layout/IconVerticalSolidList"/>
    <dgm:cxn modelId="{423BCF53-2146-4A6F-B48F-FB6122A757A1}" type="presParOf" srcId="{C8E93C7D-AC4C-4DCE-9829-EB6DBFA48ABB}" destId="{2AD12EFC-BB10-4433-AB6A-6A4CE048C59E}" srcOrd="0" destOrd="0" presId="urn:microsoft.com/office/officeart/2018/2/layout/IconVerticalSolidList"/>
    <dgm:cxn modelId="{464AFE52-880B-4301-86B9-2A0BD84A0216}" type="presParOf" srcId="{C8E93C7D-AC4C-4DCE-9829-EB6DBFA48ABB}" destId="{ECE047AC-0A08-4F53-8422-9A60268986F4}" srcOrd="1" destOrd="0" presId="urn:microsoft.com/office/officeart/2018/2/layout/IconVerticalSolidList"/>
    <dgm:cxn modelId="{D48275D1-814E-46E6-A884-0464E122567B}" type="presParOf" srcId="{C8E93C7D-AC4C-4DCE-9829-EB6DBFA48ABB}" destId="{49761E04-9FC5-4E57-A4BF-C0143D5E5EF9}" srcOrd="2" destOrd="0" presId="urn:microsoft.com/office/officeart/2018/2/layout/IconVerticalSolidList"/>
    <dgm:cxn modelId="{7959974C-515C-4015-98F8-8980952C67D8}" type="presParOf" srcId="{C8E93C7D-AC4C-4DCE-9829-EB6DBFA48ABB}" destId="{CD8F1487-9A67-429E-AF69-3D301F4DECF1}" srcOrd="3" destOrd="0" presId="urn:microsoft.com/office/officeart/2018/2/layout/IconVerticalSolidList"/>
    <dgm:cxn modelId="{4AB2D203-642E-4B1B-962F-5C3343DF4762}" type="presParOf" srcId="{B24E94C7-612B-4A9E-96D7-A6036F6F1EEA}" destId="{9E8D85AA-5FBB-437A-86A9-D0EE20348D74}" srcOrd="7" destOrd="0" presId="urn:microsoft.com/office/officeart/2018/2/layout/IconVerticalSolidList"/>
    <dgm:cxn modelId="{9005C644-0C06-479D-9E08-8F07E6D4914D}" type="presParOf" srcId="{B24E94C7-612B-4A9E-96D7-A6036F6F1EEA}" destId="{D6E47E8C-4E9C-4D09-A4A0-E4C86F8204CE}" srcOrd="8" destOrd="0" presId="urn:microsoft.com/office/officeart/2018/2/layout/IconVerticalSolidList"/>
    <dgm:cxn modelId="{3E36EBE3-64F3-4EE0-8120-2EF2AA59EE2A}" type="presParOf" srcId="{D6E47E8C-4E9C-4D09-A4A0-E4C86F8204CE}" destId="{8A835CF6-450C-4ED1-80D2-4140EC9223DB}" srcOrd="0" destOrd="0" presId="urn:microsoft.com/office/officeart/2018/2/layout/IconVerticalSolidList"/>
    <dgm:cxn modelId="{FF666080-A0C4-42E9-AB61-154523407C3B}" type="presParOf" srcId="{D6E47E8C-4E9C-4D09-A4A0-E4C86F8204CE}" destId="{357EB983-A236-42D4-B56A-59CD27F4705C}" srcOrd="1" destOrd="0" presId="urn:microsoft.com/office/officeart/2018/2/layout/IconVerticalSolidList"/>
    <dgm:cxn modelId="{B94C6873-5DF6-4819-9137-E5EE8AD58A34}" type="presParOf" srcId="{D6E47E8C-4E9C-4D09-A4A0-E4C86F8204CE}" destId="{34753037-C7B2-4DF9-8EA2-95C1F0802172}" srcOrd="2" destOrd="0" presId="urn:microsoft.com/office/officeart/2018/2/layout/IconVerticalSolidList"/>
    <dgm:cxn modelId="{5371C916-EFE1-4B19-AFDD-005299BAB13B}" type="presParOf" srcId="{D6E47E8C-4E9C-4D09-A4A0-E4C86F8204CE}" destId="{2EE7AC82-328E-4378-820E-BACC22427A53}" srcOrd="3" destOrd="0" presId="urn:microsoft.com/office/officeart/2018/2/layout/IconVerticalSolidList"/>
    <dgm:cxn modelId="{264833E4-D521-4119-B6AD-CF49BD53F3F2}" type="presParOf" srcId="{B24E94C7-612B-4A9E-96D7-A6036F6F1EEA}" destId="{F641A4A1-4D3D-459F-826C-5DF108EC8AB1}" srcOrd="9" destOrd="0" presId="urn:microsoft.com/office/officeart/2018/2/layout/IconVerticalSolidList"/>
    <dgm:cxn modelId="{AEC21189-B6EC-474A-A181-B6F6930C79EB}" type="presParOf" srcId="{B24E94C7-612B-4A9E-96D7-A6036F6F1EEA}" destId="{78F95FA3-97BA-4AF6-8904-ED39F7BDAE09}" srcOrd="10" destOrd="0" presId="urn:microsoft.com/office/officeart/2018/2/layout/IconVerticalSolidList"/>
    <dgm:cxn modelId="{20F29D91-CFA0-49F4-A541-4A8C53C37A55}" type="presParOf" srcId="{78F95FA3-97BA-4AF6-8904-ED39F7BDAE09}" destId="{D9002D9E-A26F-4B0B-8D4E-892971BD5E6D}" srcOrd="0" destOrd="0" presId="urn:microsoft.com/office/officeart/2018/2/layout/IconVerticalSolidList"/>
    <dgm:cxn modelId="{7D5DEEE3-0D2D-4E21-BF6A-AEE1FBA6821D}" type="presParOf" srcId="{78F95FA3-97BA-4AF6-8904-ED39F7BDAE09}" destId="{ED408F6E-1FB0-44D4-9A4F-2D8141DE3028}" srcOrd="1" destOrd="0" presId="urn:microsoft.com/office/officeart/2018/2/layout/IconVerticalSolidList"/>
    <dgm:cxn modelId="{046CBFB9-3223-4C76-9CEF-EF16B69BCF5D}" type="presParOf" srcId="{78F95FA3-97BA-4AF6-8904-ED39F7BDAE09}" destId="{7772BBDA-11A1-4870-8AD0-A721AD0E0E5C}" srcOrd="2" destOrd="0" presId="urn:microsoft.com/office/officeart/2018/2/layout/IconVerticalSolidList"/>
    <dgm:cxn modelId="{341A4266-26E4-4A3E-90D9-4983ED8E6A1C}" type="presParOf" srcId="{78F95FA3-97BA-4AF6-8904-ED39F7BDAE09}" destId="{2F3DED49-64C2-413C-B52F-1BDFACD8966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DD1F7-26F9-4D98-868B-00EB22DF0305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AF9C5E-EA89-4A7B-8C2D-191475C8D4F7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2D5EF-5A2F-4786-AB48-614BC0FB4177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total estimated budget is £250,000, covering venue hire (£75,000), staffing (£45,000), marketing (£30,000), catering (£40,000), AV/tech (£30,000), and miscellaneous costs (£30,000).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2764" y="1407"/>
        <a:ext cx="9822835" cy="599796"/>
      </dsp:txXfrm>
    </dsp:sp>
    <dsp:sp modelId="{446B2394-9F4D-467B-87E3-F35AA64AB761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76518-903E-4497-8E1C-D3D50F0CFB69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EF057-D177-4AB6-8FA0-AA6CBA6CD813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Revenue sources include delegate registration fees (£150,000), sponsorship packages (£100,000), and exhibition booth sales (£60,000).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2764" y="751152"/>
        <a:ext cx="9822835" cy="599796"/>
      </dsp:txXfrm>
    </dsp:sp>
    <dsp:sp modelId="{769D6C85-9C1B-4A95-81CE-B01A62A475F1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24253-374C-4BE2-A1D2-07D5B076D66E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39EC5-2FD3-4360-85C5-1D6DB68681FC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A surplus of £60,000 ensures financial sustainability and potential for investment in future events. 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2764" y="1500898"/>
        <a:ext cx="9822835" cy="599796"/>
      </dsp:txXfrm>
    </dsp:sp>
    <dsp:sp modelId="{2AD12EFC-BB10-4433-AB6A-6A4CE048C59E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E047AC-0A08-4F53-8422-9A60268986F4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F1487-9A67-429E-AF69-3D301F4DECF1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Risk-based funding is essential for mitigating unforeseen risks in any environment (Safaeian </a:t>
          </a:r>
          <a:r>
            <a:rPr lang="en-GB" sz="16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et al.</a:t>
          </a: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 2024). 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2764" y="2250643"/>
        <a:ext cx="9822835" cy="599796"/>
      </dsp:txXfrm>
    </dsp:sp>
    <dsp:sp modelId="{8A835CF6-450C-4ED1-80D2-4140EC9223DB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7EB983-A236-42D4-B56A-59CD27F4705C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7AC82-328E-4378-820E-BACC22427A53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The funding partners will include corporate sponsors, the Welsh Government, the Arts Council of Wales, and local suppliers. 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2764" y="3000388"/>
        <a:ext cx="9822835" cy="599796"/>
      </dsp:txXfrm>
    </dsp:sp>
    <dsp:sp modelId="{D9002D9E-A26F-4B0B-8D4E-892971BD5E6D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408F6E-1FB0-44D4-9A4F-2D8141DE3028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DED49-64C2-413C-B52F-1BDFACD89669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Financial risks can be mitigated by creating an early-bird pricing strategy and creating contingency reserves of about 10%.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92764" y="3750134"/>
        <a:ext cx="9822835" cy="5997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DC060-A2FC-937B-56BF-46FD660C0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78AB35-4FA3-9467-D0B9-35C920307D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2AD3C5-9C5A-1343-C82E-B39FE686C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0C48F-19AC-2E82-C6F7-B93BF54BD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73331-EE0A-DD57-FF18-AB276594E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026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C8404-1381-3B06-90C5-895BFABC6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745B0-6F41-FF99-59FA-58395BED6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04269-25DE-EB1E-CE76-4EB0C7CCC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12827-C071-C8C0-CF2A-50A19D02A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BE82A-8918-2D0E-29E5-182899336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877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6E4DE-F5D6-ADE2-BA86-143672A0E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BC52A5-6128-AD97-D64E-9428757B8D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9911E-9693-ABB0-113D-8015BAFDA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7C4ED7-4DF6-33EB-D9A2-D007B27E9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D28340-B22B-F946-130C-07E2A1FAF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197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223FD-97F0-04CB-8234-D25A6F942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C9EB1-B559-7AA6-5E79-1313F58A88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0C1606-4F3C-16D0-9552-FA966D651F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6F8B26-DAB7-AC80-D631-3D8866FF2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F3B460-A0CC-0321-1DF6-5F6B21E55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2468B5-3A39-BA5F-BED7-514F1A7B1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277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04AFD-F39E-00C6-F4B5-F5F1319AA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7525FF-6CE9-6A59-80E2-9952A211E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5D3238-2F58-2E36-C63D-589F09C468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1ED0CB-553F-2753-D1E2-4A889D7690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A79978-0F4B-B8BA-9D70-82601DD15F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A5D9B3-1AA3-9D3D-5CCD-4F59BB93C3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B2E82-67F2-27C8-5D26-B7032C150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822560-3C01-34A0-70C4-16A1E94CB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31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940AA-2708-1EF5-E42F-E0536D277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FDEABB-3407-2B41-CA02-123851FAA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013A80-6421-89F1-5644-BAF642DF9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B5EC5-F7FF-C372-60E6-10E7319E2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592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60AB19-FB5B-E33D-8EAE-37AD1F3C6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67D257-ABEA-1F1E-DC2D-B62F35A7A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1E2AC-4FCD-AC3E-6605-20B691B30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91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3D4FA-38E3-38C3-01A8-711829E5E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2C672-A600-C068-F9DC-A6462B7D2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A0B964-90B7-21DD-34E2-D9CAD9B169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63A0AD-BFD4-323E-D1C7-90407CCC9B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8CBE98-08D9-33F1-0F13-098C58CEF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36435-A855-8879-435E-C53C12BF6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159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AFDFA-12B0-FE08-91D8-2484C7B47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0E7057-193C-2DE4-0C16-87357633F0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F5F48-9833-1958-5FB3-CED54A6140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B148CB-CB59-D8BB-88B4-8E42ADF00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F803AD-5AD7-0CCA-0C4F-607419CB7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0FFD9F-CE6E-3EEE-8FDD-02B63482A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37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6FCC5-2CAC-B44A-3F18-B683A9879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5ED6DD-2CF9-FDFA-A3AD-FEDEE9FD78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B9D53-712F-546C-14E1-45C6DC0F1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56CF7-A355-F69F-E0C9-D59F76062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C1A53-C4A2-212E-30AD-1FAED4B18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77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77CCD0-BD35-DE6A-FE7E-D7679829D7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E2154D-E2FF-6873-6EE5-605EA3AAE5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F7BED-3DC1-7F47-B309-D29F285EC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3B44A-9C84-A530-8C56-B7D16BDEF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9DD54-4307-71E3-4D75-3F5971989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406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894C41-025E-7703-DD6D-D63E8B326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1FF5F-2203-6F9D-0B43-D58FE2CA97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3494A-ECD1-FD72-AB91-1BF890BD19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64608D-CA93-4F57-9AC0-E9D3CC2CD81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1206A4-D5DE-D6E2-E247-1B78FA57D9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4F5D0-CC33-6273-9994-93C2A8968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C915D7-B857-4B40-92B7-BB880A7B3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118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roeso Festival News - Swansea Bay News">
            <a:extLst>
              <a:ext uri="{FF2B5EF4-FFF2-40B4-BE49-F238E27FC236}">
                <a16:creationId xmlns:a16="http://schemas.microsoft.com/office/drawing/2014/main" id="{C43EA282-04F2-B245-5C6D-85C315438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298" b="9091"/>
          <a:stretch>
            <a:fillRect/>
          </a:stretch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2E2B8D-F670-342E-BD05-0CA7DB006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 b="1">
                <a:effectLst/>
                <a:latin typeface="Times New Roman" panose="02020603050405020304" pitchFamily="18" charset="0"/>
                <a:ea typeface="Arial" panose="020B0604020202020204" pitchFamily="34" charset="0"/>
              </a:rPr>
              <a:t>CROESO FEST: A GLOBAL CELEBRATION OF WELSH CULTURE AND HOSPITALITY</a:t>
            </a:r>
            <a:endParaRPr lang="en-GB" sz="3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4E0FFD-C141-C39A-B25E-9805B004F7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BMIH6007 International Meetings Management for the Hotel Industry</a:t>
            </a:r>
            <a:endParaRPr lang="en-US" sz="200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l"/>
            <a:endParaRPr lang="en-GB" sz="200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9899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D6CB3-31FF-C0EF-2EFD-2F7F63519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800" b="1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3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5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F6D7C-B5E6-9408-B61E-C4C3DC6F2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342900" marR="0" lvl="0" indent="-34290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GB" sz="12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 Fest 2025 can be a proposed international MICE event supporting Visit Wales’ “Year of Croeso” (Industry.visitwales.com, 2025)</a:t>
            </a:r>
            <a:endParaRPr lang="en-US" sz="12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GB" sz="12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“Croeso,” meaning “welcome”- the name showcases Wales' culture, warmth, and hospitality (Wales.com, 2025)</a:t>
            </a:r>
            <a:endParaRPr lang="en-US" sz="12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GB" sz="12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event named as Year of Croeso will include business networking, cultural exhibition, and tourism engagement across 3 days. </a:t>
            </a:r>
            <a:endParaRPr lang="en-US" sz="12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GB" sz="12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event is scheduled for June 25–27 of 2025, ahead of the peak summer season, for optimising international attendance and logical feasibility. </a:t>
            </a:r>
            <a:endParaRPr lang="en-US" sz="12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GB" sz="12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 aims to attract global travel operators, tourism boards and cultural ambassadors to experience the spirit of Croeso Fest and the essence of Wales.</a:t>
            </a:r>
            <a:endParaRPr lang="en-US" sz="12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</a:pPr>
            <a:r>
              <a:rPr lang="en-GB" sz="12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presentation will critically evaluate the event feasibility across operational, marketing, and financial domains.</a:t>
            </a:r>
            <a:endParaRPr lang="en-US" sz="12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1200"/>
          </a:p>
        </p:txBody>
      </p:sp>
      <p:pic>
        <p:nvPicPr>
          <p:cNvPr id="2050" name="Picture 2" descr="Year of Croeso | Industry">
            <a:extLst>
              <a:ext uri="{FF2B5EF4-FFF2-40B4-BE49-F238E27FC236}">
                <a16:creationId xmlns:a16="http://schemas.microsoft.com/office/drawing/2014/main" id="{AA00A97F-A792-FBC1-DD6C-BB08DFD7F9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40" r="26907" b="-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5517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EAD49-5A4A-9C2F-AAE6-4B7CB9205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GB" sz="4000" b="1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EVENT OVERVIEW</a:t>
            </a:r>
            <a:endParaRPr lang="en-GB" sz="4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2025 marks the Year of Croeso - in Wales. - Gogledd Ddwyrain Cymru - North  East Wales">
            <a:extLst>
              <a:ext uri="{FF2B5EF4-FFF2-40B4-BE49-F238E27FC236}">
                <a16:creationId xmlns:a16="http://schemas.microsoft.com/office/drawing/2014/main" id="{626ADF79-95BD-C731-E6E0-B1FCA05464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13" r="3079" b="-1"/>
          <a:stretch>
            <a:fillRect/>
          </a:stretch>
        </p:blipFill>
        <p:spPr bwMode="auto"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A1E09-BBFB-25F8-A437-79AEEE86A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614612"/>
            <a:ext cx="5291663" cy="3752849"/>
          </a:xfrm>
        </p:spPr>
        <p:txBody>
          <a:bodyPr>
            <a:normAutofit/>
          </a:bodyPr>
          <a:lstStyle/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 Fest 2025 will be a 3-day international summit that will target tourism professionals, events, and cultural industries to explore and experience Welsh heritage (Industry.visitwales.com, 2025).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Tours will be conducted to heritage attractions including Cardiff Castle, Snowdonia, and the Brecon Beacons, helping to create a destination identity.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event will include a combination of a business conference, cultural performances, B2B exhibition, and guided decision tours for both corporate and leisure segments (Industry.visitwales.com, 2025). 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addition, keynote speeches will be included along with panel discussions and culinary expos. Moreover, evening entertainment will include Walsh Music, cuisine, and dance-related entertainment (Industry.visitwales.com, 2025). 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aim of this event will be to develop a global partnership to promote aspects regarding culture, the economic opportunities of Wales and inclusivity. 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3174228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1A3422-EDF3-EB0E-2B01-AF5BE8143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STRATEGIC OBJECTIVES</a:t>
            </a:r>
            <a:endParaRPr lang="en-GB" sz="42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817E9-39CF-8402-6F24-7F7A35D27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0"/>
            <a:ext cx="6224335" cy="5976725"/>
          </a:xfrm>
        </p:spPr>
        <p:txBody>
          <a:bodyPr anchor="ctr">
            <a:normAutofit/>
          </a:bodyPr>
          <a:lstStyle/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four main objectives to be considered include: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Strengthening the Welsh Brand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Supporting the Tourism Industry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Engaging with the Travel Trade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Embracing Digital Innovation (</a:t>
            </a:r>
            <a:r>
              <a:rPr lang="en-GB" sz="15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Cardiffmusiccity.wales</a:t>
            </a: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2025)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event will be beneficial for positioning Wales as a competitive and culturally rich MICE destination on the global stage, strongly emphasising hospitality and authenticity. 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terms of generating direct and indirect income benefits through the boosting of local hospitality, tourism, and creative sectors through an increase in visitations, the Year of </a:t>
            </a:r>
            <a:r>
              <a:rPr lang="en-GB" sz="15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Fest will have a positive impact (</a:t>
            </a:r>
            <a:r>
              <a:rPr lang="en-GB" sz="15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Cardiffmusiccity.wales</a:t>
            </a: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2025). 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event will provide a business platform for Welsh SMES, tourism companies and cultural promoters to obtain international exposure (</a:t>
            </a:r>
            <a:r>
              <a:rPr lang="en-GB" sz="15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Gov.wales</a:t>
            </a: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2025). 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addition, the </a:t>
            </a:r>
            <a:r>
              <a:rPr lang="en-GB" sz="15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Fest will also facilitate partnership and knowledge sharing and partnership between global travel and event professionals with Welsh stakeholders. 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Furthermore, the respective event organisers will also focus on promoting sustainable and ethical tourism by prioritising local sourcing, community involvement and eco-tourism practices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412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6" name="Rectangle 4115">
            <a:extLst>
              <a:ext uri="{FF2B5EF4-FFF2-40B4-BE49-F238E27FC236}">
                <a16:creationId xmlns:a16="http://schemas.microsoft.com/office/drawing/2014/main" id="{53E60C6D-4E85-4E14-BCDF-BF15C241F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93670-702C-480C-9ED1-75C8F90E8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294" y="486184"/>
            <a:ext cx="5397237" cy="1325563"/>
          </a:xfrm>
        </p:spPr>
        <p:txBody>
          <a:bodyPr>
            <a:normAutofit/>
          </a:bodyPr>
          <a:lstStyle/>
          <a:p>
            <a:r>
              <a:rPr lang="en-GB" sz="37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TARGET MARKET &amp; DEMAND ANALYSIS</a:t>
            </a:r>
            <a:endParaRPr lang="en-GB" sz="3700"/>
          </a:p>
        </p:txBody>
      </p:sp>
      <p:pic>
        <p:nvPicPr>
          <p:cNvPr id="5" name="Picture 4" descr="A graph of blue bars&#10;&#10;AI-generated content may be incorrect.">
            <a:extLst>
              <a:ext uri="{FF2B5EF4-FFF2-40B4-BE49-F238E27FC236}">
                <a16:creationId xmlns:a16="http://schemas.microsoft.com/office/drawing/2014/main" id="{C680FB3B-999F-7EC5-1EDE-C8BED5E015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353" y="598677"/>
            <a:ext cx="3718767" cy="2733294"/>
          </a:xfrm>
          <a:custGeom>
            <a:avLst/>
            <a:gdLst/>
            <a:ahLst/>
            <a:cxnLst/>
            <a:rect l="l" t="t" r="r" b="b"/>
            <a:pathLst>
              <a:path w="4555700" h="2733294">
                <a:moveTo>
                  <a:pt x="82217" y="0"/>
                </a:moveTo>
                <a:lnTo>
                  <a:pt x="4473483" y="0"/>
                </a:lnTo>
                <a:cubicBezTo>
                  <a:pt x="4518890" y="0"/>
                  <a:pt x="4555700" y="36810"/>
                  <a:pt x="4555700" y="82217"/>
                </a:cubicBezTo>
                <a:lnTo>
                  <a:pt x="4555700" y="2651077"/>
                </a:lnTo>
                <a:cubicBezTo>
                  <a:pt x="4555700" y="2696484"/>
                  <a:pt x="4518890" y="2733294"/>
                  <a:pt x="4473483" y="2733294"/>
                </a:cubicBezTo>
                <a:lnTo>
                  <a:pt x="82217" y="2733294"/>
                </a:lnTo>
                <a:cubicBezTo>
                  <a:pt x="36810" y="2733294"/>
                  <a:pt x="0" y="2696484"/>
                  <a:pt x="0" y="2651077"/>
                </a:cubicBezTo>
                <a:lnTo>
                  <a:pt x="0" y="82217"/>
                </a:lnTo>
                <a:cubicBezTo>
                  <a:pt x="0" y="36810"/>
                  <a:pt x="36810" y="0"/>
                  <a:pt x="82217" y="0"/>
                </a:cubicBezTo>
                <a:close/>
              </a:path>
            </a:pathLst>
          </a:cu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118" name="Freeform: Shape 4117">
            <a:extLst>
              <a:ext uri="{FF2B5EF4-FFF2-40B4-BE49-F238E27FC236}">
                <a16:creationId xmlns:a16="http://schemas.microsoft.com/office/drawing/2014/main" id="{7D42D292-4C48-479B-9E59-E29CD9871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100" name="Picture 4" descr="101 UK Tourism Statistics [Latest Data] | Inbound &amp; Outbound">
            <a:extLst>
              <a:ext uri="{FF2B5EF4-FFF2-40B4-BE49-F238E27FC236}">
                <a16:creationId xmlns:a16="http://schemas.microsoft.com/office/drawing/2014/main" id="{E7BE556F-B8BB-5445-A278-438121D195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8353" y="3526029"/>
            <a:ext cx="3644390" cy="2733293"/>
          </a:xfrm>
          <a:custGeom>
            <a:avLst/>
            <a:gdLst/>
            <a:ahLst/>
            <a:cxnLst/>
            <a:rect l="l" t="t" r="r" b="b"/>
            <a:pathLst>
              <a:path w="4438338" h="2323972">
                <a:moveTo>
                  <a:pt x="69905" y="0"/>
                </a:moveTo>
                <a:lnTo>
                  <a:pt x="4368433" y="0"/>
                </a:lnTo>
                <a:cubicBezTo>
                  <a:pt x="4407040" y="0"/>
                  <a:pt x="4438338" y="31298"/>
                  <a:pt x="4438338" y="69905"/>
                </a:cubicBezTo>
                <a:lnTo>
                  <a:pt x="4438338" y="2254067"/>
                </a:lnTo>
                <a:cubicBezTo>
                  <a:pt x="4438338" y="2292674"/>
                  <a:pt x="4407040" y="2323972"/>
                  <a:pt x="4368433" y="2323972"/>
                </a:cubicBezTo>
                <a:lnTo>
                  <a:pt x="69905" y="2323972"/>
                </a:lnTo>
                <a:cubicBezTo>
                  <a:pt x="31298" y="2323972"/>
                  <a:pt x="0" y="2292674"/>
                  <a:pt x="0" y="2254067"/>
                </a:cubicBezTo>
                <a:lnTo>
                  <a:pt x="0" y="69905"/>
                </a:lnTo>
                <a:cubicBezTo>
                  <a:pt x="0" y="31298"/>
                  <a:pt x="31298" y="0"/>
                  <a:pt x="69905" y="0"/>
                </a:cubicBezTo>
                <a:close/>
              </a:path>
            </a:pathLst>
          </a:cu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80383-D89A-C7E0-8860-4AB67A118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1294" y="1946684"/>
            <a:ext cx="5397237" cy="4351338"/>
          </a:xfrm>
        </p:spPr>
        <p:txBody>
          <a:bodyPr>
            <a:normAutofit/>
          </a:bodyPr>
          <a:lstStyle/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Primary age and demography target 25-44, UK and international citizens and corporate officials (Gov.wales, 2025).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geographical target market includes North America, Europe, and Asia-Pacific.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Wales, with few large-scale MICE events, creates a unique value proposition for internationals (Industry.visitwales.com, 2025).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primary target market for this event includes International travel agents, event planners, cultural institutions, and tour operators who are interested in Wales as a destination (Gov.wales, 2025). 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addition, secondary audiences may include media representatives, travel influencers, corporate buyers, and government officials. 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Moreover, to cater for the rising demand for immersive experiences, experience-led travel accountabilities with cultural exchange and societal network expansion will be audience preferences regarding this event (Industry.visitwales.com, 2025).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3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From the market research, it has been seen that MICE tourism in the UK is expected to grow in the post-pandemic conditions through the implementation of hybrid events and regional diversification.</a:t>
            </a:r>
            <a:endParaRPr lang="en-US" sz="1300" u="none" strike="noStrike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sz="1300"/>
          </a:p>
        </p:txBody>
      </p:sp>
      <p:sp>
        <p:nvSpPr>
          <p:cNvPr id="4120" name="Arc 4119">
            <a:extLst>
              <a:ext uri="{FF2B5EF4-FFF2-40B4-BE49-F238E27FC236}">
                <a16:creationId xmlns:a16="http://schemas.microsoft.com/office/drawing/2014/main" id="{533DF362-939D-4EEE-8DC4-6B54607E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95198">
            <a:off x="1539683" y="162676"/>
            <a:ext cx="4083433" cy="4083433"/>
          </a:xfrm>
          <a:prstGeom prst="arc">
            <a:avLst>
              <a:gd name="adj1" fmla="val 17445962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876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8051C6-43BC-7187-3322-21DEA8352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COMPETITIVE LANDSCAPE</a:t>
            </a:r>
            <a:endParaRPr lang="en-GB" sz="4200"/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A6EAE-025C-5E75-E4AC-637D3D7D8E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Competitors are UK event management companies.</a:t>
            </a:r>
            <a:endParaRPr lang="en-US" sz="11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main competitors include WTM London and </a:t>
            </a:r>
            <a:r>
              <a:rPr lang="en-GB" sz="11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ExploreGB</a:t>
            </a:r>
            <a:r>
              <a:rPr lang="en-GB" sz="11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However, they are large-scale, generic travel trade shows based in the UK (Traveltrade.visitwales.com, 2025)</a:t>
            </a:r>
            <a:endParaRPr lang="en-US" sz="11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Differentiation is achieved by implementing cultural showcases and cultural regional tourism experiences into the event programs</a:t>
            </a:r>
            <a:endParaRPr lang="en-US" sz="11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1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1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Fest has a competitive advantage as it stands out for its cultural theme, Welsh identity and a focused B2B leisure arrangement approach, creating a unique niche appeal (Traveltrade.visitwales.com, 2025). </a:t>
            </a:r>
            <a:endParaRPr lang="en-US" sz="11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this note, limitations of large-scale intentional events occurring in Wales reduce internal competition and create appeal among MICE professionals. </a:t>
            </a:r>
            <a:endParaRPr lang="en-US" sz="11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collaboration with Visit Wales, destination management companies and local authorities creates a better competitive advantage through better resource access.</a:t>
            </a:r>
            <a:endParaRPr lang="en-US" sz="11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Tourism in Wales - Wikipedia">
            <a:extLst>
              <a:ext uri="{FF2B5EF4-FFF2-40B4-BE49-F238E27FC236}">
                <a16:creationId xmlns:a16="http://schemas.microsoft.com/office/drawing/2014/main" id="{DD74F5FB-AF6A-FE8A-1922-5EF9D27779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5" r="-2" b="-2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512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Media Articles - University of Winchester">
            <a:extLst>
              <a:ext uri="{FF2B5EF4-FFF2-40B4-BE49-F238E27FC236}">
                <a16:creationId xmlns:a16="http://schemas.microsoft.com/office/drawing/2014/main" id="{08512BB0-AB1E-63D1-3BCE-7C67C97BE7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9" r="1" b="1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Rectangle 615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4C48E9-5302-2E3D-5BAA-F2D104BCD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LOCATION &amp; VENUE FEASIBILITY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C6BBD-352E-E371-AE6B-E0D694DCC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4554373" cy="4165382"/>
          </a:xfrm>
        </p:spPr>
        <p:txBody>
          <a:bodyPr>
            <a:normAutofit fontScale="85000" lnSpcReduction="1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ICC Wales in Newport is an ideal venue for the event occurring in 2025 (Iccwales.com, 2025)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venue offers about 5,000 square meters of flexible space, sustainable infrastructure, and a state-of-the-art AV facility (Iccwales.com, 2025)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venue might be available in June in case of pre-booking considerations, which will ensure the utilisation of off-peak pricing and pleasant weather conditions.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venue is also in close proximity to Cardiff and Bristol airports, which makes it universally accessible for the international attendees and logistics partners to collaborate on operations (Worlds-better.co.uk, 2025). 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venue also supports hybrid conferencing technology that can help facilitate remote engagement and reduce travel-related impact on the environment (Worlds-better.co.uk, 2025). 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Furthermore, several hotels, scenic destinations and restaurants are located near the venue, enhancing the convenience for travellers and creating a positive impact.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ICC Wales provides the perfect backdrop for a global celebration of Welsh culture and hospitality, aligning directly with the core identity of </a:t>
            </a:r>
            <a:r>
              <a:rPr lang="en-GB" sz="12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Fest.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05673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57790-5699-8B37-D9BA-66D8CDA6E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>
            <a:normAutofit/>
          </a:bodyPr>
          <a:lstStyle/>
          <a:p>
            <a:r>
              <a:rPr lang="en-GB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OPERATIONAL REQUIREMENTS</a:t>
            </a:r>
            <a:endParaRPr lang="en-GB" sz="4000"/>
          </a:p>
        </p:txBody>
      </p:sp>
      <p:pic>
        <p:nvPicPr>
          <p:cNvPr id="5" name="Picture 4" descr="Variety of fresh salads">
            <a:extLst>
              <a:ext uri="{FF2B5EF4-FFF2-40B4-BE49-F238E27FC236}">
                <a16:creationId xmlns:a16="http://schemas.microsoft.com/office/drawing/2014/main" id="{6372B9B7-8F0C-1BD0-C61A-5A7330A3FB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34" r="21362" b="-1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606D5-7B36-CE83-9262-F5936CA9D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119" y="2630161"/>
            <a:ext cx="4935446" cy="3995926"/>
          </a:xfrm>
        </p:spPr>
        <p:txBody>
          <a:bodyPr>
            <a:normAutofit/>
          </a:bodyPr>
          <a:lstStyle/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catering services will emphasise local Welsh Cuisine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Local producers will provide the raw ingredients for the traditional dishes to create sustainability.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On-site transportation, accessibility services and emergency services, along waste management services will follow international event standards. 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Promoting the "Hwyl" (Welsh term for a sense of joy) and leveraging the "Cymru Wales" brand will be considered (Assets.wales.com, 2025)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estimated attendance can be considered at 500–700 delegates requiring a detailed coordination of logistics, hospitality, and technology-based support teams, while the capacity is 4100 (Iccwales.com, 2025). 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this note, the key personnel will include AV technicians, event directors, interpreters, guest experience managers and cultural coordinators along with their individual teams (Iccwales.com, 2025). 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Apart from this, the essential resources in such events include staging, lighting, security services, exhibition booths, digital registration systems and transport systems.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7223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CFE34-E106-1B9D-BC91-F9FFF885E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42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PROGRAM CONTENT &amp; ACTIVITIES</a:t>
            </a:r>
            <a:endParaRPr lang="en-GB" sz="4200"/>
          </a:p>
        </p:txBody>
      </p:sp>
      <p:pic>
        <p:nvPicPr>
          <p:cNvPr id="7170" name="Picture 2" descr="MSc Events and Experience Management | Coventry University">
            <a:extLst>
              <a:ext uri="{FF2B5EF4-FFF2-40B4-BE49-F238E27FC236}">
                <a16:creationId xmlns:a16="http://schemas.microsoft.com/office/drawing/2014/main" id="{D468F32B-4005-6DE3-ECF7-76726323B1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65" r="45035"/>
          <a:stretch>
            <a:fillRect/>
          </a:stretch>
        </p:blipFill>
        <p:spPr bwMode="auto">
          <a:xfrm>
            <a:off x="0" y="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7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67FF4-BF6E-554A-1D00-901195A57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615942" cy="3979098"/>
          </a:xfrm>
        </p:spPr>
        <p:txBody>
          <a:bodyPr>
            <a:normAutofit lnSpcReduction="10000"/>
          </a:bodyPr>
          <a:lstStyle/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event agenda includes: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 accountability for tourism development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Cultural preservation and promotion of Wales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Sustainable event management to attract global economies (</a:t>
            </a:r>
            <a:r>
              <a:rPr lang="en-GB" sz="1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Destination tours will be conducted that will be guided and multi-lingual in nature.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Networking opportunities will be included in welcome receptions, along with the inclusion of gala dinners (Wales.com, 2025)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marketing department of this event will focus on distinct marketing, partnership building and product development among global stakeholders (</a:t>
            </a:r>
            <a:r>
              <a:rPr lang="en-GB" sz="1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2025). 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cultural activities will include live performances of Welsh music, local style storytelling, culinary workshops, and craft exhibitions in the event (</a:t>
            </a:r>
            <a:r>
              <a:rPr lang="en-GB" sz="1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2025). 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consideration of immersive visits to castles, mountains, markets, and museums will be taken for improving the geographical and cultural experience of the delegates (Wales.com, 2025). 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buFont typeface="Arial" panose="020B0604020202020204" pitchFamily="34" charset="0"/>
              <a:buChar char="○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Nonetheless, a structured B2B meeting will also be conducted to improve economic and political relationships.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741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786B71-51C2-E94B-19E5-7DC4DDC79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30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MARKETING &amp; PROMOTIONAL STRATEGY</a:t>
            </a:r>
            <a:endParaRPr lang="en-GB" sz="3000"/>
          </a:p>
        </p:txBody>
      </p:sp>
      <p:pic>
        <p:nvPicPr>
          <p:cNvPr id="8194" name="Picture 2" descr="What is Promotional Marketing &amp; How Does It Work">
            <a:extLst>
              <a:ext uri="{FF2B5EF4-FFF2-40B4-BE49-F238E27FC236}">
                <a16:creationId xmlns:a16="http://schemas.microsoft.com/office/drawing/2014/main" id="{119250A3-74A6-06FA-29D0-5D94BB588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84" y="1651518"/>
            <a:ext cx="5458968" cy="40942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1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7A0A0-4750-1217-CFA8-C147B37CA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313" y="2558366"/>
            <a:ext cx="5532783" cy="4094226"/>
          </a:xfrm>
        </p:spPr>
        <p:txBody>
          <a:bodyPr anchor="t">
            <a:normAutofit/>
          </a:bodyPr>
          <a:lstStyle/>
          <a:p>
            <a:pPr marL="342900" marR="0" lvl="0" indent="-342900" algn="just"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Marketing and promotional strategies help with better target audience acquisition and brand visibility consideration (Bondarenko and </a:t>
            </a:r>
            <a:r>
              <a:rPr lang="en-GB" sz="1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Vyshnivska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multichannel digital campaign will be launched using Instagram, LinkedIn, and e-mail newsletters to engage the industry stakeholders.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Partnerships with Visit Wales, UK embassies, and tourism media will be used to improve the global reach of the brand activities and the event.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dedicated website and app will be used to provide individuals with schedules, venue directions, registration options and networking activity management operations. 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media engagement improves connectivity and visibility of the events (</a:t>
            </a:r>
            <a:r>
              <a:rPr lang="en-GB" sz="1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Mishnick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Wise, 2024). 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media influencers and travel bloggers will be invited to generate pre-event and live content promotion. Press releases and digital press kits will be circulated to the industry media so that the key stories and achievements can be highlighted globally. 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spcBef>
                <a:spcPts val="0"/>
              </a:spcBef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campaign will centre on the </a:t>
            </a:r>
            <a:r>
              <a:rPr lang="en-GB" sz="1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Fest brand, using its logo, theme, and messaging to create a recognisable cultural identity.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242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AFAF2-3EA7-1DF5-454E-95B266CA0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36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FINANCIAL FEASIBILITY (INCL. INCOME &amp; EXPENSES)</a:t>
            </a:r>
            <a:endParaRPr lang="en-GB" sz="36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8A313D-EF74-E2CD-6DD7-9AE5C86377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473948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3237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FE669-D9AE-C6DB-FD09-7A1348F4E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25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RISK &amp; SUSTAINABILITY CONSIDERATIONS</a:t>
            </a:r>
            <a:endParaRPr lang="en-GB" sz="2500" dirty="0"/>
          </a:p>
        </p:txBody>
      </p:sp>
      <p:pic>
        <p:nvPicPr>
          <p:cNvPr id="9218" name="Picture 2" descr="Sustainable Travel in 2024: World Tourism Day Calls Eco-Friendly">
            <a:extLst>
              <a:ext uri="{FF2B5EF4-FFF2-40B4-BE49-F238E27FC236}">
                <a16:creationId xmlns:a16="http://schemas.microsoft.com/office/drawing/2014/main" id="{0B63CF06-3C82-B9BF-016D-E718EA1D7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45" b="32349"/>
          <a:stretch>
            <a:fillRect/>
          </a:stretch>
        </p:blipFill>
        <p:spPr bwMode="auto"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94D7B-4EEA-D204-486C-2B7C4E84D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Key risks might include logistical disruptions, low attendance, weather interference and public health disparities.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Risk management strategy planning and execution as per situational requirement is essential for effective risk reduction (</a:t>
            </a:r>
            <a:r>
              <a:rPr lang="en-GB" sz="15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Mizrak</a:t>
            </a: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2024).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risk management plans will involve effective insurance coverage, flexible contract management and the inclusion of back-up suppliers. 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5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Apart from adopting a risk register matrix to avoid unforeseen risks such as fire accidents, emergency health situations, lack of funding and others, the delegates will receive digital welcome packs after a certain time, considering digital registration.</a:t>
            </a:r>
            <a:endParaRPr lang="en-US" sz="15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2765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91ED3-9A3E-BA3F-CB66-0C2B62982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>
            <a:normAutofit/>
          </a:bodyPr>
          <a:lstStyle/>
          <a:p>
            <a:r>
              <a:rPr lang="en-GB" sz="3700" b="1" kern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 &amp; JUSTIFICATION</a:t>
            </a:r>
            <a:endParaRPr lang="en-GB" sz="3700"/>
          </a:p>
        </p:txBody>
      </p:sp>
      <p:pic>
        <p:nvPicPr>
          <p:cNvPr id="10242" name="Picture 2" descr="Best Sustainable Tourism Destinations | EF Go Ahead Tours">
            <a:extLst>
              <a:ext uri="{FF2B5EF4-FFF2-40B4-BE49-F238E27FC236}">
                <a16:creationId xmlns:a16="http://schemas.microsoft.com/office/drawing/2014/main" id="{3AC28CC1-EE47-9FD4-6237-B577272BCF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74" r="-2" b="-2"/>
          <a:stretch>
            <a:fillRect/>
          </a:stretch>
        </p:blipFill>
        <p:spPr bwMode="auto"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35A26-8DC7-2B88-AFBA-452375F0C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2194102"/>
            <a:ext cx="4140013" cy="3908586"/>
          </a:xfrm>
        </p:spPr>
        <p:txBody>
          <a:bodyPr>
            <a:normAutofit fontScale="92500" lnSpcReduction="10000"/>
          </a:bodyPr>
          <a:lstStyle/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Feast 2025 activities align with national tourism goals and also support </a:t>
            </a:r>
            <a:r>
              <a:rPr lang="en-GB" sz="1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Wales’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cultural and economic development capabilities (Industry.visitwales.com, 2025). </a:t>
            </a:r>
            <a:endParaRPr lang="en-US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event concept is fresh, compelling, has a unique value proposition and is sustainable.</a:t>
            </a:r>
            <a:endParaRPr lang="en-US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From the entire presentation, it can be concluded that the event will establish a high-value business initiative in Wales, calling a wide range of investors and stakeholders for local investment. </a:t>
            </a:r>
            <a:endParaRPr lang="en-US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presentation has also highlighted that the concept will create an international awareness of the culture of Wales through the event. </a:t>
            </a:r>
            <a:endParaRPr lang="en-US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 addition, the event has a strong feasibility regarding solid demand, sustainable planning consideration and strategic partnerships with effective budgeting. </a:t>
            </a:r>
            <a:endParaRPr lang="en-US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Overall, this research has highlighted that the </a:t>
            </a:r>
            <a:r>
              <a:rPr lang="en-GB" sz="1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Connect will deliver a culturally grounded, high-impact and financially viable MICE event celebrating local culture.</a:t>
            </a:r>
            <a:endParaRPr lang="en-US" sz="1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5386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03CBE6E-E6B2-417D-A61A-D5F70F02A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466BE98-0341-4CFA-8601-3E68FB730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A9CE0-5873-4B56-191A-B57DDD2E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539" y="1458180"/>
            <a:ext cx="3100522" cy="394164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REFERENCE LIST </a:t>
            </a:r>
            <a:endParaRPr lang="en-GB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3E89A1-984A-4500-9453-4203AD1B8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899F5-7F6B-1F4A-5731-F9BD0AD0A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7104" y="1458180"/>
            <a:ext cx="6016591" cy="4191930"/>
          </a:xfrm>
        </p:spPr>
        <p:txBody>
          <a:bodyPr anchor="ctr">
            <a:normAutofit fontScale="92500" lnSpcReduction="10000"/>
          </a:bodyPr>
          <a:lstStyle/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Assets.wales.com,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Visit Wales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https://assets.wales.com/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Bondarenko, V. and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Vyshnivska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 2023. PROMOTIONAL MARKETING AS A METHOD OF INCREASING SALES.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Three Seas Economic Journal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4(2), pp.21–28.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Cardiffmusiccity.wales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Year of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Weather-Proofing Fund for Tourism Attractions 2025-2026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https://cardiffmusiccity.wales/2025/05/07/year-of-croeso-weather-proofing-fund-for-tourism-attractions-2025-2026/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Gov.wales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’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bawb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! A warm Welsh ‘Welcome!’ |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GOV.WALES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https://www.gov.wales/croeso-i-bawb-warm-welsh-welcome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Gov.wales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Summary of Evidence Base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https://www.gov.wales/sites/default/files/publications/2020-01/welcome-to-wales-priorities-for-the-visitor-economy-2020-to-2025-summary.pdf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Gov.wales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Visit Wales invites world to feel the ‘hwyl’ in 2025 |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GOV.WALES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https://www.gov.wales/visit-wales-invites-world-feel-hwyl-2025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Gov.wales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Welcome to Wales: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at: https://www.gov.wales/sites/default/files/publications/2020-02/welcome-to-wales-priorities-for-the-visitor-economy-2020-2025.pdf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Iccwales.com,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Home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https://www.iccwales.com/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Iccwales.com,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Venue - Services &amp; Facilities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https://www.iccwales.com/venue/services-facilities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Industry.visitwales.com,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Tourism market demand reports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https://industry.visitwales.com/research-and-insights/tourism-market-demand-reports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Industry.visitwales.com,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Wales Tourism Summit 2025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www.industry.visitwales.com. Available at: https://industry.visitwales.com/get-involved/industry-engagement-events/wales-tourism-summit-2025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Industry.visitwales.com,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Year of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https://industry.visitwales.com/get-involved/visit-wales-themed-year-campaigns/year-croeso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Industry.visitwales.com,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YEAR OF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WEATHER-PROOFING FUND FOR TOURISM ATTRACTIONS 2025-26 Guidance Notes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https://industry.visitwales.com/sites/tourism/files/2025-04/Weatherproofing_Fund_Guidance_Notes-English.pdf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Mishnick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N. and Wise, D. 2024. Social Media Engagement: An Analysis of the Impact of Social Media Campaigns on Facebook, Instagram, and LinkedIn.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technology in education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7(3), pp.535–549.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Mizrak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K.C. 2024. Crisis Management and Risk Mitigation.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Advances in business strategy and competitive advantage book series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pp.254–278.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Safaeian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Moses, R.,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Ozguven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E.E. and </a:t>
            </a:r>
            <a:r>
              <a:rPr lang="en-GB" sz="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Dulebenets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M.A. 2024. An optimization-based risk management framework with risk interdependence for effective disaster risk reduction.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Progress in Disaster Science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21, pp.100313–100313.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Traveltrade.visitwales.com,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Wales is celebrating a Year of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 Welsh welcome for visitors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https://traveltrade.visitwales.com/useful-information/toolkit/year-of-croeso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Wales.com, 2025.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Welcome | Wales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https://www.wales.com/media-centre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Wales.com,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Year of </a:t>
            </a:r>
            <a:r>
              <a:rPr lang="en-GB" sz="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campaign wants Welsh visitors to feel the ‘hwyl.’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Available at: https://www.wales.com/news/united-kingdom/year-croeso-campaign-wants-welsh-visitors-feel-hwyl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indent="0" algn="just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Worlds-better.co.uk, 2025. </a:t>
            </a:r>
            <a:r>
              <a:rPr lang="en-GB" sz="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ICC Wales: how venues can achieve their sustainability goals</a:t>
            </a:r>
            <a:r>
              <a:rPr lang="en-GB" sz="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https://www.worlds-better.co.uk/post/icc-wales-how-venues-can-achieve-their-sustainability-goals [Accessed on: 12-05-2025].</a:t>
            </a:r>
            <a:endParaRPr lang="en-US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 algn="just">
              <a:lnSpc>
                <a:spcPct val="11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D642B-C569-4ABB-AE20-EFA6BC995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92FED3-1F18-4138-B4E4-627D78B00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64601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2087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2729</Words>
  <Application>Microsoft Office PowerPoint</Application>
  <PresentationFormat>Widescreen</PresentationFormat>
  <Paragraphs>116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Times New Roman</vt:lpstr>
      <vt:lpstr>Office Theme</vt:lpstr>
      <vt:lpstr>CROESO FEST: A GLOBAL CELEBRATION OF WELSH CULTURE AND HOSPITALITY</vt:lpstr>
      <vt:lpstr>INTRODUCTION</vt:lpstr>
      <vt:lpstr>EVENT OVERVIEW</vt:lpstr>
      <vt:lpstr>STRATEGIC OBJECTIVES</vt:lpstr>
      <vt:lpstr>TARGET MARKET &amp; DEMAND ANALYSIS</vt:lpstr>
      <vt:lpstr>COMPETITIVE LANDSCAPE</vt:lpstr>
      <vt:lpstr>LOCATION &amp; VENUE FEASIBILITY</vt:lpstr>
      <vt:lpstr>OPERATIONAL REQUIREMENTS</vt:lpstr>
      <vt:lpstr>PROGRAM CONTENT &amp; ACTIVITIES</vt:lpstr>
      <vt:lpstr>MARKETING &amp; PROMOTIONAL STRATEGY</vt:lpstr>
      <vt:lpstr>FINANCIAL FEASIBILITY (INCL. INCOME &amp; EXPENSES)</vt:lpstr>
      <vt:lpstr>RISK &amp; SUSTAINABILITY CONSIDERATIONS</vt:lpstr>
      <vt:lpstr>CONCLUSION &amp; JUSTIFICATION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_user_ _user_</dc:creator>
  <cp:lastModifiedBy>Sabiana Oprea</cp:lastModifiedBy>
  <cp:revision>4</cp:revision>
  <dcterms:created xsi:type="dcterms:W3CDTF">2025-05-16T06:42:45Z</dcterms:created>
  <dcterms:modified xsi:type="dcterms:W3CDTF">2025-05-21T12:59:39Z</dcterms:modified>
</cp:coreProperties>
</file>