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36" d="100"/>
          <a:sy n="36" d="100"/>
        </p:scale>
        <p:origin x="752"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B311CCE0-DF7D-48BA-86AF-029AB6D4988A}" type="datetimeFigureOut">
              <a:rPr lang="en-GB" smtClean="0"/>
              <a:t>24/07/2022</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1C1A25-B2E1-4F3B-BA8E-80E5E7F159F3}" type="slidenum">
              <a:rPr lang="en-GB" smtClean="0"/>
              <a:t>‹#›</a:t>
            </a:fld>
            <a:endParaRPr lang="en-GB"/>
          </a:p>
        </p:txBody>
      </p:sp>
    </p:spTree>
    <p:extLst>
      <p:ext uri="{BB962C8B-B14F-4D97-AF65-F5344CB8AC3E}">
        <p14:creationId xmlns:p14="http://schemas.microsoft.com/office/powerpoint/2010/main" val="992079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11CCE0-DF7D-48BA-86AF-029AB6D4988A}"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762126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11CCE0-DF7D-48BA-86AF-029AB6D4988A}"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2713874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11CCE0-DF7D-48BA-86AF-029AB6D4988A}"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2114823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11CCE0-DF7D-48BA-86AF-029AB6D4988A}" type="datetimeFigureOut">
              <a:rPr lang="en-GB" smtClean="0"/>
              <a:t>24/07/2022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69278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11CCE0-DF7D-48BA-86AF-029AB6D4988A}" type="datetimeFigureOut">
              <a:rPr lang="en-GB" smtClean="0"/>
              <a:t>24/07/2022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3518670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11CCE0-DF7D-48BA-86AF-029AB6D4988A}" type="datetimeFigureOut">
              <a:rPr lang="en-GB" smtClean="0"/>
              <a:t>24/07/2022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93810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B311CCE0-DF7D-48BA-86AF-029AB6D4988A}" type="datetimeFigureOut">
              <a:rPr lang="en-GB" smtClean="0"/>
              <a:t>24/07/2022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1C1A25-B2E1-4F3B-BA8E-80E5E7F159F3}" type="slidenum">
              <a:rPr lang="en-GB" smtClean="0"/>
              <a:t>‹#›</a:t>
            </a:fld>
            <a:endParaRPr lang="en-GB"/>
          </a:p>
        </p:txBody>
      </p:sp>
    </p:spTree>
    <p:extLst>
      <p:ext uri="{BB962C8B-B14F-4D97-AF65-F5344CB8AC3E}">
        <p14:creationId xmlns:p14="http://schemas.microsoft.com/office/powerpoint/2010/main" val="887803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B311CCE0-DF7D-48BA-86AF-029AB6D4988A}" type="datetimeFigureOut">
              <a:rPr lang="en-GB" smtClean="0"/>
              <a:t>24/07/2022</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1C1A25-B2E1-4F3B-BA8E-80E5E7F159F3}" type="slidenum">
              <a:rPr lang="en-GB" smtClean="0"/>
              <a:t>‹#›</a:t>
            </a:fld>
            <a:endParaRPr lang="en-GB"/>
          </a:p>
        </p:txBody>
      </p:sp>
    </p:spTree>
    <p:extLst>
      <p:ext uri="{BB962C8B-B14F-4D97-AF65-F5344CB8AC3E}">
        <p14:creationId xmlns:p14="http://schemas.microsoft.com/office/powerpoint/2010/main" val="1709589405"/>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11CCE0-DF7D-48BA-86AF-029AB6D4988A}"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644107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11CCE0-DF7D-48BA-86AF-029AB6D4988A}" type="datetimeFigureOut">
              <a:rPr lang="en-GB" smtClean="0"/>
              <a:t>24/07/2022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F1C1A25-B2E1-4F3B-BA8E-80E5E7F159F3}" type="slidenum">
              <a:rPr lang="en-GB" smtClean="0"/>
              <a:t>‹#›</a:t>
            </a:fld>
            <a:endParaRPr lang="en-GB"/>
          </a:p>
        </p:txBody>
      </p:sp>
    </p:spTree>
    <p:extLst>
      <p:ext uri="{BB962C8B-B14F-4D97-AF65-F5344CB8AC3E}">
        <p14:creationId xmlns:p14="http://schemas.microsoft.com/office/powerpoint/2010/main" val="935707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B311CCE0-DF7D-48BA-86AF-029AB6D4988A}" type="datetimeFigureOut">
              <a:rPr lang="en-GB" smtClean="0"/>
              <a:t>24/07/2022</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1C1A25-B2E1-4F3B-BA8E-80E5E7F159F3}" type="slidenum">
              <a:rPr lang="en-GB" smtClean="0"/>
              <a:t>‹#›</a:t>
            </a:fld>
            <a:endParaRPr lang="en-GB"/>
          </a:p>
        </p:txBody>
      </p:sp>
    </p:spTree>
    <p:extLst>
      <p:ext uri="{BB962C8B-B14F-4D97-AF65-F5344CB8AC3E}">
        <p14:creationId xmlns:p14="http://schemas.microsoft.com/office/powerpoint/2010/main" val="763222324"/>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2DA0A-A429-D7CD-DE3A-F4AD5F4BBD75}"/>
              </a:ext>
            </a:extLst>
          </p:cNvPr>
          <p:cNvSpPr>
            <a:spLocks noGrp="1"/>
          </p:cNvSpPr>
          <p:nvPr>
            <p:ph type="ctrTitle"/>
          </p:nvPr>
        </p:nvSpPr>
        <p:spPr>
          <a:xfrm>
            <a:off x="1244600" y="579120"/>
            <a:ext cx="9519920" cy="1231423"/>
          </a:xfrm>
        </p:spPr>
        <p:txBody>
          <a:bodyPr/>
          <a:lstStyle/>
          <a:p>
            <a:r>
              <a:rPr lang="en-GB" sz="4800" b="1" i="1" u="sng" dirty="0">
                <a:effectLst>
                  <a:outerShdw blurRad="38100" dist="38100" dir="2700000" algn="tl">
                    <a:srgbClr val="000000">
                      <a:alpha val="43137"/>
                    </a:srgbClr>
                  </a:outerShdw>
                </a:effectLst>
              </a:rPr>
              <a:t>Problem Solving and decision making </a:t>
            </a:r>
            <a:br>
              <a:rPr lang="en-GB" sz="3600" b="1" i="1" u="sng" dirty="0">
                <a:effectLst>
                  <a:outerShdw blurRad="38100" dist="38100" dir="2700000" algn="tl">
                    <a:srgbClr val="000000">
                      <a:alpha val="43137"/>
                    </a:srgbClr>
                  </a:outerShdw>
                </a:effectLst>
              </a:rPr>
            </a:br>
            <a:endParaRPr lang="en-GB" sz="3600" b="1" i="1" u="sng" dirty="0">
              <a:effectLst>
                <a:outerShdw blurRad="38100" dist="38100" dir="2700000" algn="tl">
                  <a:srgbClr val="000000">
                    <a:alpha val="43137"/>
                  </a:srgbClr>
                </a:outerShdw>
              </a:effectLst>
            </a:endParaRPr>
          </a:p>
        </p:txBody>
      </p:sp>
      <p:sp>
        <p:nvSpPr>
          <p:cNvPr id="5" name="TextBox 4">
            <a:extLst>
              <a:ext uri="{FF2B5EF4-FFF2-40B4-BE49-F238E27FC236}">
                <a16:creationId xmlns:a16="http://schemas.microsoft.com/office/drawing/2014/main" id="{B2D14225-E521-A3A9-99BC-F15722A8599B}"/>
              </a:ext>
            </a:extLst>
          </p:cNvPr>
          <p:cNvSpPr txBox="1"/>
          <p:nvPr/>
        </p:nvSpPr>
        <p:spPr>
          <a:xfrm>
            <a:off x="1244600" y="1810543"/>
            <a:ext cx="9037320" cy="1754326"/>
          </a:xfrm>
          <a:prstGeom prst="rect">
            <a:avLst/>
          </a:prstGeom>
          <a:noFill/>
        </p:spPr>
        <p:txBody>
          <a:bodyPr wrap="square">
            <a:spAutoFit/>
          </a:bodyPr>
          <a:lstStyle/>
          <a:p>
            <a:r>
              <a:rPr lang="nl-NL" sz="3600" dirty="0">
                <a:solidFill>
                  <a:schemeClr val="bg1"/>
                </a:solidFill>
              </a:rPr>
              <a:t>Student Name: Anghelus Boronica</a:t>
            </a:r>
            <a:br>
              <a:rPr lang="nl-NL" sz="3600" dirty="0">
                <a:solidFill>
                  <a:schemeClr val="bg1"/>
                </a:solidFill>
              </a:rPr>
            </a:br>
            <a:r>
              <a:rPr lang="nl-NL" sz="3600" dirty="0">
                <a:solidFill>
                  <a:schemeClr val="bg1"/>
                </a:solidFill>
              </a:rPr>
              <a:t>Student id: 2120839</a:t>
            </a:r>
            <a:br>
              <a:rPr lang="nl-NL" dirty="0"/>
            </a:br>
            <a:br>
              <a:rPr lang="nl-NL" dirty="0"/>
            </a:br>
            <a:endParaRPr lang="en-GB" dirty="0"/>
          </a:p>
        </p:txBody>
      </p:sp>
      <p:pic>
        <p:nvPicPr>
          <p:cNvPr id="7" name="Picture 6">
            <a:extLst>
              <a:ext uri="{FF2B5EF4-FFF2-40B4-BE49-F238E27FC236}">
                <a16:creationId xmlns:a16="http://schemas.microsoft.com/office/drawing/2014/main" id="{BB04A60A-BA2E-98BB-8BD4-F59C7D32C344}"/>
              </a:ext>
            </a:extLst>
          </p:cNvPr>
          <p:cNvPicPr>
            <a:picLocks noChangeAspect="1"/>
          </p:cNvPicPr>
          <p:nvPr/>
        </p:nvPicPr>
        <p:blipFill>
          <a:blip r:embed="rId2"/>
          <a:stretch>
            <a:fillRect/>
          </a:stretch>
        </p:blipFill>
        <p:spPr>
          <a:xfrm>
            <a:off x="7481654" y="2687706"/>
            <a:ext cx="3913971" cy="3853006"/>
          </a:xfrm>
          <a:prstGeom prst="rect">
            <a:avLst/>
          </a:prstGeom>
        </p:spPr>
      </p:pic>
    </p:spTree>
    <p:extLst>
      <p:ext uri="{BB962C8B-B14F-4D97-AF65-F5344CB8AC3E}">
        <p14:creationId xmlns:p14="http://schemas.microsoft.com/office/powerpoint/2010/main" val="32925932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FF0F2-C294-A8D4-4337-F359D7715D43}"/>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418CC240-223D-967F-1455-89A663CFF57B}"/>
              </a:ext>
            </a:extLst>
          </p:cNvPr>
          <p:cNvSpPr>
            <a:spLocks noGrp="1"/>
          </p:cNvSpPr>
          <p:nvPr>
            <p:ph idx="1"/>
          </p:nvPr>
        </p:nvSpPr>
        <p:spPr>
          <a:xfrm>
            <a:off x="676274" y="1653093"/>
            <a:ext cx="10772775" cy="2452742"/>
          </a:xfrm>
        </p:spPr>
        <p:txBody>
          <a:bodyPr>
            <a:normAutofit fontScale="92500" lnSpcReduction="10000"/>
          </a:bodyPr>
          <a:lstStyle/>
          <a:p>
            <a:pPr>
              <a:buFont typeface="Wingdings" panose="05000000000000000000" pitchFamily="2" charset="2"/>
              <a:buChar char="Ø"/>
            </a:pPr>
            <a:r>
              <a:rPr lang="en-GB" dirty="0"/>
              <a:t>The essence of human evolution is the ability to solve problems.</a:t>
            </a:r>
          </a:p>
          <a:p>
            <a:pPr>
              <a:buFont typeface="Wingdings" panose="05000000000000000000" pitchFamily="2" charset="2"/>
              <a:buChar char="Ø"/>
            </a:pPr>
            <a:r>
              <a:rPr lang="en-GB" dirty="0"/>
              <a:t>It refers to the techniques we employ to comprehend what is taking place it our surroundings, identify items we wish to change, and then determine what has to be done to get the intended result.</a:t>
            </a:r>
          </a:p>
          <a:p>
            <a:pPr>
              <a:buFont typeface="Wingdings" panose="05000000000000000000" pitchFamily="2" charset="2"/>
              <a:buChar char="Ø"/>
            </a:pPr>
            <a:r>
              <a:rPr lang="en-GB" dirty="0"/>
              <a:t>All new technologies social and cultural advancement, and market-based economies all stem from the solution of problems.</a:t>
            </a:r>
          </a:p>
          <a:p>
            <a:pPr>
              <a:buFont typeface="Wingdings" panose="05000000000000000000" pitchFamily="2" charset="2"/>
              <a:buChar char="Ø"/>
            </a:pPr>
            <a:r>
              <a:rPr lang="en-GB" dirty="0"/>
              <a:t>Its serves as the foundation for learning, communication and ongoing growth.</a:t>
            </a:r>
          </a:p>
          <a:p>
            <a:pPr>
              <a:buFont typeface="Wingdings" panose="05000000000000000000" pitchFamily="2" charset="2"/>
              <a:buChar char="Ø"/>
            </a:pPr>
            <a:endParaRPr lang="en-GB" dirty="0"/>
          </a:p>
        </p:txBody>
      </p:sp>
      <p:pic>
        <p:nvPicPr>
          <p:cNvPr id="5" name="Picture 4">
            <a:extLst>
              <a:ext uri="{FF2B5EF4-FFF2-40B4-BE49-F238E27FC236}">
                <a16:creationId xmlns:a16="http://schemas.microsoft.com/office/drawing/2014/main" id="{C233A8F0-2A15-1AEA-EA39-F4238D2D3EEA}"/>
              </a:ext>
            </a:extLst>
          </p:cNvPr>
          <p:cNvPicPr>
            <a:picLocks noChangeAspect="1"/>
          </p:cNvPicPr>
          <p:nvPr/>
        </p:nvPicPr>
        <p:blipFill>
          <a:blip r:embed="rId2"/>
          <a:stretch>
            <a:fillRect/>
          </a:stretch>
        </p:blipFill>
        <p:spPr>
          <a:xfrm>
            <a:off x="1415732" y="4268787"/>
            <a:ext cx="5723186" cy="2008400"/>
          </a:xfrm>
          <a:prstGeom prst="rect">
            <a:avLst/>
          </a:prstGeom>
        </p:spPr>
      </p:pic>
    </p:spTree>
    <p:extLst>
      <p:ext uri="{BB962C8B-B14F-4D97-AF65-F5344CB8AC3E}">
        <p14:creationId xmlns:p14="http://schemas.microsoft.com/office/powerpoint/2010/main" val="514180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31A-F1BF-DB77-B972-14754FBB8F26}"/>
              </a:ext>
            </a:extLst>
          </p:cNvPr>
          <p:cNvSpPr>
            <a:spLocks noGrp="1"/>
          </p:cNvSpPr>
          <p:nvPr>
            <p:ph type="title"/>
          </p:nvPr>
        </p:nvSpPr>
        <p:spPr/>
        <p:txBody>
          <a:bodyPr/>
          <a:lstStyle/>
          <a:p>
            <a:r>
              <a:rPr lang="en-GB" dirty="0"/>
              <a:t>The Problem </a:t>
            </a:r>
          </a:p>
        </p:txBody>
      </p:sp>
      <p:sp>
        <p:nvSpPr>
          <p:cNvPr id="3" name="Content Placeholder 2">
            <a:extLst>
              <a:ext uri="{FF2B5EF4-FFF2-40B4-BE49-F238E27FC236}">
                <a16:creationId xmlns:a16="http://schemas.microsoft.com/office/drawing/2014/main" id="{10512E43-00D1-CD05-55A2-1DC02A5B899E}"/>
              </a:ext>
            </a:extLst>
          </p:cNvPr>
          <p:cNvSpPr>
            <a:spLocks noGrp="1"/>
          </p:cNvSpPr>
          <p:nvPr>
            <p:ph idx="1"/>
          </p:nvPr>
        </p:nvSpPr>
        <p:spPr>
          <a:xfrm>
            <a:off x="402337" y="2276475"/>
            <a:ext cx="6323583" cy="3870959"/>
          </a:xfrm>
        </p:spPr>
        <p:txBody>
          <a:bodyPr>
            <a:normAutofit/>
          </a:bodyPr>
          <a:lstStyle/>
          <a:p>
            <a:pPr>
              <a:buFont typeface="Wingdings" panose="05000000000000000000" pitchFamily="2" charset="2"/>
              <a:buChar char="Ø"/>
            </a:pPr>
            <a:r>
              <a:rPr lang="en-GB" dirty="0"/>
              <a:t>Problems, Although we all have them some of us undoubtedly have more than others.</a:t>
            </a:r>
          </a:p>
          <a:p>
            <a:pPr>
              <a:buFont typeface="Wingdings" panose="05000000000000000000" pitchFamily="2" charset="2"/>
              <a:buChar char="Ø"/>
            </a:pPr>
            <a:r>
              <a:rPr lang="en-GB" dirty="0"/>
              <a:t>Our issues can dominate both our personal and professional lives, making it </a:t>
            </a:r>
            <a:r>
              <a:rPr lang="en-GB" dirty="0" err="1"/>
              <a:t>apper</a:t>
            </a:r>
            <a:r>
              <a:rPr lang="en-GB" dirty="0"/>
              <a:t> as though our days are paralysed as we concentrate on what is wrong.</a:t>
            </a:r>
          </a:p>
          <a:p>
            <a:pPr>
              <a:buFont typeface="Wingdings" panose="05000000000000000000" pitchFamily="2" charset="2"/>
              <a:buChar char="Ø"/>
            </a:pPr>
            <a:r>
              <a:rPr lang="en-GB" dirty="0"/>
              <a:t>A successful team may come to a complete halt due to these issues.</a:t>
            </a:r>
          </a:p>
        </p:txBody>
      </p:sp>
      <p:pic>
        <p:nvPicPr>
          <p:cNvPr id="4" name="Picture 3">
            <a:extLst>
              <a:ext uri="{FF2B5EF4-FFF2-40B4-BE49-F238E27FC236}">
                <a16:creationId xmlns:a16="http://schemas.microsoft.com/office/drawing/2014/main" id="{841E6883-44D2-EE68-1921-1D7CF07310AD}"/>
              </a:ext>
            </a:extLst>
          </p:cNvPr>
          <p:cNvPicPr>
            <a:picLocks noChangeAspect="1"/>
          </p:cNvPicPr>
          <p:nvPr/>
        </p:nvPicPr>
        <p:blipFill>
          <a:blip r:embed="rId2"/>
          <a:stretch>
            <a:fillRect/>
          </a:stretch>
        </p:blipFill>
        <p:spPr>
          <a:xfrm>
            <a:off x="6903720" y="2276475"/>
            <a:ext cx="1981200" cy="2305050"/>
          </a:xfrm>
          <a:prstGeom prst="rect">
            <a:avLst/>
          </a:prstGeom>
        </p:spPr>
      </p:pic>
    </p:spTree>
    <p:extLst>
      <p:ext uri="{BB962C8B-B14F-4D97-AF65-F5344CB8AC3E}">
        <p14:creationId xmlns:p14="http://schemas.microsoft.com/office/powerpoint/2010/main" val="57951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18F77-CBDD-A854-8365-A0011E833D76}"/>
              </a:ext>
            </a:extLst>
          </p:cNvPr>
          <p:cNvSpPr>
            <a:spLocks noGrp="1"/>
          </p:cNvSpPr>
          <p:nvPr>
            <p:ph type="title"/>
          </p:nvPr>
        </p:nvSpPr>
        <p:spPr/>
        <p:txBody>
          <a:bodyPr/>
          <a:lstStyle/>
          <a:p>
            <a:r>
              <a:rPr lang="en-GB" dirty="0"/>
              <a:t>The main causes of the problem </a:t>
            </a:r>
          </a:p>
        </p:txBody>
      </p:sp>
      <p:sp>
        <p:nvSpPr>
          <p:cNvPr id="3" name="Content Placeholder 2">
            <a:extLst>
              <a:ext uri="{FF2B5EF4-FFF2-40B4-BE49-F238E27FC236}">
                <a16:creationId xmlns:a16="http://schemas.microsoft.com/office/drawing/2014/main" id="{5C2DC416-F022-B17E-4CC6-359893CDDA8E}"/>
              </a:ext>
            </a:extLst>
          </p:cNvPr>
          <p:cNvSpPr>
            <a:spLocks noGrp="1"/>
          </p:cNvSpPr>
          <p:nvPr>
            <p:ph idx="1"/>
          </p:nvPr>
        </p:nvSpPr>
        <p:spPr>
          <a:xfrm>
            <a:off x="495859" y="2750373"/>
            <a:ext cx="10753725" cy="2550160"/>
          </a:xfrm>
        </p:spPr>
        <p:txBody>
          <a:bodyPr>
            <a:normAutofit lnSpcReduction="10000"/>
          </a:bodyPr>
          <a:lstStyle/>
          <a:p>
            <a:pPr>
              <a:buFont typeface="Wingdings" panose="05000000000000000000" pitchFamily="2" charset="2"/>
              <a:buChar char="Ø"/>
            </a:pPr>
            <a:r>
              <a:rPr lang="en-GB" dirty="0"/>
              <a:t>These are all issues that we frequently hear, and it is clear that the solutions won’t be helpful because the assumptions underlying the remarks and questions are that the issue will only worsen or that there is nothing they can do about it.</a:t>
            </a:r>
          </a:p>
          <a:p>
            <a:pPr>
              <a:buFont typeface="Wingdings" panose="05000000000000000000" pitchFamily="2" charset="2"/>
              <a:buChar char="Ø"/>
            </a:pPr>
            <a:r>
              <a:rPr lang="en-GB" dirty="0"/>
              <a:t>This required some time from the fi pro, it can be challenging to let go of preconception, but once you do with a strong query ( which she altered four times) the solutions begin to come.</a:t>
            </a:r>
          </a:p>
          <a:p>
            <a:pPr>
              <a:buFont typeface="Wingdings" panose="05000000000000000000" pitchFamily="2" charset="2"/>
              <a:buChar char="Ø"/>
            </a:pPr>
            <a:r>
              <a:rPr lang="en-GB" dirty="0"/>
              <a:t>She immediately thought of three:</a:t>
            </a:r>
          </a:p>
        </p:txBody>
      </p:sp>
    </p:spTree>
    <p:extLst>
      <p:ext uri="{BB962C8B-B14F-4D97-AF65-F5344CB8AC3E}">
        <p14:creationId xmlns:p14="http://schemas.microsoft.com/office/powerpoint/2010/main" val="1654416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7BE1D-DBE4-EB1D-6B29-B08111EDF5A3}"/>
              </a:ext>
            </a:extLst>
          </p:cNvPr>
          <p:cNvSpPr>
            <a:spLocks noGrp="1"/>
          </p:cNvSpPr>
          <p:nvPr>
            <p:ph type="title"/>
          </p:nvPr>
        </p:nvSpPr>
        <p:spPr/>
        <p:txBody>
          <a:bodyPr/>
          <a:lstStyle/>
          <a:p>
            <a:r>
              <a:rPr lang="en-GB" dirty="0"/>
              <a:t>The main causes of the problem (pt.2)</a:t>
            </a:r>
          </a:p>
        </p:txBody>
      </p:sp>
      <p:sp>
        <p:nvSpPr>
          <p:cNvPr id="3" name="Content Placeholder 2">
            <a:extLst>
              <a:ext uri="{FF2B5EF4-FFF2-40B4-BE49-F238E27FC236}">
                <a16:creationId xmlns:a16="http://schemas.microsoft.com/office/drawing/2014/main" id="{EE1D2B59-8DA1-57C0-CF0A-243A3EDAA110}"/>
              </a:ext>
            </a:extLst>
          </p:cNvPr>
          <p:cNvSpPr>
            <a:spLocks noGrp="1"/>
          </p:cNvSpPr>
          <p:nvPr>
            <p:ph idx="1"/>
          </p:nvPr>
        </p:nvSpPr>
        <p:spPr>
          <a:xfrm>
            <a:off x="657224" y="2223771"/>
            <a:ext cx="10753725" cy="3766185"/>
          </a:xfrm>
        </p:spPr>
        <p:txBody>
          <a:bodyPr/>
          <a:lstStyle/>
          <a:p>
            <a:pPr>
              <a:buFont typeface="Wingdings" panose="05000000000000000000" pitchFamily="2" charset="2"/>
              <a:buChar char="Ø"/>
            </a:pPr>
            <a:r>
              <a:rPr lang="en-GB" dirty="0"/>
              <a:t>How often have you used or heard the expression ‘’this project is a mess’’? I have done so many times. But give that the word ‘’mess’’ has multiple meanings for different people, its absence from context has very little significance . According to </a:t>
            </a:r>
            <a:r>
              <a:rPr lang="en-GB" dirty="0" err="1"/>
              <a:t>ackoff</a:t>
            </a:r>
            <a:r>
              <a:rPr lang="en-GB" dirty="0"/>
              <a:t> , managers face dynamic situations made </a:t>
            </a:r>
            <a:r>
              <a:rPr lang="en-GB" dirty="0" err="1"/>
              <a:t>uo</a:t>
            </a:r>
            <a:r>
              <a:rPr lang="en-GB" dirty="0"/>
              <a:t> of intricate networks of shifting issues that </a:t>
            </a:r>
            <a:r>
              <a:rPr lang="en-GB" dirty="0" err="1"/>
              <a:t>intercat</a:t>
            </a:r>
            <a:r>
              <a:rPr lang="en-GB" dirty="0"/>
              <a:t> with one another rather than problems that are independent of one another.</a:t>
            </a:r>
          </a:p>
          <a:p>
            <a:pPr>
              <a:buFont typeface="Wingdings" panose="05000000000000000000" pitchFamily="2" charset="2"/>
              <a:buChar char="Ø"/>
            </a:pPr>
            <a:r>
              <a:rPr lang="en-GB" dirty="0"/>
              <a:t>I refer to these events as messes, as atoms are to tables and chairs problems </a:t>
            </a:r>
            <a:r>
              <a:rPr lang="en-GB" dirty="0" err="1"/>
              <a:t>areabstractions</a:t>
            </a:r>
            <a:r>
              <a:rPr lang="en-GB" dirty="0"/>
              <a:t> that </a:t>
            </a:r>
            <a:r>
              <a:rPr lang="en-GB" dirty="0" err="1"/>
              <a:t>analysys</a:t>
            </a:r>
            <a:r>
              <a:rPr lang="en-GB" dirty="0"/>
              <a:t> has take from messes.</a:t>
            </a:r>
          </a:p>
        </p:txBody>
      </p:sp>
    </p:spTree>
    <p:extLst>
      <p:ext uri="{BB962C8B-B14F-4D97-AF65-F5344CB8AC3E}">
        <p14:creationId xmlns:p14="http://schemas.microsoft.com/office/powerpoint/2010/main" val="2217814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D7BA8-1B2B-DF39-0953-BC2744757A8F}"/>
              </a:ext>
            </a:extLst>
          </p:cNvPr>
          <p:cNvSpPr>
            <a:spLocks noGrp="1"/>
          </p:cNvSpPr>
          <p:nvPr>
            <p:ph type="title"/>
          </p:nvPr>
        </p:nvSpPr>
        <p:spPr/>
        <p:txBody>
          <a:bodyPr/>
          <a:lstStyle/>
          <a:p>
            <a:r>
              <a:rPr lang="en-GB" dirty="0"/>
              <a:t>Fishbone analysis</a:t>
            </a:r>
          </a:p>
        </p:txBody>
      </p:sp>
      <p:sp>
        <p:nvSpPr>
          <p:cNvPr id="3" name="Content Placeholder 2">
            <a:extLst>
              <a:ext uri="{FF2B5EF4-FFF2-40B4-BE49-F238E27FC236}">
                <a16:creationId xmlns:a16="http://schemas.microsoft.com/office/drawing/2014/main" id="{3F2DB0F9-52AD-C152-5036-173A9F5B0277}"/>
              </a:ext>
            </a:extLst>
          </p:cNvPr>
          <p:cNvSpPr>
            <a:spLocks noGrp="1"/>
          </p:cNvSpPr>
          <p:nvPr>
            <p:ph idx="1"/>
          </p:nvPr>
        </p:nvSpPr>
        <p:spPr>
          <a:xfrm>
            <a:off x="676656" y="2011681"/>
            <a:ext cx="10753725" cy="1270000"/>
          </a:xfrm>
        </p:spPr>
        <p:txBody>
          <a:bodyPr/>
          <a:lstStyle/>
          <a:p>
            <a:r>
              <a:rPr lang="en-GB" dirty="0"/>
              <a:t>A cause-and-effect diagram, sometimes known as a ‘’fishbone’’ diagram, can be helpful for categorising thoughts and brainstorming potential causes of a problem. An effective visual representation of cause and consequence is a fishbone diagram.</a:t>
            </a:r>
          </a:p>
        </p:txBody>
      </p:sp>
      <p:pic>
        <p:nvPicPr>
          <p:cNvPr id="4" name="Picture 3">
            <a:extLst>
              <a:ext uri="{FF2B5EF4-FFF2-40B4-BE49-F238E27FC236}">
                <a16:creationId xmlns:a16="http://schemas.microsoft.com/office/drawing/2014/main" id="{0A904F38-A8E9-2751-654D-D0FB43EF7B69}"/>
              </a:ext>
            </a:extLst>
          </p:cNvPr>
          <p:cNvPicPr>
            <a:picLocks noChangeAspect="1"/>
          </p:cNvPicPr>
          <p:nvPr/>
        </p:nvPicPr>
        <p:blipFill>
          <a:blip r:embed="rId2"/>
          <a:stretch>
            <a:fillRect/>
          </a:stretch>
        </p:blipFill>
        <p:spPr>
          <a:xfrm>
            <a:off x="1757680" y="3281681"/>
            <a:ext cx="6725920" cy="2932081"/>
          </a:xfrm>
          <a:prstGeom prst="rect">
            <a:avLst/>
          </a:prstGeom>
        </p:spPr>
      </p:pic>
    </p:spTree>
    <p:extLst>
      <p:ext uri="{BB962C8B-B14F-4D97-AF65-F5344CB8AC3E}">
        <p14:creationId xmlns:p14="http://schemas.microsoft.com/office/powerpoint/2010/main" val="11394560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59DCD-30C3-F66F-E115-AD032956DF58}"/>
              </a:ext>
            </a:extLst>
          </p:cNvPr>
          <p:cNvSpPr>
            <a:spLocks noGrp="1"/>
          </p:cNvSpPr>
          <p:nvPr>
            <p:ph type="title"/>
          </p:nvPr>
        </p:nvSpPr>
        <p:spPr/>
        <p:txBody>
          <a:bodyPr/>
          <a:lstStyle/>
          <a:p>
            <a:r>
              <a:rPr lang="en-GB" b="1" i="1" u="sng" dirty="0">
                <a:effectLst>
                  <a:outerShdw blurRad="38100" dist="38100" dir="2700000" algn="tl">
                    <a:srgbClr val="000000">
                      <a:alpha val="43137"/>
                    </a:srgbClr>
                  </a:outerShdw>
                </a:effectLst>
              </a:rPr>
              <a:t>Possible solutions</a:t>
            </a:r>
          </a:p>
        </p:txBody>
      </p:sp>
      <p:sp>
        <p:nvSpPr>
          <p:cNvPr id="6" name="Content Placeholder 5">
            <a:extLst>
              <a:ext uri="{FF2B5EF4-FFF2-40B4-BE49-F238E27FC236}">
                <a16:creationId xmlns:a16="http://schemas.microsoft.com/office/drawing/2014/main" id="{2915625D-C0EF-14B5-89D1-D8B4ED33CA0B}"/>
              </a:ext>
            </a:extLst>
          </p:cNvPr>
          <p:cNvSpPr>
            <a:spLocks noGrp="1"/>
          </p:cNvSpPr>
          <p:nvPr>
            <p:ph idx="1"/>
          </p:nvPr>
        </p:nvSpPr>
        <p:spPr/>
        <p:txBody>
          <a:bodyPr/>
          <a:lstStyle/>
          <a:p>
            <a:pPr>
              <a:buFont typeface="Wingdings" panose="05000000000000000000" pitchFamily="2" charset="2"/>
              <a:buChar char="Ø"/>
            </a:pPr>
            <a:r>
              <a:rPr lang="en-GB" dirty="0"/>
              <a:t>A relative can be brought into the household as a way to reduce a person’s reliance on friends and family who live elsewhere.</a:t>
            </a:r>
          </a:p>
          <a:p>
            <a:pPr>
              <a:buFont typeface="Wingdings" panose="05000000000000000000" pitchFamily="2" charset="2"/>
              <a:buChar char="Ø"/>
            </a:pPr>
            <a:r>
              <a:rPr lang="en-GB" dirty="0"/>
              <a:t>This is a feasible option for a hand prosthesis, but it has limited appeal because the user would need to carry numerous </a:t>
            </a:r>
            <a:r>
              <a:rPr lang="en-GB" dirty="0" err="1"/>
              <a:t>specialisedgadgets</a:t>
            </a:r>
            <a:r>
              <a:rPr lang="en-GB" dirty="0"/>
              <a:t>.</a:t>
            </a:r>
          </a:p>
          <a:p>
            <a:pPr>
              <a:buFont typeface="Wingdings" panose="05000000000000000000" pitchFamily="2" charset="2"/>
              <a:buChar char="Ø"/>
            </a:pPr>
            <a:r>
              <a:rPr lang="en-GB" dirty="0"/>
              <a:t>The candidate solution offering the fittest fitness function value ( often the minimum value) at the conclusion of each generation emerges as the ideal solution.</a:t>
            </a:r>
          </a:p>
        </p:txBody>
      </p:sp>
    </p:spTree>
    <p:extLst>
      <p:ext uri="{BB962C8B-B14F-4D97-AF65-F5344CB8AC3E}">
        <p14:creationId xmlns:p14="http://schemas.microsoft.com/office/powerpoint/2010/main" val="32925715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F5B3E-04A7-58EA-0EC4-731F3F679671}"/>
              </a:ext>
            </a:extLst>
          </p:cNvPr>
          <p:cNvSpPr>
            <a:spLocks noGrp="1"/>
          </p:cNvSpPr>
          <p:nvPr>
            <p:ph type="title"/>
          </p:nvPr>
        </p:nvSpPr>
        <p:spPr/>
        <p:txBody>
          <a:bodyPr/>
          <a:lstStyle/>
          <a:p>
            <a:r>
              <a:rPr lang="en-GB" b="1" i="1" u="sng" dirty="0">
                <a:effectLst>
                  <a:outerShdw blurRad="38100" dist="38100" dir="2700000" algn="tl">
                    <a:srgbClr val="000000">
                      <a:alpha val="43137"/>
                    </a:srgbClr>
                  </a:outerShdw>
                </a:effectLst>
              </a:rPr>
              <a:t>Conclusion</a:t>
            </a:r>
            <a:r>
              <a:rPr lang="en-GB" dirty="0"/>
              <a:t> </a:t>
            </a:r>
          </a:p>
        </p:txBody>
      </p:sp>
      <p:sp>
        <p:nvSpPr>
          <p:cNvPr id="3" name="Content Placeholder 2">
            <a:extLst>
              <a:ext uri="{FF2B5EF4-FFF2-40B4-BE49-F238E27FC236}">
                <a16:creationId xmlns:a16="http://schemas.microsoft.com/office/drawing/2014/main" id="{2EED0A58-BE54-A2C9-DDE3-00207255E23A}"/>
              </a:ext>
            </a:extLst>
          </p:cNvPr>
          <p:cNvSpPr>
            <a:spLocks noGrp="1"/>
          </p:cNvSpPr>
          <p:nvPr>
            <p:ph idx="1"/>
          </p:nvPr>
        </p:nvSpPr>
        <p:spPr>
          <a:xfrm>
            <a:off x="676656" y="2011680"/>
            <a:ext cx="11119104" cy="2763520"/>
          </a:xfrm>
        </p:spPr>
        <p:txBody>
          <a:bodyPr>
            <a:normAutofit/>
          </a:bodyPr>
          <a:lstStyle/>
          <a:p>
            <a:r>
              <a:rPr lang="en-GB" dirty="0"/>
              <a:t>Our world has changed, but our ideals haven’t therefore, the NHS must change in order to benefit from the potential that science and technology present to patients, caregivers, and those who support them.</a:t>
            </a:r>
          </a:p>
          <a:p>
            <a:r>
              <a:rPr lang="en-GB" dirty="0"/>
              <a:t>We live longer, have more complex health conditions, sometimes od our own making, therefore it must also change to meet new difficulties.</a:t>
            </a:r>
          </a:p>
          <a:p>
            <a:r>
              <a:rPr lang="en-GB" dirty="0"/>
              <a:t> </a:t>
            </a:r>
          </a:p>
        </p:txBody>
      </p:sp>
      <p:pic>
        <p:nvPicPr>
          <p:cNvPr id="5" name="Picture 4">
            <a:extLst>
              <a:ext uri="{FF2B5EF4-FFF2-40B4-BE49-F238E27FC236}">
                <a16:creationId xmlns:a16="http://schemas.microsoft.com/office/drawing/2014/main" id="{DCEAA757-B03E-7A85-76E2-73872B0FDAF6}"/>
              </a:ext>
            </a:extLst>
          </p:cNvPr>
          <p:cNvPicPr>
            <a:picLocks noChangeAspect="1"/>
          </p:cNvPicPr>
          <p:nvPr/>
        </p:nvPicPr>
        <p:blipFill>
          <a:blip r:embed="rId2"/>
          <a:stretch>
            <a:fillRect/>
          </a:stretch>
        </p:blipFill>
        <p:spPr>
          <a:xfrm>
            <a:off x="553402" y="3874928"/>
            <a:ext cx="6175416" cy="1800543"/>
          </a:xfrm>
          <a:prstGeom prst="rect">
            <a:avLst/>
          </a:prstGeom>
        </p:spPr>
      </p:pic>
      <p:pic>
        <p:nvPicPr>
          <p:cNvPr id="6" name="Picture 5">
            <a:extLst>
              <a:ext uri="{FF2B5EF4-FFF2-40B4-BE49-F238E27FC236}">
                <a16:creationId xmlns:a16="http://schemas.microsoft.com/office/drawing/2014/main" id="{DB61A4BC-EB0E-72D9-C02A-CD69142E89B4}"/>
              </a:ext>
            </a:extLst>
          </p:cNvPr>
          <p:cNvPicPr>
            <a:picLocks noChangeAspect="1"/>
          </p:cNvPicPr>
          <p:nvPr/>
        </p:nvPicPr>
        <p:blipFill>
          <a:blip r:embed="rId3"/>
          <a:stretch>
            <a:fillRect/>
          </a:stretch>
        </p:blipFill>
        <p:spPr>
          <a:xfrm>
            <a:off x="8190726" y="3874928"/>
            <a:ext cx="2143125" cy="2143125"/>
          </a:xfrm>
          <a:prstGeom prst="rect">
            <a:avLst/>
          </a:prstGeom>
        </p:spPr>
      </p:pic>
    </p:spTree>
    <p:extLst>
      <p:ext uri="{BB962C8B-B14F-4D97-AF65-F5344CB8AC3E}">
        <p14:creationId xmlns:p14="http://schemas.microsoft.com/office/powerpoint/2010/main" val="2130554988"/>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docProps/app.xml><?xml version="1.0" encoding="utf-8"?>
<Properties xmlns="http://schemas.openxmlformats.org/officeDocument/2006/extended-properties" xmlns:vt="http://schemas.openxmlformats.org/officeDocument/2006/docPropsVTypes">
  <Template>TM03457491[[fn=Metropolitan]]</Template>
  <TotalTime>78</TotalTime>
  <Words>557</Words>
  <Application>Microsoft Office PowerPoint</Application>
  <PresentationFormat>Widescreen</PresentationFormat>
  <Paragraphs>28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 Light</vt:lpstr>
      <vt:lpstr>Wingdings</vt:lpstr>
      <vt:lpstr>Metropolitan</vt:lpstr>
      <vt:lpstr>Problem Solving and decision making  </vt:lpstr>
      <vt:lpstr>Introduction </vt:lpstr>
      <vt:lpstr>The Problem </vt:lpstr>
      <vt:lpstr>The main causes of the problem </vt:lpstr>
      <vt:lpstr>The main causes of the problem (pt.2)</vt:lpstr>
      <vt:lpstr>Fishbone analysis</vt:lpstr>
      <vt:lpstr>Possible solutions</vt:lpstr>
      <vt:lpstr>Conclusion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MARIUS TASCU</dc:creator>
  <cp:lastModifiedBy>MARIUS TASCU</cp:lastModifiedBy>
  <cp:revision>2</cp:revision>
  <dcterms:created xsi:type="dcterms:W3CDTF">2022-07-10T11:35:33Z</dcterms:created>
  <dcterms:modified xsi:type="dcterms:W3CDTF">2022-07-24T10:07:25Z</dcterms:modified>
</cp:coreProperties>
</file>