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31"/>
  </p:notesMasterIdLst>
  <p:sldIdLst>
    <p:sldId id="257" r:id="rId6"/>
    <p:sldId id="263" r:id="rId7"/>
    <p:sldId id="271" r:id="rId8"/>
    <p:sldId id="269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4" r:id="rId21"/>
    <p:sldId id="285" r:id="rId22"/>
    <p:sldId id="286" r:id="rId23"/>
    <p:sldId id="287" r:id="rId24"/>
    <p:sldId id="288" r:id="rId25"/>
    <p:sldId id="289" r:id="rId26"/>
    <p:sldId id="290" r:id="rId27"/>
    <p:sldId id="291" r:id="rId28"/>
    <p:sldId id="292" r:id="rId29"/>
    <p:sldId id="293" r:id="rId3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4B4"/>
    <a:srgbClr val="FFFF00"/>
    <a:srgbClr val="0E53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81" autoAdjust="0"/>
    <p:restoredTop sz="94674" autoAdjust="0"/>
  </p:normalViewPr>
  <p:slideViewPr>
    <p:cSldViewPr>
      <p:cViewPr varScale="1">
        <p:scale>
          <a:sx n="87" d="100"/>
          <a:sy n="87" d="100"/>
        </p:scale>
        <p:origin x="1194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216AE5-41D0-4A80-A960-D6703AB855A6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14147A-7772-4740-B166-FC2BEFB1158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3840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E2989-2B4D-41CF-9B10-FD229E76C4B5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3785-85C5-4233-A5C8-DFC534BBAE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766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E2989-2B4D-41CF-9B10-FD229E76C4B5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3785-85C5-4233-A5C8-DFC534BBAE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6791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E2989-2B4D-41CF-9B10-FD229E76C4B5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3785-85C5-4233-A5C8-DFC534BBAE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3200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E2989-2B4D-41CF-9B10-FD229E76C4B5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3785-85C5-4233-A5C8-DFC534BBAE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6788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E2989-2B4D-41CF-9B10-FD229E76C4B5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3785-85C5-4233-A5C8-DFC534BBAE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6506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E2989-2B4D-41CF-9B10-FD229E76C4B5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3785-85C5-4233-A5C8-DFC534BBAE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8910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E2989-2B4D-41CF-9B10-FD229E76C4B5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3785-85C5-4233-A5C8-DFC534BBAE5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84213" y="1412875"/>
            <a:ext cx="3959225" cy="3744913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1459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E2989-2B4D-41CF-9B10-FD229E76C4B5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3785-85C5-4233-A5C8-DFC534BBAE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269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E2989-2B4D-41CF-9B10-FD229E76C4B5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3785-85C5-4233-A5C8-DFC534BBAE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5639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E2989-2B4D-41CF-9B10-FD229E76C4B5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3785-85C5-4233-A5C8-DFC534BBAE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9448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E2989-2B4D-41CF-9B10-FD229E76C4B5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3785-85C5-4233-A5C8-DFC534BBAE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2145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D3FA9-265E-47DE-ABDA-DFF536C5AB53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A85D-9276-4CB4-9B90-1CF4049117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86639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D3FA9-265E-47DE-ABDA-DFF536C5AB53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A85D-9276-4CB4-9B90-1CF404911781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" y="3048"/>
            <a:ext cx="9122664" cy="6851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5158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D3FA9-265E-47DE-ABDA-DFF536C5AB53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A85D-9276-4CB4-9B90-1CF4049117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29242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D3FA9-265E-47DE-ABDA-DFF536C5AB53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A85D-9276-4CB4-9B90-1CF4049117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5374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D3FA9-265E-47DE-ABDA-DFF536C5AB53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A85D-9276-4CB4-9B90-1CF4049117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0518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D3FA9-265E-47DE-ABDA-DFF536C5AB53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A85D-9276-4CB4-9B90-1CF4049117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5786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D3FA9-265E-47DE-ABDA-DFF536C5AB53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A85D-9276-4CB4-9B90-1CF4049117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77478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D3FA9-265E-47DE-ABDA-DFF536C5AB53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A85D-9276-4CB4-9B90-1CF4049117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21608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D3FA9-265E-47DE-ABDA-DFF536C5AB53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A85D-9276-4CB4-9B90-1CF4049117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45517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D3FA9-265E-47DE-ABDA-DFF536C5AB53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A85D-9276-4CB4-9B90-1CF4049117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1103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D3FA9-265E-47DE-ABDA-DFF536C5AB53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A85D-9276-4CB4-9B90-1CF4049117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25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CE2989-2B4D-41CF-9B10-FD229E76C4B5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73785-85C5-4233-A5C8-DFC534BBAE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3108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D3FA9-265E-47DE-ABDA-DFF536C5AB53}" type="datetimeFigureOut">
              <a:rPr lang="en-GB" smtClean="0"/>
              <a:t>30/11/2016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E7A85D-9276-4CB4-9B90-1CF404911781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" y="3048"/>
            <a:ext cx="9122664" cy="6851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106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222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pic>
        <p:nvPicPr>
          <p:cNvPr id="4" name="Picture 3" descr="C:\Users\fad-gw.SMD\Pictures\Best of the Best\Schoo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69438"/>
            <a:ext cx="6768752" cy="4716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8826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4624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479193" y="455775"/>
            <a:ext cx="560954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en-US" sz="3600" dirty="0"/>
              <a:t>Advanced Engine Technology</a:t>
            </a:r>
          </a:p>
          <a:p>
            <a:pPr algn="ctr"/>
            <a:endParaRPr lang="en-US" sz="3600" dirty="0">
              <a:latin typeface="Berlin Sans FB Demi" panose="020E0802020502020306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39551" y="2207406"/>
            <a:ext cx="7488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6600" dirty="0">
                <a:solidFill>
                  <a:srgbClr val="00B0F0"/>
                </a:solidFill>
              </a:rPr>
              <a:t>Valves and Air Flow</a:t>
            </a:r>
            <a:endParaRPr lang="en-GB" sz="6600" dirty="0" smtClean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6021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0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627470" y="109113"/>
            <a:ext cx="18639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sz="3600" dirty="0"/>
              <a:t>Contents</a:t>
            </a:r>
            <a:endParaRPr lang="en-US" sz="3600" dirty="0">
              <a:latin typeface="Berlin Sans FB Demi" panose="020E0802020502020306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39552" y="1556792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/>
          </a:p>
          <a:p>
            <a:pPr algn="just"/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71600" y="1879957"/>
            <a:ext cx="748883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3600" dirty="0" smtClean="0"/>
              <a:t>1.0 Introduction</a:t>
            </a:r>
            <a:endParaRPr lang="en-GB" altLang="en-US" sz="3600" dirty="0"/>
          </a:p>
          <a:p>
            <a:r>
              <a:rPr lang="en-GB" altLang="en-US" sz="3600" dirty="0" smtClean="0"/>
              <a:t>2.0 Measuring </a:t>
            </a:r>
            <a:r>
              <a:rPr lang="en-GB" altLang="en-US" sz="3600" dirty="0"/>
              <a:t>Air Flow</a:t>
            </a:r>
          </a:p>
          <a:p>
            <a:r>
              <a:rPr lang="en-GB" altLang="en-US" sz="3600" dirty="0" smtClean="0"/>
              <a:t>3.0 Discharge </a:t>
            </a:r>
            <a:r>
              <a:rPr lang="en-GB" altLang="en-US" sz="3600" dirty="0"/>
              <a:t>Coefficient</a:t>
            </a:r>
          </a:p>
          <a:p>
            <a:r>
              <a:rPr lang="en-GB" altLang="en-US" sz="3600" dirty="0" smtClean="0"/>
              <a:t>4.0 Valve </a:t>
            </a:r>
            <a:r>
              <a:rPr lang="en-GB" altLang="en-US" sz="3600" dirty="0"/>
              <a:t>flow patterns</a:t>
            </a:r>
          </a:p>
          <a:p>
            <a:r>
              <a:rPr lang="en-GB" altLang="en-US" sz="3600" dirty="0" smtClean="0"/>
              <a:t>5.0 Multi </a:t>
            </a:r>
            <a:r>
              <a:rPr lang="en-GB" altLang="en-US" sz="3600" dirty="0"/>
              <a:t>valve cylinder heads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2547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-99392"/>
            <a:ext cx="9122664" cy="68519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sp>
        <p:nvSpPr>
          <p:cNvPr id="13" name="Rectangle 12"/>
          <p:cNvSpPr/>
          <p:nvPr/>
        </p:nvSpPr>
        <p:spPr>
          <a:xfrm>
            <a:off x="2857679" y="109113"/>
            <a:ext cx="34034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600" dirty="0" smtClean="0">
                <a:latin typeface="Berlin Sans FB Demi" panose="020E0802020502020306" pitchFamily="34" charset="0"/>
              </a:rPr>
              <a:t>1.0 Introduction</a:t>
            </a:r>
            <a:endParaRPr lang="en-US" sz="3600" dirty="0">
              <a:latin typeface="Berlin Sans FB Demi" panose="020E0802020502020306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39552" y="1556792"/>
            <a:ext cx="748883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The valves get in the way of air flow!!!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We cannot eliminate them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However we can study and attempt to improve the air flow past a valve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Inlet and exhaust valves are of the “poppet valve” type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/>
              <a:t>Here we will consider the basic flow patterns around a poppet valve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/>
          </a:p>
          <a:p>
            <a:pPr algn="just"/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3340862"/>
            <a:ext cx="3115326" cy="209720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974" y="3311275"/>
            <a:ext cx="3426249" cy="2481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77318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0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sp>
        <p:nvSpPr>
          <p:cNvPr id="13" name="Rectangle 12"/>
          <p:cNvSpPr/>
          <p:nvPr/>
        </p:nvSpPr>
        <p:spPr>
          <a:xfrm>
            <a:off x="2093850" y="109113"/>
            <a:ext cx="49311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600" dirty="0" smtClean="0">
                <a:latin typeface="Berlin Sans FB Demi" panose="020E0802020502020306" pitchFamily="34" charset="0"/>
              </a:rPr>
              <a:t>2.0 Measuring Air Flow</a:t>
            </a:r>
            <a:endParaRPr lang="en-US" sz="3600" dirty="0">
              <a:latin typeface="Berlin Sans FB Demi" panose="020E0802020502020306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17037" y="1628800"/>
            <a:ext cx="7488832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/>
              <a:t>To measure the flow of air through a cylinder head requires a measure of flow at a certain pressure drop, for the range of valve lift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/>
              <a:t>This is done using a </a:t>
            </a:r>
            <a:r>
              <a:rPr lang="en-GB" altLang="en-US" sz="2000" b="1" dirty="0"/>
              <a:t>flow bench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altLang="en-US" sz="2000" dirty="0"/>
              <a:t>Can be used to test the flow properties of all components (e.g. Air filters, manifolds </a:t>
            </a:r>
            <a:r>
              <a:rPr lang="en-GB" altLang="en-US" sz="2000" dirty="0" err="1"/>
              <a:t>etc</a:t>
            </a:r>
            <a:r>
              <a:rPr lang="en-GB" altLang="en-US" sz="2000" dirty="0"/>
              <a:t>) where gas flows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altLang="en-US" sz="2000" dirty="0"/>
              <a:t>One of the primary tools of engine builders and head porters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altLang="en-US" sz="2000" dirty="0"/>
              <a:t>Allows quantifiable measurements to be made to assess the benefits (or otherwise) of head modifications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altLang="en-US" sz="2000" dirty="0"/>
              <a:t>Also valuable for measuring flow coefficients (see later) for input into engine simulation models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7439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0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1556792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/>
          </a:p>
          <a:p>
            <a:pPr algn="just"/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82147" y="1811868"/>
            <a:ext cx="694623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HND/BSc students are generally more hands-on hence have taken the BTEC pathway before coming here.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As a result they need a different style of teaching when it comes to the analytical subjects.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They still have a flare for the engineering creativity, but possibly not for the numerical disciplines like the BEng students.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4" descr="Flow_bench_schematic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844" y="243438"/>
            <a:ext cx="6645275" cy="498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196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0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3910" y="692696"/>
            <a:ext cx="781853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Cylinder head is attached to flow bench using a cylinder sleeve to simulate the effects of the cylinder on flow through the valve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Air is driven through by a pump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The test pressure manometer measures the pressure drop across the cylinder head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Flow rate is measured using the metering element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This is typically an orifice plate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Calibrated plate where the relationship between flow </a:t>
            </a:r>
            <a:r>
              <a:rPr lang="en-GB" altLang="en-US" sz="2400" i="1" dirty="0"/>
              <a:t>through</a:t>
            </a:r>
            <a:r>
              <a:rPr lang="en-GB" altLang="en-US" sz="2400" dirty="0"/>
              <a:t> the orifice and pressure drop </a:t>
            </a:r>
            <a:r>
              <a:rPr lang="en-GB" altLang="en-US" sz="2400" i="1" dirty="0"/>
              <a:t>across</a:t>
            </a:r>
            <a:r>
              <a:rPr lang="en-GB" altLang="en-US" sz="2400" dirty="0"/>
              <a:t> it is known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659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0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22971" y="764704"/>
            <a:ext cx="4353085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/>
              <a:t>Test is performed for the whole range of valve openings, usually in 1.27mm </a:t>
            </a:r>
            <a:r>
              <a:rPr lang="en-GB" altLang="en-US" sz="2000" dirty="0" smtClean="0"/>
              <a:t> steps</a:t>
            </a:r>
          </a:p>
          <a:p>
            <a:endParaRPr lang="en-GB" alt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/>
              <a:t>At each valve opening, Flow rate is adjusted until test manometer shows a pre-determined pressure drop (usually at 25” H</a:t>
            </a:r>
            <a:r>
              <a:rPr lang="en-GB" altLang="en-US" sz="2000" baseline="-25000" dirty="0"/>
              <a:t>2</a:t>
            </a:r>
            <a:r>
              <a:rPr lang="en-GB" altLang="en-US" sz="2000" dirty="0"/>
              <a:t>0</a:t>
            </a:r>
            <a:r>
              <a:rPr lang="en-GB" altLang="en-US" sz="2000" dirty="0" smtClean="0"/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alt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 smtClean="0"/>
              <a:t>Plot </a:t>
            </a:r>
            <a:r>
              <a:rPr lang="en-GB" altLang="en-US" sz="2000" dirty="0"/>
              <a:t>of flow rate versus valve lift can now be drawn</a:t>
            </a:r>
          </a:p>
          <a:p>
            <a:pPr algn="just"/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2564904"/>
            <a:ext cx="3695524" cy="2857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6800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0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32656"/>
            <a:ext cx="6121400" cy="408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2956306" y="4597430"/>
            <a:ext cx="28720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Rover V8 head modifications</a:t>
            </a:r>
          </a:p>
        </p:txBody>
      </p:sp>
    </p:spTree>
    <p:extLst>
      <p:ext uri="{BB962C8B-B14F-4D97-AF65-F5344CB8AC3E}">
        <p14:creationId xmlns:p14="http://schemas.microsoft.com/office/powerpoint/2010/main" val="12824533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0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764704"/>
            <a:ext cx="3042168" cy="405419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5896" y="744350"/>
            <a:ext cx="4779678" cy="3584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39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0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0" y="476672"/>
            <a:ext cx="3237257" cy="243251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698" y="2780928"/>
            <a:ext cx="3194581" cy="214597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1960" y="1055842"/>
            <a:ext cx="1639966" cy="127417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1994" y="3321846"/>
            <a:ext cx="1639966" cy="1274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6289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0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838976" y="109113"/>
            <a:ext cx="544091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600" dirty="0">
                <a:latin typeface="Berlin Sans FB Demi" panose="020E0802020502020306" pitchFamily="34" charset="0"/>
              </a:rPr>
              <a:t>3</a:t>
            </a:r>
            <a:r>
              <a:rPr lang="en-US" sz="3600" dirty="0" smtClean="0">
                <a:latin typeface="Berlin Sans FB Demi" panose="020E0802020502020306" pitchFamily="34" charset="0"/>
              </a:rPr>
              <a:t>.0 Discharge Coefficients</a:t>
            </a:r>
            <a:endParaRPr lang="en-US" sz="3600" dirty="0">
              <a:latin typeface="Berlin Sans FB Demi" panose="020E0802020502020306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17037" y="1628800"/>
            <a:ext cx="748883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/>
              <a:t>Efficiency of flow past valve is important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/>
              <a:t>Discharge coefficient is a means of measuring this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/>
              <a:t>Defined as: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alt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altLang="en-US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alt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altLang="en-US" sz="2000" dirty="0" smtClean="0"/>
          </a:p>
          <a:p>
            <a:endParaRPr lang="en-GB" alt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/>
              <a:t>But why is the effective flow area less??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/>
              <a:t>And what is the geometric flow area?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8347" y="2696430"/>
            <a:ext cx="4086212" cy="1034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0219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67066" y="476672"/>
            <a:ext cx="74888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400" b="1" dirty="0"/>
              <a:t>Geometric Flow Area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is the maximum cross sectional area available for air flow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Commonly called the curtain area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Is a function of valve lift and valve diameter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84" y="2886240"/>
            <a:ext cx="3504711" cy="150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3087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67066" y="476672"/>
            <a:ext cx="471304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000" b="1" dirty="0"/>
              <a:t>Effective flow area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000" dirty="0"/>
              <a:t>Is less!!!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000" dirty="0"/>
              <a:t>This is because the inertia of the flowing gas moving through the port and over the valve prevents it exactly following the shape of the port and valve seat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000" dirty="0"/>
              <a:t>Tendency to “overshoot” as it flows through abrupt changes in geometry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000" dirty="0"/>
              <a:t>Flow breaks away from valve head and seat as it flows past these relatively sharp edges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000" dirty="0"/>
              <a:t>Forms a “free jet”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000" dirty="0"/>
              <a:t>Therefore, flow area is less than geometric (curtain) area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128" y="1196752"/>
            <a:ext cx="3158002" cy="2798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5946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656" y="836712"/>
            <a:ext cx="6200273" cy="455689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411760" y="188640"/>
            <a:ext cx="378174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4000" dirty="0" smtClean="0"/>
              <a:t>4.0 Flow </a:t>
            </a:r>
            <a:r>
              <a:rPr lang="en-GB" altLang="en-US" sz="4000" dirty="0"/>
              <a:t>Patterns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2081162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2541" y="116632"/>
            <a:ext cx="5700254" cy="516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9431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2735" y="260648"/>
            <a:ext cx="6559865" cy="4980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6802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6072" y="260648"/>
            <a:ext cx="5633192" cy="4858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6080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188640"/>
            <a:ext cx="7035394" cy="5133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0909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380" y="548680"/>
            <a:ext cx="8120576" cy="4200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5289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1963537" y="476672"/>
            <a:ext cx="519558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dirty="0" smtClean="0"/>
              <a:t>5.0 Multi-Valve </a:t>
            </a:r>
            <a:r>
              <a:rPr lang="en-GB" sz="4400" dirty="0"/>
              <a:t>Heads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542" y="1494506"/>
            <a:ext cx="7577985" cy="418221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31840" y="5676724"/>
            <a:ext cx="2454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Three </a:t>
            </a:r>
            <a:r>
              <a:rPr lang="en-GB" sz="2400" b="1" dirty="0">
                <a:solidFill>
                  <a:srgbClr val="FF0000"/>
                </a:solidFill>
              </a:rPr>
              <a:t>I</a:t>
            </a:r>
            <a:r>
              <a:rPr lang="en-GB" sz="2400" b="1" dirty="0" smtClean="0">
                <a:solidFill>
                  <a:srgbClr val="FF0000"/>
                </a:solidFill>
              </a:rPr>
              <a:t>nlet Valves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88943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210" y="260648"/>
            <a:ext cx="4298053" cy="488331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0195" y="1483685"/>
            <a:ext cx="4298053" cy="3121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8014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63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611560" y="836712"/>
            <a:ext cx="482453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Engine Speed Advantages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Smaller valves have less mass (and hence inertia)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This makes them easier to control at high speeds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Less tendency for valves to float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Smaller valves require less spring pressure, often allowing single valve springs to be used, removing spring harmonics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Increased flow area – if rest of engine can support higher flow – allows higher rpm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6096" y="620688"/>
            <a:ext cx="3328704" cy="456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1123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63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611560" y="836712"/>
            <a:ext cx="482453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Combustion Advantages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More, smaller valves permits a flat chamber shape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This results in a shorter flame distance, requiring less ignition advance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Thus the engine is compressing a burning mixture for less time, giving a net power increase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Flatter, shorter flame paths allow higher compression without detonation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128" y="1052736"/>
            <a:ext cx="2908044" cy="3639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8629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63" y="6096"/>
            <a:ext cx="9122664" cy="685190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7237" y="6082696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 Aml-gyswllt            A Connected University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611560" y="836712"/>
            <a:ext cx="4824536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Combustion Advantages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Increased valve curtain area for a given lift results in more rapid cylinder filling, and hence higher VE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Higher port velocities give more homogeneous (better mixed) charge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altLang="en-US" sz="2400" dirty="0"/>
              <a:t>Better combustion, higher cylinder pressures, more torque/power!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5668" y="692696"/>
            <a:ext cx="3279932" cy="203014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8144" y="2722840"/>
            <a:ext cx="2609314" cy="255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7472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EBB8CF4F97D8459032B127C6E30AFA" ma:contentTypeVersion="" ma:contentTypeDescription="Create a new document." ma:contentTypeScope="" ma:versionID="08f7ca74cacec811fba6f0256dcba1ff">
  <xsd:schema xmlns:xsd="http://www.w3.org/2001/XMLSchema" xmlns:xs="http://www.w3.org/2001/XMLSchema" xmlns:p="http://schemas.microsoft.com/office/2006/metadata/properties" xmlns:ns2="d2b8960e-facc-4669-b15e-a27cbac92f04" targetNamespace="http://schemas.microsoft.com/office/2006/metadata/properties" ma:root="true" ma:fieldsID="52910231109fd2aafc513f1ff09a7276" ns2:_="">
    <xsd:import namespace="d2b8960e-facc-4669-b15e-a27cbac92f0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b8960e-facc-4669-b15e-a27cbac92f0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DCD0180-7F3F-4F68-A3F9-0F26872DFEF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E371BF7-C61A-4B26-BBF0-C6DC310682A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b8960e-facc-4669-b15e-a27cbac92f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B017648-BCA6-44B0-A6EF-AC497EA2BAAF}">
  <ds:schemaRefs>
    <ds:schemaRef ds:uri="d2b8960e-facc-4669-b15e-a27cbac92f04"/>
    <ds:schemaRef ds:uri="http://purl.org/dc/terms/"/>
    <ds:schemaRef ds:uri="http://schemas.microsoft.com/office/2006/documentManagement/types"/>
    <ds:schemaRef ds:uri="http://purl.org/dc/elements/1.1/"/>
    <ds:schemaRef ds:uri="http://purl.org/dc/dcmitype/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3423</TotalTime>
  <Words>805</Words>
  <Application>Microsoft Office PowerPoint</Application>
  <PresentationFormat>On-screen Show (4:3)</PresentationFormat>
  <Paragraphs>106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Berlin Sans FB Demi</vt:lpstr>
      <vt:lpstr>Calibri</vt:lpstr>
      <vt:lpstr>Office Theme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Abi Summerfield</cp:lastModifiedBy>
  <cp:revision>191</cp:revision>
  <cp:lastPrinted>2014-09-30T16:46:43Z</cp:lastPrinted>
  <dcterms:created xsi:type="dcterms:W3CDTF">2014-09-15T14:23:32Z</dcterms:created>
  <dcterms:modified xsi:type="dcterms:W3CDTF">2016-11-30T10:45:17Z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0x0101000FEBB8CF4F97D8459032B127C6E30AFA</vt:lpwstr>
  </property>
</Properties>
</file>