
<file path=[Content_Types].xml><?xml version="1.0" encoding="utf-8"?>
<Types xmlns="http://schemas.openxmlformats.org/package/2006/content-types">
  <Override PartName="/ppt/slides/slide14.xml" ContentType="application/vnd.openxmlformats-officedocument.presentationml.slide+xml"/>
  <Override PartName="/ppt/slideLayouts/slideLayout11.xml" ContentType="application/vnd.openxmlformats-officedocument.presentationml.slideLayout+xml"/>
  <Override PartName="/docProps/core.xml" ContentType="application/vnd.openxmlformats-package.core-properties+xml"/>
  <Override PartName="/ppt/slides/slide22.xml" ContentType="application/vnd.openxmlformats-officedocument.presentationml.slide+xml"/>
  <Override PartName="/ppt/slides/slide11.xml" ContentType="application/vnd.openxmlformats-officedocument.presentationml.slide+xml"/>
  <Override PartName="/ppt/slides/slide9.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s/slide15.xml" ContentType="application/vnd.openxmlformats-officedocument.presentationml.slide+xml"/>
  <Override PartName="/ppt/slideLayouts/slideLayout1.xml" ContentType="application/vnd.openxmlformats-officedocument.presentationml.slideLayout+xml"/>
  <Override PartName="/ppt/slides/slide23.xml" ContentType="application/vnd.openxmlformats-officedocument.presentationml.slide+xml"/>
  <Override PartName="/ppt/slideMasters/slideMaster1.xml" ContentType="application/vnd.openxmlformats-officedocument.presentationml.slideMaster+xml"/>
  <Override PartName="/ppt/slides/slide12.xml" ContentType="application/vnd.openxmlformats-officedocument.presentationml.slide+xml"/>
  <Override PartName="/ppt/viewProps.xml" ContentType="application/vnd.openxmlformats-officedocument.presentationml.viewProps+xml"/>
  <Override PartName="/ppt/slides/slide20.xml" ContentType="application/vnd.openxmlformats-officedocument.presentationml.slide+xml"/>
  <Override PartName="/docProps/app.xml" ContentType="application/vnd.openxmlformats-officedocument.extended-properties+xml"/>
  <Override PartName="/ppt/slides/slide7.xml" ContentType="application/vnd.openxmlformats-officedocument.presentationml.slide+xml"/>
  <Override PartName="/ppt/presProps.xml" ContentType="application/vnd.openxmlformats-officedocument.presentationml.presProps+xml"/>
  <Override PartName="/ppt/slideLayouts/slideLayout8.xml" ContentType="application/vnd.openxmlformats-officedocument.presentationml.slideLayout+xml"/>
  <Default Extension="xml" ContentType="application/xml"/>
  <Override PartName="/ppt/slides/slide4.xml" ContentType="application/vnd.openxmlformats-officedocument.presentationml.slide+xml"/>
  <Override PartName="/ppt/slides/slide19.xml" ContentType="application/vnd.openxmlformats-officedocument.presentationml.slide+xml"/>
  <Override PartName="/ppt/slideLayouts/slideLayout5.xml" ContentType="application/vnd.openxmlformats-officedocument.presentationml.slideLayout+xml"/>
  <Override PartName="/ppt/slides/slide1.xml" ContentType="application/vnd.openxmlformats-officedocument.presentationml.slide+xml"/>
  <Override PartName="/ppt/slides/slide16.xml" ContentType="application/vnd.openxmlformats-officedocument.presentationml.slide+xml"/>
  <Override PartName="/ppt/slideLayouts/slideLayout2.xml" ContentType="application/vnd.openxmlformats-officedocument.presentationml.slideLayout+xml"/>
  <Override PartName="/ppt/slides/slide24.xml" ContentType="application/vnd.openxmlformats-officedocument.presentationml.slide+xml"/>
  <Override PartName="/ppt/slides/slide13.xml" ContentType="application/vnd.openxmlformats-officedocument.presentationml.slide+xml"/>
  <Override PartName="/ppt/slideLayouts/slideLayout10.xml" ContentType="application/vnd.openxmlformats-officedocument.presentationml.slideLayout+xml"/>
  <Default Extension="rels" ContentType="application/vnd.openxmlformats-package.relationships+xml"/>
  <Override PartName="/ppt/slides/slide21.xml" ContentType="application/vnd.openxmlformats-officedocument.presentationml.slide+xml"/>
  <Override PartName="/ppt/slides/slide10.xml" ContentType="application/vnd.openxmlformats-officedocument.presentationml.slide+xml"/>
  <Default Extension="jpeg" ContentType="image/jpeg"/>
  <Override PartName="/ppt/slides/slide8.xml" ContentType="application/vnd.openxmlformats-officedocument.presentationml.slide+xml"/>
  <Override PartName="/ppt/tableStyles.xml" ContentType="application/vnd.openxmlformats-officedocument.presentationml.tableStyles+xml"/>
  <Override PartName="/ppt/slideLayouts/slideLayout9.xml" ContentType="application/vnd.openxmlformats-officedocument.presentationml.slideLayout+xml"/>
  <Override PartName="/ppt/slides/slide5.xml" ContentType="application/vnd.openxmlformats-officedocument.presentationml.slide+xml"/>
  <Override PartName="/ppt/slideLayouts/slideLayout6.xml" ContentType="application/vnd.openxmlformats-officedocument.presentationml.slideLayout+xml"/>
  <Override PartName="/ppt/theme/theme1.xml" ContentType="application/vnd.openxmlformats-officedocument.theme+xml"/>
  <Override PartName="/ppt/slides/slide2.xml" ContentType="application/vnd.openxmlformats-officedocument.presentationml.slide+xml"/>
  <Override PartName="/ppt/slides/slide17.xml" ContentType="application/vnd.openxmlformats-officedocument.presentationml.slide+xml"/>
  <Override PartName="/ppt/presentation.xml" ContentType="application/vnd.openxmlformats-officedocument.presentationml.presentation.main+xml"/>
  <Default Extension="bin" ContentType="application/vnd.openxmlformats-officedocument.presentationml.printerSettings"/>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4" r:id="rId14"/>
    <p:sldId id="279" r:id="rId15"/>
    <p:sldId id="268" r:id="rId16"/>
    <p:sldId id="269" r:id="rId17"/>
    <p:sldId id="270" r:id="rId18"/>
    <p:sldId id="271" r:id="rId19"/>
    <p:sldId id="272" r:id="rId20"/>
    <p:sldId id="273" r:id="rId21"/>
    <p:sldId id="275" r:id="rId22"/>
    <p:sldId id="276" r:id="rId23"/>
    <p:sldId id="277" r:id="rId24"/>
    <p:sldId id="278"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lrMru>
    <a:srgbClr val="41ED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snapToObjects="1">
      <p:cViewPr varScale="1">
        <p:scale>
          <a:sx n="99" d="100"/>
          <a:sy n="99" d="100"/>
        </p:scale>
        <p:origin x="-116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printerSettings" Target="printerSettings/printerSettings1.bin"/><Relationship Id="rId27" Type="http://schemas.openxmlformats.org/officeDocument/2006/relationships/presProps" Target="presProps.xml"/><Relationship Id="rId28" Type="http://schemas.openxmlformats.org/officeDocument/2006/relationships/viewProps" Target="viewProps.xml"/><Relationship Id="rId29" Type="http://schemas.openxmlformats.org/officeDocument/2006/relationships/theme" Target="theme/theme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 Type="http://schemas.openxmlformats.org/officeDocument/2006/relationships/slideMaster" Target="slideMasters/slideMaster1.xml"/><Relationship Id="rId19" Type="http://schemas.openxmlformats.org/officeDocument/2006/relationships/slide" Target="slides/slide18.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8" Type="http://schemas.openxmlformats.org/officeDocument/2006/relationships/slide" Target="slides/slide17.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AEBA6F47-A124-9247-8121-3C47A552743B}" type="datetimeFigureOut">
              <a:rPr lang="en-US" smtClean="0"/>
              <a:t>2/9/14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EBA6F47-A124-9247-8121-3C47A552743B}" type="datetimeFigureOut">
              <a:rPr lang="en-US" smtClean="0"/>
              <a:t>2/9/14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AEBA6F47-A124-9247-8121-3C47A552743B}" type="datetimeFigureOut">
              <a:rPr lang="en-US" smtClean="0"/>
              <a:t>2/9/14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AEBA6F47-A124-9247-8121-3C47A552743B}" type="datetimeFigureOut">
              <a:rPr lang="en-US" smtClean="0"/>
              <a:t>2/9/14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AEBA6F47-A124-9247-8121-3C47A552743B}" type="datetimeFigureOut">
              <a:rPr lang="en-US" smtClean="0"/>
              <a:t>2/9/14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AEBA6F47-A124-9247-8121-3C47A552743B}" type="datetimeFigureOut">
              <a:rPr lang="en-US" smtClean="0"/>
              <a:t>2/9/14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BA6F47-A124-9247-8121-3C47A552743B}" type="datetimeFigureOut">
              <a:rPr lang="en-US" smtClean="0"/>
              <a:t>2/9/14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EBA6F47-A124-9247-8121-3C47A552743B}" type="datetimeFigureOut">
              <a:rPr lang="en-US" smtClean="0"/>
              <a:t>2/9/14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EBA6F47-A124-9247-8121-3C47A552743B}" type="datetimeFigureOut">
              <a:rPr lang="en-US" smtClean="0"/>
              <a:t>2/9/14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EBA6F47-A124-9247-8121-3C47A552743B}" type="datetimeFigureOut">
              <a:rPr lang="en-US" smtClean="0"/>
              <a:t>2/9/14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EBA6F47-A124-9247-8121-3C47A552743B}" type="datetimeFigureOut">
              <a:rPr lang="en-US" smtClean="0"/>
              <a:t>2/9/14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E92D2CD-C24B-E74E-A8D4-B1CC01F6B48E}"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BA6F47-A124-9247-8121-3C47A552743B}" type="datetimeFigureOut">
              <a:rPr lang="en-US" smtClean="0"/>
              <a:t>2/9/14</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92D2CD-C24B-E74E-A8D4-B1CC01F6B48E}" type="slidenum">
              <a:rPr lang="en-US" smtClean="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Interpretations of the Identity and Role of Jesus</a:t>
            </a:r>
            <a:endParaRPr lang="en-US" dirty="0"/>
          </a:p>
        </p:txBody>
      </p:sp>
      <p:sp>
        <p:nvSpPr>
          <p:cNvPr id="3" name="Subtitle 2"/>
          <p:cNvSpPr>
            <a:spLocks noGrp="1"/>
          </p:cNvSpPr>
          <p:nvPr>
            <p:ph type="subTitle" idx="1"/>
          </p:nvPr>
        </p:nvSpPr>
        <p:spPr/>
        <p:txBody>
          <a:bodyPr/>
          <a:lstStyle/>
          <a:p>
            <a:r>
              <a:rPr lang="en-US" dirty="0" smtClean="0"/>
              <a:t>New Testament Christology</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1325562"/>
          </a:xfrm>
        </p:spPr>
        <p:txBody>
          <a:bodyPr>
            <a:normAutofit/>
          </a:bodyPr>
          <a:lstStyle/>
          <a:p>
            <a:r>
              <a:rPr lang="en-US" sz="3200" dirty="0" smtClean="0"/>
              <a:t>Christology of the </a:t>
            </a:r>
            <a:br>
              <a:rPr lang="en-US" sz="3200" dirty="0" smtClean="0"/>
            </a:br>
            <a:r>
              <a:rPr lang="en-US" sz="3200" dirty="0" smtClean="0"/>
              <a:t>New Testament Writings</a:t>
            </a:r>
            <a:endParaRPr lang="en-US" sz="3200" dirty="0"/>
          </a:p>
        </p:txBody>
      </p:sp>
      <p:sp>
        <p:nvSpPr>
          <p:cNvPr id="5" name="Content Placeholder 4"/>
          <p:cNvSpPr>
            <a:spLocks noGrp="1"/>
          </p:cNvSpPr>
          <p:nvPr>
            <p:ph sz="half" idx="1"/>
          </p:nvPr>
        </p:nvSpPr>
        <p:spPr/>
        <p:txBody>
          <a:bodyPr>
            <a:normAutofit fontScale="40000" lnSpcReduction="20000"/>
          </a:bodyPr>
          <a:lstStyle/>
          <a:p>
            <a:pPr>
              <a:buNone/>
            </a:pPr>
            <a:r>
              <a:rPr lang="en-US" dirty="0" smtClean="0"/>
              <a:t>	</a:t>
            </a:r>
          </a:p>
          <a:p>
            <a:r>
              <a:rPr lang="en-US" sz="4500" dirty="0" smtClean="0"/>
              <a:t>Christology – doctrine of the person and teaching of ‘Christ’.</a:t>
            </a:r>
          </a:p>
          <a:p>
            <a:r>
              <a:rPr lang="en-US" sz="4500" dirty="0" smtClean="0"/>
              <a:t>Critical study of the various ways in which the New Testament authors express their understanding of the identity and role of Jesus.</a:t>
            </a:r>
          </a:p>
          <a:p>
            <a:r>
              <a:rPr lang="en-US" sz="4500" dirty="0" smtClean="0"/>
              <a:t>Study of the </a:t>
            </a:r>
            <a:r>
              <a:rPr lang="en-US" sz="4500" i="1" dirty="0" smtClean="0"/>
              <a:t>origins </a:t>
            </a:r>
            <a:r>
              <a:rPr lang="en-US" sz="4500" dirty="0" smtClean="0"/>
              <a:t> and </a:t>
            </a:r>
            <a:r>
              <a:rPr lang="en-US" sz="4500" i="1" dirty="0" smtClean="0"/>
              <a:t>development </a:t>
            </a:r>
            <a:r>
              <a:rPr lang="en-US" sz="4500" dirty="0" smtClean="0"/>
              <a:t>of New Testament christology.</a:t>
            </a:r>
          </a:p>
          <a:p>
            <a:endParaRPr lang="en-US" sz="4500" dirty="0" smtClean="0"/>
          </a:p>
          <a:p>
            <a:r>
              <a:rPr lang="en-US" sz="4500" dirty="0" smtClean="0"/>
              <a:t>Historical Jesus – who did Jesus himself think he was?</a:t>
            </a:r>
          </a:p>
          <a:p>
            <a:r>
              <a:rPr lang="en-US" sz="4500" dirty="0" smtClean="0"/>
              <a:t>How did his followers express his identity and status following his death and resurrection?</a:t>
            </a:r>
          </a:p>
          <a:p>
            <a:r>
              <a:rPr lang="en-US" sz="4500" dirty="0" smtClean="0"/>
              <a:t>How did views develop and change in later decades?</a:t>
            </a:r>
            <a:endParaRPr lang="en-US" sz="4500" dirty="0"/>
          </a:p>
        </p:txBody>
      </p:sp>
      <p:sp>
        <p:nvSpPr>
          <p:cNvPr id="6" name="Content Placeholder 5"/>
          <p:cNvSpPr>
            <a:spLocks noGrp="1"/>
          </p:cNvSpPr>
          <p:nvPr>
            <p:ph sz="half" idx="2"/>
          </p:nvPr>
        </p:nvSpPr>
        <p:spPr>
          <a:xfrm>
            <a:off x="4648200" y="1795876"/>
            <a:ext cx="4038600" cy="4330287"/>
          </a:xfrm>
        </p:spPr>
        <p:txBody>
          <a:bodyPr>
            <a:normAutofit fontScale="40000" lnSpcReduction="20000"/>
          </a:bodyPr>
          <a:lstStyle/>
          <a:p>
            <a:pPr>
              <a:buNone/>
            </a:pPr>
            <a:r>
              <a:rPr lang="en-US" dirty="0" smtClean="0"/>
              <a:t>	</a:t>
            </a:r>
          </a:p>
          <a:p>
            <a:pPr>
              <a:buNone/>
            </a:pPr>
            <a:r>
              <a:rPr lang="en-US" dirty="0">
                <a:solidFill>
                  <a:srgbClr val="FFFF00"/>
                </a:solidFill>
              </a:rPr>
              <a:t>	</a:t>
            </a:r>
            <a:r>
              <a:rPr lang="en-US" sz="4211" dirty="0" smtClean="0">
                <a:solidFill>
                  <a:srgbClr val="FFFF00"/>
                </a:solidFill>
              </a:rPr>
              <a:t>Jesus went on with his disciples to the villages of Caesarea Philippi; and on the way he asked his disciples, ‘Who do people say that I am?’ And they answered him, ‘John the Baptist; and others, Elijah; and still others, one of the prophets.’ He asked them, ‘But who do you say that I am?’ Peter answered him, ‘You are the Messiah.’ And he sternly ordered them not to tell anyone about him.</a:t>
            </a:r>
          </a:p>
          <a:p>
            <a:pPr>
              <a:buNone/>
            </a:pPr>
            <a:endParaRPr lang="en-US" sz="4211" dirty="0" smtClean="0">
              <a:solidFill>
                <a:srgbClr val="FFFF00"/>
              </a:solidFill>
            </a:endParaRPr>
          </a:p>
          <a:p>
            <a:pPr>
              <a:buNone/>
            </a:pPr>
            <a:r>
              <a:rPr lang="en-US" sz="4211" dirty="0" smtClean="0">
                <a:solidFill>
                  <a:srgbClr val="FFFF00"/>
                </a:solidFill>
              </a:rPr>
              <a:t>	(Mark 8:27-30; par. Matt. 16:13-20; Luke 9:18-21).</a:t>
            </a:r>
            <a:endParaRPr lang="en-US" sz="4211" dirty="0">
              <a:solidFill>
                <a:srgbClr val="FFFF00"/>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Mapping Out Early Christology</a:t>
            </a:r>
            <a:endParaRPr lang="en-US" dirty="0"/>
          </a:p>
        </p:txBody>
      </p:sp>
      <p:sp>
        <p:nvSpPr>
          <p:cNvPr id="6" name="Content Placeholder 5"/>
          <p:cNvSpPr>
            <a:spLocks noGrp="1"/>
          </p:cNvSpPr>
          <p:nvPr>
            <p:ph idx="1"/>
          </p:nvPr>
        </p:nvSpPr>
        <p:spPr/>
        <p:txBody>
          <a:bodyPr>
            <a:normAutofit lnSpcReduction="10000"/>
          </a:bodyPr>
          <a:lstStyle/>
          <a:p>
            <a:r>
              <a:rPr lang="en-US" dirty="0" smtClean="0"/>
              <a:t>Jesus as prophet, preacher of repentance and of the kingdom, miracle worker.</a:t>
            </a:r>
          </a:p>
          <a:p>
            <a:r>
              <a:rPr lang="en-US" dirty="0" smtClean="0"/>
              <a:t>Jesus as a messianic figure (‘the Christ’).</a:t>
            </a:r>
          </a:p>
          <a:p>
            <a:r>
              <a:rPr lang="en-US" dirty="0" smtClean="0"/>
              <a:t>How does Jesus the Messiah come to be viewed as the Son of God (Mark 1:1).</a:t>
            </a:r>
          </a:p>
          <a:p>
            <a:r>
              <a:rPr lang="en-US" dirty="0" smtClean="0"/>
              <a:t>How does Jesus, the Son of God, come to be viewed as the one who existed ‘in the beginning’ (John 1:1) as the eternal Word of God and as ‘God’?</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Origins of Early Christology</a:t>
            </a:r>
            <a:endParaRPr lang="en-US" dirty="0" smtClean="0"/>
          </a:p>
        </p:txBody>
      </p:sp>
      <p:sp>
        <p:nvSpPr>
          <p:cNvPr id="5" name="Content Placeholder 4"/>
          <p:cNvSpPr>
            <a:spLocks noGrp="1"/>
          </p:cNvSpPr>
          <p:nvPr>
            <p:ph sz="half" idx="2"/>
          </p:nvPr>
        </p:nvSpPr>
        <p:spPr/>
        <p:txBody>
          <a:bodyPr>
            <a:normAutofit fontScale="92500" lnSpcReduction="20000"/>
          </a:bodyPr>
          <a:lstStyle/>
          <a:p>
            <a:r>
              <a:rPr lang="en-US" dirty="0" smtClean="0"/>
              <a:t>Dominance of the </a:t>
            </a:r>
            <a:br>
              <a:rPr lang="en-US" dirty="0" smtClean="0"/>
            </a:br>
            <a:r>
              <a:rPr lang="en-US" dirty="0" smtClean="0"/>
              <a:t>‘History-of-Religions School’.</a:t>
            </a:r>
          </a:p>
          <a:p>
            <a:r>
              <a:rPr lang="en-US" dirty="0" smtClean="0"/>
              <a:t>Christian beliefs and practices drawn from the cultural environment of the Greek and Roman worlds.</a:t>
            </a:r>
          </a:p>
          <a:p>
            <a:r>
              <a:rPr lang="en-US" dirty="0" smtClean="0"/>
              <a:t>Wilhelm Bousset, </a:t>
            </a:r>
            <a:r>
              <a:rPr lang="en-US" i="1" dirty="0" smtClean="0"/>
              <a:t>Kyrios Christos </a:t>
            </a:r>
            <a:r>
              <a:rPr lang="en-US" dirty="0" smtClean="0"/>
              <a:t>(1913): historical sketch of the developments between Jesus and Paul. </a:t>
            </a:r>
          </a:p>
        </p:txBody>
      </p:sp>
      <p:pic>
        <p:nvPicPr>
          <p:cNvPr id="8" name="Content Placeholder 7" descr="410Iqc82eaL._SY344_BO1,204,203,200_.jpg"/>
          <p:cNvPicPr>
            <a:picLocks noGrp="1" noChangeAspect="1"/>
          </p:cNvPicPr>
          <p:nvPr>
            <p:ph sz="half" idx="1"/>
          </p:nvPr>
        </p:nvPicPr>
        <p:blipFill>
          <a:blip r:embed="rId2"/>
          <a:srcRect l="-16827" r="-16827"/>
          <a:stretch>
            <a:fillRect/>
          </a:stretch>
        </p:blip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From ‘Son of Man’ to ‘Lord’</a:t>
            </a:r>
            <a:endParaRPr lang="en-US" dirty="0"/>
          </a:p>
        </p:txBody>
      </p:sp>
      <p:sp>
        <p:nvSpPr>
          <p:cNvPr id="6" name="Content Placeholder 5"/>
          <p:cNvSpPr>
            <a:spLocks noGrp="1"/>
          </p:cNvSpPr>
          <p:nvPr>
            <p:ph idx="1"/>
          </p:nvPr>
        </p:nvSpPr>
        <p:spPr/>
        <p:txBody>
          <a:bodyPr>
            <a:normAutofit/>
          </a:bodyPr>
          <a:lstStyle/>
          <a:p>
            <a:pPr lvl="1">
              <a:buFontTx/>
              <a:buChar char="-"/>
            </a:pPr>
            <a:endParaRPr lang="en-US" dirty="0" smtClean="0"/>
          </a:p>
          <a:p>
            <a:pPr lvl="1">
              <a:buFontTx/>
              <a:buChar char="-"/>
            </a:pPr>
            <a:r>
              <a:rPr lang="en-US" dirty="0" smtClean="0"/>
              <a:t>Early Palestinian community after Easter: confession of Jesus as ‘Son of Man’ who would soon return as heavenly messiah (</a:t>
            </a:r>
            <a:r>
              <a:rPr lang="en-US" i="1" dirty="0" smtClean="0"/>
              <a:t>parousia</a:t>
            </a:r>
            <a:r>
              <a:rPr lang="en-US" i="1" dirty="0" smtClean="0"/>
              <a:t>).</a:t>
            </a:r>
          </a:p>
          <a:p>
            <a:pPr lvl="1">
              <a:buFontTx/>
              <a:buChar char="-"/>
            </a:pPr>
            <a:r>
              <a:rPr lang="en-US" dirty="0" smtClean="0"/>
              <a:t>Turning-point when Christianity entered the Gentile cities of Antioch, Tarsus and Damascus.</a:t>
            </a:r>
          </a:p>
          <a:p>
            <a:pPr lvl="1">
              <a:buFontTx/>
              <a:buChar char="-"/>
            </a:pPr>
            <a:r>
              <a:rPr lang="en-US" dirty="0" smtClean="0"/>
              <a:t>Future (eschatological) hope now replaced by cultic worship/veneration of Jesus as exalted Lord.</a:t>
            </a:r>
          </a:p>
          <a:p>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From ‘Son of Man’ to ‘Lord’</a:t>
            </a:r>
            <a:endParaRPr lang="en-US" dirty="0"/>
          </a:p>
        </p:txBody>
      </p:sp>
      <p:sp>
        <p:nvSpPr>
          <p:cNvPr id="6" name="Content Placeholder 5"/>
          <p:cNvSpPr>
            <a:spLocks noGrp="1"/>
          </p:cNvSpPr>
          <p:nvPr>
            <p:ph idx="1"/>
          </p:nvPr>
        </p:nvSpPr>
        <p:spPr/>
        <p:txBody>
          <a:bodyPr>
            <a:normAutofit/>
          </a:bodyPr>
          <a:lstStyle/>
          <a:p>
            <a:pPr lvl="1">
              <a:buFontTx/>
              <a:buChar char="-"/>
            </a:pPr>
            <a:endParaRPr lang="en-US" dirty="0" smtClean="0"/>
          </a:p>
          <a:p>
            <a:pPr lvl="1">
              <a:buFontTx/>
              <a:buChar char="-"/>
            </a:pPr>
            <a:r>
              <a:rPr lang="en-US" dirty="0" smtClean="0"/>
              <a:t>The title ‘Lord’ arose as a result of its use for pagan gods in Syria and Egypt and for Roman emperors (ruler-cult).</a:t>
            </a:r>
          </a:p>
          <a:p>
            <a:pPr lvl="1">
              <a:buFontTx/>
              <a:buChar char="-"/>
            </a:pPr>
            <a:r>
              <a:rPr lang="en-US" dirty="0" smtClean="0"/>
              <a:t>Such developments would have been impossible within the monotheistic environment of the Jewish-Christian communities in Palestine.</a:t>
            </a:r>
          </a:p>
          <a:p>
            <a:pPr lvl="1">
              <a:buFontTx/>
              <a:buChar char="-"/>
            </a:pPr>
            <a:r>
              <a:rPr lang="en-US" dirty="0" smtClean="0"/>
              <a:t>Paul was deeply influenced by the Gentile churches.</a:t>
            </a:r>
            <a:endParaRPr lang="en-US" dirty="0" smtClean="0"/>
          </a:p>
          <a:p>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t>Impact of the </a:t>
            </a:r>
            <a:br>
              <a:rPr lang="en-US" dirty="0" smtClean="0"/>
            </a:br>
            <a:r>
              <a:rPr lang="en-US" dirty="0" smtClean="0"/>
              <a:t>History-of-Religions School</a:t>
            </a:r>
            <a:endParaRPr lang="en-US" dirty="0"/>
          </a:p>
        </p:txBody>
      </p:sp>
      <p:sp>
        <p:nvSpPr>
          <p:cNvPr id="5" name="Content Placeholder 4"/>
          <p:cNvSpPr>
            <a:spLocks noGrp="1"/>
          </p:cNvSpPr>
          <p:nvPr>
            <p:ph sz="half" idx="1"/>
          </p:nvPr>
        </p:nvSpPr>
        <p:spPr/>
        <p:txBody>
          <a:bodyPr>
            <a:normAutofit fontScale="92500" lnSpcReduction="20000"/>
          </a:bodyPr>
          <a:lstStyle/>
          <a:p>
            <a:r>
              <a:rPr lang="en-US" dirty="0" smtClean="0"/>
              <a:t>Focus on Greek and Roman – rather than Jewish – models for the development of ‘high’ christology (Jesus as an exalted/divine figure).</a:t>
            </a:r>
          </a:p>
          <a:p>
            <a:r>
              <a:rPr lang="en-US" dirty="0" smtClean="0"/>
              <a:t>No real continuity between the self-understanding of Jesus and the views that developed about him in different Christian communities.</a:t>
            </a:r>
            <a:endParaRPr lang="en-US" dirty="0"/>
          </a:p>
        </p:txBody>
      </p:sp>
      <p:sp>
        <p:nvSpPr>
          <p:cNvPr id="6" name="Content Placeholder 5"/>
          <p:cNvSpPr>
            <a:spLocks noGrp="1"/>
          </p:cNvSpPr>
          <p:nvPr>
            <p:ph sz="half" idx="2"/>
          </p:nvPr>
        </p:nvSpPr>
        <p:spPr/>
        <p:txBody>
          <a:bodyPr>
            <a:normAutofit fontScale="92500" lnSpcReduction="20000"/>
          </a:bodyPr>
          <a:lstStyle/>
          <a:p>
            <a:pPr>
              <a:buNone/>
            </a:pPr>
            <a:r>
              <a:rPr lang="en-US" dirty="0" smtClean="0"/>
              <a:t>	</a:t>
            </a:r>
            <a:endParaRPr lang="en-US" dirty="0" smtClean="0">
              <a:solidFill>
                <a:srgbClr val="FFFF00"/>
              </a:solidFill>
            </a:endParaRPr>
          </a:p>
          <a:p>
            <a:pPr>
              <a:buNone/>
            </a:pPr>
            <a:r>
              <a:rPr lang="en-US" dirty="0" smtClean="0">
                <a:solidFill>
                  <a:srgbClr val="FFFF00"/>
                </a:solidFill>
              </a:rPr>
              <a:t>	Rudolf </a:t>
            </a:r>
            <a:r>
              <a:rPr lang="en-US" dirty="0" smtClean="0">
                <a:solidFill>
                  <a:srgbClr val="FFFF00"/>
                </a:solidFill>
              </a:rPr>
              <a:t>Bultmann</a:t>
            </a:r>
            <a:r>
              <a:rPr lang="en-US" dirty="0" smtClean="0">
                <a:solidFill>
                  <a:srgbClr val="FFFF00"/>
                </a:solidFill>
              </a:rPr>
              <a:t> </a:t>
            </a:r>
            <a:r>
              <a:rPr lang="en-US" dirty="0" smtClean="0"/>
              <a:t>(</a:t>
            </a:r>
            <a:r>
              <a:rPr lang="en-US" i="1" dirty="0" smtClean="0"/>
              <a:t>Theology of the New Testament, </a:t>
            </a:r>
            <a:r>
              <a:rPr lang="en-US" dirty="0" smtClean="0"/>
              <a:t>1952):</a:t>
            </a:r>
          </a:p>
          <a:p>
            <a:pPr>
              <a:buNone/>
            </a:pPr>
            <a:endParaRPr lang="en-US" dirty="0" smtClean="0"/>
          </a:p>
          <a:p>
            <a:pPr lvl="1"/>
            <a:r>
              <a:rPr lang="en-US" dirty="0" smtClean="0"/>
              <a:t>Jesus of Nazareth did not claim any titles for himself </a:t>
            </a:r>
          </a:p>
          <a:p>
            <a:pPr lvl="1"/>
            <a:r>
              <a:rPr lang="en-US" dirty="0" smtClean="0"/>
              <a:t>Jesus did not possess a messianic self-consciousness.</a:t>
            </a:r>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Focus on Continuity </a:t>
            </a:r>
            <a:endParaRPr lang="en-US" dirty="0"/>
          </a:p>
        </p:txBody>
      </p:sp>
      <p:sp>
        <p:nvSpPr>
          <p:cNvPr id="3" name="Content Placeholder 2"/>
          <p:cNvSpPr>
            <a:spLocks noGrp="1"/>
          </p:cNvSpPr>
          <p:nvPr>
            <p:ph sz="half" idx="1"/>
          </p:nvPr>
        </p:nvSpPr>
        <p:spPr/>
        <p:txBody>
          <a:bodyPr>
            <a:normAutofit fontScale="77500" lnSpcReduction="20000"/>
          </a:bodyPr>
          <a:lstStyle/>
          <a:p>
            <a:pPr>
              <a:buNone/>
            </a:pPr>
            <a:r>
              <a:rPr lang="en-US" dirty="0" smtClean="0"/>
              <a:t>	</a:t>
            </a:r>
            <a:r>
              <a:rPr lang="en-US" dirty="0" smtClean="0">
                <a:solidFill>
                  <a:srgbClr val="FFFF00"/>
                </a:solidFill>
              </a:rPr>
              <a:t>Oscar </a:t>
            </a:r>
            <a:r>
              <a:rPr lang="en-US" dirty="0" smtClean="0">
                <a:solidFill>
                  <a:srgbClr val="FFFF00"/>
                </a:solidFill>
              </a:rPr>
              <a:t>Cullmann</a:t>
            </a:r>
            <a:r>
              <a:rPr lang="en-US" dirty="0" smtClean="0">
                <a:solidFill>
                  <a:srgbClr val="FFFF00"/>
                </a:solidFill>
              </a:rPr>
              <a:t> (</a:t>
            </a:r>
            <a:r>
              <a:rPr lang="en-US" i="1" dirty="0" smtClean="0">
                <a:solidFill>
                  <a:srgbClr val="FFFF00"/>
                </a:solidFill>
              </a:rPr>
              <a:t>The Christology of the New Testament, </a:t>
            </a:r>
            <a:r>
              <a:rPr lang="en-US" dirty="0" smtClean="0">
                <a:solidFill>
                  <a:srgbClr val="FFFF00"/>
                </a:solidFill>
              </a:rPr>
              <a:t>1957; ET: 1963)</a:t>
            </a:r>
          </a:p>
          <a:p>
            <a:pPr>
              <a:buNone/>
            </a:pPr>
            <a:r>
              <a:rPr lang="en-US" dirty="0" smtClean="0"/>
              <a:t>	</a:t>
            </a:r>
          </a:p>
          <a:p>
            <a:pPr>
              <a:buNone/>
            </a:pPr>
            <a:r>
              <a:rPr lang="en-US" dirty="0"/>
              <a:t>	</a:t>
            </a:r>
            <a:r>
              <a:rPr lang="en-US" dirty="0" smtClean="0"/>
              <a:t>Foundations of christology were already laid down in the activity and teaching of Jesus of Nazareth – and its impact.</a:t>
            </a:r>
          </a:p>
          <a:p>
            <a:endParaRPr lang="en-US" dirty="0"/>
          </a:p>
        </p:txBody>
      </p:sp>
      <p:sp>
        <p:nvSpPr>
          <p:cNvPr id="4" name="Content Placeholder 3"/>
          <p:cNvSpPr>
            <a:spLocks noGrp="1"/>
          </p:cNvSpPr>
          <p:nvPr>
            <p:ph sz="half" idx="2"/>
          </p:nvPr>
        </p:nvSpPr>
        <p:spPr/>
        <p:txBody>
          <a:bodyPr>
            <a:normAutofit fontScale="77500" lnSpcReduction="20000"/>
          </a:bodyPr>
          <a:lstStyle/>
          <a:p>
            <a:pPr>
              <a:buNone/>
            </a:pPr>
            <a:r>
              <a:rPr lang="en-US" dirty="0" smtClean="0"/>
              <a:t>	</a:t>
            </a:r>
            <a:r>
              <a:rPr lang="en-US" dirty="0" smtClean="0">
                <a:solidFill>
                  <a:srgbClr val="FFFF00"/>
                </a:solidFill>
              </a:rPr>
              <a:t>C.F.D. Moule (</a:t>
            </a:r>
            <a:r>
              <a:rPr lang="en-US" i="1" dirty="0" smtClean="0">
                <a:solidFill>
                  <a:srgbClr val="FFFF00"/>
                </a:solidFill>
              </a:rPr>
              <a:t>The Origin of Christology, </a:t>
            </a:r>
            <a:r>
              <a:rPr lang="en-US" dirty="0" smtClean="0">
                <a:solidFill>
                  <a:srgbClr val="FFFF00"/>
                </a:solidFill>
              </a:rPr>
              <a:t>1977).</a:t>
            </a:r>
          </a:p>
          <a:p>
            <a:pPr>
              <a:buNone/>
            </a:pPr>
            <a:endParaRPr lang="en-US" dirty="0" smtClean="0">
              <a:solidFill>
                <a:srgbClr val="FFFF00"/>
              </a:solidFill>
            </a:endParaRPr>
          </a:p>
          <a:p>
            <a:pPr>
              <a:buNone/>
            </a:pPr>
            <a:r>
              <a:rPr lang="en-US" dirty="0" smtClean="0"/>
              <a:t>	Not an evolutionary process (introduction of alien factors from other cultures) but an organic development:</a:t>
            </a:r>
          </a:p>
          <a:p>
            <a:pPr>
              <a:buNone/>
            </a:pPr>
            <a:endParaRPr lang="en-US" dirty="0" smtClean="0"/>
          </a:p>
          <a:p>
            <a:pPr>
              <a:buNone/>
            </a:pPr>
            <a:r>
              <a:rPr lang="en-US" dirty="0" smtClean="0"/>
              <a:t>	‘Successive descriptions and evaluations of Jesus constituted only new insights into what was there from the beginning’ (page 22).</a:t>
            </a:r>
            <a:endParaRPr lang="en-US" dirty="0" smtClean="0"/>
          </a:p>
          <a:p>
            <a:pPr>
              <a:buNone/>
            </a:pPr>
            <a:r>
              <a:rPr lang="en-US" dirty="0"/>
              <a:t>	</a:t>
            </a:r>
            <a:endParaRPr lang="en-US" dirty="0" smtClean="0"/>
          </a:p>
          <a:p>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Did Jesus have a Christology?</a:t>
            </a:r>
            <a:endParaRPr lang="en-US" dirty="0"/>
          </a:p>
        </p:txBody>
      </p:sp>
      <p:sp>
        <p:nvSpPr>
          <p:cNvPr id="3" name="Content Placeholder 2"/>
          <p:cNvSpPr>
            <a:spLocks noGrp="1"/>
          </p:cNvSpPr>
          <p:nvPr>
            <p:ph sz="half" idx="1"/>
          </p:nvPr>
        </p:nvSpPr>
        <p:spPr/>
        <p:txBody>
          <a:bodyPr/>
          <a:lstStyle/>
          <a:p>
            <a:r>
              <a:rPr lang="en-US" dirty="0" smtClean="0">
                <a:solidFill>
                  <a:srgbClr val="41EDFF"/>
                </a:solidFill>
              </a:rPr>
              <a:t>Explicit</a:t>
            </a:r>
            <a:r>
              <a:rPr lang="en-US" dirty="0" smtClean="0"/>
              <a:t> christology</a:t>
            </a:r>
          </a:p>
          <a:p>
            <a:endParaRPr lang="en-US" dirty="0" smtClean="0"/>
          </a:p>
          <a:p>
            <a:r>
              <a:rPr lang="en-US" dirty="0" smtClean="0">
                <a:solidFill>
                  <a:srgbClr val="41EDFF"/>
                </a:solidFill>
              </a:rPr>
              <a:t>Implicit</a:t>
            </a:r>
            <a:r>
              <a:rPr lang="en-US" dirty="0" smtClean="0"/>
              <a:t> christology</a:t>
            </a:r>
          </a:p>
          <a:p>
            <a:endParaRPr lang="en-US" dirty="0" smtClean="0"/>
          </a:p>
          <a:p>
            <a:r>
              <a:rPr lang="en-US" dirty="0" smtClean="0">
                <a:solidFill>
                  <a:srgbClr val="41EDFF"/>
                </a:solidFill>
              </a:rPr>
              <a:t>Evoked</a:t>
            </a:r>
            <a:r>
              <a:rPr lang="en-US" dirty="0" smtClean="0"/>
              <a:t> christology</a:t>
            </a:r>
          </a:p>
          <a:p>
            <a:endParaRPr lang="en-US" dirty="0" smtClean="0"/>
          </a:p>
          <a:p>
            <a:pPr>
              <a:buNone/>
            </a:pPr>
            <a:r>
              <a:rPr lang="en-US" dirty="0" smtClean="0"/>
              <a:t>	(Gerd </a:t>
            </a:r>
            <a:r>
              <a:rPr lang="en-US" dirty="0" smtClean="0"/>
              <a:t>Theissen</a:t>
            </a:r>
            <a:r>
              <a:rPr lang="en-US" dirty="0" smtClean="0"/>
              <a:t> and Annette </a:t>
            </a:r>
            <a:r>
              <a:rPr lang="en-US" dirty="0" smtClean="0"/>
              <a:t>Merz</a:t>
            </a:r>
            <a:r>
              <a:rPr lang="en-US" dirty="0" smtClean="0"/>
              <a:t>, </a:t>
            </a:r>
            <a:r>
              <a:rPr lang="en-US" i="1" dirty="0" smtClean="0"/>
              <a:t>The Historical Jesus</a:t>
            </a:r>
            <a:r>
              <a:rPr lang="en-US" dirty="0" smtClean="0"/>
              <a:t>)</a:t>
            </a:r>
            <a:endParaRPr lang="en-US" dirty="0"/>
          </a:p>
        </p:txBody>
      </p:sp>
      <p:pic>
        <p:nvPicPr>
          <p:cNvPr id="5" name="Content Placeholder 4" descr="Comodilla_Catacomb_Iesus_4th_century.jpg"/>
          <p:cNvPicPr>
            <a:picLocks noGrp="1" noChangeAspect="1"/>
          </p:cNvPicPr>
          <p:nvPr>
            <p:ph sz="half" idx="2"/>
          </p:nvPr>
        </p:nvPicPr>
        <p:blipFill>
          <a:blip r:embed="rId2"/>
          <a:srcRect t="-3469" b="-3469"/>
          <a:stretch>
            <a:fillRect/>
          </a:stretch>
        </p:blipFill>
        <p:spPr>
          <a:xfrm>
            <a:off x="4648200" y="1600200"/>
            <a:ext cx="4038600" cy="4525963"/>
          </a:xfr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solidFill>
                  <a:srgbClr val="41EDFF"/>
                </a:solidFill>
              </a:rPr>
              <a:t>Explicit christology</a:t>
            </a:r>
            <a:endParaRPr lang="en-US" dirty="0">
              <a:solidFill>
                <a:srgbClr val="41EDFF"/>
              </a:solidFill>
            </a:endParaRPr>
          </a:p>
        </p:txBody>
      </p:sp>
      <p:sp>
        <p:nvSpPr>
          <p:cNvPr id="8" name="Content Placeholder 7"/>
          <p:cNvSpPr>
            <a:spLocks noGrp="1"/>
          </p:cNvSpPr>
          <p:nvPr>
            <p:ph idx="1"/>
          </p:nvPr>
        </p:nvSpPr>
        <p:spPr/>
        <p:txBody>
          <a:bodyPr>
            <a:normAutofit/>
          </a:bodyPr>
          <a:lstStyle/>
          <a:p>
            <a:r>
              <a:rPr lang="en-US" dirty="0" smtClean="0"/>
              <a:t>Did Jesus lay claim to one or more titles (Messiah, prophet)?</a:t>
            </a:r>
          </a:p>
          <a:p>
            <a:endParaRPr lang="en-US" dirty="0" smtClean="0"/>
          </a:p>
          <a:p>
            <a:r>
              <a:rPr lang="en-US" dirty="0" smtClean="0"/>
              <a:t>Growing consensus that he used the obscure expression ‘son of man’ as a self-designation (e.g. Aramaic: </a:t>
            </a:r>
            <a:r>
              <a:rPr lang="en-US" i="1" dirty="0" smtClean="0"/>
              <a:t>bar </a:t>
            </a:r>
            <a:r>
              <a:rPr lang="en-US" i="1" dirty="0" err="1" smtClean="0"/>
              <a:t>nash</a:t>
            </a:r>
            <a:r>
              <a:rPr lang="en-US" i="1" dirty="0" smtClean="0"/>
              <a:t> </a:t>
            </a:r>
            <a:r>
              <a:rPr lang="en-US" dirty="0" smtClean="0"/>
              <a:t>or </a:t>
            </a:r>
            <a:r>
              <a:rPr lang="en-US" i="1" dirty="0" smtClean="0"/>
              <a:t>bar </a:t>
            </a:r>
            <a:r>
              <a:rPr lang="en-US" i="1" dirty="0" err="1" smtClean="0"/>
              <a:t>nasha</a:t>
            </a:r>
            <a:r>
              <a:rPr lang="en-US" i="1" dirty="0" smtClean="0"/>
              <a:t> - </a:t>
            </a:r>
            <a:r>
              <a:rPr lang="en-US" dirty="0" smtClean="0"/>
              <a:t>‘a man [like me</a:t>
            </a:r>
            <a:r>
              <a:rPr lang="en-US" smtClean="0"/>
              <a:t>]’) </a:t>
            </a:r>
            <a:r>
              <a:rPr lang="en-US" dirty="0" smtClean="0"/>
              <a:t>though perhaps not as a christological title (‘the Son of Man’).</a:t>
            </a:r>
            <a:endParaRPr lang="en-US"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41EDFF"/>
                </a:solidFill>
              </a:rPr>
              <a:t>Implicit  Christology</a:t>
            </a:r>
            <a:endParaRPr lang="en-US" dirty="0">
              <a:solidFill>
                <a:srgbClr val="41EDFF"/>
              </a:solidFill>
            </a:endParaRPr>
          </a:p>
        </p:txBody>
      </p:sp>
      <p:sp>
        <p:nvSpPr>
          <p:cNvPr id="3" name="Content Placeholder 2"/>
          <p:cNvSpPr>
            <a:spLocks noGrp="1"/>
          </p:cNvSpPr>
          <p:nvPr>
            <p:ph idx="1"/>
          </p:nvPr>
        </p:nvSpPr>
        <p:spPr/>
        <p:txBody>
          <a:bodyPr>
            <a:normAutofit fontScale="92500"/>
          </a:bodyPr>
          <a:lstStyle/>
          <a:p>
            <a:r>
              <a:rPr lang="en-US" dirty="0" smtClean="0"/>
              <a:t>Jesus’ eschatological authority</a:t>
            </a:r>
          </a:p>
          <a:p>
            <a:pPr>
              <a:buNone/>
            </a:pPr>
            <a:r>
              <a:rPr lang="en-US" dirty="0" smtClean="0"/>
              <a:t>	</a:t>
            </a:r>
            <a:r>
              <a:rPr lang="en-US" sz="2400" dirty="0" smtClean="0">
                <a:solidFill>
                  <a:srgbClr val="FFFF00"/>
                </a:solidFill>
              </a:rPr>
              <a:t>-  ‘Amen’, ‘but I say to you’, ‘I have come’.</a:t>
            </a:r>
          </a:p>
          <a:p>
            <a:pPr>
              <a:buNone/>
            </a:pPr>
            <a:endParaRPr lang="en-US" dirty="0" smtClean="0"/>
          </a:p>
          <a:p>
            <a:r>
              <a:rPr lang="en-US" dirty="0" smtClean="0"/>
              <a:t>Jesus’ intimacy with God </a:t>
            </a:r>
          </a:p>
          <a:p>
            <a:pPr>
              <a:buNone/>
            </a:pPr>
            <a:r>
              <a:rPr lang="en-US" dirty="0"/>
              <a:t>	</a:t>
            </a:r>
            <a:r>
              <a:rPr lang="en-US" sz="2400" dirty="0" smtClean="0">
                <a:solidFill>
                  <a:srgbClr val="FFFF00"/>
                </a:solidFill>
              </a:rPr>
              <a:t>– use of the Aramaic term ‘Abba’ (Mark 14:36).</a:t>
            </a:r>
          </a:p>
          <a:p>
            <a:pPr lvl="1">
              <a:buNone/>
            </a:pPr>
            <a:endParaRPr lang="en-US" dirty="0" smtClean="0"/>
          </a:p>
          <a:p>
            <a:r>
              <a:rPr lang="en-US" dirty="0" smtClean="0"/>
              <a:t>Herald of the kingdom of God </a:t>
            </a:r>
          </a:p>
          <a:p>
            <a:pPr>
              <a:buNone/>
            </a:pPr>
            <a:r>
              <a:rPr lang="en-US" dirty="0" smtClean="0"/>
              <a:t>	</a:t>
            </a:r>
            <a:r>
              <a:rPr lang="en-US" sz="2400" dirty="0" smtClean="0">
                <a:solidFill>
                  <a:srgbClr val="FFFF00"/>
                </a:solidFill>
              </a:rPr>
              <a:t>– claim to forgive sins (Mark 2:5-11) and his healings and exorcisms.</a:t>
            </a:r>
          </a:p>
          <a:p>
            <a:pPr lvl="1"/>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41EDFF"/>
                </a:solidFill>
              </a:rPr>
              <a:t>Evoked Christology</a:t>
            </a:r>
            <a:endParaRPr lang="en-US" dirty="0">
              <a:solidFill>
                <a:srgbClr val="41EDFF"/>
              </a:solidFill>
            </a:endParaRPr>
          </a:p>
        </p:txBody>
      </p:sp>
      <p:sp>
        <p:nvSpPr>
          <p:cNvPr id="3" name="Content Placeholder 2"/>
          <p:cNvSpPr>
            <a:spLocks noGrp="1"/>
          </p:cNvSpPr>
          <p:nvPr>
            <p:ph idx="1"/>
          </p:nvPr>
        </p:nvSpPr>
        <p:spPr/>
        <p:txBody>
          <a:bodyPr>
            <a:normAutofit/>
          </a:bodyPr>
          <a:lstStyle/>
          <a:p>
            <a:pPr>
              <a:buNone/>
            </a:pPr>
            <a:r>
              <a:rPr lang="en-US" dirty="0" smtClean="0"/>
              <a:t>	Expectations aroused by Jesus during his life and ministry:</a:t>
            </a:r>
          </a:p>
          <a:p>
            <a:r>
              <a:rPr lang="en-US" dirty="0" smtClean="0"/>
              <a:t>	Titles from Jewish categories (‘Messiah’ and ‘Son of David’ attributed to Jesus by his disciples (see Mark 8:29; 10:47-48)</a:t>
            </a:r>
          </a:p>
          <a:p>
            <a:r>
              <a:rPr lang="en-US" dirty="0" smtClean="0"/>
              <a:t>Such titles are reflected in the charges brought against him by the Jewish authorities (Mark 15:2, 26, 32).</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41EDFF"/>
                </a:solidFill>
              </a:rPr>
              <a:t>Evoked Christology</a:t>
            </a:r>
            <a:endParaRPr lang="en-US" dirty="0">
              <a:solidFill>
                <a:srgbClr val="41EDFF"/>
              </a:solidFill>
            </a:endParaRPr>
          </a:p>
        </p:txBody>
      </p:sp>
      <p:sp>
        <p:nvSpPr>
          <p:cNvPr id="3" name="Content Placeholder 2"/>
          <p:cNvSpPr>
            <a:spLocks noGrp="1"/>
          </p:cNvSpPr>
          <p:nvPr>
            <p:ph sz="half" idx="1"/>
          </p:nvPr>
        </p:nvSpPr>
        <p:spPr/>
        <p:txBody>
          <a:bodyPr>
            <a:normAutofit fontScale="92500"/>
          </a:bodyPr>
          <a:lstStyle/>
          <a:p>
            <a:pPr>
              <a:buNone/>
            </a:pPr>
            <a:r>
              <a:rPr lang="en-US" dirty="0" smtClean="0"/>
              <a:t>	Issues of his messianic identity raised during Jesus’ lifetime?</a:t>
            </a:r>
          </a:p>
          <a:p>
            <a:r>
              <a:rPr lang="en-US" dirty="0" smtClean="0"/>
              <a:t>Focus on his reticence rather than denial (Mark 8:30; Matt. 26:64).</a:t>
            </a:r>
          </a:p>
          <a:p>
            <a:endParaRPr lang="en-US" dirty="0" smtClean="0"/>
          </a:p>
          <a:p>
            <a:endParaRPr lang="en-US" dirty="0" smtClean="0"/>
          </a:p>
          <a:p>
            <a:pPr>
              <a:buNone/>
            </a:pPr>
            <a:r>
              <a:rPr lang="en-US" dirty="0" smtClean="0"/>
              <a:t>	</a:t>
            </a:r>
            <a:r>
              <a:rPr lang="en-US" sz="1946" dirty="0" smtClean="0">
                <a:solidFill>
                  <a:srgbClr val="FFFF00"/>
                </a:solidFill>
              </a:rPr>
              <a:t>‘Christ before the High Priest’, </a:t>
            </a:r>
            <a:r>
              <a:rPr lang="en-US" sz="1946" dirty="0" smtClean="0">
                <a:solidFill>
                  <a:srgbClr val="FFFF00"/>
                </a:solidFill>
              </a:rPr>
              <a:t>Gerrit</a:t>
            </a:r>
            <a:r>
              <a:rPr lang="en-US" sz="1946" dirty="0" smtClean="0">
                <a:solidFill>
                  <a:srgbClr val="FFFF00"/>
                </a:solidFill>
              </a:rPr>
              <a:t> van </a:t>
            </a:r>
            <a:r>
              <a:rPr lang="en-US" sz="1946" dirty="0" smtClean="0">
                <a:solidFill>
                  <a:srgbClr val="FFFF00"/>
                </a:solidFill>
              </a:rPr>
              <a:t>Honthorst</a:t>
            </a:r>
            <a:r>
              <a:rPr lang="en-US" sz="1946" dirty="0" smtClean="0">
                <a:solidFill>
                  <a:srgbClr val="FFFF00"/>
                </a:solidFill>
              </a:rPr>
              <a:t>, 1617</a:t>
            </a:r>
            <a:endParaRPr lang="en-US" sz="1946" dirty="0">
              <a:solidFill>
                <a:srgbClr val="FFFF00"/>
              </a:solidFill>
            </a:endParaRPr>
          </a:p>
        </p:txBody>
      </p:sp>
      <p:pic>
        <p:nvPicPr>
          <p:cNvPr id="5" name="Content Placeholder 4" descr="Gerrit van Honthorst1617.jpg"/>
          <p:cNvPicPr>
            <a:picLocks noGrp="1" noChangeAspect="1"/>
          </p:cNvPicPr>
          <p:nvPr>
            <p:ph sz="half" idx="2"/>
          </p:nvPr>
        </p:nvPicPr>
        <p:blipFill>
          <a:blip r:embed="rId2"/>
          <a:srcRect t="-15878" b="-15878"/>
          <a:stretch>
            <a:fillRect/>
          </a:stretch>
        </p:blipFill>
        <p:spPr>
          <a:xfrm>
            <a:off x="4648200" y="1600200"/>
            <a:ext cx="4038600" cy="4525963"/>
          </a:xfr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The ‘Search’ for Christology?</a:t>
            </a:r>
            <a:endParaRPr lang="en-US" dirty="0"/>
          </a:p>
        </p:txBody>
      </p:sp>
      <p:sp>
        <p:nvSpPr>
          <p:cNvPr id="6" name="Content Placeholder 5"/>
          <p:cNvSpPr>
            <a:spLocks noGrp="1"/>
          </p:cNvSpPr>
          <p:nvPr>
            <p:ph idx="1"/>
          </p:nvPr>
        </p:nvSpPr>
        <p:spPr/>
        <p:txBody>
          <a:bodyPr>
            <a:normAutofit fontScale="92500" lnSpcReduction="20000"/>
          </a:bodyPr>
          <a:lstStyle/>
          <a:p>
            <a:pPr>
              <a:buNone/>
            </a:pPr>
            <a:r>
              <a:rPr lang="en-US" dirty="0" smtClean="0"/>
              <a:t>	Even if we want to try to discover the theology, or Christology, of the Gospel writers, there is the further complication that none of the evangelists ever addresses his readers directly. Certainly none of them writes a treatise on Christology. What they do is tell stories, making characters in the story say various things, </a:t>
            </a:r>
            <a:r>
              <a:rPr lang="en-US" i="1" dirty="0" smtClean="0"/>
              <a:t>some </a:t>
            </a:r>
            <a:r>
              <a:rPr lang="en-US" dirty="0" smtClean="0"/>
              <a:t>of which are (occasionally) ‘interpreted’ either by the narrator or by another character in the story. (Christopher </a:t>
            </a:r>
            <a:r>
              <a:rPr lang="en-US" dirty="0" err="1" smtClean="0"/>
              <a:t>Tuckett</a:t>
            </a:r>
            <a:r>
              <a:rPr lang="en-US" dirty="0" smtClean="0"/>
              <a:t>, </a:t>
            </a:r>
            <a:r>
              <a:rPr lang="en-US" i="1" dirty="0" smtClean="0"/>
              <a:t>Christology and the New Testament, </a:t>
            </a:r>
            <a:r>
              <a:rPr lang="en-US" dirty="0" smtClean="0"/>
              <a:t>page 9).</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Developments between Jesus and Paul</a:t>
            </a:r>
            <a:endParaRPr lang="en-US" dirty="0"/>
          </a:p>
        </p:txBody>
      </p:sp>
      <p:sp>
        <p:nvSpPr>
          <p:cNvPr id="3" name="Content Placeholder 2"/>
          <p:cNvSpPr>
            <a:spLocks noGrp="1"/>
          </p:cNvSpPr>
          <p:nvPr>
            <p:ph idx="1"/>
          </p:nvPr>
        </p:nvSpPr>
        <p:spPr/>
        <p:txBody>
          <a:bodyPr>
            <a:normAutofit lnSpcReduction="10000"/>
          </a:bodyPr>
          <a:lstStyle/>
          <a:p>
            <a:r>
              <a:rPr lang="en-US" dirty="0" smtClean="0"/>
              <a:t>What was the nature  of christological reflection between Jesus’ death (ca. 30 CE) and the first NT writing, probably I Thessalonians (ca. 50 CE)?</a:t>
            </a:r>
          </a:p>
          <a:p>
            <a:endParaRPr lang="en-US" dirty="0" smtClean="0"/>
          </a:p>
          <a:p>
            <a:r>
              <a:rPr lang="en-US" dirty="0" smtClean="0"/>
              <a:t>Wilhelm Bousset: two largely unconnected stages with no clear lines of communication between Jewish Palestinian Christianity and Gentile Christianity.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Development in Three Stages</a:t>
            </a:r>
            <a:endParaRPr lang="en-US" dirty="0"/>
          </a:p>
        </p:txBody>
      </p:sp>
      <p:sp>
        <p:nvSpPr>
          <p:cNvPr id="5" name="Content Placeholder 4"/>
          <p:cNvSpPr>
            <a:spLocks noGrp="1"/>
          </p:cNvSpPr>
          <p:nvPr>
            <p:ph sz="half" idx="1"/>
          </p:nvPr>
        </p:nvSpPr>
        <p:spPr/>
        <p:txBody>
          <a:bodyPr>
            <a:normAutofit fontScale="92500" lnSpcReduction="20000"/>
          </a:bodyPr>
          <a:lstStyle/>
          <a:p>
            <a:pPr>
              <a:buNone/>
            </a:pPr>
            <a:r>
              <a:rPr lang="en-US" dirty="0" smtClean="0"/>
              <a:t>	</a:t>
            </a:r>
            <a:r>
              <a:rPr lang="en-US" dirty="0" smtClean="0">
                <a:solidFill>
                  <a:srgbClr val="FFFF00"/>
                </a:solidFill>
              </a:rPr>
              <a:t>Jewish Palestinian Christianity  &gt;</a:t>
            </a:r>
          </a:p>
          <a:p>
            <a:pPr>
              <a:buNone/>
            </a:pPr>
            <a:r>
              <a:rPr lang="en-US" dirty="0" smtClean="0">
                <a:solidFill>
                  <a:srgbClr val="FFFF00"/>
                </a:solidFill>
              </a:rPr>
              <a:t>	Hellenistic Jewish Christianity &gt;</a:t>
            </a:r>
          </a:p>
          <a:p>
            <a:pPr>
              <a:buNone/>
            </a:pPr>
            <a:r>
              <a:rPr lang="en-US" dirty="0" smtClean="0">
                <a:solidFill>
                  <a:srgbClr val="FFFF00"/>
                </a:solidFill>
              </a:rPr>
              <a:t>	Gentile Christianity</a:t>
            </a:r>
          </a:p>
          <a:p>
            <a:pPr>
              <a:buNone/>
            </a:pPr>
            <a:endParaRPr lang="en-US" dirty="0" smtClean="0">
              <a:solidFill>
                <a:srgbClr val="FFFF00"/>
              </a:solidFill>
            </a:endParaRPr>
          </a:p>
          <a:p>
            <a:pPr>
              <a:buNone/>
            </a:pPr>
            <a:r>
              <a:rPr lang="en-US" dirty="0" smtClean="0">
                <a:solidFill>
                  <a:srgbClr val="FFFF00"/>
                </a:solidFill>
              </a:rPr>
              <a:t>	</a:t>
            </a:r>
            <a:r>
              <a:rPr lang="en-US" dirty="0" smtClean="0"/>
              <a:t>(see Ferdinand Hahn 1963; R.H. Fuller, 1965).</a:t>
            </a:r>
            <a:endParaRPr lang="en-US" dirty="0">
              <a:solidFill>
                <a:srgbClr val="FFFF00"/>
              </a:solidFill>
            </a:endParaRPr>
          </a:p>
        </p:txBody>
      </p:sp>
      <p:sp>
        <p:nvSpPr>
          <p:cNvPr id="6" name="Content Placeholder 5"/>
          <p:cNvSpPr>
            <a:spLocks noGrp="1"/>
          </p:cNvSpPr>
          <p:nvPr>
            <p:ph sz="half" idx="2"/>
          </p:nvPr>
        </p:nvSpPr>
        <p:spPr/>
        <p:txBody>
          <a:bodyPr>
            <a:normAutofit fontScale="92500" lnSpcReduction="20000"/>
          </a:bodyPr>
          <a:lstStyle/>
          <a:p>
            <a:r>
              <a:rPr lang="en-US" dirty="0" smtClean="0"/>
              <a:t>Importance of </a:t>
            </a:r>
            <a:r>
              <a:rPr lang="en-US" dirty="0" smtClean="0">
                <a:solidFill>
                  <a:srgbClr val="41EDFF"/>
                </a:solidFill>
              </a:rPr>
              <a:t>Greek-speaking</a:t>
            </a:r>
            <a:r>
              <a:rPr lang="en-US" dirty="0" smtClean="0"/>
              <a:t> Hellenistic Jewish Church</a:t>
            </a:r>
          </a:p>
          <a:p>
            <a:r>
              <a:rPr lang="en-US" dirty="0" smtClean="0"/>
              <a:t>Influence of the </a:t>
            </a:r>
            <a:r>
              <a:rPr lang="en-US" dirty="0" smtClean="0">
                <a:solidFill>
                  <a:srgbClr val="41EDFF"/>
                </a:solidFill>
              </a:rPr>
              <a:t>Greek Bible</a:t>
            </a:r>
            <a:r>
              <a:rPr lang="en-US" dirty="0" smtClean="0"/>
              <a:t> (LXX – the Septuagint).</a:t>
            </a:r>
          </a:p>
          <a:p>
            <a:r>
              <a:rPr lang="en-US" dirty="0" smtClean="0"/>
              <a:t>Development of ideas about the heavenly exaltation and divine lordship of the risen Christ </a:t>
            </a:r>
            <a:r>
              <a:rPr lang="en-US" i="1" dirty="0" smtClean="0">
                <a:solidFill>
                  <a:srgbClr val="41EDFF"/>
                </a:solidFill>
              </a:rPr>
              <a:t>within a Jewish Christian context.</a:t>
            </a:r>
          </a:p>
          <a:p>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 in Three Stages</a:t>
            </a:r>
            <a:endParaRPr lang="en-US" dirty="0"/>
          </a:p>
        </p:txBody>
      </p:sp>
      <p:sp>
        <p:nvSpPr>
          <p:cNvPr id="3" name="Content Placeholder 2"/>
          <p:cNvSpPr>
            <a:spLocks noGrp="1"/>
          </p:cNvSpPr>
          <p:nvPr>
            <p:ph idx="1"/>
          </p:nvPr>
        </p:nvSpPr>
        <p:spPr/>
        <p:txBody>
          <a:bodyPr>
            <a:normAutofit fontScale="77500" lnSpcReduction="20000"/>
          </a:bodyPr>
          <a:lstStyle/>
          <a:p>
            <a:pPr>
              <a:buNone/>
            </a:pPr>
            <a:r>
              <a:rPr lang="en-US" dirty="0" smtClean="0"/>
              <a:t>	</a:t>
            </a:r>
            <a:r>
              <a:rPr lang="en-US" sz="3789" dirty="0" smtClean="0">
                <a:solidFill>
                  <a:srgbClr val="FFFF00"/>
                </a:solidFill>
              </a:rPr>
              <a:t>Key Features</a:t>
            </a:r>
          </a:p>
          <a:p>
            <a:r>
              <a:rPr lang="en-US" sz="3789" dirty="0" smtClean="0"/>
              <a:t>Allows for gradual development, overlap and fluidity from a Jewish to a Gentile environment.</a:t>
            </a:r>
          </a:p>
          <a:p>
            <a:r>
              <a:rPr lang="en-US" sz="3789" dirty="0" smtClean="0"/>
              <a:t>Allows for communication via Christian teachers and missionaries.</a:t>
            </a:r>
          </a:p>
          <a:p>
            <a:r>
              <a:rPr lang="en-US" sz="3789" dirty="0" smtClean="0"/>
              <a:t>Not necessarily tied to specific chronological periods and geographical locations</a:t>
            </a:r>
          </a:p>
          <a:p>
            <a:r>
              <a:rPr lang="en-US" sz="3789" dirty="0"/>
              <a:t>I</a:t>
            </a:r>
            <a:r>
              <a:rPr lang="en-US" sz="3789" dirty="0" smtClean="0"/>
              <a:t>n general terms it is a movement from Palestine to the Jewish Diaspora to the Gentile world.</a:t>
            </a:r>
          </a:p>
          <a:p>
            <a:r>
              <a:rPr lang="en-US" sz="3789" dirty="0" smtClean="0"/>
              <a:t>Movement from ‘low’ to ‘high’ christology.</a:t>
            </a:r>
          </a:p>
          <a:p>
            <a:pPr>
              <a:buNone/>
            </a:pPr>
            <a:endParaRPr lang="en-US" dirty="0"/>
          </a:p>
        </p:txBody>
      </p:sp>
      <p:sp>
        <p:nvSpPr>
          <p:cNvPr id="4" name="Content Placeholder 3"/>
          <p:cNvSpPr>
            <a:spLocks noGrp="1"/>
          </p:cNvSpPr>
          <p:nvPr>
            <p:ph sz="half" idx="4294967295"/>
          </p:nvPr>
        </p:nvSpPr>
        <p:spPr>
          <a:xfrm>
            <a:off x="5105400" y="1600200"/>
            <a:ext cx="4038600" cy="4525963"/>
          </a:xfrm>
        </p:spPr>
        <p:txBody>
          <a:bodyPr>
            <a:normAutofit/>
          </a:bodyPr>
          <a:lstStyle/>
          <a:p>
            <a:pPr>
              <a:buNone/>
            </a:pPr>
            <a:r>
              <a:rPr lang="en-US" dirty="0" smtClean="0"/>
              <a:t>	</a:t>
            </a:r>
            <a:endParaRPr lang="en-US" sz="3273"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 in Three Stages</a:t>
            </a:r>
            <a:endParaRPr lang="en-US" dirty="0"/>
          </a:p>
        </p:txBody>
      </p:sp>
      <p:sp>
        <p:nvSpPr>
          <p:cNvPr id="4" name="Content Placeholder 3"/>
          <p:cNvSpPr>
            <a:spLocks noGrp="1"/>
          </p:cNvSpPr>
          <p:nvPr>
            <p:ph sz="half" idx="1"/>
          </p:nvPr>
        </p:nvSpPr>
        <p:spPr/>
        <p:txBody>
          <a:bodyPr>
            <a:normAutofit fontScale="77500" lnSpcReduction="20000"/>
          </a:bodyPr>
          <a:lstStyle/>
          <a:p>
            <a:pPr>
              <a:buNone/>
            </a:pPr>
            <a:r>
              <a:rPr lang="en-US" dirty="0"/>
              <a:t>	</a:t>
            </a:r>
            <a:r>
              <a:rPr lang="en-US" dirty="0" smtClean="0">
                <a:solidFill>
                  <a:srgbClr val="FFFF00"/>
                </a:solidFill>
              </a:rPr>
              <a:t>Weaknesses</a:t>
            </a:r>
          </a:p>
          <a:p>
            <a:r>
              <a:rPr lang="en-US" dirty="0" smtClean="0"/>
              <a:t>Can one really reconstruct separate and distinct developments, given that the NT traditions belong to much later period (Gospels and Acts in particular)?</a:t>
            </a:r>
          </a:p>
          <a:p>
            <a:r>
              <a:rPr lang="en-US" dirty="0" smtClean="0"/>
              <a:t>Can one speak of a ‘purely Gentile’ form of Christianity before Paul’s missionary journeys?</a:t>
            </a:r>
          </a:p>
          <a:p>
            <a:r>
              <a:rPr lang="en-US" dirty="0" smtClean="0"/>
              <a:t>Most of the missionaries in cities like Antioch and Damascus would have been Jewish Christian, and would probably have already made use of Gentile elements from the environment (mixture of Stages 2 and 3).</a:t>
            </a:r>
          </a:p>
          <a:p>
            <a:r>
              <a:rPr lang="en-US" dirty="0" smtClean="0"/>
              <a:t>Jewish Palestine had already been deeply influenced by Hellenism for several centuries.</a:t>
            </a:r>
            <a:endParaRPr lang="en-US"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(Early) Developments in Jerusalem?</a:t>
            </a:r>
            <a:endParaRPr lang="en-US" dirty="0"/>
          </a:p>
        </p:txBody>
      </p:sp>
      <p:sp>
        <p:nvSpPr>
          <p:cNvPr id="4" name="Content Placeholder 3"/>
          <p:cNvSpPr>
            <a:spLocks noGrp="1"/>
          </p:cNvSpPr>
          <p:nvPr>
            <p:ph sz="half" idx="1"/>
          </p:nvPr>
        </p:nvSpPr>
        <p:spPr/>
        <p:txBody>
          <a:bodyPr>
            <a:normAutofit fontScale="77500" lnSpcReduction="20000"/>
          </a:bodyPr>
          <a:lstStyle/>
          <a:p>
            <a:pPr>
              <a:buNone/>
            </a:pPr>
            <a:r>
              <a:rPr lang="en-US" dirty="0" smtClean="0"/>
              <a:t>	</a:t>
            </a:r>
          </a:p>
          <a:p>
            <a:pPr>
              <a:buNone/>
            </a:pPr>
            <a:r>
              <a:rPr lang="en-US" sz="2400" dirty="0">
                <a:solidFill>
                  <a:srgbClr val="FFFF00"/>
                </a:solidFill>
              </a:rPr>
              <a:t>	</a:t>
            </a:r>
            <a:r>
              <a:rPr lang="en-US" sz="3097" dirty="0" smtClean="0">
                <a:solidFill>
                  <a:srgbClr val="FFFF00"/>
                </a:solidFill>
              </a:rPr>
              <a:t>‘Now during those days, when the disciples were increasing in number, the Hellenists (</a:t>
            </a:r>
            <a:r>
              <a:rPr lang="en-US" sz="3097" i="1" dirty="0" smtClean="0">
                <a:solidFill>
                  <a:srgbClr val="FFFF00"/>
                </a:solidFill>
              </a:rPr>
              <a:t>Hell</a:t>
            </a:r>
            <a:r>
              <a:rPr lang="en-US" sz="3097" i="1" dirty="0" smtClean="0">
                <a:solidFill>
                  <a:srgbClr val="FFFF00"/>
                </a:solidFill>
              </a:rPr>
              <a:t>ê</a:t>
            </a:r>
            <a:r>
              <a:rPr lang="en-US" sz="3097" i="1" dirty="0" smtClean="0">
                <a:solidFill>
                  <a:srgbClr val="FFFF00"/>
                </a:solidFill>
              </a:rPr>
              <a:t>nistoi)</a:t>
            </a:r>
            <a:r>
              <a:rPr lang="en-US" sz="3097" dirty="0" smtClean="0">
                <a:solidFill>
                  <a:srgbClr val="FFFF00"/>
                </a:solidFill>
              </a:rPr>
              <a:t> complained against the Hebrews (</a:t>
            </a:r>
            <a:r>
              <a:rPr lang="en-US" sz="3097" i="1" dirty="0" smtClean="0">
                <a:solidFill>
                  <a:srgbClr val="FFFF00"/>
                </a:solidFill>
              </a:rPr>
              <a:t>Hebraioi</a:t>
            </a:r>
            <a:r>
              <a:rPr lang="en-US" sz="3097" dirty="0" smtClean="0">
                <a:solidFill>
                  <a:srgbClr val="FFFF00"/>
                </a:solidFill>
              </a:rPr>
              <a:t>) because their widows were being neglected in the daily distribution of food’ (Acts 6:1).</a:t>
            </a:r>
            <a:endParaRPr lang="en-US" sz="3097" dirty="0">
              <a:solidFill>
                <a:srgbClr val="FFFF00"/>
              </a:solidFill>
            </a:endParaRPr>
          </a:p>
        </p:txBody>
      </p:sp>
      <p:sp>
        <p:nvSpPr>
          <p:cNvPr id="5" name="Content Placeholder 4"/>
          <p:cNvSpPr>
            <a:spLocks noGrp="1"/>
          </p:cNvSpPr>
          <p:nvPr>
            <p:ph sz="half" idx="2"/>
          </p:nvPr>
        </p:nvSpPr>
        <p:spPr/>
        <p:txBody>
          <a:bodyPr>
            <a:normAutofit fontScale="77500" lnSpcReduction="20000"/>
          </a:bodyPr>
          <a:lstStyle/>
          <a:p>
            <a:r>
              <a:rPr lang="en-US" dirty="0" smtClean="0"/>
              <a:t>Is this a historically reliable tradition?</a:t>
            </a:r>
          </a:p>
          <a:p>
            <a:r>
              <a:rPr lang="en-US" dirty="0" smtClean="0"/>
              <a:t>Existence of Greek-speaking Jewish Christians (‘Hellenists’) and Aramaic-speaking Jewish Christians (‘Hebrews’) as two communities in Jerusalem?</a:t>
            </a:r>
          </a:p>
          <a:p>
            <a:r>
              <a:rPr lang="en-US" dirty="0" smtClean="0"/>
              <a:t>These ‘Hellenists’ may have played a key role in the shaping of beliefs about Jesus.</a:t>
            </a:r>
          </a:p>
          <a:p>
            <a:r>
              <a:rPr lang="en-US" dirty="0" smtClean="0"/>
              <a:t>Their missionary activity led to the formation of communities in places like Caesarea, Antioch and Damascus.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(Early) reflection on the Jewish Scriptures </a:t>
            </a:r>
            <a:endParaRPr lang="en-US" sz="3200" dirty="0"/>
          </a:p>
        </p:txBody>
      </p:sp>
      <p:sp>
        <p:nvSpPr>
          <p:cNvPr id="3" name="Content Placeholder 2"/>
          <p:cNvSpPr>
            <a:spLocks noGrp="1"/>
          </p:cNvSpPr>
          <p:nvPr>
            <p:ph sz="half" idx="1"/>
          </p:nvPr>
        </p:nvSpPr>
        <p:spPr/>
        <p:txBody>
          <a:bodyPr>
            <a:normAutofit fontScale="40000" lnSpcReduction="20000"/>
          </a:bodyPr>
          <a:lstStyle/>
          <a:p>
            <a:pPr>
              <a:buNone/>
            </a:pPr>
            <a:r>
              <a:rPr lang="en-US" dirty="0" smtClean="0">
                <a:solidFill>
                  <a:srgbClr val="41EDFF"/>
                </a:solidFill>
              </a:rPr>
              <a:t>	</a:t>
            </a:r>
            <a:r>
              <a:rPr lang="en-US" sz="4211" dirty="0" smtClean="0">
                <a:solidFill>
                  <a:srgbClr val="41EDFF"/>
                </a:solidFill>
              </a:rPr>
              <a:t>Son of God</a:t>
            </a:r>
          </a:p>
          <a:p>
            <a:pPr>
              <a:buNone/>
            </a:pPr>
            <a:r>
              <a:rPr lang="en-US" sz="4211" dirty="0" smtClean="0"/>
              <a:t>	‘I [God] will be a father to him, and he [descendant of David] shall be a son to me’ (II Samuel 7:14)</a:t>
            </a:r>
          </a:p>
          <a:p>
            <a:pPr>
              <a:buNone/>
            </a:pPr>
            <a:r>
              <a:rPr lang="en-US" sz="4211" dirty="0" smtClean="0"/>
              <a:t>	He said to me, “You are my son; today I  have begotten you”’ (Psalm 2:7)</a:t>
            </a:r>
          </a:p>
          <a:p>
            <a:pPr>
              <a:buNone/>
            </a:pPr>
            <a:endParaRPr lang="en-US" sz="4211" dirty="0" smtClean="0"/>
          </a:p>
          <a:p>
            <a:pPr>
              <a:buNone/>
            </a:pPr>
            <a:r>
              <a:rPr lang="en-US" sz="4211" dirty="0" smtClean="0"/>
              <a:t>	</a:t>
            </a:r>
            <a:r>
              <a:rPr lang="en-US" sz="4211" dirty="0" smtClean="0">
                <a:solidFill>
                  <a:srgbClr val="41EDFF"/>
                </a:solidFill>
              </a:rPr>
              <a:t>Lord</a:t>
            </a:r>
          </a:p>
          <a:p>
            <a:pPr>
              <a:buNone/>
            </a:pPr>
            <a:r>
              <a:rPr lang="en-US" sz="4211" dirty="0" smtClean="0">
                <a:solidFill>
                  <a:srgbClr val="41EDFF"/>
                </a:solidFill>
              </a:rPr>
              <a:t>	</a:t>
            </a:r>
            <a:r>
              <a:rPr lang="en-US" sz="4211" dirty="0" smtClean="0"/>
              <a:t>The Lord (</a:t>
            </a:r>
            <a:r>
              <a:rPr lang="en-US" sz="4211" i="1" dirty="0" smtClean="0"/>
              <a:t>kyrios</a:t>
            </a:r>
            <a:r>
              <a:rPr lang="en-US" sz="4211" dirty="0" smtClean="0"/>
              <a:t>) says to my lord (</a:t>
            </a:r>
            <a:r>
              <a:rPr lang="en-US" sz="4211" i="1" dirty="0" smtClean="0"/>
              <a:t>kyrios</a:t>
            </a:r>
            <a:r>
              <a:rPr lang="en-US" sz="4211" dirty="0" smtClean="0"/>
              <a:t>), “Sit at my right hand until I make your enemies a footstool”’ (Psalm 110:1; cf. Acts 2:34 )</a:t>
            </a:r>
          </a:p>
          <a:p>
            <a:pPr>
              <a:buNone/>
            </a:pPr>
            <a:r>
              <a:rPr lang="en-US" sz="4211" dirty="0" smtClean="0"/>
              <a:t>	</a:t>
            </a:r>
            <a:endParaRPr lang="en-US" sz="4211" dirty="0" smtClean="0">
              <a:solidFill>
                <a:srgbClr val="FFFF00"/>
              </a:solidFill>
            </a:endParaRPr>
          </a:p>
          <a:p>
            <a:pPr>
              <a:buNone/>
            </a:pPr>
            <a:r>
              <a:rPr lang="en-US" sz="4211" dirty="0" smtClean="0">
                <a:solidFill>
                  <a:srgbClr val="FFFF00"/>
                </a:solidFill>
              </a:rPr>
              <a:t>	</a:t>
            </a:r>
          </a:p>
          <a:p>
            <a:pPr>
              <a:buNone/>
            </a:pPr>
            <a:r>
              <a:rPr lang="en-US" sz="4211" dirty="0">
                <a:solidFill>
                  <a:srgbClr val="FFFF00"/>
                </a:solidFill>
              </a:rPr>
              <a:t>	</a:t>
            </a:r>
            <a:r>
              <a:rPr lang="en-US" sz="4211" dirty="0" smtClean="0">
                <a:solidFill>
                  <a:srgbClr val="FFFF00"/>
                </a:solidFill>
              </a:rPr>
              <a:t>God inviting Christ to sit on the throne at his right hand (</a:t>
            </a:r>
            <a:r>
              <a:rPr lang="en-US" sz="4211" dirty="0" smtClean="0">
                <a:solidFill>
                  <a:srgbClr val="FFFF00"/>
                </a:solidFill>
              </a:rPr>
              <a:t>Peter de Grebber, 1645)</a:t>
            </a:r>
            <a:endParaRPr lang="en-US" sz="4211" dirty="0" smtClean="0">
              <a:solidFill>
                <a:srgbClr val="FFFF00"/>
              </a:solidFill>
            </a:endParaRPr>
          </a:p>
        </p:txBody>
      </p:sp>
      <p:sp>
        <p:nvSpPr>
          <p:cNvPr id="4" name="Content Placeholder 3"/>
          <p:cNvSpPr>
            <a:spLocks noGrp="1"/>
          </p:cNvSpPr>
          <p:nvPr>
            <p:ph sz="half" idx="2"/>
          </p:nvPr>
        </p:nvSpPr>
        <p:spPr/>
        <p:txBody>
          <a:bodyPr>
            <a:normAutofit fontScale="40000" lnSpcReduction="20000"/>
          </a:bodyPr>
          <a:lstStyle/>
          <a:p>
            <a:pPr>
              <a:buNone/>
            </a:pPr>
            <a:r>
              <a:rPr lang="en-US" dirty="0" smtClean="0"/>
              <a:t>	</a:t>
            </a:r>
          </a:p>
        </p:txBody>
      </p:sp>
      <p:pic>
        <p:nvPicPr>
          <p:cNvPr id="5" name="Picture 4" descr="250px-De_Grebber-God_Inviting_Christ_to_Sit_on_the_Throne_at_His_Right_Hand.jpg"/>
          <p:cNvPicPr>
            <a:picLocks noChangeAspect="1"/>
          </p:cNvPicPr>
          <p:nvPr/>
        </p:nvPicPr>
        <p:blipFill>
          <a:blip r:embed="rId2"/>
          <a:stretch>
            <a:fillRect/>
          </a:stretch>
        </p:blipFill>
        <p:spPr>
          <a:xfrm>
            <a:off x="5003382" y="1600200"/>
            <a:ext cx="3683418" cy="4525963"/>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‘Lord’ (</a:t>
            </a:r>
            <a:r>
              <a:rPr lang="en-US" i="1" dirty="0" smtClean="0"/>
              <a:t>Kyrios</a:t>
            </a:r>
            <a:r>
              <a:rPr lang="en-US" dirty="0" smtClean="0"/>
              <a:t>) as a Divine Title</a:t>
            </a:r>
            <a:endParaRPr lang="en-US" dirty="0"/>
          </a:p>
        </p:txBody>
      </p:sp>
      <p:sp>
        <p:nvSpPr>
          <p:cNvPr id="3" name="Content Placeholder 2"/>
          <p:cNvSpPr>
            <a:spLocks noGrp="1"/>
          </p:cNvSpPr>
          <p:nvPr>
            <p:ph sz="half" idx="1"/>
          </p:nvPr>
        </p:nvSpPr>
        <p:spPr/>
        <p:txBody>
          <a:bodyPr>
            <a:normAutofit fontScale="77500" lnSpcReduction="20000"/>
          </a:bodyPr>
          <a:lstStyle/>
          <a:p>
            <a:endParaRPr lang="en-US" dirty="0" smtClean="0"/>
          </a:p>
          <a:p>
            <a:r>
              <a:rPr lang="en-US" dirty="0" smtClean="0"/>
              <a:t>Influence of scripture (e.g. Psalm 110:1) rather than Gentile ruler cults.</a:t>
            </a:r>
          </a:p>
          <a:p>
            <a:endParaRPr lang="en-US" dirty="0" smtClean="0"/>
          </a:p>
          <a:p>
            <a:r>
              <a:rPr lang="en-US" dirty="0" smtClean="0"/>
              <a:t>Note also use of ‘Lord’ (</a:t>
            </a:r>
            <a:r>
              <a:rPr lang="en-US" i="1" dirty="0" smtClean="0"/>
              <a:t>kyrios</a:t>
            </a:r>
            <a:r>
              <a:rPr lang="en-US" dirty="0" smtClean="0"/>
              <a:t>) as a divine designation in Jewish Palestine in the first century CE (e.g., Josephus, </a:t>
            </a:r>
            <a:r>
              <a:rPr lang="en-US" i="1" dirty="0" smtClean="0"/>
              <a:t>Antiquities </a:t>
            </a:r>
            <a:r>
              <a:rPr lang="en-US" dirty="0" smtClean="0"/>
              <a:t>13:68; 20:90).</a:t>
            </a:r>
            <a:endParaRPr lang="en-US" dirty="0"/>
          </a:p>
        </p:txBody>
      </p:sp>
      <p:sp>
        <p:nvSpPr>
          <p:cNvPr id="4" name="Content Placeholder 3"/>
          <p:cNvSpPr>
            <a:spLocks noGrp="1"/>
          </p:cNvSpPr>
          <p:nvPr>
            <p:ph sz="half" idx="2"/>
          </p:nvPr>
        </p:nvSpPr>
        <p:spPr/>
        <p:txBody>
          <a:bodyPr>
            <a:normAutofit fontScale="77500" lnSpcReduction="20000"/>
          </a:bodyPr>
          <a:lstStyle/>
          <a:p>
            <a:r>
              <a:rPr lang="en-US" dirty="0" smtClean="0"/>
              <a:t>Use of Aramaic </a:t>
            </a:r>
            <a:r>
              <a:rPr lang="en-US" i="1" dirty="0" smtClean="0"/>
              <a:t>mar</a:t>
            </a:r>
            <a:r>
              <a:rPr lang="en-US" i="1" dirty="0" smtClean="0"/>
              <a:t>ê’ </a:t>
            </a:r>
            <a:r>
              <a:rPr lang="en-US" dirty="0" smtClean="0"/>
              <a:t>(Lord) in the Dead Sea Scrolls.</a:t>
            </a:r>
          </a:p>
          <a:p>
            <a:r>
              <a:rPr lang="en-US" dirty="0" smtClean="0"/>
              <a:t>The early Christians in the Jerusalem Church in Palestine may have already used this designation (as a divine title).</a:t>
            </a:r>
          </a:p>
          <a:p>
            <a:r>
              <a:rPr lang="en-US" i="1" dirty="0" smtClean="0"/>
              <a:t>Maranatha </a:t>
            </a:r>
            <a:r>
              <a:rPr lang="en-US" dirty="0" smtClean="0"/>
              <a:t>(cf. I Cor. 16:22) – ‘Our Lord, come’.</a:t>
            </a:r>
          </a:p>
          <a:p>
            <a:r>
              <a:rPr lang="en-US" dirty="0" smtClean="0"/>
              <a:t>Probably a very early liturgical formula (used during the eucharist).</a:t>
            </a:r>
          </a:p>
          <a:p>
            <a:r>
              <a:rPr lang="en-US" dirty="0" smtClean="0"/>
              <a:t>Why would Paul otherwise retain an Aramaic phrase in a letter for Greek-speaking Gentiles?</a:t>
            </a: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Worship and the </a:t>
            </a:r>
            <a:br>
              <a:rPr lang="en-US" dirty="0" smtClean="0"/>
            </a:br>
            <a:r>
              <a:rPr lang="en-US" dirty="0" smtClean="0"/>
              <a:t>Development of Christology</a:t>
            </a:r>
            <a:endParaRPr lang="en-US" dirty="0"/>
          </a:p>
        </p:txBody>
      </p:sp>
      <p:sp>
        <p:nvSpPr>
          <p:cNvPr id="5" name="Content Placeholder 4"/>
          <p:cNvSpPr>
            <a:spLocks noGrp="1"/>
          </p:cNvSpPr>
          <p:nvPr>
            <p:ph idx="1"/>
          </p:nvPr>
        </p:nvSpPr>
        <p:spPr/>
        <p:txBody>
          <a:bodyPr>
            <a:normAutofit lnSpcReduction="10000"/>
          </a:bodyPr>
          <a:lstStyle/>
          <a:p>
            <a:r>
              <a:rPr lang="en-US" dirty="0" smtClean="0"/>
              <a:t>Development of christology (in early NT texts) and the liturgical practices of the early Christians.</a:t>
            </a:r>
          </a:p>
          <a:p>
            <a:r>
              <a:rPr lang="en-US" dirty="0" smtClean="0"/>
              <a:t>Singing of hymns in honour and celebration of Jesus (I Cor. 14:26)</a:t>
            </a:r>
          </a:p>
          <a:p>
            <a:r>
              <a:rPr lang="en-US" dirty="0" smtClean="0"/>
              <a:t>Baptism in Jesus’ name or ‘into Christ Jesus’ (Rom. 6:3; Acts 2:38)</a:t>
            </a:r>
          </a:p>
          <a:p>
            <a:r>
              <a:rPr lang="en-US" dirty="0" smtClean="0"/>
              <a:t>Confession that ‘Jesus is Lord’ (Rom. 10:9-13; I Cor. 12:3; Phil. 2:11).</a:t>
            </a: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Early Christ Veneration</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Paul quotes existing formulas  about Jesus as Lord or Messiah in his letters (many of which bear ‘Palestinian Jewish’ features).</a:t>
            </a:r>
          </a:p>
          <a:p>
            <a:r>
              <a:rPr lang="en-US" dirty="0" smtClean="0"/>
              <a:t>No indication in Paul’s letters that his views about Christ were unique to him (cf. Larry Hurtado).</a:t>
            </a:r>
          </a:p>
          <a:p>
            <a:r>
              <a:rPr lang="en-US" dirty="0" smtClean="0"/>
              <a:t>No indication of conflict between Paul and the Jerusalem Church on his views about Christ (conflict about mission to the Gentiles).</a:t>
            </a:r>
          </a:p>
          <a:p>
            <a:r>
              <a:rPr lang="en-US" dirty="0" smtClean="0"/>
              <a:t>Thesis: The exalted Christ became the object of cultic devotion alongside God in the very early Christian communities.</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 Worship and Monotheism</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Christ devotion not viewed as a threat to monotheism by Jewish Christians (including Paul).</a:t>
            </a:r>
          </a:p>
          <a:p>
            <a:pPr>
              <a:buNone/>
            </a:pPr>
            <a:endParaRPr lang="en-US" dirty="0" smtClean="0"/>
          </a:p>
          <a:p>
            <a:r>
              <a:rPr lang="en-US" dirty="0" smtClean="0"/>
              <a:t>The acclamation of Christ as ‘Lord’ was regarded as an affirmation of God’s glory and sovereignty (see hymn in Philippians 2).</a:t>
            </a:r>
          </a:p>
          <a:p>
            <a:pPr>
              <a:buNone/>
            </a:pPr>
            <a:endParaRPr lang="en-US" dirty="0" smtClean="0"/>
          </a:p>
          <a:p>
            <a:r>
              <a:rPr lang="en-US" dirty="0" smtClean="0"/>
              <a:t>Loyalty to the ‘one God’ and veneration of the ‘one Lord’.</a:t>
            </a:r>
          </a:p>
          <a:p>
            <a:endParaRPr lang="en-US" dirty="0"/>
          </a:p>
        </p:txBody>
      </p:sp>
      <p:sp>
        <p:nvSpPr>
          <p:cNvPr id="7" name="Content Placeholder 6"/>
          <p:cNvSpPr>
            <a:spLocks noGrp="1"/>
          </p:cNvSpPr>
          <p:nvPr>
            <p:ph sz="half" idx="2"/>
          </p:nvPr>
        </p:nvSpPr>
        <p:spPr/>
        <p:txBody>
          <a:bodyPr>
            <a:normAutofit fontScale="85000" lnSpcReduction="20000"/>
          </a:bodyPr>
          <a:lstStyle/>
          <a:p>
            <a:pPr>
              <a:buNone/>
            </a:pPr>
            <a:r>
              <a:rPr lang="en-US" dirty="0" smtClean="0"/>
              <a:t>	</a:t>
            </a:r>
            <a:r>
              <a:rPr lang="en-US" dirty="0" smtClean="0">
                <a:solidFill>
                  <a:srgbClr val="FFFF00"/>
                </a:solidFill>
              </a:rPr>
              <a:t>‘The use of monotheistic language as a christological category’ (Paul Rainbow)</a:t>
            </a:r>
          </a:p>
          <a:p>
            <a:endParaRPr lang="en-US" dirty="0" smtClean="0"/>
          </a:p>
          <a:p>
            <a:pPr>
              <a:buNone/>
            </a:pPr>
            <a:r>
              <a:rPr lang="en-US" dirty="0" smtClean="0"/>
              <a:t>	</a:t>
            </a:r>
            <a:r>
              <a:rPr lang="en-US" dirty="0" smtClean="0">
                <a:solidFill>
                  <a:srgbClr val="41EDFF"/>
                </a:solidFill>
              </a:rPr>
              <a:t>‘Yet for us there is one God, the Father, from whom are all things and for whom we exist, and one Lord, Jesus Christ, through whom are all things and through whom we exist’ (I Cor. 8:6).</a:t>
            </a:r>
            <a:endParaRPr lang="en-US" dirty="0">
              <a:solidFill>
                <a:srgbClr val="41EDFF"/>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418</TotalTime>
  <Words>2146</Words>
  <Application>Microsoft Macintosh PowerPoint</Application>
  <PresentationFormat>On-screen Show (4:3)</PresentationFormat>
  <Paragraphs>159</Paragraphs>
  <Slides>24</Slides>
  <Notes>0</Notes>
  <HiddenSlides>0</HiddenSlides>
  <MMClips>0</MMClips>
  <ScaleCrop>false</ScaleCrop>
  <HeadingPairs>
    <vt:vector size="4" baseType="variant">
      <vt:variant>
        <vt:lpstr>Design Template</vt:lpstr>
      </vt:variant>
      <vt:variant>
        <vt:i4>1</vt:i4>
      </vt:variant>
      <vt:variant>
        <vt:lpstr>Slide Titles</vt:lpstr>
      </vt:variant>
      <vt:variant>
        <vt:i4>24</vt:i4>
      </vt:variant>
    </vt:vector>
  </HeadingPairs>
  <TitlesOfParts>
    <vt:vector size="25" baseType="lpstr">
      <vt:lpstr>Office Theme</vt:lpstr>
      <vt:lpstr>Interpretations of the Identity and Role of Jesus</vt:lpstr>
      <vt:lpstr>Christology of the  New Testament Writings</vt:lpstr>
      <vt:lpstr>Mapping Out Early Christology</vt:lpstr>
      <vt:lpstr>Origins of Early Christology</vt:lpstr>
      <vt:lpstr>From ‘Son of Man’ to ‘Lord’</vt:lpstr>
      <vt:lpstr>From ‘Son of Man’ to ‘Lord’</vt:lpstr>
      <vt:lpstr>Impact of the  History-of-Religions School</vt:lpstr>
      <vt:lpstr>Focus on Continuity </vt:lpstr>
      <vt:lpstr>Did Jesus have a Christology?</vt:lpstr>
      <vt:lpstr>Explicit christology</vt:lpstr>
      <vt:lpstr>Implicit  Christology</vt:lpstr>
      <vt:lpstr>Evoked Christology</vt:lpstr>
      <vt:lpstr>Evoked Christology</vt:lpstr>
      <vt:lpstr>The ‘Search’ for Christology?</vt:lpstr>
      <vt:lpstr>Developments between Jesus and Paul</vt:lpstr>
      <vt:lpstr>Development in Three Stages</vt:lpstr>
      <vt:lpstr>Development in Three Stages</vt:lpstr>
      <vt:lpstr>Development in Three Stages</vt:lpstr>
      <vt:lpstr>(Early) Developments in Jerusalem?</vt:lpstr>
      <vt:lpstr>(Early) reflection on the Jewish Scriptures </vt:lpstr>
      <vt:lpstr>‘Lord’ (Kyrios) as a Divine Title</vt:lpstr>
      <vt:lpstr>Worship and the  Development of Christology</vt:lpstr>
      <vt:lpstr>Early Christ Veneration</vt:lpstr>
      <vt:lpstr>Christ Worship and Monotheism</vt:lpstr>
    </vt:vector>
  </TitlesOfParts>
  <Company>Theology and Religious Studies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Interpretations of the Identity and Role of Jesus</dc:title>
  <dc:creator>Catrin Williams</dc:creator>
  <cp:lastModifiedBy>Catrin Williams</cp:lastModifiedBy>
  <cp:revision>14</cp:revision>
  <dcterms:created xsi:type="dcterms:W3CDTF">2014-02-09T10:22:21Z</dcterms:created>
  <dcterms:modified xsi:type="dcterms:W3CDTF">2014-02-09T17:21:00Z</dcterms:modified>
</cp:coreProperties>
</file>