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447" autoAdjust="0"/>
    <p:restoredTop sz="94660"/>
  </p:normalViewPr>
  <p:slideViewPr>
    <p:cSldViewPr snapToGrid="0" showGuides="1">
      <p:cViewPr>
        <p:scale>
          <a:sx n="69" d="100"/>
          <a:sy n="69" d="100"/>
        </p:scale>
        <p:origin x="19" y="5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0884-898C-4797-BF5E-F8B50B15E5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E1CF9F-C2DD-4F63-844E-0E3B496AB5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100254-141C-4CAC-B6E1-98DE88C4C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874F4-BD4A-4A41-AFE8-82CF54931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4C2B2F-3B2B-4CAC-92D6-B658CDCA3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512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23AA1-DAA2-46E3-8689-F3E4575E9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6A969-28CD-4A5F-91BA-2E947401B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E9DF40-306F-47E2-A301-AF680F728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F1350-01B2-462C-9732-31BBA902F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5BCB0-F4C5-4F58-942E-F8F97CA94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69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B5772-5FAD-4215-933E-644ABDA76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6ABD61-54DD-4EB4-98E6-9C1678C41B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A373D-5B41-4F10-B01E-C86EBBD9F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0D1CF0-8C19-4119-9880-451477611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102616-7402-495A-87A3-FEB894B23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689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96051-3656-4504-9611-1DA19BD84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A9C2A-1E2C-461A-8248-AF6F856C4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F65014-77D7-4D79-AC61-5B05A55186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30F417-E142-4C33-B983-6B01E108F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CD8576-B247-4B4F-9C2F-712460839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F5A0E4-5566-48BD-B842-CCF028DB1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4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70249-8473-4AA4-B5B9-E4197ABFF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764E4B-57D7-4174-BC5F-290B333137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DC913C-8A20-4432-A899-996B135AE9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437A65-E906-4016-A592-BA72C2453A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73E9C3-2374-4BB6-9355-3CDA93B369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376B4A-AFE3-49E3-8792-4EA12394B4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F2D474-181E-47FF-97FC-2A15A1527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CC1BEC-1C9C-44B5-A522-07BFD2E71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330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6BA59-D20C-40D4-B026-79603A2C8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5689DD-B69B-4CC1-87DD-983971069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549A61-2DBA-4649-BDF9-B6502E653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E48EF4-34E9-4911-BF31-C1C97F208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250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247344-0133-4B3B-96D8-55ACB4325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E5D18F-249A-46FD-B670-7A605EC4A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722E8D-3E73-48EE-A87C-BAA215AA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146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90892-F0D2-4D63-85BB-104C29AEA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7C191-3A22-4436-9C83-1A261780A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A1F521-8C08-4924-A678-4431D0A001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107925-185F-47EE-A62C-F3E0FA654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E9BE82-2BD9-4F0E-B2DA-A9983CD77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EDA6E9-779D-4758-B4BF-FB2612A2D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308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4BA06-6573-4F4E-AA3C-784DB8993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7C0613-674A-454B-9722-DEA546A82B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5BD71E-3FC4-4DB3-885D-69043E5B7F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41C815-A22A-46F4-A1FE-8485B5C3A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F66FA-08E7-4326-9C26-2474AB6D5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6D684C-16A4-4A77-8D98-A1B946882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88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84F49-6D2F-47BC-9BA9-3180A4738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4D8FB8-563C-4CFC-A8F2-625527EB35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5BF05B-5615-4316-8BF8-03E979079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F13BDC-CDA6-40B1-BA10-414E9980E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A6088-BBB5-490B-ABEA-BC36C1CAC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603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F76285-9710-4CD3-AFC9-942EB4D0BF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02DB62-9512-4595-BFAD-66655CF986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4A9DF-5C52-4793-ABEC-0D0D3827B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368AF-38F2-4661-A495-7A69FFA95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A4987F-FC9C-4F12-9C59-608C7413E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019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://www.thinkinghumanity.com/2015/08/5-reasons-why-talking-to-yourself-is-good-for-your-brain.html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2000"/>
            <a:lum/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001C5C-1A27-497B-899C-A5A23C9C8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B61FD1-E545-440A-86DB-CEFB245ACF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EA30E-41E2-4AE3-87B7-735604DD1F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88289B-5183-4D40-902A-EB4E94DD7D4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04ED01-E572-4AAF-A5AC-55B03DCF31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15394-5D44-4169-8186-648497DE46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631AC-8FF5-4FD6-BB39-9033813AA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16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ED197-C1CD-4135-A075-7131ED2E57D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narcissism affect risk taken during behavioural decision-making tasks in a competitive environment?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419B83-62A7-4FDE-B98C-9204A81F4B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387599"/>
          </a:xfrm>
        </p:spPr>
        <p:txBody>
          <a:bodyPr>
            <a:no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Sean Morgan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0851699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BSc (Hons) Psychology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2349310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5E47B-8E12-4B6C-9702-A40C05970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review/Background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E8F15-7489-4EAD-B2CD-DDD65DAAC7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7717"/>
            <a:ext cx="10515600" cy="4649246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Dissertation idea from paper by Brunell and Buelow (2017).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Narcissism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Pathological (Miller, et al., 2012; Pincus, et al., 2009).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Grandiose (Campbell, et al., 2006; Miller, et al., 2012),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Behavioural decision-making task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Iowa Gambling Task (IGT; Bechara, et al., 1994)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Balloon Analogue Risk Task (BART; Lejuez, et al., 2002)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Columbia Card Task (CCT;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Figner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et al., 2009)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Game of Dice Task (GDT; Brand, et al., 2005)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Hypotheses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grandiose narcissists would take higher risks.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level narcissists in competitive group would take more risks than control narcissists.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any of seven sub-traits of narcissism would have an individual effect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255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56B63-C70E-4540-970C-FC573C926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F5E73-3C18-4817-95E9-8244BE493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Participants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40 Students from the School of Psychology and Counselling, SA1 Campus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 males-32.5%; 26 females-65.0%; 1 other-2.5%</a:t>
            </a:r>
          </a:p>
          <a:p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Multi-factorial between subjects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Independent variables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Grandiose narcissism – high/low levels scored around the mean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Competition – alternate participants given competition or control group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Dependent variable 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GDT </a:t>
            </a:r>
          </a:p>
          <a:p>
            <a:pPr lvl="3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built scoring gave total amount of risky choices compared to non-risky (0-18)</a:t>
            </a:r>
          </a:p>
          <a:p>
            <a:pPr lvl="2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5555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23EA4-6144-486B-A09A-165E7308F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6CF2F-5B50-4D87-A296-DB706E47D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Materials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consent forms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competitive group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Non-competitive (control group)</a:t>
            </a:r>
          </a:p>
          <a:p>
            <a:pPr lvl="1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Narcissism Personality Inventory (NPI-40; Raskin &amp; Terry, 1988)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Computer-based GDT (Brand, et al., 2002)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Debrief 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 copy (to take away)</a:t>
            </a:r>
          </a:p>
          <a:p>
            <a:pPr lvl="2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60744F2-C738-4BBE-9F4C-FE694FBC84B2}"/>
              </a:ext>
            </a:extLst>
          </p:cNvPr>
          <p:cNvSpPr/>
          <p:nvPr/>
        </p:nvSpPr>
        <p:spPr>
          <a:xfrm>
            <a:off x="7335873" y="4246825"/>
            <a:ext cx="3879542" cy="22460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FFC91F-1FCE-4209-9621-3A665C72FA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405" t="-3057" r="218" b="43389"/>
          <a:stretch/>
        </p:blipFill>
        <p:spPr>
          <a:xfrm>
            <a:off x="7134331" y="4079631"/>
            <a:ext cx="4219470" cy="2512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154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E124B-8212-4BC7-8727-103DD538F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 (3/3)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7FC40-D55D-44BC-B69D-A7ED51CBB1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Procedure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NPI-40 (Raskin &amp; Terry, 1988) administered through EMS screening.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Consent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 copy to read and sign if happy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Verbal reminder of right to withdraw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Complete the GDT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instructions displayed on computer with active video example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Debrief 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 copy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Verbal confirmation of right to withdraw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C02B0E-B897-426B-A72B-8EC5B62D7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2304" y="4346230"/>
            <a:ext cx="4224894" cy="2511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410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83DCD-10A4-43E6-AED7-30E471C33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4E61C-AC50-40B0-B971-770B66822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two-way between subjects’ ANOVA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Narcissism 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Range=16-28;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M=20; SD=2.16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Scores of 21 and over were assigned to the high level group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Subsets and significance values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Authority .54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Self-sufficiency .39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Superiority .59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Exhibitionism .36</a:t>
            </a:r>
          </a:p>
          <a:p>
            <a:pPr lvl="2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Exploitativeness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.55</a:t>
            </a:r>
          </a:p>
          <a:p>
            <a:pPr lvl="2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Vanity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and Entitlement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no score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3959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A8BFA-1B85-4193-BC99-9D4435581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64685"/>
          </a:xfrm>
        </p:spPr>
        <p:txBody>
          <a:bodyPr>
            <a:no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5E439D9E-5D1F-4223-8839-B3DFEFE67B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908143"/>
            <a:ext cx="10920875" cy="6186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Bechara, A., Damasio, A. R.,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Domasio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H., &amp; Anderson, S. W. (1994). Insensitivity to future consequences following damage to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prefrontal cortex.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Cognition, 50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7-15.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Brand, M., Fujiwara, E.,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Borsutzky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Kalbe, E., Kessler, J., &amp;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Markowitsch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J. (2005). Decision-making deficits of Korsakoff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patients in a new gambling task with explicit rules: Associations with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exectutive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functions.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Neuropsychology, 19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267-278.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0000"/>
              </a:lnSpc>
              <a:buNone/>
            </a:pPr>
            <a:endParaRPr lang="en-GB" altLang="en-US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0000"/>
              </a:lnSpc>
              <a:buNone/>
            </a:pPr>
            <a:r>
              <a:rPr lang="en-GB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Brunell, A. B., &amp; Buelow, M. T. (2017). Narcissism and performance on </a:t>
            </a:r>
            <a:r>
              <a:rPr lang="en-GB" altLang="en-US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behavioral</a:t>
            </a:r>
            <a:r>
              <a:rPr lang="en-GB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decision-making tasks. </a:t>
            </a:r>
            <a:r>
              <a:rPr lang="en-GB" altLang="en-US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</a:t>
            </a:r>
            <a:r>
              <a:rPr lang="en-GB" altLang="en-US" sz="14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Behavioral</a:t>
            </a:r>
            <a:r>
              <a:rPr lang="en-GB" altLang="en-US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Decision 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en-GB" altLang="en-US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Making</a:t>
            </a:r>
            <a:r>
              <a:rPr lang="en-GB" altLang="en-US" sz="1400" i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30</a:t>
            </a:r>
            <a:r>
              <a:rPr lang="en-GB" altLang="en-US" sz="14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</a:t>
            </a:r>
            <a:r>
              <a:rPr lang="en-GB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3-14.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Campbell, W. K., Brunell, A. B., &amp; Finkel, E. J. (2006). Narcissism, interpersonal self-regulation, and romantic relationships: An agency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model approach. In E. J. Finkel, &amp; K. D.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Yohs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(Eds.),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Self and relationships: Connecting intrapersonal and interpersonal processes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(pp. 57-83). New York, NY: Guildford Press.	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Figner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Mackinlay, R. J., &amp; Weber, E. U. (2009). Affective and deliberative processes in risky choice: Age differences in risk-taking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the Columbia Card Task.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Experimental Psychology: Learning, Memory and Cognition, 35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709-730.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Lejuez, C. W., Read, J. P., Kahler, C. W., Richards, J. B., Ramsey, S. E., Stuart, G. L., . . . Brown, R. A. (2002). Evaluation of a behavioral measure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of risk taking: The Balloon Analogue Risk Task (BART).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Experimental Psychology: Applied, 8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75-85.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Miller, J. D., Price, J., Gentile, B.,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Lynam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 R., &amp; Campbell, W. K. (2012). Grandiose and vulnerable narcissism from the perspective of the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interpersonal circumplex.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Personality and Individual Differences, 53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507-512.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Pincus, A. L., Ansell, E. B., Pimentel, C. A., Cain, N. M., Wright, A. G., &amp; Levy, K. N. (2009). Initial construction and validation of the Pathological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Narcissism Inventory.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Assessment, 21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365-379.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Raskin, R., &amp; Terry, H. (1988). A principal components analysis of the Narcissistic Personality Inventory and further evidence of its construct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validity.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Personality and Social Psychology, 54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890-903.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80734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C4C4C-3625-452A-8CBF-8A64C75FB78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#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TeamPsych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an amazing three year journey.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400CE5-A6BD-4749-BB01-FC03BB5E4E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016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897</Words>
  <Application>Microsoft Office PowerPoint</Application>
  <PresentationFormat>Widescreen</PresentationFormat>
  <Paragraphs>109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Does narcissism affect risk taken during behavioural decision-making tasks in a competitive environment?</vt:lpstr>
      <vt:lpstr>Literature review/Background</vt:lpstr>
      <vt:lpstr>Methods (1/3)</vt:lpstr>
      <vt:lpstr>Methods (2/3)</vt:lpstr>
      <vt:lpstr>Methods (3/3)</vt:lpstr>
      <vt:lpstr>Results</vt:lpstr>
      <vt:lpstr>References</vt:lpstr>
      <vt:lpstr>Thank you #TeamPsych for an amazing three year journey.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narcissism affect risk taken during behavioural decision-making tasks in a competitive environment?</dc:title>
  <dc:creator>Sean Morgan</dc:creator>
  <cp:lastModifiedBy>Sean Morgan</cp:lastModifiedBy>
  <cp:revision>26</cp:revision>
  <dcterms:created xsi:type="dcterms:W3CDTF">2020-05-10T09:59:22Z</dcterms:created>
  <dcterms:modified xsi:type="dcterms:W3CDTF">2020-05-18T08:27:52Z</dcterms:modified>
</cp:coreProperties>
</file>