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29"/>
  </p:notesMasterIdLst>
  <p:handoutMasterIdLst>
    <p:handoutMasterId r:id="rId30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3" r:id="rId24"/>
    <p:sldId id="280" r:id="rId25"/>
    <p:sldId id="284" r:id="rId26"/>
    <p:sldId id="281" r:id="rId27"/>
    <p:sldId id="282" r:id="rId28"/>
  </p:sldIdLst>
  <p:sldSz cx="9144000" cy="6858000" type="screen4x3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>
        <p:scale>
          <a:sx n="75" d="100"/>
          <a:sy n="75" d="100"/>
        </p:scale>
        <p:origin x="2826" y="5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ags" Target="tags/tag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spcAft>
                <a:spcPts val="300"/>
              </a:spcAft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8,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9 - Location Advantage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>
            <a:normAutofit/>
          </a:bodyPr>
          <a:lstStyle/>
          <a:p>
            <a:r>
              <a:rPr lang="en-GB" b="1" dirty="0"/>
              <a:t>Introduction: Two Perspectives on Locational Advantage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This lecture explores the critical role of location in achieving success, drawing from two distinct fields: ancient military strategy and modern business theory.</a:t>
            </a:r>
          </a:p>
          <a:p>
            <a:r>
              <a:rPr lang="en-GB" b="1" dirty="0"/>
              <a:t>Sun Tzu (Ancient Military Strategist)</a:t>
            </a:r>
            <a:endParaRPr lang="en-GB" dirty="0"/>
          </a:p>
          <a:p>
            <a:pPr lvl="1"/>
            <a:r>
              <a:rPr lang="en-GB" dirty="0"/>
              <a:t>Author of </a:t>
            </a:r>
            <a:r>
              <a:rPr lang="en-GB" i="1" dirty="0"/>
              <a:t>The Art of War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Emphasized the importance of </a:t>
            </a:r>
            <a:r>
              <a:rPr lang="en-GB" b="1" dirty="0"/>
              <a:t>terrain</a:t>
            </a:r>
            <a:r>
              <a:rPr lang="en-GB" dirty="0"/>
              <a:t> for gaining victory in war.</a:t>
            </a:r>
          </a:p>
          <a:p>
            <a:r>
              <a:rPr lang="en-GB" b="1" dirty="0"/>
              <a:t>Michael Porter (Modern Business Strategist)</a:t>
            </a:r>
            <a:endParaRPr lang="en-GB" dirty="0"/>
          </a:p>
          <a:p>
            <a:pPr lvl="1"/>
            <a:r>
              <a:rPr lang="en-GB" dirty="0"/>
              <a:t>Argued for the importance of </a:t>
            </a:r>
            <a:r>
              <a:rPr lang="en-GB" b="1" dirty="0"/>
              <a:t>location (clusters)</a:t>
            </a:r>
            <a:r>
              <a:rPr lang="en-GB" dirty="0"/>
              <a:t> for enhancing a firm's competitive advantage in business.</a:t>
            </a:r>
          </a:p>
          <a:p>
            <a:r>
              <a:rPr lang="en-GB" b="1" dirty="0"/>
              <a:t>The Common Thread</a:t>
            </a:r>
            <a:endParaRPr lang="en-GB" dirty="0"/>
          </a:p>
          <a:p>
            <a:pPr lvl="1"/>
            <a:r>
              <a:rPr lang="en-GB" dirty="0"/>
              <a:t>Both theorists agree that locational advantage is </a:t>
            </a:r>
            <a:r>
              <a:rPr lang="en-GB" b="1" dirty="0"/>
              <a:t>not automatic</a:t>
            </a:r>
            <a:r>
              <a:rPr lang="en-GB" dirty="0"/>
              <a:t>. It requires strategic effort, skill, and leadership to be fully realized.</a:t>
            </a:r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D66E6-A57E-CF48-3BA4-ACBDF1642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Sun Tzu's "The Art of War" - Exploiting Terrain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22D7B1-E347-0253-F7CD-962AF2E50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A1702-A27A-5105-741B-B44C289F018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Chapter 10 of </a:t>
            </a:r>
            <a:r>
              <a:rPr lang="en-GB" i="1" dirty="0"/>
              <a:t>The Art of War</a:t>
            </a:r>
            <a:r>
              <a:rPr lang="en-GB" dirty="0"/>
              <a:t>, Sun Tzu dedicates his main focus to the concept of "Terrain".</a:t>
            </a:r>
          </a:p>
          <a:p>
            <a:r>
              <a:rPr lang="en-US" altLang="zh-CN" dirty="0"/>
              <a:t>H</a:t>
            </a:r>
            <a:r>
              <a:rPr lang="en-GB" dirty="0"/>
              <a:t>e was one of the first strategists to systematically break down different types of terrain and offer practical guidelines for how to use them against an enemy.</a:t>
            </a:r>
          </a:p>
          <a:p>
            <a:r>
              <a:rPr lang="en-GB" b="1" dirty="0"/>
              <a:t>Core Idea:</a:t>
            </a:r>
            <a:r>
              <a:rPr lang="en-GB" dirty="0"/>
              <a:t> Terrain is a crucial external factor that can significantly influence the outcome of a military campaign. Sun Tzu stated, "Terrain can help the army".</a:t>
            </a:r>
          </a:p>
        </p:txBody>
      </p:sp>
    </p:spTree>
    <p:extLst>
      <p:ext uri="{BB962C8B-B14F-4D97-AF65-F5344CB8AC3E}">
        <p14:creationId xmlns:p14="http://schemas.microsoft.com/office/powerpoint/2010/main" val="1751216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C69857-1D68-D783-2DAD-97C1F6E1E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BE3EB-34D0-5DE4-76FF-A338DCAD0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 Tzu: The Paramount Role of the General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A4FA55-F466-8E52-B534-C4D4563F1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AD9276-3594-AE7D-A7D7-74A29AB63F1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While terrain is important, its potential is unlocked by leadership.</a:t>
            </a:r>
          </a:p>
          <a:p>
            <a:r>
              <a:rPr lang="en-GB" b="1" dirty="0"/>
              <a:t>Terrain as a Supplementary Factor:</a:t>
            </a:r>
            <a:r>
              <a:rPr lang="en-GB" dirty="0"/>
              <a:t> Sun Tzu saw terrain as an aid to victory, but not a guarantee. It won't automatically win the war.</a:t>
            </a:r>
          </a:p>
          <a:p>
            <a:r>
              <a:rPr lang="en-GB" b="1" dirty="0"/>
              <a:t>The General's Capability is Key:</a:t>
            </a:r>
          </a:p>
          <a:p>
            <a:pPr lvl="1"/>
            <a:r>
              <a:rPr lang="en-GB" dirty="0"/>
              <a:t>A highly capable general can turn a disadvantageous position into an advantageous one, even defeating a larger army with a smaller one.</a:t>
            </a:r>
          </a:p>
          <a:p>
            <a:pPr lvl="1"/>
            <a:r>
              <a:rPr lang="en-GB" dirty="0"/>
              <a:t>An incapable general is "doomed to fail," even with a numerical advantage.</a:t>
            </a:r>
          </a:p>
          <a:p>
            <a:r>
              <a:rPr lang="en-GB" b="1" dirty="0"/>
              <a:t>Emphasis:</a:t>
            </a:r>
            <a:r>
              <a:rPr lang="en-GB" dirty="0"/>
              <a:t> Sun Tzu dedicated two-thirds of his "Terrain" chapter not to the terrain itself, but to the general's ability to comprehend and utilize it.</a:t>
            </a:r>
          </a:p>
        </p:txBody>
      </p:sp>
    </p:spTree>
    <p:extLst>
      <p:ext uri="{BB962C8B-B14F-4D97-AF65-F5344CB8AC3E}">
        <p14:creationId xmlns:p14="http://schemas.microsoft.com/office/powerpoint/2010/main" val="3274325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8A2FAC-EA79-CD27-ADBF-A8F2E6826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C41F6-A66C-861E-6495-F2037B2A7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Sun Tzu: Six Calamities &amp; Six Terrains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36035CC-8D2E-1FC1-EC3A-7FBC10402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E6E920-7940-FCD8-2F26-482163CC0F5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Sun Tzu provided frameworks for understanding both leadership failures and the physical battlefield.</a:t>
            </a:r>
          </a:p>
          <a:p>
            <a:r>
              <a:rPr lang="en-GB" b="1" dirty="0"/>
              <a:t>The Six Calamities</a:t>
            </a:r>
            <a:endParaRPr lang="en-GB" dirty="0"/>
          </a:p>
          <a:p>
            <a:pPr lvl="1"/>
            <a:r>
              <a:rPr lang="en-GB" dirty="0"/>
              <a:t>These are not natural disasters but are calamities that arise directly from the </a:t>
            </a:r>
            <a:r>
              <a:rPr lang="en-GB" b="1" dirty="0"/>
              <a:t>faults of a general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are: Flight, Insubordination, Collapse, Ruin, Disorganization, and Rout.</a:t>
            </a:r>
          </a:p>
          <a:p>
            <a:r>
              <a:rPr lang="en-GB" b="1" dirty="0"/>
              <a:t>The Six Types of Terrain</a:t>
            </a:r>
            <a:endParaRPr lang="en-GB" dirty="0"/>
          </a:p>
          <a:p>
            <a:pPr lvl="1"/>
            <a:r>
              <a:rPr lang="en-GB" dirty="0"/>
              <a:t>Sun Tzu categorized terrains based on their nature and suggested specific tactics for each.</a:t>
            </a:r>
          </a:p>
          <a:p>
            <a:pPr lvl="1"/>
            <a:r>
              <a:rPr lang="en-GB" dirty="0"/>
              <a:t>They are: Accessible, Entangling, Temporizing, Narrow, Precipitous, and Distant.</a:t>
            </a:r>
          </a:p>
        </p:txBody>
      </p:sp>
    </p:spTree>
    <p:extLst>
      <p:ext uri="{BB962C8B-B14F-4D97-AF65-F5344CB8AC3E}">
        <p14:creationId xmlns:p14="http://schemas.microsoft.com/office/powerpoint/2010/main" val="2160393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3163C-F772-CE8C-A3A1-B5AD7060A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98A8C-01BD-1991-B97E-2C533B77A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Michael Porter - Cluster Development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7D480C-A3B5-0AEF-15C0-D1FF227B9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7A6839-D329-5135-3A7D-6467E9BCB1C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Porter on Location Advantage in a Globalized World</a:t>
            </a:r>
          </a:p>
          <a:p>
            <a:r>
              <a:rPr lang="en-GB" b="1" dirty="0"/>
              <a:t>The Modern Paradox:</a:t>
            </a:r>
            <a:r>
              <a:rPr lang="en-GB" dirty="0"/>
              <a:t> With globalization, many assumed location would become less important due to lower transportation and communication costs.</a:t>
            </a:r>
          </a:p>
          <a:p>
            <a:r>
              <a:rPr lang="en-GB" b="1" dirty="0"/>
              <a:t>Porter's Counter-Intuitive Argument:</a:t>
            </a:r>
            <a:r>
              <a:rPr lang="en-GB" dirty="0"/>
              <a:t> He argued that, ironically, </a:t>
            </a:r>
            <a:r>
              <a:rPr lang="en-GB" b="1" dirty="0"/>
              <a:t>location will still matter</a:t>
            </a:r>
            <a:r>
              <a:rPr lang="en-GB" dirty="0"/>
              <a:t>, and perhaps even more so.</a:t>
            </a:r>
          </a:p>
          <a:p>
            <a:r>
              <a:rPr lang="en-GB" b="1" dirty="0"/>
              <a:t>His Observation:</a:t>
            </a:r>
            <a:r>
              <a:rPr lang="en-GB" dirty="0"/>
              <a:t> Internationally competitive firms tend to </a:t>
            </a:r>
            <a:r>
              <a:rPr lang="en-GB" b="1" dirty="0"/>
              <a:t>co-locate</a:t>
            </a:r>
            <a:r>
              <a:rPr lang="en-GB" dirty="0"/>
              <a:t> in specific regions.</a:t>
            </a:r>
          </a:p>
          <a:p>
            <a:pPr lvl="1"/>
            <a:r>
              <a:rPr lang="en-GB" b="1" dirty="0"/>
              <a:t>Examples:</a:t>
            </a:r>
          </a:p>
          <a:p>
            <a:pPr lvl="2"/>
            <a:r>
              <a:rPr lang="en-GB" dirty="0"/>
              <a:t>Finance on Wall Street</a:t>
            </a:r>
          </a:p>
          <a:p>
            <a:pPr lvl="2"/>
            <a:r>
              <a:rPr lang="en-GB" dirty="0"/>
              <a:t>IT in Silicon Valley</a:t>
            </a:r>
          </a:p>
          <a:p>
            <a:pPr lvl="2"/>
            <a:r>
              <a:rPr lang="en-GB" dirty="0"/>
              <a:t>Automobiles in Southern Germany</a:t>
            </a:r>
          </a:p>
          <a:p>
            <a:pPr lvl="2"/>
            <a:r>
              <a:rPr lang="en-GB" dirty="0"/>
              <a:t>Fashion in Northern Italy</a:t>
            </a:r>
          </a:p>
        </p:txBody>
      </p:sp>
    </p:spTree>
    <p:extLst>
      <p:ext uri="{BB962C8B-B14F-4D97-AF65-F5344CB8AC3E}">
        <p14:creationId xmlns:p14="http://schemas.microsoft.com/office/powerpoint/2010/main" val="195659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BD43DC-3F92-E7BA-8B97-71D25FDD5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21B89-F50B-94F0-EDA2-DC59213C4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"Cluster"?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DB9BEE-DF4D-0E00-349F-6ABC10283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A08408-B406-0185-3CD8-DFE3B796755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Definition:</a:t>
            </a:r>
            <a:r>
              <a:rPr lang="en-GB" dirty="0"/>
              <a:t> Porter called these geographic agglomerations of interconnected companies, suppliers, and institutions "clusters".</a:t>
            </a:r>
          </a:p>
          <a:p>
            <a:r>
              <a:rPr lang="en-GB" b="1" dirty="0"/>
              <a:t>Why Porter's Work is Influential:</a:t>
            </a:r>
          </a:p>
          <a:p>
            <a:pPr lvl="1"/>
            <a:r>
              <a:rPr lang="en-GB" dirty="0"/>
              <a:t>While the concept existed before, Porter's framework is considered the standard.</a:t>
            </a:r>
          </a:p>
          <a:p>
            <a:pPr lvl="1"/>
            <a:r>
              <a:rPr lang="en-GB" dirty="0"/>
              <a:t>It is comprehensive and provides </a:t>
            </a:r>
            <a:r>
              <a:rPr lang="en-GB" b="1" dirty="0"/>
              <a:t>practical implications</a:t>
            </a:r>
            <a:r>
              <a:rPr lang="en-GB" dirty="0"/>
              <a:t> for policymakers.</a:t>
            </a:r>
          </a:p>
          <a:p>
            <a:pPr lvl="1"/>
            <a:r>
              <a:rPr lang="en-GB" dirty="0"/>
              <a:t>It effectively </a:t>
            </a:r>
            <a:r>
              <a:rPr lang="en-GB" b="1" dirty="0"/>
              <a:t>bridges the gap between theory and practice</a:t>
            </a:r>
            <a:r>
              <a:rPr lang="en-GB" dirty="0"/>
              <a:t>, making it highly attractive to business managers and governments.</a:t>
            </a:r>
          </a:p>
        </p:txBody>
      </p:sp>
    </p:spTree>
    <p:extLst>
      <p:ext uri="{BB962C8B-B14F-4D97-AF65-F5344CB8AC3E}">
        <p14:creationId xmlns:p14="http://schemas.microsoft.com/office/powerpoint/2010/main" val="2759821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4454A0-B6FD-36E8-98AE-43991D6E79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509D4-6542-D308-5227-74BF23FA5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Players Within a Cluster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587479C-1EAD-97A6-15EA-E1A901F87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0519A6-4E1E-7909-AA07-06FFF568DD8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Porter identified four main types of players whose connections are formed through both competition and cooperation.</a:t>
            </a:r>
          </a:p>
          <a:p>
            <a:pPr lvl="1"/>
            <a:r>
              <a:rPr lang="en-GB" b="1" dirty="0"/>
              <a:t>1. End-Product or Service Companies</a:t>
            </a:r>
          </a:p>
          <a:p>
            <a:pPr lvl="1"/>
            <a:r>
              <a:rPr lang="en-GB" b="1" dirty="0"/>
              <a:t>2. Suppliers</a:t>
            </a:r>
            <a:r>
              <a:rPr lang="en-GB" dirty="0"/>
              <a:t> of specialized inputs, components, machinery, and services</a:t>
            </a:r>
          </a:p>
          <a:p>
            <a:pPr lvl="1"/>
            <a:r>
              <a:rPr lang="en-GB" b="1" dirty="0"/>
              <a:t>3. Financial Institutions &amp; Other Institutions</a:t>
            </a:r>
            <a:r>
              <a:rPr lang="en-GB" dirty="0"/>
              <a:t> (e.g., universities, government bodies)</a:t>
            </a:r>
          </a:p>
          <a:p>
            <a:pPr lvl="1"/>
            <a:r>
              <a:rPr lang="en-GB" b="1" dirty="0"/>
              <a:t>4. Downstream Industries</a:t>
            </a:r>
            <a:r>
              <a:rPr lang="en-GB" dirty="0"/>
              <a:t> (i.e., consumers)</a:t>
            </a:r>
          </a:p>
          <a:p>
            <a:r>
              <a:rPr lang="en-GB" b="1" dirty="0"/>
              <a:t>Key Insight:</a:t>
            </a:r>
            <a:r>
              <a:rPr lang="en-GB" dirty="0"/>
              <a:t> The </a:t>
            </a:r>
            <a:r>
              <a:rPr lang="en-GB" b="1" dirty="0"/>
              <a:t>interlinkage</a:t>
            </a:r>
            <a:r>
              <a:rPr lang="en-GB" dirty="0"/>
              <a:t> among these players is more critical than mere proximity.</a:t>
            </a:r>
          </a:p>
        </p:txBody>
      </p:sp>
    </p:spTree>
    <p:extLst>
      <p:ext uri="{BB962C8B-B14F-4D97-AF65-F5344CB8AC3E}">
        <p14:creationId xmlns:p14="http://schemas.microsoft.com/office/powerpoint/2010/main" val="990602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883CD4-CBFF-FC30-0DAC-8686A2AFE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3E3F2-FBC9-3306-529A-62DB9C735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Clusters Enhance Competitiveness (1/3)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55C33F1-AEC3-5DBE-DF88-2F08B750F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4FB9FD-70C6-5303-1C48-8982A9BFEE5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Increased Productivity</a:t>
            </a:r>
            <a:endParaRPr lang="en-GB" dirty="0"/>
          </a:p>
          <a:p>
            <a:pPr lvl="1"/>
            <a:r>
              <a:rPr lang="en-GB" b="1" dirty="0"/>
              <a:t>Clusters provide easier access to specialized resources:</a:t>
            </a:r>
          </a:p>
          <a:p>
            <a:pPr lvl="2"/>
            <a:r>
              <a:rPr lang="en-GB" dirty="0"/>
              <a:t>Experienced employees and suppliers.</a:t>
            </a:r>
          </a:p>
          <a:p>
            <a:pPr lvl="2"/>
            <a:r>
              <a:rPr lang="en-GB" dirty="0"/>
              <a:t>Specialized information.</a:t>
            </a:r>
          </a:p>
          <a:p>
            <a:pPr lvl="2"/>
            <a:r>
              <a:rPr lang="en-GB" dirty="0"/>
              <a:t>Public goods and institutions.</a:t>
            </a:r>
          </a:p>
          <a:p>
            <a:pPr lvl="1"/>
            <a:r>
              <a:rPr lang="en-GB" b="1" dirty="0"/>
              <a:t>Benefits:</a:t>
            </a:r>
          </a:p>
          <a:p>
            <a:pPr lvl="2"/>
            <a:r>
              <a:rPr lang="en-GB" dirty="0"/>
              <a:t>Saves time and costs associated with searching for resources.</a:t>
            </a:r>
          </a:p>
          <a:p>
            <a:pPr lvl="2"/>
            <a:r>
              <a:rPr lang="en-GB" dirty="0"/>
              <a:t>Creates powerful synergy effects with complementary businesses.</a:t>
            </a:r>
          </a:p>
          <a:p>
            <a:pPr lvl="2"/>
            <a:r>
              <a:rPr lang="en-GB" dirty="0"/>
              <a:t>Intensified competition provides a psychological boost and motivation.</a:t>
            </a:r>
          </a:p>
        </p:txBody>
      </p:sp>
    </p:spTree>
    <p:extLst>
      <p:ext uri="{BB962C8B-B14F-4D97-AF65-F5344CB8AC3E}">
        <p14:creationId xmlns:p14="http://schemas.microsoft.com/office/powerpoint/2010/main" val="27350072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76FBBD-9A4C-782F-B7F8-69FC5581B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0E7A6-0C60-9D69-D855-210418076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Clusters Enhance Competitiveness (2/3)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E5CD57D-BCBB-177E-B48F-2949F5E7B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E40199-2DD3-375A-7168-005E600DF0D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Drives the Direction and Pace of Innovation</a:t>
            </a:r>
          </a:p>
          <a:p>
            <a:pPr lvl="1"/>
            <a:r>
              <a:rPr lang="en-GB" dirty="0"/>
              <a:t>Sophisticated local buyers provide an early window into future market trends.</a:t>
            </a:r>
          </a:p>
          <a:p>
            <a:pPr lvl="1"/>
            <a:r>
              <a:rPr lang="en-GB" dirty="0"/>
              <a:t>Competitive and peer pressure pushes firms to create more competitive products.</a:t>
            </a:r>
          </a:p>
          <a:p>
            <a:pPr lvl="1"/>
            <a:r>
              <a:rPr lang="en-GB" dirty="0"/>
              <a:t>Easy access to resources allows firms to quickly turn strategic designs into practice.</a:t>
            </a:r>
          </a:p>
          <a:p>
            <a:pPr lvl="1"/>
            <a:r>
              <a:rPr lang="en-GB" dirty="0"/>
              <a:t>Porter argued that local outsourcing has advantages in cost, flexibility, and sustainability over distant outsourcing.</a:t>
            </a:r>
          </a:p>
        </p:txBody>
      </p:sp>
    </p:spTree>
    <p:extLst>
      <p:ext uri="{BB962C8B-B14F-4D97-AF65-F5344CB8AC3E}">
        <p14:creationId xmlns:p14="http://schemas.microsoft.com/office/powerpoint/2010/main" val="3288356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65A746-2F9F-98DA-A6FE-81DE6A18DF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FDA05-E06C-8060-9000-471DAE930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Clusters Enhance Competitiveness (3/3)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E492CC3-6AEA-4836-B109-DDA6AEE2E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FEF708-877A-3D70-2464-3140900F58A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Encourages New Business Formation</a:t>
            </a:r>
          </a:p>
          <a:p>
            <a:pPr lvl="1"/>
            <a:r>
              <a:rPr lang="en-GB" dirty="0"/>
              <a:t>Barriers to entry are generally lower within a cluster.</a:t>
            </a:r>
          </a:p>
          <a:p>
            <a:pPr lvl="1"/>
            <a:r>
              <a:rPr lang="en-GB" dirty="0"/>
              <a:t>A concentrated consumer base helps promote the creation of new businesses.</a:t>
            </a:r>
          </a:p>
          <a:p>
            <a:pPr lvl="1"/>
            <a:r>
              <a:rPr lang="en-GB" dirty="0"/>
              <a:t>Firms can easily access necessary inputs like staff, skills, and capital.</a:t>
            </a:r>
          </a:p>
          <a:p>
            <a:pPr lvl="1"/>
            <a:r>
              <a:rPr lang="en-GB" dirty="0"/>
              <a:t>Studies show that new ventures and younger firms often benefit more from clusters than established incumbents.</a:t>
            </a:r>
          </a:p>
        </p:txBody>
      </p:sp>
    </p:spTree>
    <p:extLst>
      <p:ext uri="{BB962C8B-B14F-4D97-AF65-F5344CB8AC3E}">
        <p14:creationId xmlns:p14="http://schemas.microsoft.com/office/powerpoint/2010/main" val="2842410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CF2C1-A518-6F55-8593-DFA7285428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802E9-7A95-A8C7-AF6B-655566705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Integrating Sun Tzu and Porter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6EB71D8-CDE9-EC85-D302-1EC09BAD6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557F89-99B0-AF05-28E6-3D571EFA98A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Common Ground: War and Business</a:t>
            </a:r>
          </a:p>
          <a:p>
            <a:r>
              <a:rPr lang="en-GB" b="1" dirty="0"/>
              <a:t>Shared Core Idea:</a:t>
            </a:r>
            <a:r>
              <a:rPr lang="en-GB" dirty="0"/>
              <a:t> Both Sun Tzu and Porter articulated the crucial importance of locational advantage for achieving victory.</a:t>
            </a:r>
          </a:p>
          <a:p>
            <a:r>
              <a:rPr lang="en-GB" b="1" dirty="0"/>
              <a:t>Shared Crucial Point:</a:t>
            </a:r>
            <a:r>
              <a:rPr lang="en-GB" dirty="0"/>
              <a:t> This advantage is </a:t>
            </a:r>
            <a:r>
              <a:rPr lang="en-GB" b="1" dirty="0"/>
              <a:t>NOT</a:t>
            </a:r>
            <a:r>
              <a:rPr lang="en-GB" dirty="0"/>
              <a:t> automatically generated. It requires additional, strategic effort.</a:t>
            </a:r>
          </a:p>
          <a:p>
            <a:r>
              <a:rPr lang="en-GB" b="1" dirty="0"/>
              <a:t>The Key Actors:</a:t>
            </a:r>
          </a:p>
          <a:p>
            <a:pPr lvl="1"/>
            <a:r>
              <a:rPr lang="en-GB" b="1" dirty="0"/>
              <a:t>Sun Tzu:</a:t>
            </a:r>
            <a:r>
              <a:rPr lang="en-GB" dirty="0"/>
              <a:t> The </a:t>
            </a:r>
            <a:r>
              <a:rPr lang="en-GB" b="1" dirty="0"/>
              <a:t>General's capability</a:t>
            </a:r>
            <a:r>
              <a:rPr lang="en-GB" dirty="0"/>
              <a:t> in war.</a:t>
            </a:r>
          </a:p>
          <a:p>
            <a:pPr lvl="1"/>
            <a:r>
              <a:rPr lang="en-GB" b="1" dirty="0"/>
              <a:t>Porter:</a:t>
            </a:r>
            <a:r>
              <a:rPr lang="en-GB" dirty="0"/>
              <a:t> The </a:t>
            </a:r>
            <a:r>
              <a:rPr lang="en-GB" b="1" dirty="0"/>
              <a:t>collective engagement</a:t>
            </a:r>
            <a:r>
              <a:rPr lang="en-GB" dirty="0"/>
              <a:t> of companies, governments, and other institutions in business.</a:t>
            </a:r>
          </a:p>
        </p:txBody>
      </p:sp>
    </p:spTree>
    <p:extLst>
      <p:ext uri="{BB962C8B-B14F-4D97-AF65-F5344CB8AC3E}">
        <p14:creationId xmlns:p14="http://schemas.microsoft.com/office/powerpoint/2010/main" val="2171085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225EC2-A175-3B03-F8DC-CB2BE22AF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7ED4F-62DF-F6BD-DDE5-B5452F8AF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of Key Actors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BBF524-ABF8-8751-14C8-8BCC4A920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30D0B1-EB92-5FC8-11FE-4F74FE1AEEB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Sun Tzu's General:</a:t>
            </a:r>
            <a:r>
              <a:rPr lang="en-GB" dirty="0"/>
              <a:t> Must </a:t>
            </a:r>
            <a:r>
              <a:rPr lang="en-GB" dirty="0" err="1"/>
              <a:t>skillfully</a:t>
            </a:r>
            <a:r>
              <a:rPr lang="en-GB" dirty="0"/>
              <a:t> examine the environment to exploit advantages or avoid disadvantages. An incapable general leads to one of the "six calamities".</a:t>
            </a:r>
          </a:p>
          <a:p>
            <a:r>
              <a:rPr lang="en-GB" b="1" dirty="0"/>
              <a:t>Porter's Collective:</a:t>
            </a:r>
            <a:r>
              <a:rPr lang="en-GB" dirty="0"/>
              <a:t> Locational advantages are </a:t>
            </a:r>
            <a:r>
              <a:rPr lang="en-GB" b="1" dirty="0"/>
              <a:t>created with effort</a:t>
            </a:r>
            <a:r>
              <a:rPr lang="en-GB" dirty="0"/>
              <a:t>. The birth, evolution, and decline of clusters depend on the collective action of companies, governments, and institutions.</a:t>
            </a:r>
          </a:p>
          <a:p>
            <a:pPr lvl="1"/>
            <a:r>
              <a:rPr lang="en-GB" b="1" dirty="0"/>
              <a:t>Government's Role:</a:t>
            </a:r>
            <a:r>
              <a:rPr lang="en-GB" dirty="0"/>
              <a:t> Inappropriate policy can negate advantages. The goal should be </a:t>
            </a:r>
            <a:r>
              <a:rPr lang="en-GB" b="1" dirty="0"/>
              <a:t>cluster policy</a:t>
            </a:r>
            <a:r>
              <a:rPr lang="en-GB" dirty="0"/>
              <a:t> (creating a </a:t>
            </a:r>
            <a:r>
              <a:rPr lang="en-GB" dirty="0" err="1"/>
              <a:t>favorable</a:t>
            </a:r>
            <a:r>
              <a:rPr lang="en-GB" dirty="0"/>
              <a:t> environment for all firms) rather than </a:t>
            </a:r>
            <a:r>
              <a:rPr lang="en-GB" b="1" dirty="0"/>
              <a:t>industrial policy</a:t>
            </a:r>
            <a:r>
              <a:rPr lang="en-GB" dirty="0"/>
              <a:t> (picking winners).</a:t>
            </a:r>
          </a:p>
        </p:txBody>
      </p:sp>
    </p:spTree>
    <p:extLst>
      <p:ext uri="{BB962C8B-B14F-4D97-AF65-F5344CB8AC3E}">
        <p14:creationId xmlns:p14="http://schemas.microsoft.com/office/powerpoint/2010/main" val="1239166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C1E77E-730B-3294-1379-8796A76A9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01FA2-225B-44A6-8F71-D68BC0D88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Case - The Competitiveness of Silicon Valley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C98A212-3D92-A5A3-D404-FC38033B0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D5225F-5257-DB91-164B-48861D82DA5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World's Most Famous Cluster:</a:t>
            </a:r>
            <a:r>
              <a:rPr lang="en-GB" dirty="0"/>
              <a:t> Transformed from farmland in the 1950s to the world's leading </a:t>
            </a:r>
            <a:r>
              <a:rPr lang="en-GB" dirty="0" err="1"/>
              <a:t>center</a:t>
            </a:r>
            <a:r>
              <a:rPr lang="en-GB" dirty="0"/>
              <a:t> for silicon chip manufacturing.</a:t>
            </a:r>
          </a:p>
        </p:txBody>
      </p:sp>
      <p:pic>
        <p:nvPicPr>
          <p:cNvPr id="1026" name="Picture 2" descr="vintage silicon valley">
            <a:extLst>
              <a:ext uri="{FF2B5EF4-FFF2-40B4-BE49-F238E27FC236}">
                <a16:creationId xmlns:a16="http://schemas.microsoft.com/office/drawing/2014/main" id="{696BCBBE-E605-0CAC-1388-1066157DC8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6850" y="3657600"/>
            <a:ext cx="6667500" cy="278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9601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51D706-7F8B-A138-3A44-7C27D475FC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1D088-AE1B-7C02-673F-D4CD4A53B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Case - The Competitiveness of Silicon Valley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EC97B5-A94A-AE47-DED8-89F7F8EF1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158F52-6C52-0C57-0D05-2AEBC1FF9B2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Key Drivers of Formation:</a:t>
            </a:r>
          </a:p>
          <a:p>
            <a:pPr lvl="1"/>
            <a:r>
              <a:rPr lang="en-GB" dirty="0"/>
              <a:t>University-based research (Stanford University).</a:t>
            </a:r>
          </a:p>
          <a:p>
            <a:pPr lvl="1"/>
            <a:r>
              <a:rPr lang="en-GB" dirty="0"/>
              <a:t>Significant postwar government military spending.</a:t>
            </a:r>
          </a:p>
          <a:p>
            <a:pPr lvl="1"/>
            <a:r>
              <a:rPr lang="en-GB" dirty="0"/>
              <a:t>Early establishment of tech firms like Federal Telegraph (1908).</a:t>
            </a:r>
          </a:p>
          <a:p>
            <a:r>
              <a:rPr lang="en-GB" b="1" dirty="0"/>
              <a:t>Proven Resilience:</a:t>
            </a:r>
            <a:r>
              <a:rPr lang="en-GB" dirty="0"/>
              <a:t> Successfully overcame major crises, including Japanese competition in the 1980s and the dot-com bubble burst in the 2000s.</a:t>
            </a:r>
          </a:p>
        </p:txBody>
      </p:sp>
    </p:spTree>
    <p:extLst>
      <p:ext uri="{BB962C8B-B14F-4D97-AF65-F5344CB8AC3E}">
        <p14:creationId xmlns:p14="http://schemas.microsoft.com/office/powerpoint/2010/main" val="36203543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5918AF-41C1-770D-03B4-3F18DB5BF6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439CA-688D-6892-50DC-6ECCA7D3D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Silicon Valley Through Porter's Lens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487713A-2B85-694D-F859-9EC1E176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D083B2-4F3C-9E7F-717B-C8FEC12ACEA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219423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Silicon Valley perfectly illustrates Porter's three key advantages of a cluster:</a:t>
            </a:r>
          </a:p>
          <a:p>
            <a:r>
              <a:rPr lang="en-GB" b="1" dirty="0"/>
              <a:t>Increased Productivity:</a:t>
            </a:r>
          </a:p>
          <a:p>
            <a:pPr lvl="1"/>
            <a:r>
              <a:rPr lang="en-GB" dirty="0"/>
              <a:t>Accounts for over 20% of total venture capital investment in the U.S., giving startups early and better access to capital.</a:t>
            </a:r>
          </a:p>
        </p:txBody>
      </p:sp>
      <p:pic>
        <p:nvPicPr>
          <p:cNvPr id="2050" name="Picture 2" descr="Silicon Valley’s Most and Least Diverse Venture Capital Firms">
            <a:extLst>
              <a:ext uri="{FF2B5EF4-FFF2-40B4-BE49-F238E27FC236}">
                <a16:creationId xmlns:a16="http://schemas.microsoft.com/office/drawing/2014/main" id="{EB306FE4-72D0-E9DB-3994-63CD600B41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822"/>
          <a:stretch>
            <a:fillRect/>
          </a:stretch>
        </p:blipFill>
        <p:spPr bwMode="auto">
          <a:xfrm>
            <a:off x="1904604" y="3676935"/>
            <a:ext cx="5334791" cy="3029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1201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5D07F-3AB0-6F0C-9ACA-3CE42CC31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C97C3-44DD-C3F7-90E5-A7E93E47C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Silicon Valley Through Porter's Lens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CA6F446-E3BF-331E-885F-6E99853B5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FFC095-7D7E-2DEA-ECE3-E277F1222F8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Drives Innovation:</a:t>
            </a:r>
          </a:p>
          <a:p>
            <a:pPr lvl="1"/>
            <a:r>
              <a:rPr lang="en-GB" dirty="0"/>
              <a:t>Nicknamed "innovation valley," its competitive advantage lies in </a:t>
            </a:r>
            <a:r>
              <a:rPr lang="en-GB" b="1" dirty="0"/>
              <a:t>commercializing</a:t>
            </a:r>
            <a:r>
              <a:rPr lang="en-GB" dirty="0"/>
              <a:t> existing technologies into the market.</a:t>
            </a:r>
          </a:p>
          <a:p>
            <a:pPr lvl="1"/>
            <a:r>
              <a:rPr lang="en-GB" dirty="0"/>
              <a:t>A well-integrated system of cooperation and competition facilitates innovation.</a:t>
            </a:r>
          </a:p>
          <a:p>
            <a:r>
              <a:rPr lang="en-GB" b="1" dirty="0"/>
              <a:t>Encourages New Businesses:</a:t>
            </a:r>
          </a:p>
          <a:p>
            <a:pPr lvl="1"/>
            <a:r>
              <a:rPr lang="en-GB" dirty="0"/>
              <a:t>A dynamic environment where thousands of startups are created annually, though many also fail, highlighting intense competition.</a:t>
            </a:r>
          </a:p>
        </p:txBody>
      </p:sp>
    </p:spTree>
    <p:extLst>
      <p:ext uri="{BB962C8B-B14F-4D97-AF65-F5344CB8AC3E}">
        <p14:creationId xmlns:p14="http://schemas.microsoft.com/office/powerpoint/2010/main" val="20042197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C6294-8177-9621-E0D8-350C058B3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Porter's Theory &amp; The Role of Sun Tzu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A4310E3-F577-3C04-DFF0-CF921F34D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DE08A3-E919-EC4B-1D44-4D39C6DC521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While powerful, Porter's theory has limitations in explaining Silicon Valley's full success story.</a:t>
            </a:r>
          </a:p>
          <a:p>
            <a:r>
              <a:rPr lang="en-GB" b="1" dirty="0"/>
              <a:t>Porter's Limitations:</a:t>
            </a:r>
          </a:p>
          <a:p>
            <a:pPr lvl="1"/>
            <a:r>
              <a:rPr lang="en-GB" dirty="0"/>
              <a:t>1. Doesn't fully capture </a:t>
            </a:r>
            <a:r>
              <a:rPr lang="en-GB" b="1" dirty="0"/>
              <a:t>inter-cluster linkages</a:t>
            </a:r>
            <a:r>
              <a:rPr lang="en-GB" dirty="0"/>
              <a:t> (e.g., Silicon Valley's global connections with Bengaluru, Shanghai, and Helsinki).</a:t>
            </a:r>
          </a:p>
          <a:p>
            <a:pPr lvl="1"/>
            <a:r>
              <a:rPr lang="en-GB" dirty="0"/>
              <a:t>2. Tends to overlook </a:t>
            </a:r>
            <a:r>
              <a:rPr lang="en-GB" b="1" dirty="0"/>
              <a:t>performance differences </a:t>
            </a:r>
            <a:r>
              <a:rPr lang="en-GB" b="1" i="1" dirty="0"/>
              <a:t>within</a:t>
            </a:r>
            <a:r>
              <a:rPr lang="en-GB" b="1" dirty="0"/>
              <a:t> the cluster</a:t>
            </a:r>
            <a:r>
              <a:rPr lang="en-GB" dirty="0"/>
              <a:t>. Not all firms in Silicon Valley are equally competitive.</a:t>
            </a:r>
          </a:p>
          <a:p>
            <a:r>
              <a:rPr lang="en-GB" b="1" dirty="0"/>
              <a:t>How Sun Tzu Complements Porter:</a:t>
            </a:r>
          </a:p>
          <a:p>
            <a:pPr lvl="1"/>
            <a:r>
              <a:rPr lang="en-GB" dirty="0"/>
              <a:t>Sun Tzu's strategies for dealing with advantageous and disadvantageous positioning </a:t>
            </a:r>
            <a:r>
              <a:rPr lang="en-GB" b="1" dirty="0"/>
              <a:t>within the same terrain</a:t>
            </a:r>
            <a:r>
              <a:rPr lang="en-GB" dirty="0"/>
              <a:t> can help explain why some individual firms succeed while others fail in the same environment.</a:t>
            </a:r>
          </a:p>
        </p:txBody>
      </p:sp>
    </p:spTree>
    <p:extLst>
      <p:ext uri="{BB962C8B-B14F-4D97-AF65-F5344CB8AC3E}">
        <p14:creationId xmlns:p14="http://schemas.microsoft.com/office/powerpoint/2010/main" val="23349788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119E9-0E96-61C9-5313-70D0B2E8A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and Implications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240FF74-C86D-A7FD-8E12-7223E6FA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24CBEC-6D42-CD35-931E-8945D10F2FF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For Sun Tzu:</a:t>
            </a:r>
            <a:r>
              <a:rPr lang="en-GB" dirty="0"/>
              <a:t> The geographic terrain is a fixed factor, but a capable general can make it controllable. The key is to thoroughly investigate oneself, the enemy, and the terrain.</a:t>
            </a:r>
          </a:p>
          <a:p>
            <a:r>
              <a:rPr lang="en-GB" b="1" dirty="0"/>
              <a:t>For Porter:</a:t>
            </a:r>
            <a:r>
              <a:rPr lang="en-GB" dirty="0"/>
              <a:t> Clusters are a vital tool for promoting innovation, which is a major source of competitiveness. In a globalized world, the role of location is more important than ever.</a:t>
            </a:r>
          </a:p>
          <a:p>
            <a:r>
              <a:rPr lang="en-GB" b="1" dirty="0"/>
              <a:t>Final Synthesis:</a:t>
            </a:r>
            <a:r>
              <a:rPr lang="en-GB" dirty="0"/>
              <a:t> Both theories, despite their different contexts, emphasize that locational advantage is not a given. It requires </a:t>
            </a:r>
            <a:r>
              <a:rPr lang="en-GB" b="1" dirty="0"/>
              <a:t>proactive engagement, strategic thinking, and collective action</a:t>
            </a:r>
            <a:r>
              <a:rPr lang="en-GB" dirty="0"/>
              <a:t> from leaders and participants to be realized.</a:t>
            </a:r>
          </a:p>
        </p:txBody>
      </p:sp>
    </p:spTree>
    <p:extLst>
      <p:ext uri="{BB962C8B-B14F-4D97-AF65-F5344CB8AC3E}">
        <p14:creationId xmlns:p14="http://schemas.microsoft.com/office/powerpoint/2010/main" val="308611591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32736</TotalTime>
  <Words>1483</Words>
  <Application>Microsoft Office PowerPoint</Application>
  <PresentationFormat>On-screen Show (4:3)</PresentationFormat>
  <Paragraphs>139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19</vt:i4>
      </vt:variant>
    </vt:vector>
  </HeadingPairs>
  <TitlesOfParts>
    <vt:vector size="37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9 - Location Advantage</vt:lpstr>
      <vt:lpstr>Introduction: Two Perspectives on Locational Advantage</vt:lpstr>
      <vt:lpstr>Sun Tzu's "The Art of War" - Exploiting Terrain</vt:lpstr>
      <vt:lpstr>Sun Tzu: The Paramount Role of the General</vt:lpstr>
      <vt:lpstr>Sun Tzu: Six Calamities &amp; Six Terrains</vt:lpstr>
      <vt:lpstr>Michael Porter - Cluster Development</vt:lpstr>
      <vt:lpstr>What is a "Cluster"?</vt:lpstr>
      <vt:lpstr>The Players Within a Cluster</vt:lpstr>
      <vt:lpstr>How Clusters Enhance Competitiveness (1/3)</vt:lpstr>
      <vt:lpstr>How Clusters Enhance Competitiveness (2/3)</vt:lpstr>
      <vt:lpstr>How Clusters Enhance Competitiveness (3/3)</vt:lpstr>
      <vt:lpstr>Integrating Sun Tzu and Porter</vt:lpstr>
      <vt:lpstr>The Role of Key Actors</vt:lpstr>
      <vt:lpstr>Business Case - The Competitiveness of Silicon Valley</vt:lpstr>
      <vt:lpstr>Business Case - The Competitiveness of Silicon Valley</vt:lpstr>
      <vt:lpstr>Silicon Valley Through Porter's Lens</vt:lpstr>
      <vt:lpstr>Silicon Valley Through Porter's Lens</vt:lpstr>
      <vt:lpstr>Limitations of Porter's Theory &amp; The Role of Sun Tzu</vt:lpstr>
      <vt:lpstr>Conclusion and Implications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2487</cp:revision>
  <dcterms:created xsi:type="dcterms:W3CDTF">2014-09-10T15:36:00Z</dcterms:created>
  <dcterms:modified xsi:type="dcterms:W3CDTF">2025-10-08T12:36:29Z</dcterms:modified>
</cp:coreProperties>
</file>