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31"/>
  </p:notesMasterIdLst>
  <p:sldIdLst>
    <p:sldId id="256" r:id="rId5"/>
    <p:sldId id="260" r:id="rId6"/>
    <p:sldId id="261" r:id="rId7"/>
    <p:sldId id="259" r:id="rId8"/>
    <p:sldId id="262" r:id="rId9"/>
    <p:sldId id="264" r:id="rId10"/>
    <p:sldId id="265" r:id="rId11"/>
    <p:sldId id="266" r:id="rId12"/>
    <p:sldId id="267" r:id="rId13"/>
    <p:sldId id="268" r:id="rId14"/>
    <p:sldId id="269" r:id="rId15"/>
    <p:sldId id="270"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09"/>
    <p:restoredTop sz="62066" autoAdjust="0"/>
  </p:normalViewPr>
  <p:slideViewPr>
    <p:cSldViewPr snapToGrid="0" snapToObjects="1">
      <p:cViewPr varScale="1">
        <p:scale>
          <a:sx n="56" d="100"/>
          <a:sy n="56" d="100"/>
        </p:scale>
        <p:origin x="1797"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10/16/2019</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file:///C:\Users\edu-rw\Documents\Variation-Mastery-Conference-KS1.pdf"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Remember this model</a:t>
            </a:r>
            <a:r>
              <a:rPr lang="en-GB" baseline="0" dirty="0" smtClean="0"/>
              <a:t> of mathematical understanding?  We introduced you to this in Year 1.</a:t>
            </a:r>
            <a:endParaRPr lang="en-GB" dirty="0"/>
          </a:p>
        </p:txBody>
      </p:sp>
      <p:sp>
        <p:nvSpPr>
          <p:cNvPr id="4" name="Slide Number Placeholder 3"/>
          <p:cNvSpPr>
            <a:spLocks noGrp="1"/>
          </p:cNvSpPr>
          <p:nvPr>
            <p:ph type="sldNum" sz="quarter" idx="10"/>
          </p:nvPr>
        </p:nvSpPr>
        <p:spPr/>
        <p:txBody>
          <a:bodyPr/>
          <a:lstStyle/>
          <a:p>
            <a:fld id="{F6977DC7-D002-4700-8C57-22EC99E7959A}" type="slidenum">
              <a:rPr lang="en-GB" smtClean="0"/>
              <a:pPr/>
              <a:t>3</a:t>
            </a:fld>
            <a:endParaRPr lang="en-GB"/>
          </a:p>
        </p:txBody>
      </p:sp>
    </p:spTree>
    <p:extLst>
      <p:ext uri="{BB962C8B-B14F-4D97-AF65-F5344CB8AC3E}">
        <p14:creationId xmlns:p14="http://schemas.microsoft.com/office/powerpoint/2010/main" val="13856921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B26003-50EF-C944-A8E1-7199B9107BC6}" type="slidenum">
              <a:rPr lang="en-US" smtClean="0"/>
              <a:t>6</a:t>
            </a:fld>
            <a:endParaRPr lang="en-US"/>
          </a:p>
        </p:txBody>
      </p:sp>
    </p:spTree>
    <p:extLst>
      <p:ext uri="{BB962C8B-B14F-4D97-AF65-F5344CB8AC3E}">
        <p14:creationId xmlns:p14="http://schemas.microsoft.com/office/powerpoint/2010/main" val="36505646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B26003-50EF-C944-A8E1-7199B9107BC6}" type="slidenum">
              <a:rPr lang="en-US" smtClean="0"/>
              <a:t>7</a:t>
            </a:fld>
            <a:endParaRPr lang="en-US"/>
          </a:p>
        </p:txBody>
      </p:sp>
    </p:spTree>
    <p:extLst>
      <p:ext uri="{BB962C8B-B14F-4D97-AF65-F5344CB8AC3E}">
        <p14:creationId xmlns:p14="http://schemas.microsoft.com/office/powerpoint/2010/main" val="31153290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B26003-50EF-C944-A8E1-7199B9107BC6}" type="slidenum">
              <a:rPr lang="en-US" smtClean="0"/>
              <a:t>10</a:t>
            </a:fld>
            <a:endParaRPr lang="en-US"/>
          </a:p>
        </p:txBody>
      </p:sp>
    </p:spTree>
    <p:extLst>
      <p:ext uri="{BB962C8B-B14F-4D97-AF65-F5344CB8AC3E}">
        <p14:creationId xmlns:p14="http://schemas.microsoft.com/office/powerpoint/2010/main" val="42285742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B26003-50EF-C944-A8E1-7199B9107BC6}" type="slidenum">
              <a:rPr lang="en-US" smtClean="0"/>
              <a:t>11</a:t>
            </a:fld>
            <a:endParaRPr lang="en-US"/>
          </a:p>
        </p:txBody>
      </p:sp>
    </p:spTree>
    <p:extLst>
      <p:ext uri="{BB962C8B-B14F-4D97-AF65-F5344CB8AC3E}">
        <p14:creationId xmlns:p14="http://schemas.microsoft.com/office/powerpoint/2010/main" val="14433739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 typeface="Arial" panose="020B0604020202020204" pitchFamily="34" charset="0"/>
              <a:buChar char="•"/>
            </a:pPr>
            <a:r>
              <a:rPr lang="en-US" dirty="0" smtClean="0"/>
              <a:t>At</a:t>
            </a:r>
            <a:r>
              <a:rPr lang="en-US" baseline="0" dirty="0" smtClean="0"/>
              <a:t> present there are 6 strands within the KS2 </a:t>
            </a:r>
            <a:r>
              <a:rPr lang="en-US" baseline="0" dirty="0" err="1" smtClean="0"/>
              <a:t>Programme</a:t>
            </a:r>
            <a:r>
              <a:rPr lang="en-US" baseline="0" dirty="0" smtClean="0"/>
              <a:t> of Study. </a:t>
            </a:r>
          </a:p>
          <a:p>
            <a:pPr eaLnBrk="1" hangingPunct="1">
              <a:buFont typeface="Arial" panose="020B0604020202020204" pitchFamily="34" charset="0"/>
              <a:buChar char="•"/>
            </a:pPr>
            <a:r>
              <a:rPr lang="en-US" baseline="0" dirty="0" smtClean="0"/>
              <a:t>The new Mathematics and Numeracy </a:t>
            </a:r>
            <a:r>
              <a:rPr lang="en-US" baseline="0" dirty="0" err="1" smtClean="0"/>
              <a:t>AoLE</a:t>
            </a:r>
            <a:r>
              <a:rPr lang="en-US" baseline="0" dirty="0" smtClean="0"/>
              <a:t> is focused around 4 “What matters?” i.e. 4 key elements </a:t>
            </a:r>
          </a:p>
          <a:p>
            <a:pPr eaLnBrk="1" hangingPunct="1">
              <a:buFont typeface="Arial" panose="020B0604020202020204" pitchFamily="34" charset="0"/>
              <a:buChar char="•"/>
            </a:pPr>
            <a:endParaRPr lang="en-US" baseline="0" dirty="0" smtClean="0"/>
          </a:p>
          <a:p>
            <a:pPr eaLnBrk="1" hangingPunct="1">
              <a:buFont typeface="Arial" panose="020B0604020202020204" pitchFamily="34" charset="0"/>
              <a:buNone/>
            </a:pPr>
            <a:r>
              <a:rPr lang="en-US" altLang="en-US" dirty="0">
                <a:latin typeface="Arial" panose="020B0604020202020204" pitchFamily="34" charset="0"/>
              </a:rPr>
              <a:t>(See below copied from Slide 7 of above link):</a:t>
            </a:r>
          </a:p>
          <a:p>
            <a:pPr eaLnBrk="1" hangingPunct="1">
              <a:buFont typeface="Arial" panose="020B0604020202020204" pitchFamily="34" charset="0"/>
              <a:buChar char="•"/>
            </a:pPr>
            <a:r>
              <a:rPr lang="en-GB" altLang="en-US" dirty="0">
                <a:latin typeface="Arial" panose="020B0604020202020204" pitchFamily="34" charset="0"/>
              </a:rPr>
              <a:t>Learners will discover that the </a:t>
            </a:r>
            <a:r>
              <a:rPr lang="en-GB" altLang="en-US" b="1" dirty="0">
                <a:latin typeface="Arial" panose="020B0604020202020204" pitchFamily="34" charset="0"/>
              </a:rPr>
              <a:t>number</a:t>
            </a:r>
            <a:r>
              <a:rPr lang="en-GB" altLang="en-US" dirty="0">
                <a:latin typeface="Arial" panose="020B0604020202020204" pitchFamily="34" charset="0"/>
              </a:rPr>
              <a:t> system is used to represent and compare relationships between numbers and quantities.</a:t>
            </a:r>
          </a:p>
          <a:p>
            <a:pPr eaLnBrk="1" hangingPunct="1">
              <a:buFont typeface="Arial" panose="020B0604020202020204" pitchFamily="34" charset="0"/>
              <a:buChar char="•"/>
            </a:pPr>
            <a:r>
              <a:rPr lang="en-US" altLang="en-US" dirty="0">
                <a:latin typeface="Arial" panose="020B0604020202020204" pitchFamily="34" charset="0"/>
              </a:rPr>
              <a:t>Learners will come to appreciate how </a:t>
            </a:r>
            <a:r>
              <a:rPr lang="en-US" altLang="en-US" b="1" dirty="0">
                <a:latin typeface="Arial" panose="020B0604020202020204" pitchFamily="34" charset="0"/>
              </a:rPr>
              <a:t>algebra</a:t>
            </a:r>
            <a:r>
              <a:rPr lang="en-US" altLang="en-US" dirty="0">
                <a:latin typeface="Arial" panose="020B0604020202020204" pitchFamily="34" charset="0"/>
              </a:rPr>
              <a:t> uses symbol systems to express the structures of relationships between numbers, quantities and relations.</a:t>
            </a:r>
          </a:p>
          <a:p>
            <a:pPr eaLnBrk="1" hangingPunct="1">
              <a:buFont typeface="Arial" panose="020B0604020202020204" pitchFamily="34" charset="0"/>
              <a:buChar char="•"/>
            </a:pPr>
            <a:r>
              <a:rPr lang="en-US" altLang="en-US" dirty="0">
                <a:latin typeface="Arial" panose="020B0604020202020204" pitchFamily="34" charset="0"/>
              </a:rPr>
              <a:t>Learners will come to understand that </a:t>
            </a:r>
            <a:r>
              <a:rPr lang="en-US" altLang="en-US" b="1" dirty="0">
                <a:latin typeface="Arial" panose="020B0604020202020204" pitchFamily="34" charset="0"/>
              </a:rPr>
              <a:t>geometry</a:t>
            </a:r>
            <a:r>
              <a:rPr lang="en-US" altLang="en-US" dirty="0">
                <a:latin typeface="Arial" panose="020B0604020202020204" pitchFamily="34" charset="0"/>
              </a:rPr>
              <a:t> focuses on relationships involving properties of shape, space, and position, and that </a:t>
            </a:r>
            <a:r>
              <a:rPr lang="en-US" altLang="en-US" b="1" dirty="0">
                <a:latin typeface="Arial" panose="020B0604020202020204" pitchFamily="34" charset="0"/>
              </a:rPr>
              <a:t>measurement</a:t>
            </a:r>
            <a:r>
              <a:rPr lang="en-US" altLang="en-US" dirty="0">
                <a:latin typeface="Arial" panose="020B0604020202020204" pitchFamily="34" charset="0"/>
              </a:rPr>
              <a:t> focuses on quantifying phenomena in the physical world.</a:t>
            </a:r>
          </a:p>
          <a:p>
            <a:pPr eaLnBrk="1" hangingPunct="1">
              <a:buFont typeface="Arial" panose="020B0604020202020204" pitchFamily="34" charset="0"/>
              <a:buChar char="•"/>
            </a:pPr>
            <a:r>
              <a:rPr lang="en-US" altLang="en-US" dirty="0">
                <a:latin typeface="Arial" panose="020B0604020202020204" pitchFamily="34" charset="0"/>
              </a:rPr>
              <a:t>Learners will see that </a:t>
            </a:r>
            <a:r>
              <a:rPr lang="en-US" altLang="en-US" b="1" dirty="0">
                <a:latin typeface="Arial" panose="020B0604020202020204" pitchFamily="34" charset="0"/>
              </a:rPr>
              <a:t>statistics</a:t>
            </a:r>
            <a:r>
              <a:rPr lang="en-US" altLang="en-US" dirty="0">
                <a:latin typeface="Arial" panose="020B0604020202020204" pitchFamily="34" charset="0"/>
              </a:rPr>
              <a:t> represent </a:t>
            </a:r>
            <a:r>
              <a:rPr lang="en-US" altLang="en-US" b="1" dirty="0">
                <a:latin typeface="Arial" panose="020B0604020202020204" pitchFamily="34" charset="0"/>
              </a:rPr>
              <a:t>data</a:t>
            </a:r>
            <a:r>
              <a:rPr lang="en-US" altLang="en-US" dirty="0">
                <a:latin typeface="Arial" panose="020B0604020202020204" pitchFamily="34" charset="0"/>
              </a:rPr>
              <a:t>, probability models chance, and that both support informed inferences and decisions.</a:t>
            </a:r>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12</a:t>
            </a:fld>
            <a:endParaRPr lang="en-US"/>
          </a:p>
        </p:txBody>
      </p:sp>
    </p:spTree>
    <p:extLst>
      <p:ext uri="{BB962C8B-B14F-4D97-AF65-F5344CB8AC3E}">
        <p14:creationId xmlns:p14="http://schemas.microsoft.com/office/powerpoint/2010/main" val="39197188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marL="341288" indent="-341288">
              <a:lnSpc>
                <a:spcPct val="115000"/>
              </a:lnSpc>
              <a:spcAft>
                <a:spcPts val="995"/>
              </a:spcAft>
              <a:buFont typeface="Arial"/>
              <a:buChar char="•"/>
              <a:tabLst>
                <a:tab pos="455051" algn="l"/>
              </a:tabLst>
              <a:defRPr/>
            </a:pPr>
            <a:r>
              <a:rPr lang="cy-GB" dirty="0" smtClean="0">
                <a:latin typeface="Arial" panose="020B0604020202020204" pitchFamily="34" charset="0"/>
                <a:ea typeface="Calibri"/>
                <a:cs typeface="Arial" panose="020B0604020202020204" pitchFamily="34" charset="0"/>
              </a:rPr>
              <a:t>Mae'r cwricwlwm Mathemateg a Rhifedd yn seiliedig ar bum medr mathemategol, a eglurir mewn sleidiau diweddarach, sydd wedi'u defnyddio i lywio'r deilliannau cyflawniad. </a:t>
            </a:r>
            <a:endParaRPr lang="en-GB" dirty="0" smtClean="0">
              <a:latin typeface="Arial" panose="020B0604020202020204" pitchFamily="34" charset="0"/>
              <a:ea typeface="Calibri"/>
              <a:cs typeface="Arial" panose="020B0604020202020204" pitchFamily="34" charset="0"/>
            </a:endParaRPr>
          </a:p>
          <a:p>
            <a:pPr marL="341288" indent="-341288">
              <a:lnSpc>
                <a:spcPct val="115000"/>
              </a:lnSpc>
              <a:spcAft>
                <a:spcPts val="995"/>
              </a:spcAft>
              <a:buFont typeface="Arial"/>
              <a:buChar char="•"/>
              <a:tabLst>
                <a:tab pos="455051" algn="l"/>
              </a:tabLst>
              <a:defRPr/>
            </a:pPr>
            <a:r>
              <a:rPr lang="cy-GB" dirty="0" smtClean="0">
                <a:latin typeface="Arial" panose="020B0604020202020204" pitchFamily="34" charset="0"/>
                <a:ea typeface="Calibri"/>
                <a:cs typeface="Arial" panose="020B0604020202020204" pitchFamily="34" charset="0"/>
              </a:rPr>
              <a:t>Dylai pob dysgwr gael cyfleoedd i ddefnyddio sgiliau trin a thrafod ac i gynrychioli cysyniadau mewn amrywiaeth o ffyrdd, gan gynnwys gosodiadau llafar, concrid, gweledol, digidol a haniaethol.</a:t>
            </a:r>
            <a:endParaRPr lang="en-GB" dirty="0" smtClean="0">
              <a:latin typeface="Arial" panose="020B0604020202020204" pitchFamily="34" charset="0"/>
              <a:ea typeface="Calibri"/>
              <a:cs typeface="Arial" panose="020B0604020202020204" pitchFamily="34" charset="0"/>
            </a:endParaRPr>
          </a:p>
          <a:p>
            <a:pPr marL="341288" indent="-341288">
              <a:lnSpc>
                <a:spcPct val="115000"/>
              </a:lnSpc>
              <a:spcAft>
                <a:spcPts val="995"/>
              </a:spcAft>
              <a:buFont typeface="Arial"/>
              <a:buChar char="•"/>
              <a:tabLst>
                <a:tab pos="455051" algn="l"/>
              </a:tabLst>
              <a:defRPr/>
            </a:pPr>
            <a:r>
              <a:rPr lang="cy-GB" dirty="0" smtClean="0">
                <a:latin typeface="Arial" panose="020B0604020202020204" pitchFamily="34" charset="0"/>
                <a:ea typeface="Calibri"/>
                <a:cs typeface="Arial" panose="020B0604020202020204" pitchFamily="34" charset="0"/>
              </a:rPr>
              <a:t>Defnyddir berfau tebyg i ‘archwilio’ a ‘deillio’ er mwyn sicrhau cydbwysedd addas rhwng 'ehangder' a 'dyfnder'.</a:t>
            </a:r>
            <a:endParaRPr lang="en-GB" dirty="0" smtClean="0"/>
          </a:p>
          <a:p>
            <a:pPr>
              <a:defRPr/>
            </a:pPr>
            <a:endParaRPr lang="en-GB" dirty="0" smtClean="0"/>
          </a:p>
          <a:p>
            <a:pPr>
              <a:defRPr/>
            </a:pPr>
            <a:endParaRPr lang="en-GB" dirty="0" smtClean="0"/>
          </a:p>
          <a:p>
            <a:pPr marL="170644" indent="-170644">
              <a:buFont typeface="Arial" panose="020B0604020202020204" pitchFamily="34" charset="0"/>
              <a:buChar char="•"/>
              <a:defRPr/>
            </a:pPr>
            <a:r>
              <a:rPr lang="en-GB" dirty="0" smtClean="0">
                <a:latin typeface="Arial" panose="020B0604020202020204" pitchFamily="34" charset="0"/>
                <a:cs typeface="Arial" panose="020B0604020202020204" pitchFamily="34" charset="0"/>
              </a:rPr>
              <a:t>The Mathematics and Numeracy curriculum is organised around five mathematical proficiencies explained in later slides, which have been used to shape the achievement outcomes.</a:t>
            </a:r>
          </a:p>
          <a:p>
            <a:pPr marL="170644" indent="-170644">
              <a:buFont typeface="Arial" panose="020B0604020202020204" pitchFamily="34" charset="0"/>
              <a:buChar char="•"/>
              <a:defRPr/>
            </a:pPr>
            <a:r>
              <a:rPr lang="en-GB" dirty="0" smtClean="0">
                <a:latin typeface="Arial" panose="020B0604020202020204" pitchFamily="34" charset="0"/>
                <a:cs typeface="Arial" panose="020B0604020202020204" pitchFamily="34" charset="0"/>
              </a:rPr>
              <a:t>All learners should have opportunities to use manipulatives and represent a concept in a variety of ways, including verbal, concrete, visual, digital and abstract representations.</a:t>
            </a:r>
          </a:p>
          <a:p>
            <a:pPr marL="170644" indent="-170644">
              <a:buFont typeface="Arial" panose="020B0604020202020204" pitchFamily="34" charset="0"/>
              <a:buChar char="•"/>
              <a:defRPr/>
            </a:pPr>
            <a:r>
              <a:rPr lang="en-GB" dirty="0" smtClean="0">
                <a:latin typeface="Arial" panose="020B0604020202020204" pitchFamily="34" charset="0"/>
                <a:cs typeface="Arial" panose="020B0604020202020204" pitchFamily="34" charset="0"/>
              </a:rPr>
              <a:t>Verbs such as ‘explore’ and ‘derive’ are used to ensure a suitable balance between ‘breadth’ and ‘depth’.</a:t>
            </a:r>
          </a:p>
          <a:p>
            <a:pPr>
              <a:defRPr/>
            </a:pPr>
            <a:endParaRPr lang="en-GB" dirty="0" smtClean="0"/>
          </a:p>
        </p:txBody>
      </p:sp>
      <p:sp>
        <p:nvSpPr>
          <p:cNvPr id="1638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39458" indent="-284407" eaLnBrk="0" hangingPunct="0">
              <a:defRPr>
                <a:solidFill>
                  <a:schemeClr val="tx1"/>
                </a:solidFill>
                <a:latin typeface="Calibri" panose="020F0502020204030204" pitchFamily="34" charset="0"/>
                <a:cs typeface="Arial" panose="020B0604020202020204" pitchFamily="34" charset="0"/>
              </a:defRPr>
            </a:lvl2pPr>
            <a:lvl3pPr marL="1137628" indent="-227526" eaLnBrk="0" hangingPunct="0">
              <a:defRPr>
                <a:solidFill>
                  <a:schemeClr val="tx1"/>
                </a:solidFill>
                <a:latin typeface="Calibri" panose="020F0502020204030204" pitchFamily="34" charset="0"/>
                <a:cs typeface="Arial" panose="020B0604020202020204" pitchFamily="34" charset="0"/>
              </a:defRPr>
            </a:lvl3pPr>
            <a:lvl4pPr marL="1592679" indent="-227526" eaLnBrk="0" hangingPunct="0">
              <a:defRPr>
                <a:solidFill>
                  <a:schemeClr val="tx1"/>
                </a:solidFill>
                <a:latin typeface="Calibri" panose="020F0502020204030204" pitchFamily="34" charset="0"/>
                <a:cs typeface="Arial" panose="020B0604020202020204" pitchFamily="34" charset="0"/>
              </a:defRPr>
            </a:lvl4pPr>
            <a:lvl5pPr marL="2047730" indent="-227526" eaLnBrk="0" hangingPunct="0">
              <a:defRPr>
                <a:solidFill>
                  <a:schemeClr val="tx1"/>
                </a:solidFill>
                <a:latin typeface="Calibri" panose="020F0502020204030204" pitchFamily="34" charset="0"/>
                <a:cs typeface="Arial" panose="020B0604020202020204" pitchFamily="34" charset="0"/>
              </a:defRPr>
            </a:lvl5pPr>
            <a:lvl6pPr marL="2502781" indent="-227526"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57833" indent="-227526"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12884" indent="-227526"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67935" indent="-227526"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defTabSz="910102" eaLnBrk="1" fontAlgn="base" hangingPunct="1">
              <a:spcBef>
                <a:spcPct val="0"/>
              </a:spcBef>
              <a:spcAft>
                <a:spcPct val="0"/>
              </a:spcAft>
            </a:pPr>
            <a:fld id="{C757BFD0-C18C-447F-85FC-4538B021B9F6}" type="slidenum">
              <a:rPr lang="en-GB" altLang="en-US">
                <a:solidFill>
                  <a:prstClr val="black"/>
                </a:solidFill>
              </a:rPr>
              <a:pPr defTabSz="910102" eaLnBrk="1" fontAlgn="base" hangingPunct="1">
                <a:spcBef>
                  <a:spcPct val="0"/>
                </a:spcBef>
                <a:spcAft>
                  <a:spcPct val="0"/>
                </a:spcAft>
              </a:pPr>
              <a:t>13</a:t>
            </a:fld>
            <a:endParaRPr lang="en-GB" altLang="en-US">
              <a:solidFill>
                <a:prstClr val="black"/>
              </a:solidFill>
            </a:endParaRPr>
          </a:p>
        </p:txBody>
      </p:sp>
    </p:spTree>
    <p:extLst>
      <p:ext uri="{BB962C8B-B14F-4D97-AF65-F5344CB8AC3E}">
        <p14:creationId xmlns:p14="http://schemas.microsoft.com/office/powerpoint/2010/main" val="16169068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15000"/>
              </a:lnSpc>
              <a:spcAft>
                <a:spcPts val="995"/>
              </a:spcAft>
            </a:pPr>
            <a:r>
              <a:rPr lang="cy-GB" altLang="en-US" b="1" dirty="0" smtClean="0">
                <a:latin typeface="Arial" panose="020B0604020202020204" pitchFamily="34" charset="0"/>
                <a:ea typeface="Calibri" panose="020F0502020204030204" pitchFamily="34" charset="0"/>
                <a:cs typeface="Arial" panose="020B0604020202020204" pitchFamily="34" charset="0"/>
              </a:rPr>
              <a:t>Dealltwriaeth gysyniadol: </a:t>
            </a:r>
            <a:r>
              <a:rPr lang="cy-GB" altLang="en-US" dirty="0" smtClean="0">
                <a:latin typeface="Arial" panose="020B0604020202020204" pitchFamily="34" charset="0"/>
                <a:ea typeface="Calibri" panose="020F0502020204030204" pitchFamily="34" charset="0"/>
                <a:cs typeface="Arial" panose="020B0604020202020204" pitchFamily="34" charset="0"/>
              </a:rPr>
              <a:t>Dylid adeiladu ar gysyniadau a syniadau mathemategol, yn ogystal â'u dyfnhau a'u cysylltu, wrth i'r dysgwyr ymdrin â syniadau mathemategol cynyddol gymhleth. Mae dysgwyr yn arddangos dealltwriaeth gysyniadol drwy allu egluro a mynegi cysyniadau, dod o hyd i enghreifftiau o waith da a gwael, a chynrychioli cysyniadau mewn ffyrdd gwahanol, gan ddefnyddio gosodiadau gwahanol, yn cynnwys rhai llafar, concrid, gweledol, digidol a haniaethol.</a:t>
            </a:r>
          </a:p>
          <a:p>
            <a:pPr>
              <a:lnSpc>
                <a:spcPct val="115000"/>
              </a:lnSpc>
              <a:spcAft>
                <a:spcPts val="995"/>
              </a:spcAft>
            </a:pPr>
            <a:endParaRPr lang="en-GB" altLang="en-US" dirty="0" smtClean="0">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995"/>
              </a:spcAft>
            </a:pPr>
            <a:r>
              <a:rPr lang="cy-GB" altLang="en-US" b="1" dirty="0" smtClean="0">
                <a:latin typeface="Arial" panose="020B0604020202020204" pitchFamily="34" charset="0"/>
                <a:ea typeface="Calibri" panose="020F0502020204030204" pitchFamily="34" charset="0"/>
                <a:cs typeface="Arial" panose="020B0604020202020204" pitchFamily="34" charset="0"/>
              </a:rPr>
              <a:t>Cyfathrebu â symbolau: </a:t>
            </a:r>
            <a:r>
              <a:rPr lang="cy-GB" altLang="en-US" dirty="0" smtClean="0">
                <a:latin typeface="Arial" panose="020B0604020202020204" pitchFamily="34" charset="0"/>
                <a:ea typeface="Calibri" panose="020F0502020204030204" pitchFamily="34" charset="0"/>
                <a:cs typeface="Arial" panose="020B0604020202020204" pitchFamily="34" charset="0"/>
              </a:rPr>
              <a:t>Dylai'r dysgwyr ddeall bod y symbolau y maent yn eu defnyddio yn osodiadau haniaethol, ac y dylent ddatblygu mwy o hyblygrwydd wrth gymhwyso a thrin amrywiaeth gynyddol o symbolau, gan ddeall confensiynau'r symbolau hynny. </a:t>
            </a:r>
          </a:p>
          <a:p>
            <a:pPr>
              <a:lnSpc>
                <a:spcPct val="115000"/>
              </a:lnSpc>
              <a:spcAft>
                <a:spcPts val="995"/>
              </a:spcAft>
            </a:pPr>
            <a:endParaRPr lang="en-GB" altLang="en-US" dirty="0" smtClean="0">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995"/>
              </a:spcAft>
            </a:pPr>
            <a:r>
              <a:rPr lang="cy-GB" altLang="en-US" b="1" dirty="0" smtClean="0">
                <a:latin typeface="Arial" panose="020B0604020202020204" pitchFamily="34" charset="0"/>
                <a:ea typeface="Calibri" panose="020F0502020204030204" pitchFamily="34" charset="0"/>
                <a:cs typeface="Arial" panose="020B0604020202020204" pitchFamily="34" charset="0"/>
              </a:rPr>
              <a:t>Cymhwysedd strategol</a:t>
            </a:r>
            <a:r>
              <a:rPr lang="cy-GB" altLang="en-US" dirty="0" smtClean="0">
                <a:latin typeface="Arial" panose="020B0604020202020204" pitchFamily="34" charset="0"/>
                <a:ea typeface="Calibri" panose="020F0502020204030204" pitchFamily="34" charset="0"/>
                <a:cs typeface="Arial" panose="020B0604020202020204" pitchFamily="34" charset="0"/>
              </a:rPr>
              <a:t> (y gallu i greu problemau ar ffurf fathemategol er mwyn eu datrys): Dylai'r dysgwyr ddod yn gynyddol annibynnol wrth gydnabod a chymhwyso'r syniadau a'r strwythurau mathemategol sylfaenol mewn problem, er mwyn gallu ei datrys. </a:t>
            </a:r>
          </a:p>
          <a:p>
            <a:pPr>
              <a:lnSpc>
                <a:spcPct val="115000"/>
              </a:lnSpc>
              <a:spcAft>
                <a:spcPts val="995"/>
              </a:spcAft>
            </a:pPr>
            <a:endParaRPr lang="en-GB" altLang="en-US" dirty="0" smtClean="0">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995"/>
              </a:spcAft>
            </a:pPr>
            <a:r>
              <a:rPr lang="cy-GB" altLang="en-US" b="1" dirty="0" smtClean="0">
                <a:latin typeface="Arial" panose="020B0604020202020204" pitchFamily="34" charset="0"/>
                <a:ea typeface="Calibri" panose="020F0502020204030204" pitchFamily="34" charset="0"/>
                <a:cs typeface="Arial" panose="020B0604020202020204" pitchFamily="34" charset="0"/>
              </a:rPr>
              <a:t>Rhesymu rhesymegol: </a:t>
            </a:r>
            <a:r>
              <a:rPr lang="cy-GB" altLang="en-US" dirty="0" smtClean="0">
                <a:latin typeface="Arial" panose="020B0604020202020204" pitchFamily="34" charset="0"/>
                <a:ea typeface="Calibri" panose="020F0502020204030204" pitchFamily="34" charset="0"/>
                <a:cs typeface="Arial" panose="020B0604020202020204" pitchFamily="34" charset="0"/>
              </a:rPr>
              <a:t>Wrth i'r dysgwyr ymdrin â chysyniadau cynyddol gymhleth, dylent hefyd feithrin dealltwriaeth o'r cydberthnasau sy'n bodoli oddi mewn i'r cysyniadau hyn, yn ogystal â rhyngddynt. Dylent gymhwyso rhesymu rhesymegol at y cydberthnasau hyn, a gallu eu cyfiawnhau a'u profi. Dylai'r modd y maent yn cyfiawnhau ac yn profi ddod yn gynyddol haniaethol, gan symud oddi wrth esboniadau llafar a gosodiadau gweledol neu ddiriaethol i osodiadau haniaethol, sy'n cynnwys symbolau a chonfensiynau.</a:t>
            </a:r>
          </a:p>
          <a:p>
            <a:pPr>
              <a:lnSpc>
                <a:spcPct val="115000"/>
              </a:lnSpc>
              <a:spcAft>
                <a:spcPts val="995"/>
              </a:spcAft>
            </a:pPr>
            <a:endParaRPr lang="en-GB" altLang="en-US" dirty="0" smtClean="0">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995"/>
              </a:spcAft>
            </a:pPr>
            <a:r>
              <a:rPr lang="cy-GB" altLang="en-US" b="1" dirty="0" smtClean="0">
                <a:latin typeface="Arial" panose="020B0604020202020204" pitchFamily="34" charset="0"/>
                <a:ea typeface="Calibri" panose="020F0502020204030204" pitchFamily="34" charset="0"/>
                <a:cs typeface="Arial" panose="020B0604020202020204" pitchFamily="34" charset="0"/>
              </a:rPr>
              <a:t>Rhuglder:</a:t>
            </a:r>
            <a:r>
              <a:rPr lang="cy-GB" altLang="en-US" dirty="0" smtClean="0">
                <a:latin typeface="Arial" panose="020B0604020202020204" pitchFamily="34" charset="0"/>
                <a:ea typeface="Calibri" panose="020F0502020204030204" pitchFamily="34" charset="0"/>
                <a:cs typeface="Arial" panose="020B0604020202020204" pitchFamily="34" charset="0"/>
              </a:rPr>
              <a:t> Wrth i'r dysgwyr ymdrin â chysyniadau a chydberthnasau cynyddol gymhleth, ynghyd â'u deall a'u cymhwyso, dylai eu rhuglder wrth gofio ffeithiau, cydberthnasau a thechnegau dyfu, gan olygu bod y ffeithiau, y cydberthnasau a'r technegau a ddysgwyd yn flaenorol yn cael eu sefydlu'n gadarn, ac yn cael eu cofio a'u defnyddio.</a:t>
            </a:r>
            <a:endParaRPr lang="en-GB" altLang="en-US" dirty="0" smtClean="0">
              <a:latin typeface="Arial" panose="020B0604020202020204" pitchFamily="34" charset="0"/>
              <a:ea typeface="Calibri" panose="020F0502020204030204" pitchFamily="34" charset="0"/>
              <a:cs typeface="Arial" panose="020B0604020202020204" pitchFamily="34" charset="0"/>
            </a:endParaRPr>
          </a:p>
        </p:txBody>
      </p:sp>
      <p:sp>
        <p:nvSpPr>
          <p:cNvPr id="1741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39458" indent="-284407" eaLnBrk="0" hangingPunct="0">
              <a:defRPr>
                <a:solidFill>
                  <a:schemeClr val="tx1"/>
                </a:solidFill>
                <a:latin typeface="Calibri" panose="020F0502020204030204" pitchFamily="34" charset="0"/>
                <a:cs typeface="Arial" panose="020B0604020202020204" pitchFamily="34" charset="0"/>
              </a:defRPr>
            </a:lvl2pPr>
            <a:lvl3pPr marL="1137628" indent="-227526" eaLnBrk="0" hangingPunct="0">
              <a:defRPr>
                <a:solidFill>
                  <a:schemeClr val="tx1"/>
                </a:solidFill>
                <a:latin typeface="Calibri" panose="020F0502020204030204" pitchFamily="34" charset="0"/>
                <a:cs typeface="Arial" panose="020B0604020202020204" pitchFamily="34" charset="0"/>
              </a:defRPr>
            </a:lvl3pPr>
            <a:lvl4pPr marL="1592679" indent="-227526" eaLnBrk="0" hangingPunct="0">
              <a:defRPr>
                <a:solidFill>
                  <a:schemeClr val="tx1"/>
                </a:solidFill>
                <a:latin typeface="Calibri" panose="020F0502020204030204" pitchFamily="34" charset="0"/>
                <a:cs typeface="Arial" panose="020B0604020202020204" pitchFamily="34" charset="0"/>
              </a:defRPr>
            </a:lvl4pPr>
            <a:lvl5pPr marL="2047730" indent="-227526" eaLnBrk="0" hangingPunct="0">
              <a:defRPr>
                <a:solidFill>
                  <a:schemeClr val="tx1"/>
                </a:solidFill>
                <a:latin typeface="Calibri" panose="020F0502020204030204" pitchFamily="34" charset="0"/>
                <a:cs typeface="Arial" panose="020B0604020202020204" pitchFamily="34" charset="0"/>
              </a:defRPr>
            </a:lvl5pPr>
            <a:lvl6pPr marL="2502781" indent="-227526"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57833" indent="-227526"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12884" indent="-227526"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67935" indent="-227526"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FF4463A6-5F89-46D2-804C-6AA998B61159}" type="slidenum">
              <a:rPr lang="en-GB" altLang="en-US"/>
              <a:pPr eaLnBrk="1" hangingPunct="1"/>
              <a:t>14</a:t>
            </a:fld>
            <a:endParaRPr lang="en-GB" altLang="en-US"/>
          </a:p>
        </p:txBody>
      </p:sp>
    </p:spTree>
    <p:extLst>
      <p:ext uri="{BB962C8B-B14F-4D97-AF65-F5344CB8AC3E}">
        <p14:creationId xmlns:p14="http://schemas.microsoft.com/office/powerpoint/2010/main" val="33256146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Have a go.</a:t>
            </a:r>
            <a:r>
              <a:rPr lang="en-GB" baseline="0" dirty="0"/>
              <a:t> Have squares of paper available.  What would our key questions be? Draw out ‘how do you know they are equal’? Reflect on what you have done. Explain that this would be an ‘anchor task’ to get children talking and discussing mathematics, convincing </a:t>
            </a:r>
            <a:r>
              <a:rPr lang="en-GB" baseline="0" dirty="0" smtClean="0"/>
              <a:t>each other </a:t>
            </a:r>
            <a:r>
              <a:rPr lang="en-GB" baseline="0" dirty="0"/>
              <a:t>and explaining. This would then lead to the introduction of the visual representations for one half and the  symbol ½. Ask what year group and why? Reflect on the mathematics and how it has developed out of a real context and evolved from a scenario. </a:t>
            </a:r>
            <a:endParaRPr lang="en-GB" dirty="0"/>
          </a:p>
        </p:txBody>
      </p:sp>
      <p:sp>
        <p:nvSpPr>
          <p:cNvPr id="4" name="Slide Number Placeholder 3"/>
          <p:cNvSpPr>
            <a:spLocks noGrp="1"/>
          </p:cNvSpPr>
          <p:nvPr>
            <p:ph type="sldNum" sz="quarter" idx="10"/>
          </p:nvPr>
        </p:nvSpPr>
        <p:spPr/>
        <p:txBody>
          <a:bodyPr/>
          <a:lstStyle/>
          <a:p>
            <a:fld id="{4860796A-C528-456D-A400-69DC02406EB9}" type="slidenum">
              <a:rPr lang="en-GB" smtClean="0"/>
              <a:t>15</a:t>
            </a:fld>
            <a:endParaRPr lang="en-GB"/>
          </a:p>
        </p:txBody>
      </p:sp>
    </p:spTree>
    <p:extLst>
      <p:ext uri="{BB962C8B-B14F-4D97-AF65-F5344CB8AC3E}">
        <p14:creationId xmlns:p14="http://schemas.microsoft.com/office/powerpoint/2010/main" val="9448625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aseline="0" dirty="0" smtClean="0"/>
              <a:t>Consider the example you have just undertaken – how does it relate to the model?</a:t>
            </a:r>
            <a:endParaRPr lang="en-GB" dirty="0"/>
          </a:p>
        </p:txBody>
      </p:sp>
      <p:sp>
        <p:nvSpPr>
          <p:cNvPr id="4" name="Slide Number Placeholder 3"/>
          <p:cNvSpPr>
            <a:spLocks noGrp="1"/>
          </p:cNvSpPr>
          <p:nvPr>
            <p:ph type="sldNum" sz="quarter" idx="10"/>
          </p:nvPr>
        </p:nvSpPr>
        <p:spPr/>
        <p:txBody>
          <a:bodyPr/>
          <a:lstStyle/>
          <a:p>
            <a:fld id="{F6977DC7-D002-4700-8C57-22EC99E7959A}" type="slidenum">
              <a:rPr lang="en-GB" smtClean="0"/>
              <a:pPr/>
              <a:t>16</a:t>
            </a:fld>
            <a:endParaRPr lang="en-GB"/>
          </a:p>
        </p:txBody>
      </p:sp>
    </p:spTree>
    <p:extLst>
      <p:ext uri="{BB962C8B-B14F-4D97-AF65-F5344CB8AC3E}">
        <p14:creationId xmlns:p14="http://schemas.microsoft.com/office/powerpoint/2010/main" val="15120429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Have a go at another anchor task.  This time have paper, Cuisenaire and scissors out. Ensure they convince each other and use different ways of explaining.</a:t>
            </a:r>
            <a:r>
              <a:rPr lang="en-GB" baseline="0" dirty="0"/>
              <a:t> Draw together explanations. Now ask students to reflect on what they have done. </a:t>
            </a:r>
          </a:p>
          <a:p>
            <a:r>
              <a:rPr lang="en-GB" baseline="0" dirty="0"/>
              <a:t>What did they need to be able to access this task? Draw from the explanations the ways of naming fractions. </a:t>
            </a:r>
          </a:p>
          <a:p>
            <a:r>
              <a:rPr lang="en-GB" baseline="0" dirty="0"/>
              <a:t>Explain that this could be using a real life example to draw out mathematics.  This is sometimes called ‘</a:t>
            </a:r>
            <a:r>
              <a:rPr lang="en-GB" baseline="0" dirty="0" err="1"/>
              <a:t>Mathematisation</a:t>
            </a:r>
            <a:r>
              <a:rPr lang="en-GB" baseline="0" dirty="0"/>
              <a:t>’. </a:t>
            </a:r>
            <a:endParaRPr lang="en-GB" dirty="0"/>
          </a:p>
        </p:txBody>
      </p:sp>
      <p:sp>
        <p:nvSpPr>
          <p:cNvPr id="4" name="Slide Number Placeholder 3"/>
          <p:cNvSpPr>
            <a:spLocks noGrp="1"/>
          </p:cNvSpPr>
          <p:nvPr>
            <p:ph type="sldNum" sz="quarter" idx="10"/>
          </p:nvPr>
        </p:nvSpPr>
        <p:spPr/>
        <p:txBody>
          <a:bodyPr/>
          <a:lstStyle/>
          <a:p>
            <a:fld id="{4860796A-C528-456D-A400-69DC02406EB9}" type="slidenum">
              <a:rPr lang="en-GB" smtClean="0"/>
              <a:t>17</a:t>
            </a:fld>
            <a:endParaRPr lang="en-GB"/>
          </a:p>
        </p:txBody>
      </p:sp>
    </p:spTree>
    <p:extLst>
      <p:ext uri="{BB962C8B-B14F-4D97-AF65-F5344CB8AC3E}">
        <p14:creationId xmlns:p14="http://schemas.microsoft.com/office/powerpoint/2010/main" val="34396209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another anchor task along the same lines.</a:t>
            </a:r>
            <a:r>
              <a:rPr lang="en-GB" baseline="0" dirty="0"/>
              <a:t>. What is the objective of the lesson? What sort of age? </a:t>
            </a:r>
            <a:endParaRPr lang="en-GB" dirty="0"/>
          </a:p>
        </p:txBody>
      </p:sp>
      <p:sp>
        <p:nvSpPr>
          <p:cNvPr id="4" name="Slide Number Placeholder 3"/>
          <p:cNvSpPr>
            <a:spLocks noGrp="1"/>
          </p:cNvSpPr>
          <p:nvPr>
            <p:ph type="sldNum" sz="quarter" idx="10"/>
          </p:nvPr>
        </p:nvSpPr>
        <p:spPr/>
        <p:txBody>
          <a:bodyPr/>
          <a:lstStyle/>
          <a:p>
            <a:fld id="{4860796A-C528-456D-A400-69DC02406EB9}" type="slidenum">
              <a:rPr lang="en-GB" smtClean="0"/>
              <a:t>18</a:t>
            </a:fld>
            <a:endParaRPr lang="en-GB"/>
          </a:p>
        </p:txBody>
      </p:sp>
    </p:spTree>
    <p:extLst>
      <p:ext uri="{BB962C8B-B14F-4D97-AF65-F5344CB8AC3E}">
        <p14:creationId xmlns:p14="http://schemas.microsoft.com/office/powerpoint/2010/main" val="23543177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a:t>
            </a:r>
            <a:r>
              <a:rPr lang="en-GB" baseline="0" dirty="0"/>
              <a:t> students a copy of this page.  What do they notice about the questions. </a:t>
            </a:r>
            <a:r>
              <a:rPr lang="en-GB" baseline="0" dirty="0" smtClean="0"/>
              <a:t> Focus on the fact that: they all relate to 1/4 , there is visual support which gradually lowers, there is careful variation from question to question with numbers chosen to highlight relationships and structures.   This is an example of variation. </a:t>
            </a:r>
            <a:endParaRPr lang="en-GB" dirty="0"/>
          </a:p>
        </p:txBody>
      </p:sp>
      <p:sp>
        <p:nvSpPr>
          <p:cNvPr id="4" name="Slide Number Placeholder 3"/>
          <p:cNvSpPr>
            <a:spLocks noGrp="1"/>
          </p:cNvSpPr>
          <p:nvPr>
            <p:ph type="sldNum" sz="quarter" idx="10"/>
          </p:nvPr>
        </p:nvSpPr>
        <p:spPr/>
        <p:txBody>
          <a:bodyPr/>
          <a:lstStyle/>
          <a:p>
            <a:fld id="{4860796A-C528-456D-A400-69DC02406EB9}" type="slidenum">
              <a:rPr lang="en-GB" smtClean="0"/>
              <a:t>19</a:t>
            </a:fld>
            <a:endParaRPr lang="en-GB"/>
          </a:p>
        </p:txBody>
      </p:sp>
    </p:spTree>
    <p:extLst>
      <p:ext uri="{BB962C8B-B14F-4D97-AF65-F5344CB8AC3E}">
        <p14:creationId xmlns:p14="http://schemas.microsoft.com/office/powerpoint/2010/main" val="3596405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hlinkClick r:id="rId3" action="ppaction://hlinkfile"/>
              </a:rPr>
              <a:t>file:///C:/Users/edu-rw/Documents/Variation-Mastery-Conference-KS1.pdf</a:t>
            </a:r>
            <a:endParaRPr lang="en-GB" sz="1200" dirty="0" smtClean="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4502759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In a class, 18 of the children are girls. A quarter of the children in the class are boys. Altogether how many are in the class?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A computer game is £24 in the sale. This is one quarter off its original price. How much did it cost before the sale?</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A computer game is reduced in a sale by 30%. Its reduced price is £77. How much was the original price?</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25</a:t>
            </a:fld>
            <a:endParaRPr lang="en-US"/>
          </a:p>
        </p:txBody>
      </p:sp>
    </p:spTree>
    <p:extLst>
      <p:ext uri="{BB962C8B-B14F-4D97-AF65-F5344CB8AC3E}">
        <p14:creationId xmlns:p14="http://schemas.microsoft.com/office/powerpoint/2010/main" val="29462790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10/16/2019</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10/16/2019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10/16/2019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10/16/2019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10/16/2019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10/16/2019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10/16/2019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Slide Number Placeholder 5"/>
          <p:cNvSpPr>
            <a:spLocks noGrp="1"/>
          </p:cNvSpPr>
          <p:nvPr>
            <p:ph type="sldNum" sz="quarter" idx="10"/>
          </p:nvPr>
        </p:nvSpPr>
        <p:spPr>
          <a:ln/>
        </p:spPr>
        <p:txBody>
          <a:bodyPr/>
          <a:lstStyle>
            <a:lvl1pPr>
              <a:defRPr/>
            </a:lvl1pPr>
          </a:lstStyle>
          <a:p>
            <a:pPr>
              <a:defRPr/>
            </a:pPr>
            <a:fld id="{2566E28C-24E0-4ECC-BC05-1CCD309BD70B}" type="slidenum">
              <a:rPr lang="en-GB" altLang="en-US"/>
              <a:pPr>
                <a:defRPr/>
              </a:pPr>
              <a:t>‹#›</a:t>
            </a:fld>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Date Placeholder 3"/>
          <p:cNvSpPr>
            <a:spLocks noGrp="1"/>
          </p:cNvSpPr>
          <p:nvPr>
            <p:ph type="dt" sz="half" idx="12"/>
          </p:nvPr>
        </p:nvSpPr>
        <p:spPr/>
        <p:txBody>
          <a:bodyPr/>
          <a:lstStyle>
            <a:lvl1pPr>
              <a:defRPr/>
            </a:lvl1pPr>
          </a:lstStyle>
          <a:p>
            <a:pPr>
              <a:defRPr/>
            </a:pPr>
            <a:fld id="{770F25EA-8C18-4669-BAAE-A64DCD5BEA77}" type="datetime1">
              <a:rPr lang="en-GB" altLang="en-US"/>
              <a:pPr>
                <a:defRPr/>
              </a:pPr>
              <a:t>16/10/2019</a:t>
            </a:fld>
            <a:endParaRPr lang="en-GB" altLang="en-US"/>
          </a:p>
        </p:txBody>
      </p:sp>
    </p:spTree>
    <p:extLst>
      <p:ext uri="{BB962C8B-B14F-4D97-AF65-F5344CB8AC3E}">
        <p14:creationId xmlns:p14="http://schemas.microsoft.com/office/powerpoint/2010/main" val="1931127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10/16/2019</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ncetm.org.uk/resources/46689"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ncetm.org.uk/resources/46689"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curriculumforwales.gov.wales/2018/09/05/new-animation-how-wales-new-curriculum-and-assessment-arrangements-are-being-built-on-progression/"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12.xml"/><Relationship Id="rId4" Type="http://schemas.openxmlformats.org/officeDocument/2006/relationships/image" Target="../media/image14.png"/></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cambridgemathshub.org/wp-content/uploads/2016/08/Mastery-Conference-Procedural-Variation-KS2.pdf" TargetMode="External"/><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hyperlink" Target="https://vimeo.com/83488439" TargetMode="External"/><Relationship Id="rId2" Type="http://schemas.openxmlformats.org/officeDocument/2006/relationships/hyperlink" Target="https://vimeo.com/83488437" TargetMode="Externa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231064" y="1"/>
            <a:ext cx="4529470" cy="1485322"/>
          </a:xfrm>
          <a:prstGeom prst="rect">
            <a:avLst/>
          </a:prstGeom>
          <a:solidFill>
            <a:schemeClr val="accent1">
              <a:lumMod val="20000"/>
              <a:lumOff val="80000"/>
            </a:schemeClr>
          </a:solidFill>
        </p:spPr>
        <p:txBody>
          <a:bodyPr>
            <a:normAutofit fontScale="97500" lnSpcReduction="1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spcBef>
                <a:spcPts val="1200"/>
              </a:spcBef>
            </a:pPr>
            <a:r>
              <a:rPr lang="en-US" dirty="0" err="1" smtClean="0"/>
              <a:t>Adolygu</a:t>
            </a:r>
            <a:r>
              <a:rPr lang="en-US" dirty="0" smtClean="0"/>
              <a:t> – Revision</a:t>
            </a:r>
          </a:p>
          <a:p>
            <a:pPr>
              <a:spcBef>
                <a:spcPts val="1200"/>
              </a:spcBef>
            </a:pPr>
            <a:r>
              <a:rPr lang="en-US" dirty="0" err="1" smtClean="0"/>
              <a:t>Siarad</a:t>
            </a:r>
            <a:r>
              <a:rPr lang="en-US" dirty="0" smtClean="0"/>
              <a:t> / Talk</a:t>
            </a:r>
            <a:endParaRPr lang="en-US" dirty="0"/>
          </a:p>
        </p:txBody>
      </p:sp>
      <p:sp>
        <p:nvSpPr>
          <p:cNvPr id="3" name="Content Placeholder 2"/>
          <p:cNvSpPr txBox="1">
            <a:spLocks/>
          </p:cNvSpPr>
          <p:nvPr/>
        </p:nvSpPr>
        <p:spPr>
          <a:xfrm>
            <a:off x="170120" y="1570383"/>
            <a:ext cx="4325679" cy="3788426"/>
          </a:xfrm>
          <a:prstGeom prst="rect">
            <a:avLst/>
          </a:prstGeom>
        </p:spPr>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spcBef>
                <a:spcPts val="0"/>
              </a:spcBef>
            </a:pPr>
            <a:r>
              <a:rPr lang="en-GB" sz="2400" dirty="0" smtClean="0"/>
              <a:t>Cael </a:t>
            </a:r>
            <a:r>
              <a:rPr lang="en-GB" sz="2400" dirty="0" err="1" smtClean="0"/>
              <a:t>ei</a:t>
            </a:r>
            <a:r>
              <a:rPr lang="en-GB" sz="2400" dirty="0" smtClean="0"/>
              <a:t> </a:t>
            </a:r>
            <a:r>
              <a:rPr lang="en-GB" sz="2400" dirty="0" err="1" smtClean="0"/>
              <a:t>ystyried</a:t>
            </a:r>
            <a:r>
              <a:rPr lang="en-GB" sz="2400" dirty="0" smtClean="0"/>
              <a:t> </a:t>
            </a:r>
            <a:r>
              <a:rPr lang="en-GB" sz="2400" dirty="0" err="1" smtClean="0"/>
              <a:t>fel</a:t>
            </a:r>
            <a:r>
              <a:rPr lang="en-GB" sz="2400" dirty="0" smtClean="0"/>
              <a:t> </a:t>
            </a:r>
            <a:r>
              <a:rPr lang="en-GB" sz="2400" dirty="0" err="1" smtClean="0"/>
              <a:t>elfen</a:t>
            </a:r>
            <a:r>
              <a:rPr lang="en-GB" sz="2400" dirty="0" smtClean="0"/>
              <a:t> </a:t>
            </a:r>
            <a:r>
              <a:rPr lang="en-GB" sz="2400" dirty="0" err="1" smtClean="0"/>
              <a:t>allweddol</a:t>
            </a:r>
            <a:r>
              <a:rPr lang="en-GB" sz="2400" dirty="0" smtClean="0"/>
              <a:t> </a:t>
            </a:r>
            <a:r>
              <a:rPr lang="en-GB" sz="2400" dirty="0" err="1" smtClean="0"/>
              <a:t>i</a:t>
            </a:r>
            <a:r>
              <a:rPr lang="en-GB" sz="2400" dirty="0" smtClean="0"/>
              <a:t> </a:t>
            </a:r>
            <a:r>
              <a:rPr lang="en-GB" sz="2400" dirty="0" err="1" smtClean="0"/>
              <a:t>ddealltwriaeth</a:t>
            </a:r>
            <a:r>
              <a:rPr lang="en-GB" sz="2400" dirty="0" smtClean="0"/>
              <a:t> </a:t>
            </a:r>
            <a:r>
              <a:rPr lang="en-GB" sz="2400" dirty="0" err="1" smtClean="0"/>
              <a:t>fathemategol</a:t>
            </a:r>
            <a:r>
              <a:rPr lang="en-GB" sz="2400" dirty="0" smtClean="0"/>
              <a:t> </a:t>
            </a:r>
          </a:p>
          <a:p>
            <a:pPr>
              <a:spcBef>
                <a:spcPts val="0"/>
              </a:spcBef>
            </a:pPr>
            <a:r>
              <a:rPr lang="en-GB" sz="2400" dirty="0" err="1" smtClean="0"/>
              <a:t>Yn</a:t>
            </a:r>
            <a:r>
              <a:rPr lang="en-GB" sz="2400" dirty="0" smtClean="0"/>
              <a:t> </a:t>
            </a:r>
            <a:r>
              <a:rPr lang="en-GB" sz="2400" dirty="0" err="1" smtClean="0"/>
              <a:t>elfen</a:t>
            </a:r>
            <a:r>
              <a:rPr lang="en-GB" sz="2400" dirty="0" smtClean="0"/>
              <a:t> o </a:t>
            </a:r>
            <a:r>
              <a:rPr lang="en-GB" sz="2400" dirty="0" err="1" smtClean="0"/>
              <a:t>fewn</a:t>
            </a:r>
            <a:r>
              <a:rPr lang="en-GB" sz="2400" dirty="0" smtClean="0"/>
              <a:t> y Model </a:t>
            </a:r>
            <a:r>
              <a:rPr lang="en-GB" sz="2400" dirty="0" err="1" smtClean="0"/>
              <a:t>Cysylltiadau</a:t>
            </a:r>
            <a:r>
              <a:rPr lang="en-GB" sz="2400" dirty="0" smtClean="0"/>
              <a:t> </a:t>
            </a:r>
          </a:p>
          <a:p>
            <a:pPr marL="0" indent="0">
              <a:spcBef>
                <a:spcPts val="0"/>
              </a:spcBef>
              <a:buNone/>
            </a:pPr>
            <a:endParaRPr lang="en-GB" sz="1200" dirty="0"/>
          </a:p>
          <a:p>
            <a:pPr marL="0" indent="0">
              <a:spcBef>
                <a:spcPts val="0"/>
              </a:spcBef>
              <a:buNone/>
            </a:pPr>
            <a:r>
              <a:rPr lang="en-GB" sz="2400" dirty="0" err="1"/>
              <a:t>Siarad</a:t>
            </a:r>
            <a:r>
              <a:rPr lang="en-GB" sz="2400" dirty="0"/>
              <a:t> </a:t>
            </a:r>
            <a:r>
              <a:rPr lang="en-GB" sz="2400" dirty="0" err="1"/>
              <a:t>preifat</a:t>
            </a:r>
            <a:r>
              <a:rPr lang="en-GB" sz="2400" dirty="0"/>
              <a:t>: </a:t>
            </a:r>
            <a:r>
              <a:rPr lang="en-GB" sz="2400" i="1" dirty="0" err="1"/>
              <a:t>rhwng</a:t>
            </a:r>
            <a:r>
              <a:rPr lang="en-GB" sz="2400" dirty="0"/>
              <a:t> </a:t>
            </a:r>
            <a:r>
              <a:rPr lang="en-GB" sz="2400" dirty="0" err="1" smtClean="0"/>
              <a:t>disgyblion</a:t>
            </a:r>
            <a:endParaRPr lang="en-GB" sz="2400" dirty="0" smtClean="0"/>
          </a:p>
          <a:p>
            <a:pPr marL="0" indent="0">
              <a:spcBef>
                <a:spcPts val="0"/>
              </a:spcBef>
              <a:buNone/>
            </a:pPr>
            <a:endParaRPr lang="en-GB" sz="1000" dirty="0"/>
          </a:p>
          <a:p>
            <a:pPr marL="0" indent="0">
              <a:spcBef>
                <a:spcPts val="0"/>
              </a:spcBef>
              <a:buNone/>
            </a:pPr>
            <a:r>
              <a:rPr lang="en-GB" sz="2400" dirty="0" err="1"/>
              <a:t>Sgwrs</a:t>
            </a:r>
            <a:r>
              <a:rPr lang="en-GB" sz="2400" dirty="0"/>
              <a:t> </a:t>
            </a:r>
            <a:r>
              <a:rPr lang="en-GB" sz="2400" dirty="0" err="1"/>
              <a:t>gyhoeddus</a:t>
            </a:r>
            <a:r>
              <a:rPr lang="en-GB" sz="2400" dirty="0"/>
              <a:t>: </a:t>
            </a:r>
            <a:r>
              <a:rPr lang="en-GB" sz="2400" dirty="0" err="1"/>
              <a:t>rhwng</a:t>
            </a:r>
            <a:r>
              <a:rPr lang="en-GB" sz="2400" dirty="0"/>
              <a:t> </a:t>
            </a:r>
            <a:r>
              <a:rPr lang="en-GB" sz="2400" dirty="0" err="1"/>
              <a:t>disgyblion</a:t>
            </a:r>
            <a:r>
              <a:rPr lang="en-GB" sz="2400" dirty="0"/>
              <a:t> ac </a:t>
            </a:r>
            <a:r>
              <a:rPr lang="en-GB" sz="2400" dirty="0" err="1"/>
              <a:t>athro</a:t>
            </a:r>
            <a:endParaRPr lang="en-GB" sz="2400" dirty="0"/>
          </a:p>
        </p:txBody>
      </p:sp>
      <p:sp>
        <p:nvSpPr>
          <p:cNvPr id="5" name="Content Placeholder 2"/>
          <p:cNvSpPr txBox="1">
            <a:spLocks/>
          </p:cNvSpPr>
          <p:nvPr/>
        </p:nvSpPr>
        <p:spPr>
          <a:xfrm>
            <a:off x="4818321" y="1570383"/>
            <a:ext cx="4325679" cy="3788426"/>
          </a:xfrm>
          <a:prstGeom prst="rect">
            <a:avLst/>
          </a:prstGeom>
        </p:spPr>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spcBef>
                <a:spcPts val="0"/>
              </a:spcBef>
            </a:pPr>
            <a:r>
              <a:rPr lang="en-GB" sz="2400" dirty="0" smtClean="0"/>
              <a:t>Is considered to be a key element of mathematical understanding</a:t>
            </a:r>
          </a:p>
          <a:p>
            <a:pPr>
              <a:spcBef>
                <a:spcPts val="0"/>
              </a:spcBef>
            </a:pPr>
            <a:r>
              <a:rPr lang="en-GB" sz="2400" dirty="0" smtClean="0"/>
              <a:t>An element within the Connections Model</a:t>
            </a:r>
          </a:p>
          <a:p>
            <a:pPr>
              <a:spcBef>
                <a:spcPts val="0"/>
              </a:spcBef>
            </a:pPr>
            <a:endParaRPr lang="en-GB" sz="1000" dirty="0"/>
          </a:p>
          <a:p>
            <a:pPr marL="0" indent="0">
              <a:spcBef>
                <a:spcPts val="0"/>
              </a:spcBef>
              <a:buNone/>
            </a:pPr>
            <a:r>
              <a:rPr lang="en-GB" sz="2400" dirty="0"/>
              <a:t>Private Talk: </a:t>
            </a:r>
            <a:r>
              <a:rPr lang="en-GB" sz="2400" i="1" dirty="0"/>
              <a:t>between</a:t>
            </a:r>
            <a:r>
              <a:rPr lang="en-GB" sz="2400" dirty="0"/>
              <a:t> </a:t>
            </a:r>
            <a:r>
              <a:rPr lang="en-GB" sz="2400" dirty="0" smtClean="0"/>
              <a:t>pupils</a:t>
            </a:r>
          </a:p>
          <a:p>
            <a:pPr marL="0" indent="0">
              <a:spcBef>
                <a:spcPts val="0"/>
              </a:spcBef>
              <a:buNone/>
            </a:pPr>
            <a:endParaRPr lang="en-GB" sz="1000" dirty="0"/>
          </a:p>
          <a:p>
            <a:pPr marL="0" indent="0">
              <a:spcBef>
                <a:spcPts val="0"/>
              </a:spcBef>
              <a:buNone/>
            </a:pPr>
            <a:r>
              <a:rPr lang="en-GB" sz="2400" dirty="0"/>
              <a:t>Public Talk: between pupils and teacher</a:t>
            </a:r>
          </a:p>
          <a:p>
            <a:pPr marL="0" indent="0">
              <a:spcBef>
                <a:spcPts val="0"/>
              </a:spcBef>
              <a:buNone/>
            </a:pPr>
            <a:endParaRPr lang="en-GB" sz="2400" dirty="0" smtClean="0"/>
          </a:p>
        </p:txBody>
      </p:sp>
      <p:sp>
        <p:nvSpPr>
          <p:cNvPr id="4" name="TextBox 3"/>
          <p:cNvSpPr txBox="1"/>
          <p:nvPr/>
        </p:nvSpPr>
        <p:spPr>
          <a:xfrm>
            <a:off x="0" y="5046000"/>
            <a:ext cx="9144000" cy="646331"/>
          </a:xfrm>
          <a:prstGeom prst="rect">
            <a:avLst/>
          </a:prstGeom>
          <a:solidFill>
            <a:srgbClr val="FFFF00"/>
          </a:solidFill>
        </p:spPr>
        <p:txBody>
          <a:bodyPr wrap="square" rtlCol="0">
            <a:spAutoFit/>
          </a:bodyPr>
          <a:lstStyle/>
          <a:p>
            <a:r>
              <a:rPr lang="en-GB" dirty="0" smtClean="0"/>
              <a:t>Askew</a:t>
            </a:r>
            <a:r>
              <a:rPr lang="en-GB" dirty="0"/>
              <a:t>, M. (2012) ‘Talk: The key to mathematical understanding?’ </a:t>
            </a:r>
            <a:r>
              <a:rPr lang="en-GB" dirty="0" err="1"/>
              <a:t>yn</a:t>
            </a:r>
            <a:r>
              <a:rPr lang="en-GB" dirty="0"/>
              <a:t> </a:t>
            </a:r>
            <a:r>
              <a:rPr lang="en-GB" dirty="0" err="1"/>
              <a:t>McAteer</a:t>
            </a:r>
            <a:r>
              <a:rPr lang="en-GB" dirty="0"/>
              <a:t>, M. (</a:t>
            </a:r>
            <a:r>
              <a:rPr lang="en-GB" dirty="0" err="1"/>
              <a:t>gol</a:t>
            </a:r>
            <a:r>
              <a:rPr lang="en-GB" dirty="0"/>
              <a:t>.) (2012) </a:t>
            </a:r>
            <a:r>
              <a:rPr lang="en-GB" i="1" dirty="0"/>
              <a:t>Improving Primary Mathematics: Teaching and Learning. </a:t>
            </a:r>
            <a:r>
              <a:rPr lang="en-GB" dirty="0"/>
              <a:t>Maidenhead: </a:t>
            </a:r>
            <a:r>
              <a:rPr lang="en-GB" dirty="0" err="1"/>
              <a:t>McGrawHill</a:t>
            </a:r>
            <a:r>
              <a:rPr lang="en-GB" dirty="0"/>
              <a:t> pp. </a:t>
            </a:r>
            <a:r>
              <a:rPr lang="en-GB" dirty="0" smtClean="0"/>
              <a:t>152-170</a:t>
            </a:r>
            <a:endParaRPr lang="en-US" dirty="0"/>
          </a:p>
        </p:txBody>
      </p:sp>
    </p:spTree>
    <p:extLst>
      <p:ext uri="{BB962C8B-B14F-4D97-AF65-F5344CB8AC3E}">
        <p14:creationId xmlns:p14="http://schemas.microsoft.com/office/powerpoint/2010/main" val="25860077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67265" y="5159717"/>
            <a:ext cx="4751174" cy="507831"/>
          </a:xfrm>
          <a:prstGeom prst="rect">
            <a:avLst/>
          </a:prstGeom>
          <a:noFill/>
        </p:spPr>
        <p:txBody>
          <a:bodyPr wrap="square" rtlCol="0">
            <a:spAutoFit/>
          </a:bodyPr>
          <a:lstStyle/>
          <a:p>
            <a:r>
              <a:rPr lang="en-GB" sz="1350" dirty="0"/>
              <a:t>http://studysites.uk.sagepub.com/haylock/Making%20Connections.pdf</a:t>
            </a:r>
          </a:p>
        </p:txBody>
      </p:sp>
      <p:sp>
        <p:nvSpPr>
          <p:cNvPr id="7" name="TextBox 6"/>
          <p:cNvSpPr txBox="1"/>
          <p:nvPr/>
        </p:nvSpPr>
        <p:spPr>
          <a:xfrm>
            <a:off x="667266" y="4674969"/>
            <a:ext cx="5319708" cy="507831"/>
          </a:xfrm>
          <a:prstGeom prst="rect">
            <a:avLst/>
          </a:prstGeom>
          <a:noFill/>
        </p:spPr>
        <p:txBody>
          <a:bodyPr wrap="square" rtlCol="0">
            <a:spAutoFit/>
          </a:bodyPr>
          <a:lstStyle/>
          <a:p>
            <a:r>
              <a:rPr lang="en-GB" sz="1350" dirty="0"/>
              <a:t>Haylock with Thangata (2007) , </a:t>
            </a:r>
            <a:r>
              <a:rPr lang="en-GB" sz="1350" i="1" dirty="0"/>
              <a:t>Key Concepts in Teaching Primary Mathematics, </a:t>
            </a:r>
            <a:r>
              <a:rPr lang="en-GB" sz="1350" dirty="0"/>
              <a:t>SAGE available at: </a:t>
            </a:r>
          </a:p>
        </p:txBody>
      </p:sp>
      <p:pic>
        <p:nvPicPr>
          <p:cNvPr id="8" name="Picture 7"/>
          <p:cNvPicPr>
            <a:picLocks noChangeAspect="1"/>
          </p:cNvPicPr>
          <p:nvPr/>
        </p:nvPicPr>
        <p:blipFill>
          <a:blip r:embed="rId3"/>
          <a:stretch>
            <a:fillRect/>
          </a:stretch>
        </p:blipFill>
        <p:spPr>
          <a:xfrm>
            <a:off x="6421143" y="1581203"/>
            <a:ext cx="1981323" cy="1737860"/>
          </a:xfrm>
          <a:prstGeom prst="rect">
            <a:avLst/>
          </a:prstGeom>
        </p:spPr>
      </p:pic>
      <p:sp>
        <p:nvSpPr>
          <p:cNvPr id="6" name="TextBox 5"/>
          <p:cNvSpPr txBox="1"/>
          <p:nvPr/>
        </p:nvSpPr>
        <p:spPr>
          <a:xfrm>
            <a:off x="5748767" y="230552"/>
            <a:ext cx="3326077" cy="1010533"/>
          </a:xfrm>
          <a:prstGeom prst="rect">
            <a:avLst/>
          </a:prstGeom>
          <a:noFill/>
        </p:spPr>
        <p:txBody>
          <a:bodyPr wrap="square" rtlCol="0">
            <a:spAutoFit/>
          </a:bodyPr>
          <a:lstStyle/>
          <a:p>
            <a:pPr>
              <a:spcAft>
                <a:spcPts val="1350"/>
              </a:spcAft>
            </a:pPr>
            <a:r>
              <a:rPr lang="en-US" sz="2400" dirty="0">
                <a:solidFill>
                  <a:srgbClr val="000000"/>
                </a:solidFill>
              </a:rPr>
              <a:t>Y Model </a:t>
            </a:r>
            <a:r>
              <a:rPr lang="en-US" sz="2400" dirty="0" err="1" smtClean="0">
                <a:solidFill>
                  <a:srgbClr val="000000"/>
                </a:solidFill>
              </a:rPr>
              <a:t>Cysylltiadau</a:t>
            </a:r>
            <a:endParaRPr lang="en-US" sz="2400" dirty="0">
              <a:solidFill>
                <a:srgbClr val="000000"/>
              </a:solidFill>
            </a:endParaRPr>
          </a:p>
          <a:p>
            <a:r>
              <a:rPr lang="en-US" sz="2400" dirty="0">
                <a:solidFill>
                  <a:srgbClr val="000000"/>
                </a:solidFill>
              </a:rPr>
              <a:t>The </a:t>
            </a:r>
            <a:r>
              <a:rPr lang="en-US" sz="2400" dirty="0" smtClean="0">
                <a:solidFill>
                  <a:srgbClr val="000000"/>
                </a:solidFill>
              </a:rPr>
              <a:t>Connections </a:t>
            </a:r>
            <a:r>
              <a:rPr lang="en-US" sz="2400" dirty="0">
                <a:solidFill>
                  <a:srgbClr val="000000"/>
                </a:solidFill>
              </a:rPr>
              <a:t>Model</a:t>
            </a:r>
          </a:p>
        </p:txBody>
      </p:sp>
      <p:grpSp>
        <p:nvGrpSpPr>
          <p:cNvPr id="13" name="Group 12"/>
          <p:cNvGrpSpPr/>
          <p:nvPr/>
        </p:nvGrpSpPr>
        <p:grpSpPr>
          <a:xfrm>
            <a:off x="318955" y="1306286"/>
            <a:ext cx="4700624" cy="3011013"/>
            <a:chOff x="389758" y="181233"/>
            <a:chExt cx="7455528" cy="4678054"/>
          </a:xfrm>
        </p:grpSpPr>
        <p:pic>
          <p:nvPicPr>
            <p:cNvPr id="4" name="Picture 3"/>
            <p:cNvPicPr>
              <a:picLocks noChangeAspect="1"/>
            </p:cNvPicPr>
            <p:nvPr/>
          </p:nvPicPr>
          <p:blipFill>
            <a:blip r:embed="rId4"/>
            <a:stretch>
              <a:fillRect/>
            </a:stretch>
          </p:blipFill>
          <p:spPr>
            <a:xfrm>
              <a:off x="790832" y="181233"/>
              <a:ext cx="6790723" cy="4678054"/>
            </a:xfrm>
            <a:prstGeom prst="rect">
              <a:avLst/>
            </a:prstGeom>
          </p:spPr>
        </p:pic>
        <p:sp>
          <p:nvSpPr>
            <p:cNvPr id="9" name="TextBox 8"/>
            <p:cNvSpPr txBox="1"/>
            <p:nvPr/>
          </p:nvSpPr>
          <p:spPr>
            <a:xfrm>
              <a:off x="4633274" y="642012"/>
              <a:ext cx="1828189" cy="492443"/>
            </a:xfrm>
            <a:prstGeom prst="rect">
              <a:avLst/>
            </a:prstGeom>
            <a:noFill/>
          </p:spPr>
          <p:txBody>
            <a:bodyPr wrap="square" rtlCol="0">
              <a:spAutoFit/>
            </a:bodyPr>
            <a:lstStyle/>
            <a:p>
              <a:r>
                <a:rPr lang="en-US" dirty="0" err="1">
                  <a:solidFill>
                    <a:srgbClr val="000000"/>
                  </a:solidFill>
                </a:rPr>
                <a:t>symbolau</a:t>
              </a:r>
              <a:endParaRPr lang="en-US" dirty="0">
                <a:solidFill>
                  <a:srgbClr val="000000"/>
                </a:solidFill>
              </a:endParaRPr>
            </a:p>
          </p:txBody>
        </p:sp>
        <p:sp>
          <p:nvSpPr>
            <p:cNvPr id="10" name="TextBox 9"/>
            <p:cNvSpPr txBox="1"/>
            <p:nvPr/>
          </p:nvSpPr>
          <p:spPr>
            <a:xfrm>
              <a:off x="6474307" y="1827211"/>
              <a:ext cx="1370979" cy="492443"/>
            </a:xfrm>
            <a:prstGeom prst="rect">
              <a:avLst/>
            </a:prstGeom>
            <a:noFill/>
          </p:spPr>
          <p:txBody>
            <a:bodyPr wrap="square" rtlCol="0">
              <a:spAutoFit/>
            </a:bodyPr>
            <a:lstStyle/>
            <a:p>
              <a:r>
                <a:rPr lang="en-US" dirty="0" err="1">
                  <a:solidFill>
                    <a:srgbClr val="000000"/>
                  </a:solidFill>
                </a:rPr>
                <a:t>lluniau</a:t>
              </a:r>
              <a:endParaRPr lang="en-US" dirty="0">
                <a:solidFill>
                  <a:srgbClr val="000000"/>
                </a:solidFill>
              </a:endParaRPr>
            </a:p>
          </p:txBody>
        </p:sp>
        <p:sp>
          <p:nvSpPr>
            <p:cNvPr id="11" name="TextBox 10"/>
            <p:cNvSpPr txBox="1"/>
            <p:nvPr/>
          </p:nvSpPr>
          <p:spPr>
            <a:xfrm>
              <a:off x="5663769" y="3626509"/>
              <a:ext cx="950096" cy="492443"/>
            </a:xfrm>
            <a:prstGeom prst="rect">
              <a:avLst/>
            </a:prstGeom>
            <a:noFill/>
          </p:spPr>
          <p:txBody>
            <a:bodyPr wrap="square" rtlCol="0">
              <a:spAutoFit/>
            </a:bodyPr>
            <a:lstStyle/>
            <a:p>
              <a:r>
                <a:rPr lang="en-US" dirty="0" err="1">
                  <a:solidFill>
                    <a:srgbClr val="000000"/>
                  </a:solidFill>
                </a:rPr>
                <a:t>iaith</a:t>
              </a:r>
              <a:endParaRPr lang="en-US" dirty="0">
                <a:solidFill>
                  <a:srgbClr val="000000"/>
                </a:solidFill>
              </a:endParaRPr>
            </a:p>
          </p:txBody>
        </p:sp>
        <p:sp>
          <p:nvSpPr>
            <p:cNvPr id="12" name="TextBox 11"/>
            <p:cNvSpPr txBox="1"/>
            <p:nvPr/>
          </p:nvSpPr>
          <p:spPr>
            <a:xfrm>
              <a:off x="389758" y="2795511"/>
              <a:ext cx="1772016" cy="861775"/>
            </a:xfrm>
            <a:prstGeom prst="rect">
              <a:avLst/>
            </a:prstGeom>
            <a:noFill/>
          </p:spPr>
          <p:txBody>
            <a:bodyPr wrap="square" rtlCol="0">
              <a:spAutoFit/>
            </a:bodyPr>
            <a:lstStyle/>
            <a:p>
              <a:r>
                <a:rPr lang="en-US" dirty="0" err="1">
                  <a:solidFill>
                    <a:srgbClr val="000000"/>
                  </a:solidFill>
                </a:rPr>
                <a:t>Profiadau</a:t>
              </a:r>
              <a:r>
                <a:rPr lang="en-US" dirty="0">
                  <a:solidFill>
                    <a:srgbClr val="000000"/>
                  </a:solidFill>
                </a:rPr>
                <a:t> </a:t>
              </a:r>
              <a:r>
                <a:rPr lang="en-US" dirty="0" err="1">
                  <a:solidFill>
                    <a:srgbClr val="000000"/>
                  </a:solidFill>
                </a:rPr>
                <a:t>diriaethol</a:t>
              </a:r>
              <a:endParaRPr lang="en-US" dirty="0">
                <a:solidFill>
                  <a:srgbClr val="000000"/>
                </a:solidFill>
              </a:endParaRPr>
            </a:p>
          </p:txBody>
        </p:sp>
      </p:grpSp>
      <p:sp>
        <p:nvSpPr>
          <p:cNvPr id="15" name="Title 3"/>
          <p:cNvSpPr txBox="1">
            <a:spLocks/>
          </p:cNvSpPr>
          <p:nvPr/>
        </p:nvSpPr>
        <p:spPr>
          <a:xfrm>
            <a:off x="217177" y="120616"/>
            <a:ext cx="7886700" cy="994172"/>
          </a:xfrm>
          <a:prstGeom prst="rect">
            <a:avLst/>
          </a:prstGeom>
        </p:spPr>
        <p:txBody>
          <a:bodyP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smtClean="0"/>
              <a:t>Model </a:t>
            </a:r>
            <a:r>
              <a:rPr lang="en-GB" dirty="0" err="1" smtClean="0"/>
              <a:t>Addysgegol</a:t>
            </a:r>
            <a:r>
              <a:rPr lang="en-GB" dirty="0" smtClean="0"/>
              <a:t> 1:</a:t>
            </a:r>
          </a:p>
          <a:p>
            <a:r>
              <a:rPr lang="en-GB" dirty="0" smtClean="0"/>
              <a:t>PEDAGOGIC MODEL 1:</a:t>
            </a:r>
            <a:endParaRPr lang="en-GB" dirty="0"/>
          </a:p>
        </p:txBody>
      </p:sp>
      <p:pic>
        <p:nvPicPr>
          <p:cNvPr id="16" name="Picture 15"/>
          <p:cNvPicPr>
            <a:picLocks noChangeAspect="1"/>
          </p:cNvPicPr>
          <p:nvPr/>
        </p:nvPicPr>
        <p:blipFill>
          <a:blip r:embed="rId5"/>
          <a:stretch>
            <a:fillRect/>
          </a:stretch>
        </p:blipFill>
        <p:spPr>
          <a:xfrm>
            <a:off x="5986973" y="3577132"/>
            <a:ext cx="2805404" cy="1723319"/>
          </a:xfrm>
          <a:prstGeom prst="rect">
            <a:avLst/>
          </a:prstGeom>
        </p:spPr>
      </p:pic>
    </p:spTree>
    <p:extLst>
      <p:ext uri="{BB962C8B-B14F-4D97-AF65-F5344CB8AC3E}">
        <p14:creationId xmlns:p14="http://schemas.microsoft.com/office/powerpoint/2010/main" val="31621604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80721" y="365124"/>
            <a:ext cx="4005469" cy="1325563"/>
          </a:xfrm>
        </p:spPr>
        <p:txBody>
          <a:bodyPr>
            <a:normAutofit fontScale="90000"/>
          </a:bodyPr>
          <a:lstStyle/>
          <a:p>
            <a:pPr>
              <a:defRPr/>
            </a:pPr>
            <a:r>
              <a:rPr lang="en-GB" dirty="0" smtClean="0"/>
              <a:t>Critical discussion of reading</a:t>
            </a:r>
            <a:endParaRPr lang="en-GB" dirty="0"/>
          </a:p>
        </p:txBody>
      </p:sp>
      <p:pic>
        <p:nvPicPr>
          <p:cNvPr id="4099"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185423" y="1889057"/>
            <a:ext cx="2089150" cy="3149600"/>
          </a:xfrm>
        </p:spPr>
      </p:pic>
      <p:sp>
        <p:nvSpPr>
          <p:cNvPr id="4100" name="TextBox 4"/>
          <p:cNvSpPr txBox="1">
            <a:spLocks noChangeArrowheads="1"/>
          </p:cNvSpPr>
          <p:nvPr/>
        </p:nvSpPr>
        <p:spPr bwMode="auto">
          <a:xfrm>
            <a:off x="5575437" y="2490183"/>
            <a:ext cx="2992506"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2400" dirty="0"/>
              <a:t>Discuss the questions on the cards.</a:t>
            </a:r>
          </a:p>
          <a:p>
            <a:endParaRPr lang="en-GB" altLang="en-US" sz="2400" dirty="0"/>
          </a:p>
        </p:txBody>
      </p:sp>
      <p:sp>
        <p:nvSpPr>
          <p:cNvPr id="5" name="Title 1"/>
          <p:cNvSpPr txBox="1">
            <a:spLocks/>
          </p:cNvSpPr>
          <p:nvPr/>
        </p:nvSpPr>
        <p:spPr>
          <a:xfrm>
            <a:off x="201266" y="365125"/>
            <a:ext cx="4360794" cy="1325563"/>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dirty="0" err="1" smtClean="0"/>
              <a:t>Trafodaeth</a:t>
            </a:r>
            <a:r>
              <a:rPr lang="en-GB" dirty="0" smtClean="0"/>
              <a:t> </a:t>
            </a:r>
            <a:r>
              <a:rPr lang="en-GB" dirty="0" err="1" smtClean="0"/>
              <a:t>feirniadol</a:t>
            </a:r>
            <a:r>
              <a:rPr lang="en-GB" dirty="0" smtClean="0"/>
              <a:t> </a:t>
            </a:r>
            <a:r>
              <a:rPr lang="en-GB" dirty="0" err="1" smtClean="0"/>
              <a:t>o’r</a:t>
            </a:r>
            <a:r>
              <a:rPr lang="en-GB" dirty="0" smtClean="0"/>
              <a:t> </a:t>
            </a:r>
            <a:r>
              <a:rPr lang="en-GB" dirty="0" err="1" smtClean="0"/>
              <a:t>darlleniad</a:t>
            </a:r>
            <a:endParaRPr lang="en-GB" dirty="0"/>
          </a:p>
        </p:txBody>
      </p:sp>
      <p:sp>
        <p:nvSpPr>
          <p:cNvPr id="3" name="Rectangle 2"/>
          <p:cNvSpPr/>
          <p:nvPr/>
        </p:nvSpPr>
        <p:spPr>
          <a:xfrm>
            <a:off x="529396" y="2505161"/>
            <a:ext cx="2213804" cy="1200329"/>
          </a:xfrm>
          <a:prstGeom prst="rect">
            <a:avLst/>
          </a:prstGeom>
        </p:spPr>
        <p:txBody>
          <a:bodyPr wrap="square">
            <a:spAutoFit/>
          </a:bodyPr>
          <a:lstStyle/>
          <a:p>
            <a:r>
              <a:rPr lang="en-GB" altLang="en-US" sz="2400" dirty="0" err="1">
                <a:latin typeface="Arial" panose="020B0604020202020204" pitchFamily="34" charset="0"/>
                <a:cs typeface="Arial" panose="020B0604020202020204" pitchFamily="34" charset="0"/>
              </a:rPr>
              <a:t>Trafodwch</a:t>
            </a:r>
            <a:r>
              <a:rPr lang="en-GB" altLang="en-US" sz="2400" dirty="0">
                <a:latin typeface="Arial" panose="020B0604020202020204" pitchFamily="34" charset="0"/>
                <a:cs typeface="Arial" panose="020B0604020202020204" pitchFamily="34" charset="0"/>
              </a:rPr>
              <a:t> y </a:t>
            </a:r>
            <a:r>
              <a:rPr lang="en-GB" altLang="en-US" sz="2400" dirty="0" err="1">
                <a:latin typeface="Arial" panose="020B0604020202020204" pitchFamily="34" charset="0"/>
                <a:cs typeface="Arial" panose="020B0604020202020204" pitchFamily="34" charset="0"/>
              </a:rPr>
              <a:t>cwestiynau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y </a:t>
            </a:r>
            <a:r>
              <a:rPr lang="en-GB" altLang="en-US" sz="2400" dirty="0" err="1">
                <a:latin typeface="Arial" panose="020B0604020202020204" pitchFamily="34" charset="0"/>
                <a:cs typeface="Arial" panose="020B0604020202020204" pitchFamily="34" charset="0"/>
              </a:rPr>
              <a:t>cardiau</a:t>
            </a:r>
            <a:r>
              <a:rPr lang="en-GB" altLang="en-US"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96119764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628649" y="365126"/>
            <a:ext cx="8315565" cy="1325563"/>
          </a:xfrm>
        </p:spPr>
        <p:txBody>
          <a:bodyPr/>
          <a:lstStyle/>
          <a:p>
            <a:r>
              <a:rPr lang="en-GB" dirty="0" err="1" smtClean="0"/>
              <a:t>Amcan</a:t>
            </a:r>
            <a:r>
              <a:rPr lang="en-GB" dirty="0" smtClean="0"/>
              <a:t> y </a:t>
            </a:r>
            <a:r>
              <a:rPr lang="en-GB" dirty="0" err="1" smtClean="0"/>
              <a:t>Sesiwn</a:t>
            </a:r>
            <a:r>
              <a:rPr lang="en-GB" dirty="0" smtClean="0"/>
              <a:t> - Session Objective</a:t>
            </a:r>
            <a:endParaRPr lang="en-GB" dirty="0"/>
          </a:p>
        </p:txBody>
      </p:sp>
      <p:sp>
        <p:nvSpPr>
          <p:cNvPr id="8" name="Content Placeholder 7"/>
          <p:cNvSpPr>
            <a:spLocks noGrp="1"/>
          </p:cNvSpPr>
          <p:nvPr>
            <p:ph sz="half" idx="1"/>
          </p:nvPr>
        </p:nvSpPr>
        <p:spPr>
          <a:xfrm>
            <a:off x="628650" y="1825625"/>
            <a:ext cx="3705145" cy="4351338"/>
          </a:xfrm>
        </p:spPr>
        <p:txBody>
          <a:bodyPr/>
          <a:lstStyle/>
          <a:p>
            <a:r>
              <a:rPr lang="en-US" dirty="0" err="1"/>
              <a:t>Adnabod</a:t>
            </a:r>
            <a:r>
              <a:rPr lang="en-US" dirty="0"/>
              <a:t> a </a:t>
            </a:r>
            <a:r>
              <a:rPr lang="en-US" dirty="0" err="1"/>
              <a:t>dadansoddi</a:t>
            </a:r>
            <a:r>
              <a:rPr lang="en-US" dirty="0"/>
              <a:t> </a:t>
            </a:r>
            <a:r>
              <a:rPr lang="en-US" dirty="0" err="1"/>
              <a:t>ffyrdd</a:t>
            </a:r>
            <a:r>
              <a:rPr lang="en-US" dirty="0"/>
              <a:t> o </a:t>
            </a:r>
            <a:r>
              <a:rPr lang="en-US" dirty="0" err="1"/>
              <a:t>ddatblygu</a:t>
            </a:r>
            <a:r>
              <a:rPr lang="en-US" dirty="0"/>
              <a:t> </a:t>
            </a:r>
            <a:r>
              <a:rPr lang="en-US" dirty="0" err="1"/>
              <a:t>dyfnder</a:t>
            </a:r>
            <a:r>
              <a:rPr lang="en-US" dirty="0"/>
              <a:t> </a:t>
            </a:r>
            <a:r>
              <a:rPr lang="en-US" dirty="0" err="1"/>
              <a:t>dealltwriaeth</a:t>
            </a:r>
            <a:r>
              <a:rPr lang="en-US" dirty="0"/>
              <a:t> </a:t>
            </a:r>
            <a:r>
              <a:rPr lang="en-US" dirty="0" err="1"/>
              <a:t>mewn</a:t>
            </a:r>
            <a:r>
              <a:rPr lang="en-US" dirty="0"/>
              <a:t> </a:t>
            </a:r>
            <a:r>
              <a:rPr lang="en-US" dirty="0" err="1"/>
              <a:t>mathemateg</a:t>
            </a:r>
            <a:endParaRPr lang="en-US" dirty="0"/>
          </a:p>
          <a:p>
            <a:endParaRPr lang="en-GB" dirty="0" smtClean="0"/>
          </a:p>
          <a:p>
            <a:r>
              <a:rPr lang="en-GB" dirty="0" err="1" smtClean="0"/>
              <a:t>Ystyried</a:t>
            </a:r>
            <a:r>
              <a:rPr lang="en-GB" dirty="0" smtClean="0"/>
              <a:t> </a:t>
            </a:r>
            <a:r>
              <a:rPr lang="en-GB" dirty="0" err="1" smtClean="0"/>
              <a:t>strategaethau</a:t>
            </a:r>
            <a:r>
              <a:rPr lang="en-GB" dirty="0" smtClean="0"/>
              <a:t> </a:t>
            </a:r>
            <a:r>
              <a:rPr lang="en-GB" dirty="0" err="1" smtClean="0"/>
              <a:t>i</a:t>
            </a:r>
            <a:r>
              <a:rPr lang="en-GB" dirty="0" smtClean="0"/>
              <a:t> </a:t>
            </a:r>
            <a:r>
              <a:rPr lang="en-GB" dirty="0" err="1" smtClean="0"/>
              <a:t>ddatblygu</a:t>
            </a:r>
            <a:r>
              <a:rPr lang="en-GB" dirty="0" smtClean="0"/>
              <a:t> </a:t>
            </a:r>
            <a:r>
              <a:rPr lang="en-GB" dirty="0" err="1" smtClean="0"/>
              <a:t>hyfedredd</a:t>
            </a:r>
            <a:r>
              <a:rPr lang="en-GB" dirty="0" smtClean="0"/>
              <a:t> </a:t>
            </a:r>
            <a:r>
              <a:rPr lang="en-GB" dirty="0" err="1" smtClean="0"/>
              <a:t>mathemategol</a:t>
            </a:r>
            <a:endParaRPr lang="en-GB" dirty="0"/>
          </a:p>
        </p:txBody>
      </p:sp>
      <p:sp>
        <p:nvSpPr>
          <p:cNvPr id="9" name="Content Placeholder 8"/>
          <p:cNvSpPr>
            <a:spLocks noGrp="1"/>
          </p:cNvSpPr>
          <p:nvPr>
            <p:ph sz="half" idx="2"/>
          </p:nvPr>
        </p:nvSpPr>
        <p:spPr/>
        <p:txBody>
          <a:bodyPr/>
          <a:lstStyle/>
          <a:p>
            <a:r>
              <a:rPr lang="en-GB" dirty="0"/>
              <a:t>Identify and analyse ways of developing depth of understanding in </a:t>
            </a:r>
            <a:r>
              <a:rPr lang="en-GB" dirty="0" smtClean="0"/>
              <a:t>mathematics</a:t>
            </a:r>
          </a:p>
          <a:p>
            <a:endParaRPr lang="en-GB" dirty="0"/>
          </a:p>
          <a:p>
            <a:r>
              <a:rPr lang="en-GB" dirty="0" smtClean="0"/>
              <a:t>To consider strategies to develop mathematical proficiencies</a:t>
            </a:r>
          </a:p>
        </p:txBody>
      </p:sp>
    </p:spTree>
    <p:extLst>
      <p:ext uri="{BB962C8B-B14F-4D97-AF65-F5344CB8AC3E}">
        <p14:creationId xmlns:p14="http://schemas.microsoft.com/office/powerpoint/2010/main" val="35370661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680791-CC92-4148-BF70-6AAEC1AA4DA4}"/>
              </a:ext>
            </a:extLst>
          </p:cNvPr>
          <p:cNvSpPr>
            <a:spLocks noGrp="1"/>
          </p:cNvSpPr>
          <p:nvPr>
            <p:ph sz="half" idx="1"/>
          </p:nvPr>
        </p:nvSpPr>
        <p:spPr>
          <a:xfrm>
            <a:off x="529259" y="1793029"/>
            <a:ext cx="3886200" cy="3263504"/>
          </a:xfrm>
        </p:spPr>
        <p:txBody>
          <a:bodyPr>
            <a:normAutofit fontScale="92500" lnSpcReduction="20000"/>
          </a:bodyPr>
          <a:lstStyle/>
          <a:p>
            <a:pPr marL="0" indent="0">
              <a:buNone/>
            </a:pPr>
            <a:r>
              <a:rPr lang="en-US" dirty="0" err="1"/>
              <a:t>Sawl</a:t>
            </a:r>
            <a:r>
              <a:rPr lang="en-US" dirty="0"/>
              <a:t> </a:t>
            </a:r>
            <a:r>
              <a:rPr lang="en-US" dirty="0" err="1"/>
              <a:t>nawfed</a:t>
            </a:r>
            <a:r>
              <a:rPr lang="en-US" dirty="0"/>
              <a:t> </a:t>
            </a:r>
            <a:r>
              <a:rPr lang="en-US" dirty="0" err="1"/>
              <a:t>sy</a:t>
            </a:r>
            <a:r>
              <a:rPr lang="en-US" dirty="0"/>
              <a:t> </a:t>
            </a:r>
            <a:r>
              <a:rPr lang="en-US" dirty="0" err="1"/>
              <a:t>mewn</a:t>
            </a:r>
            <a:r>
              <a:rPr lang="en-US" dirty="0"/>
              <a:t> un </a:t>
            </a:r>
          </a:p>
          <a:p>
            <a:pPr marL="0" indent="0">
              <a:buNone/>
            </a:pPr>
            <a:r>
              <a:rPr lang="en-US" dirty="0" err="1"/>
              <a:t>trydydd</a:t>
            </a:r>
            <a:r>
              <a:rPr lang="en-US" dirty="0"/>
              <a:t> ?</a:t>
            </a:r>
            <a:r>
              <a:rPr lang="en-US" b="1" dirty="0"/>
              <a:t/>
            </a:r>
            <a:br>
              <a:rPr lang="en-US" b="1" dirty="0"/>
            </a:br>
            <a:endParaRPr lang="en-GB" dirty="0"/>
          </a:p>
          <a:p>
            <a:pPr marL="0" indent="0">
              <a:buNone/>
            </a:pPr>
            <a:r>
              <a:rPr lang="en-US" dirty="0"/>
              <a:t> </a:t>
            </a:r>
            <a:endParaRPr lang="en-GB" dirty="0"/>
          </a:p>
          <a:p>
            <a:pPr marL="0" indent="0">
              <a:buNone/>
            </a:pPr>
            <a:r>
              <a:rPr lang="en-US" dirty="0"/>
              <a:t> </a:t>
            </a:r>
            <a:endParaRPr lang="en-GB" dirty="0"/>
          </a:p>
          <a:p>
            <a:pPr marL="0" indent="0">
              <a:buNone/>
            </a:pPr>
            <a:r>
              <a:rPr lang="en-US" dirty="0" err="1"/>
              <a:t>Nawr</a:t>
            </a:r>
            <a:r>
              <a:rPr lang="en-US" dirty="0"/>
              <a:t> </a:t>
            </a:r>
            <a:r>
              <a:rPr lang="en-US" dirty="0" err="1"/>
              <a:t>gwethiwch</a:t>
            </a:r>
            <a:r>
              <a:rPr lang="en-US" dirty="0"/>
              <a:t> </a:t>
            </a:r>
            <a:r>
              <a:rPr lang="en-US" dirty="0" err="1"/>
              <a:t>allan</a:t>
            </a:r>
            <a:r>
              <a:rPr lang="en-US" dirty="0"/>
              <a:t>:             </a:t>
            </a:r>
          </a:p>
          <a:p>
            <a:pPr marL="0" indent="0">
              <a:buNone/>
            </a:pPr>
            <a:r>
              <a:rPr lang="en-GB" dirty="0"/>
              <a:t>2/3</a:t>
            </a:r>
            <a:r>
              <a:rPr lang="en-US" dirty="0"/>
              <a:t> ÷ </a:t>
            </a:r>
            <a:r>
              <a:rPr lang="en-GB" dirty="0"/>
              <a:t>1/9</a:t>
            </a:r>
          </a:p>
          <a:p>
            <a:pPr marL="0" indent="0">
              <a:buNone/>
            </a:pPr>
            <a:endParaRPr lang="en-GB" dirty="0"/>
          </a:p>
        </p:txBody>
      </p:sp>
      <p:sp>
        <p:nvSpPr>
          <p:cNvPr id="4" name="Content Placeholder 3">
            <a:extLst>
              <a:ext uri="{FF2B5EF4-FFF2-40B4-BE49-F238E27FC236}">
                <a16:creationId xmlns:a16="http://schemas.microsoft.com/office/drawing/2014/main" id="{934F72BA-B0C3-43A9-8576-7544885C80A2}"/>
              </a:ext>
            </a:extLst>
          </p:cNvPr>
          <p:cNvSpPr>
            <a:spLocks noGrp="1"/>
          </p:cNvSpPr>
          <p:nvPr>
            <p:ph sz="half" idx="2"/>
          </p:nvPr>
        </p:nvSpPr>
        <p:spPr>
          <a:xfrm>
            <a:off x="4572000" y="1797248"/>
            <a:ext cx="3886200" cy="3263504"/>
          </a:xfrm>
        </p:spPr>
        <p:txBody>
          <a:bodyPr>
            <a:normAutofit fontScale="92500" lnSpcReduction="20000"/>
          </a:bodyPr>
          <a:lstStyle/>
          <a:p>
            <a:pPr marL="0" indent="0">
              <a:buNone/>
            </a:pPr>
            <a:r>
              <a:rPr lang="en-US" dirty="0"/>
              <a:t>How many ninths are there in one third? </a:t>
            </a:r>
            <a:endParaRPr lang="en-GB" dirty="0"/>
          </a:p>
          <a:p>
            <a:pPr marL="0" indent="0">
              <a:buNone/>
            </a:pPr>
            <a:endParaRPr lang="en-GB" dirty="0"/>
          </a:p>
          <a:p>
            <a:pPr marL="0" indent="0">
              <a:buNone/>
            </a:pPr>
            <a:r>
              <a:rPr lang="en-US" dirty="0"/>
              <a:t> </a:t>
            </a:r>
            <a:endParaRPr lang="en-GB" dirty="0"/>
          </a:p>
          <a:p>
            <a:pPr marL="0" indent="0">
              <a:buNone/>
            </a:pPr>
            <a:endParaRPr lang="en-US" dirty="0"/>
          </a:p>
          <a:p>
            <a:pPr marL="0" indent="0">
              <a:buNone/>
            </a:pPr>
            <a:r>
              <a:rPr lang="en-US" dirty="0"/>
              <a:t>Now work out:</a:t>
            </a:r>
          </a:p>
          <a:p>
            <a:pPr marL="0" indent="0">
              <a:buNone/>
            </a:pPr>
            <a:r>
              <a:rPr lang="en-GB" dirty="0"/>
              <a:t>2/3</a:t>
            </a:r>
            <a:r>
              <a:rPr lang="en-US" dirty="0"/>
              <a:t> ÷ </a:t>
            </a:r>
            <a:r>
              <a:rPr lang="en-GB" dirty="0"/>
              <a:t>1/9</a:t>
            </a:r>
          </a:p>
          <a:p>
            <a:pPr marL="0" indent="0">
              <a:buNone/>
            </a:pPr>
            <a:r>
              <a:rPr lang="en-US" dirty="0"/>
              <a:t> </a:t>
            </a:r>
            <a:endParaRPr lang="en-GB" dirty="0"/>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983184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153025" y="1752601"/>
            <a:ext cx="3295650" cy="3012428"/>
          </a:xfrm>
          <a:prstGeom prst="rect">
            <a:avLst/>
          </a:prstGeom>
        </p:spPr>
        <p:txBody>
          <a:bodyPr wrap="square">
            <a:spAutoFit/>
          </a:bodyPr>
          <a:lstStyle/>
          <a:p>
            <a:pPr>
              <a:lnSpc>
                <a:spcPct val="107000"/>
              </a:lnSpc>
              <a:spcAft>
                <a:spcPts val="600"/>
              </a:spcAft>
            </a:pPr>
            <a:r>
              <a:rPr lang="en-GB" sz="2400" dirty="0">
                <a:latin typeface="Calibri" charset="0"/>
                <a:ea typeface="Calibri" charset="0"/>
                <a:cs typeface="Times New Roman" charset="0"/>
              </a:rPr>
              <a:t>How do you know if you understand these concepts?  </a:t>
            </a:r>
          </a:p>
          <a:p>
            <a:pPr>
              <a:lnSpc>
                <a:spcPct val="107000"/>
              </a:lnSpc>
              <a:spcAft>
                <a:spcPts val="600"/>
              </a:spcAft>
            </a:pPr>
            <a:endParaRPr lang="en-GB" sz="2400" dirty="0">
              <a:latin typeface="Calibri" charset="0"/>
              <a:ea typeface="Calibri" charset="0"/>
              <a:cs typeface="Times New Roman" charset="0"/>
            </a:endParaRPr>
          </a:p>
          <a:p>
            <a:pPr>
              <a:lnSpc>
                <a:spcPct val="107000"/>
              </a:lnSpc>
              <a:spcAft>
                <a:spcPts val="600"/>
              </a:spcAft>
            </a:pPr>
            <a:r>
              <a:rPr lang="en-GB" sz="2400" dirty="0">
                <a:latin typeface="Calibri" charset="0"/>
                <a:ea typeface="Calibri" charset="0"/>
                <a:cs typeface="Times New Roman" charset="0"/>
              </a:rPr>
              <a:t>How would you know if a child understands a mathematical idea?</a:t>
            </a:r>
          </a:p>
        </p:txBody>
      </p:sp>
      <p:sp>
        <p:nvSpPr>
          <p:cNvPr id="3" name="Title 2"/>
          <p:cNvSpPr txBox="1">
            <a:spLocks/>
          </p:cNvSpPr>
          <p:nvPr/>
        </p:nvSpPr>
        <p:spPr>
          <a:xfrm>
            <a:off x="1485900" y="975151"/>
            <a:ext cx="6172200" cy="777450"/>
          </a:xfrm>
          <a:prstGeom prst="rect">
            <a:avLst/>
          </a:prstGeom>
        </p:spPr>
        <p:txBody>
          <a:bodyPr>
            <a:normAutofit fontScale="40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3200" dirty="0" err="1">
                <a:solidFill>
                  <a:schemeClr val="accent1">
                    <a:lumMod val="75000"/>
                  </a:schemeClr>
                </a:solidFill>
              </a:rPr>
              <a:t>Tasg</a:t>
            </a:r>
            <a:r>
              <a:rPr lang="en-GB" sz="13200" dirty="0">
                <a:solidFill>
                  <a:schemeClr val="accent1">
                    <a:lumMod val="75000"/>
                  </a:schemeClr>
                </a:solidFill>
              </a:rPr>
              <a:t> / Task</a:t>
            </a:r>
            <a:endParaRPr lang="en-GB" sz="3975" dirty="0"/>
          </a:p>
        </p:txBody>
      </p:sp>
      <p:sp>
        <p:nvSpPr>
          <p:cNvPr id="4" name="Rectangle 3"/>
          <p:cNvSpPr/>
          <p:nvPr/>
        </p:nvSpPr>
        <p:spPr>
          <a:xfrm>
            <a:off x="800100" y="1752601"/>
            <a:ext cx="3295650" cy="3012428"/>
          </a:xfrm>
          <a:prstGeom prst="rect">
            <a:avLst/>
          </a:prstGeom>
        </p:spPr>
        <p:txBody>
          <a:bodyPr wrap="square">
            <a:spAutoFit/>
          </a:bodyPr>
          <a:lstStyle/>
          <a:p>
            <a:pPr>
              <a:lnSpc>
                <a:spcPct val="107000"/>
              </a:lnSpc>
              <a:spcAft>
                <a:spcPts val="600"/>
              </a:spcAft>
            </a:pPr>
            <a:r>
              <a:rPr lang="en-GB" sz="2400" dirty="0" err="1">
                <a:latin typeface="Calibri" charset="0"/>
                <a:ea typeface="Calibri" charset="0"/>
                <a:cs typeface="Times New Roman" charset="0"/>
              </a:rPr>
              <a:t>Sut</a:t>
            </a:r>
            <a:r>
              <a:rPr lang="en-GB" sz="2400" dirty="0">
                <a:latin typeface="Calibri" charset="0"/>
                <a:ea typeface="Calibri" charset="0"/>
                <a:cs typeface="Times New Roman" charset="0"/>
              </a:rPr>
              <a:t> </a:t>
            </a:r>
            <a:r>
              <a:rPr lang="en-GB" sz="2400" dirty="0" err="1">
                <a:latin typeface="Calibri" charset="0"/>
                <a:ea typeface="Calibri" charset="0"/>
                <a:cs typeface="Times New Roman" charset="0"/>
              </a:rPr>
              <a:t>ydych</a:t>
            </a:r>
            <a:r>
              <a:rPr lang="en-GB" sz="2400" dirty="0">
                <a:latin typeface="Calibri" charset="0"/>
                <a:ea typeface="Calibri" charset="0"/>
                <a:cs typeface="Times New Roman" charset="0"/>
              </a:rPr>
              <a:t> </a:t>
            </a:r>
            <a:r>
              <a:rPr lang="en-GB" sz="2400" dirty="0" err="1">
                <a:latin typeface="Calibri" charset="0"/>
                <a:ea typeface="Calibri" charset="0"/>
                <a:cs typeface="Times New Roman" charset="0"/>
              </a:rPr>
              <a:t>yn</a:t>
            </a:r>
            <a:r>
              <a:rPr lang="en-GB" sz="2400" dirty="0">
                <a:latin typeface="Calibri" charset="0"/>
                <a:ea typeface="Calibri" charset="0"/>
                <a:cs typeface="Times New Roman" charset="0"/>
              </a:rPr>
              <a:t> </a:t>
            </a:r>
            <a:r>
              <a:rPr lang="en-GB" sz="2400" dirty="0" err="1">
                <a:latin typeface="Calibri" charset="0"/>
                <a:ea typeface="Calibri" charset="0"/>
                <a:cs typeface="Times New Roman" charset="0"/>
              </a:rPr>
              <a:t>gwybod</a:t>
            </a:r>
            <a:r>
              <a:rPr lang="en-GB" sz="2400" dirty="0">
                <a:latin typeface="Calibri" charset="0"/>
                <a:ea typeface="Calibri" charset="0"/>
                <a:cs typeface="Times New Roman" charset="0"/>
              </a:rPr>
              <a:t> </a:t>
            </a:r>
            <a:r>
              <a:rPr lang="en-GB" sz="2400" dirty="0" err="1">
                <a:latin typeface="Calibri" charset="0"/>
                <a:ea typeface="Calibri" charset="0"/>
                <a:cs typeface="Times New Roman" charset="0"/>
              </a:rPr>
              <a:t>eich</a:t>
            </a:r>
            <a:r>
              <a:rPr lang="en-GB" sz="2400" dirty="0">
                <a:latin typeface="Calibri" charset="0"/>
                <a:ea typeface="Calibri" charset="0"/>
                <a:cs typeface="Times New Roman" charset="0"/>
              </a:rPr>
              <a:t> bod </a:t>
            </a:r>
            <a:r>
              <a:rPr lang="en-GB" sz="2400" dirty="0" err="1">
                <a:latin typeface="Calibri" charset="0"/>
                <a:ea typeface="Calibri" charset="0"/>
                <a:cs typeface="Times New Roman" charset="0"/>
              </a:rPr>
              <a:t>yn</a:t>
            </a:r>
            <a:r>
              <a:rPr lang="en-GB" sz="2400" dirty="0">
                <a:latin typeface="Calibri" charset="0"/>
                <a:ea typeface="Calibri" charset="0"/>
                <a:cs typeface="Times New Roman" charset="0"/>
              </a:rPr>
              <a:t> </a:t>
            </a:r>
            <a:r>
              <a:rPr lang="en-GB" sz="2400" dirty="0" err="1">
                <a:latin typeface="Calibri" charset="0"/>
                <a:ea typeface="Calibri" charset="0"/>
                <a:cs typeface="Times New Roman" charset="0"/>
              </a:rPr>
              <a:t>deall</a:t>
            </a:r>
            <a:r>
              <a:rPr lang="en-GB" sz="2400" dirty="0">
                <a:latin typeface="Calibri" charset="0"/>
                <a:ea typeface="Calibri" charset="0"/>
                <a:cs typeface="Times New Roman" charset="0"/>
              </a:rPr>
              <a:t> y </a:t>
            </a:r>
            <a:r>
              <a:rPr lang="en-GB" sz="2400" dirty="0" err="1">
                <a:latin typeface="Calibri" charset="0"/>
                <a:ea typeface="Calibri" charset="0"/>
                <a:cs typeface="Times New Roman" charset="0"/>
              </a:rPr>
              <a:t>cysyniadau</a:t>
            </a:r>
            <a:r>
              <a:rPr lang="en-GB" sz="2400" dirty="0">
                <a:latin typeface="Calibri" charset="0"/>
                <a:ea typeface="Calibri" charset="0"/>
                <a:cs typeface="Times New Roman" charset="0"/>
              </a:rPr>
              <a:t> </a:t>
            </a:r>
            <a:r>
              <a:rPr lang="en-GB" sz="2400" dirty="0" err="1">
                <a:latin typeface="Calibri" charset="0"/>
                <a:ea typeface="Calibri" charset="0"/>
                <a:cs typeface="Times New Roman" charset="0"/>
              </a:rPr>
              <a:t>hyn</a:t>
            </a:r>
            <a:r>
              <a:rPr lang="en-GB" sz="2400" dirty="0">
                <a:latin typeface="Calibri" charset="0"/>
                <a:ea typeface="Calibri" charset="0"/>
                <a:cs typeface="Times New Roman" charset="0"/>
              </a:rPr>
              <a:t>?</a:t>
            </a:r>
          </a:p>
          <a:p>
            <a:pPr>
              <a:lnSpc>
                <a:spcPct val="107000"/>
              </a:lnSpc>
              <a:spcAft>
                <a:spcPts val="600"/>
              </a:spcAft>
            </a:pPr>
            <a:endParaRPr lang="en-GB" sz="2400" dirty="0">
              <a:latin typeface="Calibri" charset="0"/>
              <a:ea typeface="Calibri" charset="0"/>
              <a:cs typeface="Times New Roman" charset="0"/>
            </a:endParaRPr>
          </a:p>
          <a:p>
            <a:pPr>
              <a:lnSpc>
                <a:spcPct val="107000"/>
              </a:lnSpc>
              <a:spcAft>
                <a:spcPts val="600"/>
              </a:spcAft>
            </a:pPr>
            <a:r>
              <a:rPr lang="en-GB" sz="2400" dirty="0" err="1">
                <a:latin typeface="Calibri" charset="0"/>
                <a:ea typeface="Calibri" charset="0"/>
                <a:cs typeface="Times New Roman" charset="0"/>
              </a:rPr>
              <a:t>Sut</a:t>
            </a:r>
            <a:r>
              <a:rPr lang="en-GB" sz="2400" dirty="0">
                <a:latin typeface="Calibri" charset="0"/>
                <a:ea typeface="Calibri" charset="0"/>
                <a:cs typeface="Times New Roman" charset="0"/>
              </a:rPr>
              <a:t> </a:t>
            </a:r>
            <a:r>
              <a:rPr lang="en-GB" sz="2400" dirty="0" err="1">
                <a:latin typeface="Calibri" charset="0"/>
                <a:ea typeface="Calibri" charset="0"/>
                <a:cs typeface="Times New Roman" charset="0"/>
              </a:rPr>
              <a:t>fyddech</a:t>
            </a:r>
            <a:r>
              <a:rPr lang="en-GB" sz="2400" dirty="0">
                <a:latin typeface="Calibri" charset="0"/>
                <a:ea typeface="Calibri" charset="0"/>
                <a:cs typeface="Times New Roman" charset="0"/>
              </a:rPr>
              <a:t> </a:t>
            </a:r>
            <a:r>
              <a:rPr lang="en-GB" sz="2400" dirty="0" err="1">
                <a:latin typeface="Calibri" charset="0"/>
                <a:ea typeface="Calibri" charset="0"/>
                <a:cs typeface="Times New Roman" charset="0"/>
              </a:rPr>
              <a:t>yn</a:t>
            </a:r>
            <a:r>
              <a:rPr lang="en-GB" sz="2400" dirty="0">
                <a:latin typeface="Calibri" charset="0"/>
                <a:ea typeface="Calibri" charset="0"/>
                <a:cs typeface="Times New Roman" charset="0"/>
              </a:rPr>
              <a:t> </a:t>
            </a:r>
            <a:r>
              <a:rPr lang="en-GB" sz="2400" dirty="0" err="1">
                <a:latin typeface="Calibri" charset="0"/>
                <a:ea typeface="Calibri" charset="0"/>
                <a:cs typeface="Times New Roman" charset="0"/>
              </a:rPr>
              <a:t>gwybod</a:t>
            </a:r>
            <a:r>
              <a:rPr lang="en-GB" sz="2400" dirty="0">
                <a:latin typeface="Calibri" charset="0"/>
                <a:ea typeface="Calibri" charset="0"/>
                <a:cs typeface="Times New Roman" charset="0"/>
              </a:rPr>
              <a:t> </a:t>
            </a:r>
            <a:r>
              <a:rPr lang="en-GB" sz="2400" dirty="0" err="1">
                <a:latin typeface="Calibri" charset="0"/>
                <a:ea typeface="Calibri" charset="0"/>
                <a:cs typeface="Times New Roman" charset="0"/>
              </a:rPr>
              <a:t>os</a:t>
            </a:r>
            <a:r>
              <a:rPr lang="en-GB" sz="2400" dirty="0">
                <a:latin typeface="Calibri" charset="0"/>
                <a:ea typeface="Calibri" charset="0"/>
                <a:cs typeface="Times New Roman" charset="0"/>
              </a:rPr>
              <a:t> </a:t>
            </a:r>
            <a:r>
              <a:rPr lang="en-GB" sz="2400" dirty="0" err="1">
                <a:latin typeface="Calibri" charset="0"/>
                <a:ea typeface="Calibri" charset="0"/>
                <a:cs typeface="Times New Roman" charset="0"/>
              </a:rPr>
              <a:t>yw</a:t>
            </a:r>
            <a:r>
              <a:rPr lang="en-GB" sz="2400" dirty="0">
                <a:latin typeface="Calibri" charset="0"/>
                <a:ea typeface="Calibri" charset="0"/>
                <a:cs typeface="Times New Roman" charset="0"/>
              </a:rPr>
              <a:t> </a:t>
            </a:r>
            <a:r>
              <a:rPr lang="en-GB" sz="2400" dirty="0" err="1">
                <a:latin typeface="Calibri" charset="0"/>
                <a:ea typeface="Calibri" charset="0"/>
                <a:cs typeface="Times New Roman" charset="0"/>
              </a:rPr>
              <a:t>plentyn</a:t>
            </a:r>
            <a:r>
              <a:rPr lang="en-GB" sz="2400" dirty="0">
                <a:latin typeface="Calibri" charset="0"/>
                <a:ea typeface="Calibri" charset="0"/>
                <a:cs typeface="Times New Roman" charset="0"/>
              </a:rPr>
              <a:t> </a:t>
            </a:r>
            <a:r>
              <a:rPr lang="en-GB" sz="2400" dirty="0" err="1">
                <a:latin typeface="Calibri" charset="0"/>
                <a:ea typeface="Calibri" charset="0"/>
                <a:cs typeface="Times New Roman" charset="0"/>
              </a:rPr>
              <a:t>yn</a:t>
            </a:r>
            <a:r>
              <a:rPr lang="en-GB" sz="2400" dirty="0">
                <a:latin typeface="Calibri" charset="0"/>
                <a:ea typeface="Calibri" charset="0"/>
                <a:cs typeface="Times New Roman" charset="0"/>
              </a:rPr>
              <a:t> </a:t>
            </a:r>
            <a:r>
              <a:rPr lang="en-GB" sz="2400" dirty="0" err="1">
                <a:latin typeface="Calibri" charset="0"/>
                <a:ea typeface="Calibri" charset="0"/>
                <a:cs typeface="Times New Roman" charset="0"/>
              </a:rPr>
              <a:t>deall</a:t>
            </a:r>
            <a:r>
              <a:rPr lang="en-GB" sz="2400" dirty="0">
                <a:latin typeface="Calibri" charset="0"/>
                <a:ea typeface="Calibri" charset="0"/>
                <a:cs typeface="Times New Roman" charset="0"/>
              </a:rPr>
              <a:t> </a:t>
            </a:r>
            <a:r>
              <a:rPr lang="en-GB" sz="2400" dirty="0" err="1">
                <a:latin typeface="Calibri" charset="0"/>
                <a:ea typeface="Calibri" charset="0"/>
                <a:cs typeface="Times New Roman" charset="0"/>
              </a:rPr>
              <a:t>syniad</a:t>
            </a:r>
            <a:r>
              <a:rPr lang="en-GB" sz="2400" dirty="0">
                <a:latin typeface="Calibri" charset="0"/>
                <a:ea typeface="Calibri" charset="0"/>
                <a:cs typeface="Times New Roman" charset="0"/>
              </a:rPr>
              <a:t> </a:t>
            </a:r>
            <a:r>
              <a:rPr lang="en-GB" sz="2400" dirty="0" err="1">
                <a:latin typeface="Calibri" charset="0"/>
                <a:ea typeface="Calibri" charset="0"/>
                <a:cs typeface="Times New Roman" charset="0"/>
              </a:rPr>
              <a:t>mathemategol</a:t>
            </a:r>
            <a:r>
              <a:rPr lang="en-GB" sz="2400" dirty="0">
                <a:latin typeface="Calibri" charset="0"/>
                <a:ea typeface="Calibri" charset="0"/>
                <a:cs typeface="Times New Roman" charset="0"/>
              </a:rPr>
              <a:t>?</a:t>
            </a:r>
          </a:p>
        </p:txBody>
      </p:sp>
    </p:spTree>
    <p:extLst>
      <p:ext uri="{BB962C8B-B14F-4D97-AF65-F5344CB8AC3E}">
        <p14:creationId xmlns:p14="http://schemas.microsoft.com/office/powerpoint/2010/main" val="22208281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3350" y="1504950"/>
            <a:ext cx="9010650" cy="3668697"/>
          </a:xfrm>
          <a:prstGeom prst="rect">
            <a:avLst/>
          </a:prstGeom>
        </p:spPr>
        <p:txBody>
          <a:bodyPr wrap="square">
            <a:spAutoFit/>
          </a:bodyPr>
          <a:lstStyle/>
          <a:p>
            <a:pPr>
              <a:lnSpc>
                <a:spcPct val="107000"/>
              </a:lnSpc>
              <a:spcAft>
                <a:spcPts val="600"/>
              </a:spcAft>
            </a:pPr>
            <a:r>
              <a:rPr lang="cy-GB" b="1" dirty="0"/>
              <a:t>Mae disgybl yn wir ddeall cysyniad neu syniad mathemategol, neu dechneg fathemategol os yw’n gallu:</a:t>
            </a:r>
            <a:r>
              <a:rPr lang="en-GB" b="1" dirty="0">
                <a:latin typeface="Calibri" charset="0"/>
                <a:ea typeface="Calibri" charset="0"/>
                <a:cs typeface="Times New Roman" charset="0"/>
              </a:rPr>
              <a:t> </a:t>
            </a:r>
          </a:p>
          <a:p>
            <a:pPr>
              <a:lnSpc>
                <a:spcPct val="107000"/>
              </a:lnSpc>
              <a:spcAft>
                <a:spcPts val="600"/>
              </a:spcAft>
            </a:pPr>
            <a:r>
              <a:rPr lang="en-GB" sz="2025" dirty="0">
                <a:latin typeface="Calibri" charset="0"/>
                <a:ea typeface="Calibri" charset="0"/>
                <a:cs typeface="Times New Roman" charset="0"/>
              </a:rPr>
              <a:t>• </a:t>
            </a:r>
            <a:r>
              <a:rPr lang="cy-GB" dirty="0"/>
              <a:t>ei ddisgrifio yn ei eiriau ei hun</a:t>
            </a:r>
            <a:r>
              <a:rPr lang="en-GB" dirty="0">
                <a:latin typeface="Calibri" charset="0"/>
                <a:ea typeface="Calibri" charset="0"/>
                <a:cs typeface="Times New Roman" charset="0"/>
              </a:rPr>
              <a:t>; </a:t>
            </a:r>
          </a:p>
          <a:p>
            <a:pPr>
              <a:lnSpc>
                <a:spcPct val="107000"/>
              </a:lnSpc>
              <a:spcAft>
                <a:spcPts val="600"/>
              </a:spcAft>
            </a:pPr>
            <a:r>
              <a:rPr lang="en-GB" dirty="0">
                <a:latin typeface="Calibri" charset="0"/>
                <a:ea typeface="Calibri" charset="0"/>
                <a:cs typeface="Times New Roman" charset="0"/>
              </a:rPr>
              <a:t>• </a:t>
            </a:r>
            <a:r>
              <a:rPr lang="cy-GB" dirty="0"/>
              <a:t>ei gynrychioli mewn amrywiaeth o ffyrdd (e.e. gan ddefnyddio deunyddiau, lluniau a symbolau diriaethol;</a:t>
            </a:r>
            <a:r>
              <a:rPr lang="en-GB" dirty="0"/>
              <a:t> </a:t>
            </a:r>
            <a:endParaRPr lang="en-GB" dirty="0">
              <a:latin typeface="Calibri" charset="0"/>
              <a:ea typeface="Calibri" charset="0"/>
              <a:cs typeface="Times New Roman" charset="0"/>
            </a:endParaRPr>
          </a:p>
          <a:p>
            <a:pPr>
              <a:lnSpc>
                <a:spcPct val="107000"/>
              </a:lnSpc>
              <a:spcAft>
                <a:spcPts val="600"/>
              </a:spcAft>
            </a:pPr>
            <a:r>
              <a:rPr lang="en-GB" dirty="0">
                <a:latin typeface="Calibri" charset="0"/>
                <a:ea typeface="Calibri" charset="0"/>
                <a:cs typeface="Times New Roman" charset="0"/>
              </a:rPr>
              <a:t>• </a:t>
            </a:r>
            <a:r>
              <a:rPr lang="cy-GB" dirty="0"/>
              <a:t>ei esbonio i rywun arall</a:t>
            </a:r>
            <a:r>
              <a:rPr lang="en-GB" dirty="0">
                <a:latin typeface="Calibri" charset="0"/>
                <a:ea typeface="Calibri" charset="0"/>
                <a:cs typeface="Times New Roman" charset="0"/>
              </a:rPr>
              <a:t>; </a:t>
            </a:r>
          </a:p>
          <a:p>
            <a:pPr>
              <a:lnSpc>
                <a:spcPct val="107000"/>
              </a:lnSpc>
              <a:spcAft>
                <a:spcPts val="600"/>
              </a:spcAft>
            </a:pPr>
            <a:r>
              <a:rPr lang="en-GB" dirty="0">
                <a:latin typeface="Calibri" charset="0"/>
                <a:ea typeface="Calibri" charset="0"/>
                <a:cs typeface="Times New Roman" charset="0"/>
              </a:rPr>
              <a:t>• </a:t>
            </a:r>
            <a:r>
              <a:rPr lang="cy-GB" dirty="0"/>
              <a:t>creu ei enghreifftiau (a’i wrthenghreifftiau) ei hun ohono</a:t>
            </a:r>
            <a:r>
              <a:rPr lang="en-GB" dirty="0">
                <a:latin typeface="Calibri" charset="0"/>
                <a:ea typeface="Calibri" charset="0"/>
                <a:cs typeface="Times New Roman" charset="0"/>
              </a:rPr>
              <a:t>; </a:t>
            </a:r>
          </a:p>
          <a:p>
            <a:pPr>
              <a:lnSpc>
                <a:spcPct val="107000"/>
              </a:lnSpc>
              <a:spcAft>
                <a:spcPts val="600"/>
              </a:spcAft>
            </a:pPr>
            <a:r>
              <a:rPr lang="en-GB" dirty="0">
                <a:latin typeface="Calibri" charset="0"/>
                <a:ea typeface="Calibri" charset="0"/>
                <a:cs typeface="Times New Roman" charset="0"/>
              </a:rPr>
              <a:t>• </a:t>
            </a:r>
            <a:r>
              <a:rPr lang="cy-GB" dirty="0"/>
              <a:t>gweld cysylltiadau rhyngddo a ffeithiau neu syniadau eraill</a:t>
            </a:r>
            <a:r>
              <a:rPr lang="en-GB" dirty="0">
                <a:latin typeface="Calibri" charset="0"/>
                <a:ea typeface="Calibri" charset="0"/>
                <a:cs typeface="Times New Roman" charset="0"/>
              </a:rPr>
              <a:t>; </a:t>
            </a:r>
          </a:p>
          <a:p>
            <a:pPr>
              <a:lnSpc>
                <a:spcPct val="107000"/>
              </a:lnSpc>
              <a:spcAft>
                <a:spcPts val="600"/>
              </a:spcAft>
            </a:pPr>
            <a:r>
              <a:rPr lang="en-GB" dirty="0">
                <a:latin typeface="Calibri" charset="0"/>
                <a:ea typeface="Calibri" charset="0"/>
                <a:cs typeface="Times New Roman" charset="0"/>
              </a:rPr>
              <a:t>• </a:t>
            </a:r>
            <a:r>
              <a:rPr lang="cy-GB" dirty="0"/>
              <a:t>ei adnabod mewn sefyllfaoedd a chyd-destunau newydd</a:t>
            </a:r>
            <a:r>
              <a:rPr lang="en-GB" dirty="0"/>
              <a:t> </a:t>
            </a:r>
            <a:r>
              <a:rPr lang="en-GB" dirty="0">
                <a:latin typeface="Calibri" charset="0"/>
                <a:ea typeface="Calibri" charset="0"/>
                <a:cs typeface="Times New Roman" charset="0"/>
              </a:rPr>
              <a:t>; </a:t>
            </a:r>
          </a:p>
          <a:p>
            <a:pPr>
              <a:lnSpc>
                <a:spcPct val="107000"/>
              </a:lnSpc>
              <a:spcAft>
                <a:spcPts val="600"/>
              </a:spcAft>
            </a:pPr>
            <a:r>
              <a:rPr lang="en-GB" sz="2025" dirty="0">
                <a:latin typeface="Calibri" charset="0"/>
                <a:ea typeface="Calibri" charset="0"/>
                <a:cs typeface="Times New Roman" charset="0"/>
              </a:rPr>
              <a:t>• </a:t>
            </a:r>
            <a:r>
              <a:rPr lang="cy-GB" dirty="0"/>
              <a:t>ei ddefnyddio mewn amrywiol ffyrdd, gan gynnwys mewn sefyllfaoedd newydd</a:t>
            </a:r>
            <a:r>
              <a:rPr lang="en-GB" dirty="0"/>
              <a:t> </a:t>
            </a:r>
            <a:r>
              <a:rPr lang="en-GB" sz="2025" dirty="0">
                <a:latin typeface="Calibri" charset="0"/>
                <a:ea typeface="Calibri" charset="0"/>
                <a:cs typeface="Times New Roman" charset="0"/>
              </a:rPr>
              <a:t>.</a:t>
            </a:r>
          </a:p>
        </p:txBody>
      </p:sp>
      <p:sp>
        <p:nvSpPr>
          <p:cNvPr id="3" name="Title 2"/>
          <p:cNvSpPr txBox="1">
            <a:spLocks/>
          </p:cNvSpPr>
          <p:nvPr/>
        </p:nvSpPr>
        <p:spPr>
          <a:xfrm>
            <a:off x="1485900" y="975151"/>
            <a:ext cx="6172200" cy="529799"/>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3200" dirty="0">
                <a:solidFill>
                  <a:schemeClr val="accent1">
                    <a:lumMod val="75000"/>
                  </a:schemeClr>
                </a:solidFill>
              </a:rPr>
              <a:t>Model </a:t>
            </a:r>
            <a:r>
              <a:rPr lang="en-GB" sz="13200" dirty="0" err="1">
                <a:solidFill>
                  <a:schemeClr val="accent1">
                    <a:lumMod val="75000"/>
                  </a:schemeClr>
                </a:solidFill>
              </a:rPr>
              <a:t>dealltwriaeth</a:t>
            </a:r>
            <a:endParaRPr lang="en-GB" sz="13200" dirty="0">
              <a:solidFill>
                <a:schemeClr val="accent1">
                  <a:lumMod val="75000"/>
                </a:schemeClr>
              </a:solidFill>
            </a:endParaRPr>
          </a:p>
        </p:txBody>
      </p:sp>
    </p:spTree>
    <p:extLst>
      <p:ext uri="{BB962C8B-B14F-4D97-AF65-F5344CB8AC3E}">
        <p14:creationId xmlns:p14="http://schemas.microsoft.com/office/powerpoint/2010/main" val="3280495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3350" y="1504950"/>
            <a:ext cx="9010650" cy="3619452"/>
          </a:xfrm>
          <a:prstGeom prst="rect">
            <a:avLst/>
          </a:prstGeom>
        </p:spPr>
        <p:txBody>
          <a:bodyPr wrap="square">
            <a:spAutoFit/>
          </a:bodyPr>
          <a:lstStyle/>
          <a:p>
            <a:pPr>
              <a:lnSpc>
                <a:spcPct val="107000"/>
              </a:lnSpc>
              <a:spcAft>
                <a:spcPts val="600"/>
              </a:spcAft>
            </a:pPr>
            <a:r>
              <a:rPr lang="en-GB" sz="1950" b="1" dirty="0">
                <a:latin typeface="Calibri" charset="0"/>
                <a:ea typeface="Calibri" charset="0"/>
                <a:cs typeface="Times New Roman" charset="0"/>
              </a:rPr>
              <a:t>A pupil really understands a mathematical concept, idea or technique if he or she can: </a:t>
            </a:r>
          </a:p>
          <a:p>
            <a:pPr>
              <a:lnSpc>
                <a:spcPct val="107000"/>
              </a:lnSpc>
              <a:spcAft>
                <a:spcPts val="600"/>
              </a:spcAft>
            </a:pPr>
            <a:r>
              <a:rPr lang="en-GB" sz="2025" dirty="0">
                <a:latin typeface="Calibri" charset="0"/>
                <a:ea typeface="Calibri" charset="0"/>
                <a:cs typeface="Times New Roman" charset="0"/>
              </a:rPr>
              <a:t>• describe it in his or her own words; </a:t>
            </a:r>
          </a:p>
          <a:p>
            <a:pPr>
              <a:lnSpc>
                <a:spcPct val="107000"/>
              </a:lnSpc>
              <a:spcAft>
                <a:spcPts val="600"/>
              </a:spcAft>
            </a:pPr>
            <a:r>
              <a:rPr lang="en-GB" sz="2025" dirty="0">
                <a:latin typeface="Calibri" charset="0"/>
                <a:ea typeface="Calibri" charset="0"/>
                <a:cs typeface="Times New Roman" charset="0"/>
              </a:rPr>
              <a:t>• represent it in a variety of ways (e.g. using concrete materials, pictures and symbols)</a:t>
            </a:r>
          </a:p>
          <a:p>
            <a:pPr>
              <a:lnSpc>
                <a:spcPct val="107000"/>
              </a:lnSpc>
              <a:spcAft>
                <a:spcPts val="600"/>
              </a:spcAft>
            </a:pPr>
            <a:r>
              <a:rPr lang="en-GB" sz="2025" dirty="0">
                <a:latin typeface="Calibri" charset="0"/>
                <a:ea typeface="Calibri" charset="0"/>
                <a:cs typeface="Times New Roman" charset="0"/>
              </a:rPr>
              <a:t>• explain it to someone else; </a:t>
            </a:r>
          </a:p>
          <a:p>
            <a:pPr>
              <a:lnSpc>
                <a:spcPct val="107000"/>
              </a:lnSpc>
              <a:spcAft>
                <a:spcPts val="600"/>
              </a:spcAft>
            </a:pPr>
            <a:r>
              <a:rPr lang="en-GB" sz="2025" dirty="0">
                <a:latin typeface="Calibri" charset="0"/>
                <a:ea typeface="Calibri" charset="0"/>
                <a:cs typeface="Times New Roman" charset="0"/>
              </a:rPr>
              <a:t>• make up his or her own examples (and non-examples) of it; </a:t>
            </a:r>
          </a:p>
          <a:p>
            <a:pPr>
              <a:lnSpc>
                <a:spcPct val="107000"/>
              </a:lnSpc>
              <a:spcAft>
                <a:spcPts val="600"/>
              </a:spcAft>
            </a:pPr>
            <a:r>
              <a:rPr lang="en-GB" sz="2025" dirty="0">
                <a:latin typeface="Calibri" charset="0"/>
                <a:ea typeface="Calibri" charset="0"/>
                <a:cs typeface="Times New Roman" charset="0"/>
              </a:rPr>
              <a:t>• see connections between it and other facts or ideas; </a:t>
            </a:r>
          </a:p>
          <a:p>
            <a:pPr>
              <a:lnSpc>
                <a:spcPct val="107000"/>
              </a:lnSpc>
              <a:spcAft>
                <a:spcPts val="600"/>
              </a:spcAft>
            </a:pPr>
            <a:r>
              <a:rPr lang="en-GB" sz="2025" dirty="0">
                <a:latin typeface="Calibri" charset="0"/>
                <a:ea typeface="Calibri" charset="0"/>
                <a:cs typeface="Times New Roman" charset="0"/>
              </a:rPr>
              <a:t>• recognise it in new situations and contexts; </a:t>
            </a:r>
          </a:p>
          <a:p>
            <a:pPr>
              <a:lnSpc>
                <a:spcPct val="107000"/>
              </a:lnSpc>
              <a:spcAft>
                <a:spcPts val="600"/>
              </a:spcAft>
            </a:pPr>
            <a:r>
              <a:rPr lang="en-GB" sz="2025" dirty="0">
                <a:latin typeface="Calibri" charset="0"/>
                <a:ea typeface="Calibri" charset="0"/>
                <a:cs typeface="Times New Roman" charset="0"/>
              </a:rPr>
              <a:t>• make use of it in various ways, including in new situations.</a:t>
            </a:r>
          </a:p>
        </p:txBody>
      </p:sp>
      <p:sp>
        <p:nvSpPr>
          <p:cNvPr id="3" name="Title 2"/>
          <p:cNvSpPr txBox="1">
            <a:spLocks/>
          </p:cNvSpPr>
          <p:nvPr/>
        </p:nvSpPr>
        <p:spPr>
          <a:xfrm>
            <a:off x="1485900" y="975151"/>
            <a:ext cx="6172200" cy="529799"/>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3200" dirty="0">
                <a:solidFill>
                  <a:schemeClr val="accent1">
                    <a:lumMod val="75000"/>
                  </a:schemeClr>
                </a:solidFill>
              </a:rPr>
              <a:t>Model for understanding</a:t>
            </a:r>
          </a:p>
        </p:txBody>
      </p:sp>
    </p:spTree>
    <p:extLst>
      <p:ext uri="{BB962C8B-B14F-4D97-AF65-F5344CB8AC3E}">
        <p14:creationId xmlns:p14="http://schemas.microsoft.com/office/powerpoint/2010/main" val="40942244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1573204"/>
            <a:ext cx="7772400" cy="3820982"/>
          </a:xfrm>
          <a:prstGeom prst="rect">
            <a:avLst/>
          </a:prstGeom>
        </p:spPr>
        <p:txBody>
          <a:bodyPr wrap="square">
            <a:spAutoFit/>
          </a:bodyPr>
          <a:lstStyle/>
          <a:p>
            <a:pPr>
              <a:lnSpc>
                <a:spcPct val="107000"/>
              </a:lnSpc>
              <a:spcAft>
                <a:spcPts val="600"/>
              </a:spcAft>
            </a:pPr>
            <a:r>
              <a:rPr lang="cy-GB" sz="2100" b="1" dirty="0"/>
              <a:t>Nodwedd datblygu dealltwriaeth fwy manwl yw bod disgyblion yn gallu:</a:t>
            </a:r>
            <a:r>
              <a:rPr lang="en-GB" sz="2100" b="1" dirty="0"/>
              <a:t> </a:t>
            </a:r>
          </a:p>
          <a:p>
            <a:pPr>
              <a:lnSpc>
                <a:spcPct val="107000"/>
              </a:lnSpc>
              <a:spcAft>
                <a:spcPts val="600"/>
              </a:spcAft>
            </a:pPr>
            <a:r>
              <a:rPr lang="en-GB" sz="2025" dirty="0">
                <a:latin typeface="Calibri" charset="0"/>
                <a:ea typeface="Calibri" charset="0"/>
                <a:cs typeface="Times New Roman" charset="0"/>
              </a:rPr>
              <a:t>• </a:t>
            </a:r>
            <a:r>
              <a:rPr lang="cy-GB" sz="2100" dirty="0"/>
              <a:t>datrys problemau mwy cymhleth (h.y. lle nad yw’r ymagwedd yn amlwg ar unwaith), gan ddangos creadigedd a dychymyg</a:t>
            </a:r>
            <a:r>
              <a:rPr lang="en-GB" sz="2025" dirty="0">
                <a:latin typeface="Calibri" charset="0"/>
                <a:ea typeface="Calibri" charset="0"/>
                <a:cs typeface="Times New Roman" charset="0"/>
              </a:rPr>
              <a:t>; </a:t>
            </a:r>
          </a:p>
          <a:p>
            <a:pPr>
              <a:lnSpc>
                <a:spcPct val="107000"/>
              </a:lnSpc>
              <a:spcAft>
                <a:spcPts val="600"/>
              </a:spcAft>
            </a:pPr>
            <a:r>
              <a:rPr lang="en-GB" sz="2025" dirty="0">
                <a:latin typeface="Calibri" charset="0"/>
                <a:ea typeface="Calibri" charset="0"/>
                <a:cs typeface="Times New Roman" charset="0"/>
              </a:rPr>
              <a:t>• </a:t>
            </a:r>
            <a:r>
              <a:rPr lang="cy-GB" sz="2100" dirty="0"/>
              <a:t>archwilio ac ymchwilio i gyd-destunau a  strwythurau mathemategol yn annibynnol, cyfleu’r canlyniadau yn glir, ac esbonio’n systematig a chyffredinoli’r fathemateg</a:t>
            </a:r>
            <a:r>
              <a:rPr lang="en-GB" sz="2025" dirty="0">
                <a:latin typeface="Calibri" charset="0"/>
                <a:ea typeface="Calibri" charset="0"/>
                <a:cs typeface="Times New Roman" charset="0"/>
              </a:rPr>
              <a:t>.</a:t>
            </a:r>
          </a:p>
          <a:p>
            <a:pPr>
              <a:lnSpc>
                <a:spcPct val="107000"/>
              </a:lnSpc>
              <a:spcAft>
                <a:spcPts val="600"/>
              </a:spcAft>
            </a:pPr>
            <a:r>
              <a:rPr lang="en-GB" sz="2025" dirty="0" err="1">
                <a:latin typeface="Calibri" charset="0"/>
                <a:ea typeface="Calibri" charset="0"/>
                <a:cs typeface="Times New Roman" charset="0"/>
              </a:rPr>
              <a:t>Cyfieithwyd</a:t>
            </a:r>
            <a:r>
              <a:rPr lang="en-GB" sz="2025" dirty="0">
                <a:latin typeface="Calibri" charset="0"/>
                <a:ea typeface="Calibri" charset="0"/>
                <a:cs typeface="Times New Roman" charset="0"/>
              </a:rPr>
              <a:t> o </a:t>
            </a:r>
            <a:r>
              <a:rPr lang="en-GB" sz="2025" i="1" dirty="0">
                <a:latin typeface="Calibri" charset="0"/>
                <a:ea typeface="Calibri" charset="0"/>
                <a:cs typeface="Times New Roman" charset="0"/>
              </a:rPr>
              <a:t>Model from: Teaching for Mastery materials, </a:t>
            </a:r>
            <a:r>
              <a:rPr lang="en-GB" sz="2025" dirty="0" err="1">
                <a:latin typeface="Calibri" charset="0"/>
                <a:ea typeface="Calibri" charset="0"/>
                <a:cs typeface="Times New Roman" charset="0"/>
              </a:rPr>
              <a:t>ar</a:t>
            </a:r>
            <a:r>
              <a:rPr lang="en-GB" sz="2025" dirty="0">
                <a:latin typeface="Calibri" charset="0"/>
                <a:ea typeface="Calibri" charset="0"/>
                <a:cs typeface="Times New Roman" charset="0"/>
              </a:rPr>
              <a:t> </a:t>
            </a:r>
            <a:r>
              <a:rPr lang="en-GB" sz="2025" dirty="0" err="1">
                <a:latin typeface="Calibri" charset="0"/>
                <a:ea typeface="Calibri" charset="0"/>
                <a:cs typeface="Times New Roman" charset="0"/>
              </a:rPr>
              <a:t>gael</a:t>
            </a:r>
            <a:r>
              <a:rPr lang="en-GB" sz="2025" dirty="0">
                <a:latin typeface="Calibri" charset="0"/>
                <a:ea typeface="Calibri" charset="0"/>
                <a:cs typeface="Times New Roman" charset="0"/>
              </a:rPr>
              <a:t> o</a:t>
            </a:r>
            <a:r>
              <a:rPr lang="en-GB" sz="2025" i="1" dirty="0">
                <a:latin typeface="Calibri" charset="0"/>
                <a:ea typeface="Calibri" charset="0"/>
                <a:cs typeface="Times New Roman" charset="0"/>
              </a:rPr>
              <a:t>: </a:t>
            </a:r>
            <a:r>
              <a:rPr lang="en-GB" sz="2025" dirty="0">
                <a:latin typeface="Calibri" charset="0"/>
                <a:ea typeface="Calibri" charset="0"/>
                <a:cs typeface="Times New Roman" charset="0"/>
                <a:hlinkClick r:id="rId3"/>
              </a:rPr>
              <a:t>https://www.ncetm.org.uk/resources/46689</a:t>
            </a:r>
            <a:endParaRPr lang="en-GB" sz="2025" dirty="0">
              <a:latin typeface="Calibri" charset="0"/>
              <a:ea typeface="Calibri" charset="0"/>
              <a:cs typeface="Times New Roman" charset="0"/>
            </a:endParaRPr>
          </a:p>
          <a:p>
            <a:pPr>
              <a:lnSpc>
                <a:spcPct val="107000"/>
              </a:lnSpc>
              <a:spcAft>
                <a:spcPts val="600"/>
              </a:spcAft>
            </a:pPr>
            <a:endParaRPr lang="en-GB" sz="2025" dirty="0">
              <a:latin typeface="Calibri" charset="0"/>
              <a:ea typeface="Calibri" charset="0"/>
              <a:cs typeface="Times New Roman" charset="0"/>
            </a:endParaRPr>
          </a:p>
        </p:txBody>
      </p:sp>
      <p:sp>
        <p:nvSpPr>
          <p:cNvPr id="3" name="Title 2"/>
          <p:cNvSpPr txBox="1">
            <a:spLocks/>
          </p:cNvSpPr>
          <p:nvPr/>
        </p:nvSpPr>
        <p:spPr>
          <a:xfrm>
            <a:off x="1485900" y="975151"/>
            <a:ext cx="6172200" cy="529799"/>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3200" dirty="0">
                <a:solidFill>
                  <a:schemeClr val="accent1">
                    <a:lumMod val="75000"/>
                  </a:schemeClr>
                </a:solidFill>
              </a:rPr>
              <a:t>Model </a:t>
            </a:r>
            <a:r>
              <a:rPr lang="en-GB" sz="13200" dirty="0" err="1">
                <a:solidFill>
                  <a:schemeClr val="accent1">
                    <a:lumMod val="75000"/>
                  </a:schemeClr>
                </a:solidFill>
              </a:rPr>
              <a:t>dealltwriaeth</a:t>
            </a:r>
            <a:endParaRPr lang="en-GB" sz="13200" dirty="0">
              <a:solidFill>
                <a:schemeClr val="accent1">
                  <a:lumMod val="75000"/>
                </a:schemeClr>
              </a:solidFill>
            </a:endParaRPr>
          </a:p>
        </p:txBody>
      </p:sp>
    </p:spTree>
    <p:extLst>
      <p:ext uri="{BB962C8B-B14F-4D97-AF65-F5344CB8AC3E}">
        <p14:creationId xmlns:p14="http://schemas.microsoft.com/office/powerpoint/2010/main" val="9618257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4312" y="1504950"/>
            <a:ext cx="8649653" cy="3863558"/>
          </a:xfrm>
          <a:prstGeom prst="rect">
            <a:avLst/>
          </a:prstGeom>
        </p:spPr>
        <p:txBody>
          <a:bodyPr wrap="square">
            <a:spAutoFit/>
          </a:bodyPr>
          <a:lstStyle/>
          <a:p>
            <a:pPr>
              <a:lnSpc>
                <a:spcPct val="107000"/>
              </a:lnSpc>
              <a:spcAft>
                <a:spcPts val="600"/>
              </a:spcAft>
            </a:pPr>
            <a:r>
              <a:rPr lang="cy-GB" sz="2400" b="1" dirty="0"/>
              <a:t>A </a:t>
            </a:r>
            <a:r>
              <a:rPr lang="cy-GB" sz="2400" b="1" dirty="0" err="1"/>
              <a:t>key</a:t>
            </a:r>
            <a:r>
              <a:rPr lang="cy-GB" sz="2400" b="1" dirty="0"/>
              <a:t> </a:t>
            </a:r>
            <a:r>
              <a:rPr lang="cy-GB" sz="2400" b="1" dirty="0" err="1"/>
              <a:t>feature</a:t>
            </a:r>
            <a:r>
              <a:rPr lang="cy-GB" sz="2400" b="1" dirty="0"/>
              <a:t> of </a:t>
            </a:r>
            <a:r>
              <a:rPr lang="cy-GB" sz="2400" b="1" dirty="0" err="1"/>
              <a:t>deeper</a:t>
            </a:r>
            <a:r>
              <a:rPr lang="cy-GB" sz="2400" b="1" dirty="0"/>
              <a:t> </a:t>
            </a:r>
            <a:r>
              <a:rPr lang="cy-GB" sz="2400" b="1" dirty="0" err="1"/>
              <a:t>understainding</a:t>
            </a:r>
            <a:r>
              <a:rPr lang="cy-GB" sz="2400" b="1" dirty="0"/>
              <a:t> is </a:t>
            </a:r>
            <a:r>
              <a:rPr lang="cy-GB" sz="2400" b="1" dirty="0" err="1"/>
              <a:t>that</a:t>
            </a:r>
            <a:r>
              <a:rPr lang="cy-GB" sz="2400" b="1" dirty="0"/>
              <a:t> </a:t>
            </a:r>
            <a:r>
              <a:rPr lang="cy-GB" sz="2400" b="1" dirty="0" err="1"/>
              <a:t>pupils</a:t>
            </a:r>
            <a:r>
              <a:rPr lang="cy-GB" sz="2400" b="1" dirty="0"/>
              <a:t> </a:t>
            </a:r>
            <a:r>
              <a:rPr lang="cy-GB" sz="2400" b="1" dirty="0" err="1"/>
              <a:t>are</a:t>
            </a:r>
            <a:r>
              <a:rPr lang="cy-GB" sz="2400" b="1" dirty="0"/>
              <a:t> </a:t>
            </a:r>
            <a:r>
              <a:rPr lang="cy-GB" sz="2400" b="1" dirty="0" err="1"/>
              <a:t>able</a:t>
            </a:r>
            <a:r>
              <a:rPr lang="cy-GB" sz="2400" b="1" dirty="0"/>
              <a:t> to: </a:t>
            </a:r>
          </a:p>
          <a:p>
            <a:pPr>
              <a:lnSpc>
                <a:spcPct val="107000"/>
              </a:lnSpc>
              <a:spcAft>
                <a:spcPts val="600"/>
              </a:spcAft>
            </a:pPr>
            <a:r>
              <a:rPr lang="en-GB" sz="2400" dirty="0">
                <a:latin typeface="Calibri" charset="0"/>
                <a:ea typeface="Calibri" charset="0"/>
                <a:cs typeface="Times New Roman" charset="0"/>
              </a:rPr>
              <a:t>• solve more complex problems showing creativity and imagination; </a:t>
            </a:r>
          </a:p>
          <a:p>
            <a:pPr>
              <a:lnSpc>
                <a:spcPct val="107000"/>
              </a:lnSpc>
              <a:spcAft>
                <a:spcPts val="600"/>
              </a:spcAft>
            </a:pPr>
            <a:endParaRPr lang="en-GB" sz="2400" dirty="0">
              <a:latin typeface="Calibri" charset="0"/>
              <a:ea typeface="Calibri" charset="0"/>
              <a:cs typeface="Times New Roman" charset="0"/>
            </a:endParaRPr>
          </a:p>
          <a:p>
            <a:pPr>
              <a:lnSpc>
                <a:spcPct val="107000"/>
              </a:lnSpc>
              <a:spcAft>
                <a:spcPts val="600"/>
              </a:spcAft>
            </a:pPr>
            <a:r>
              <a:rPr lang="en-GB" sz="2400" dirty="0">
                <a:latin typeface="Calibri" charset="0"/>
                <a:ea typeface="Calibri" charset="0"/>
                <a:cs typeface="Times New Roman" charset="0"/>
              </a:rPr>
              <a:t>• research mathematical contexts and structures independently, convey results clearly, and be able to explain systematically </a:t>
            </a:r>
          </a:p>
          <a:p>
            <a:pPr>
              <a:lnSpc>
                <a:spcPct val="107000"/>
              </a:lnSpc>
              <a:spcAft>
                <a:spcPts val="600"/>
              </a:spcAft>
            </a:pPr>
            <a:endParaRPr lang="en-GB" sz="2025" dirty="0">
              <a:latin typeface="Calibri" charset="0"/>
              <a:ea typeface="Calibri" charset="0"/>
              <a:cs typeface="Times New Roman" charset="0"/>
            </a:endParaRPr>
          </a:p>
          <a:p>
            <a:pPr>
              <a:lnSpc>
                <a:spcPct val="107000"/>
              </a:lnSpc>
              <a:spcAft>
                <a:spcPts val="600"/>
              </a:spcAft>
            </a:pPr>
            <a:r>
              <a:rPr lang="en-GB" sz="2025" dirty="0">
                <a:latin typeface="Calibri" charset="0"/>
                <a:ea typeface="Calibri" charset="0"/>
                <a:cs typeface="Times New Roman" charset="0"/>
              </a:rPr>
              <a:t>Adapted from </a:t>
            </a:r>
            <a:r>
              <a:rPr lang="en-GB" sz="2025" i="1" dirty="0">
                <a:latin typeface="Calibri" charset="0"/>
                <a:ea typeface="Calibri" charset="0"/>
                <a:cs typeface="Times New Roman" charset="0"/>
              </a:rPr>
              <a:t>Model from: Teaching for Mastery materials, </a:t>
            </a:r>
            <a:r>
              <a:rPr lang="en-GB" sz="2025" dirty="0">
                <a:latin typeface="Calibri" charset="0"/>
                <a:ea typeface="Calibri" charset="0"/>
                <a:cs typeface="Times New Roman" charset="0"/>
              </a:rPr>
              <a:t>available from</a:t>
            </a:r>
            <a:r>
              <a:rPr lang="en-GB" sz="2025" i="1" dirty="0">
                <a:latin typeface="Calibri" charset="0"/>
                <a:ea typeface="Calibri" charset="0"/>
                <a:cs typeface="Times New Roman" charset="0"/>
              </a:rPr>
              <a:t>: </a:t>
            </a:r>
            <a:r>
              <a:rPr lang="en-GB" sz="2025" dirty="0">
                <a:latin typeface="Calibri" charset="0"/>
                <a:ea typeface="Calibri" charset="0"/>
                <a:cs typeface="Times New Roman" charset="0"/>
                <a:hlinkClick r:id="rId3"/>
              </a:rPr>
              <a:t>https://www.ncetm.org.uk/resources/46689</a:t>
            </a:r>
            <a:endParaRPr lang="en-GB" sz="2025" dirty="0">
              <a:latin typeface="Calibri" charset="0"/>
              <a:ea typeface="Calibri" charset="0"/>
              <a:cs typeface="Times New Roman" charset="0"/>
            </a:endParaRPr>
          </a:p>
          <a:p>
            <a:pPr>
              <a:lnSpc>
                <a:spcPct val="107000"/>
              </a:lnSpc>
              <a:spcAft>
                <a:spcPts val="600"/>
              </a:spcAft>
            </a:pPr>
            <a:endParaRPr lang="en-GB" sz="2025" dirty="0">
              <a:latin typeface="Calibri" charset="0"/>
              <a:ea typeface="Calibri" charset="0"/>
              <a:cs typeface="Times New Roman" charset="0"/>
            </a:endParaRPr>
          </a:p>
        </p:txBody>
      </p:sp>
      <p:sp>
        <p:nvSpPr>
          <p:cNvPr id="3" name="Title 2"/>
          <p:cNvSpPr txBox="1">
            <a:spLocks/>
          </p:cNvSpPr>
          <p:nvPr/>
        </p:nvSpPr>
        <p:spPr>
          <a:xfrm>
            <a:off x="1485900" y="975151"/>
            <a:ext cx="6172200" cy="529799"/>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3200" dirty="0">
                <a:solidFill>
                  <a:schemeClr val="accent1">
                    <a:lumMod val="75000"/>
                  </a:schemeClr>
                </a:solidFill>
              </a:rPr>
              <a:t>Model for understanding</a:t>
            </a:r>
          </a:p>
        </p:txBody>
      </p:sp>
    </p:spTree>
    <p:extLst>
      <p:ext uri="{BB962C8B-B14F-4D97-AF65-F5344CB8AC3E}">
        <p14:creationId xmlns:p14="http://schemas.microsoft.com/office/powerpoint/2010/main" val="39631616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1419225" y="1469636"/>
            <a:ext cx="2695575" cy="2149865"/>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3200" dirty="0" err="1">
                <a:solidFill>
                  <a:schemeClr val="accent1">
                    <a:lumMod val="75000"/>
                  </a:schemeClr>
                </a:solidFill>
              </a:rPr>
              <a:t>Datblygiadau</a:t>
            </a:r>
            <a:r>
              <a:rPr lang="en-GB" sz="13200" dirty="0">
                <a:solidFill>
                  <a:schemeClr val="accent1">
                    <a:lumMod val="75000"/>
                  </a:schemeClr>
                </a:solidFill>
              </a:rPr>
              <a:t> </a:t>
            </a:r>
            <a:r>
              <a:rPr lang="en-GB" sz="13200" dirty="0" err="1">
                <a:solidFill>
                  <a:schemeClr val="accent1">
                    <a:lumMod val="75000"/>
                  </a:schemeClr>
                </a:solidFill>
              </a:rPr>
              <a:t>Diweddaraf</a:t>
            </a:r>
            <a:endParaRPr lang="en-GB" sz="13200" dirty="0">
              <a:solidFill>
                <a:schemeClr val="accent1">
                  <a:lumMod val="75000"/>
                </a:schemeClr>
              </a:solidFill>
            </a:endParaRPr>
          </a:p>
          <a:p>
            <a:endParaRPr lang="en-GB" sz="13200" dirty="0">
              <a:solidFill>
                <a:schemeClr val="accent1">
                  <a:lumMod val="75000"/>
                </a:schemeClr>
              </a:solidFill>
            </a:endParaRPr>
          </a:p>
          <a:p>
            <a:r>
              <a:rPr lang="en-GB" sz="13200" dirty="0">
                <a:solidFill>
                  <a:schemeClr val="accent1">
                    <a:lumMod val="75000"/>
                  </a:schemeClr>
                </a:solidFill>
              </a:rPr>
              <a:t>Latest Developments</a:t>
            </a:r>
          </a:p>
          <a:p>
            <a:r>
              <a:rPr lang="en-GB" sz="3975" dirty="0">
                <a:solidFill>
                  <a:schemeClr val="accent1">
                    <a:lumMod val="75000"/>
                  </a:schemeClr>
                </a:solidFill>
              </a:rPr>
              <a:t/>
            </a:r>
            <a:br>
              <a:rPr lang="en-GB" sz="3975" dirty="0">
                <a:solidFill>
                  <a:schemeClr val="accent1">
                    <a:lumMod val="75000"/>
                  </a:schemeClr>
                </a:solidFill>
              </a:rPr>
            </a:br>
            <a:endParaRPr lang="en-GB" sz="3975" dirty="0"/>
          </a:p>
        </p:txBody>
      </p:sp>
      <p:sp>
        <p:nvSpPr>
          <p:cNvPr id="4" name="Rectangle 3"/>
          <p:cNvSpPr/>
          <p:nvPr/>
        </p:nvSpPr>
        <p:spPr>
          <a:xfrm>
            <a:off x="1352550" y="3904438"/>
            <a:ext cx="3067050" cy="507831"/>
          </a:xfrm>
          <a:prstGeom prst="rect">
            <a:avLst/>
          </a:prstGeom>
        </p:spPr>
        <p:txBody>
          <a:bodyPr wrap="square">
            <a:spAutoFit/>
          </a:bodyPr>
          <a:lstStyle/>
          <a:p>
            <a:r>
              <a:rPr lang="en-US" sz="1350" dirty="0"/>
              <a:t>https://beta.gov.wales/preparing-new-curriculum-update-feb-2019</a:t>
            </a:r>
          </a:p>
        </p:txBody>
      </p:sp>
      <p:pic>
        <p:nvPicPr>
          <p:cNvPr id="5" name="Picture 4"/>
          <p:cNvPicPr>
            <a:picLocks noChangeAspect="1"/>
          </p:cNvPicPr>
          <p:nvPr/>
        </p:nvPicPr>
        <p:blipFill>
          <a:blip r:embed="rId3"/>
          <a:stretch>
            <a:fillRect/>
          </a:stretch>
        </p:blipFill>
        <p:spPr>
          <a:xfrm>
            <a:off x="4508663" y="1864378"/>
            <a:ext cx="3292978" cy="2490182"/>
          </a:xfrm>
          <a:prstGeom prst="rect">
            <a:avLst/>
          </a:prstGeom>
        </p:spPr>
      </p:pic>
      <p:sp>
        <p:nvSpPr>
          <p:cNvPr id="3" name="Rectangle 2"/>
          <p:cNvSpPr/>
          <p:nvPr/>
        </p:nvSpPr>
        <p:spPr>
          <a:xfrm>
            <a:off x="1034415" y="4431748"/>
            <a:ext cx="7340918" cy="507831"/>
          </a:xfrm>
          <a:prstGeom prst="rect">
            <a:avLst/>
          </a:prstGeom>
        </p:spPr>
        <p:txBody>
          <a:bodyPr wrap="square">
            <a:spAutoFit/>
          </a:bodyPr>
          <a:lstStyle/>
          <a:p>
            <a:r>
              <a:rPr lang="en-GB" sz="1350" u="sng">
                <a:solidFill>
                  <a:srgbClr val="000000"/>
                </a:solidFill>
                <a:latin typeface="Arial" panose="020B0604020202020204" pitchFamily="34" charset="0"/>
                <a:ea typeface="Times New Roman" panose="02020603050405020304" pitchFamily="18" charset="0"/>
                <a:hlinkClick r:id="rId4"/>
              </a:rPr>
              <a:t>https://curriculumforwales.gov.wales/2018/09/05/new-animation-how-wales-new-curriculum-and-assessment-arrangements-are-being-built-on-progression/</a:t>
            </a:r>
            <a:r>
              <a:rPr lang="en-GB" sz="1350">
                <a:solidFill>
                  <a:srgbClr val="000000"/>
                </a:solidFill>
                <a:latin typeface="Arial" panose="020B0604020202020204" pitchFamily="34" charset="0"/>
                <a:ea typeface="Times New Roman" panose="02020603050405020304" pitchFamily="18" charset="0"/>
              </a:rPr>
              <a:t> </a:t>
            </a:r>
            <a:endParaRPr lang="en-GB" sz="1500">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12777560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6" name="Title 1"/>
          <p:cNvSpPr txBox="1">
            <a:spLocks/>
          </p:cNvSpPr>
          <p:nvPr/>
        </p:nvSpPr>
        <p:spPr bwMode="auto">
          <a:xfrm>
            <a:off x="290351" y="516667"/>
            <a:ext cx="3777241" cy="651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684213" eaLnBrk="0" hangingPunct="0">
              <a:defRPr>
                <a:solidFill>
                  <a:schemeClr val="tx1"/>
                </a:solidFill>
                <a:latin typeface="Calibri" panose="020F0502020204030204" pitchFamily="34" charset="0"/>
                <a:cs typeface="Arial" panose="020B0604020202020204" pitchFamily="34" charset="0"/>
              </a:defRPr>
            </a:lvl1pPr>
            <a:lvl2pPr marL="742950" indent="-285750" defTabSz="684213" eaLnBrk="0" hangingPunct="0">
              <a:defRPr>
                <a:solidFill>
                  <a:schemeClr val="tx1"/>
                </a:solidFill>
                <a:latin typeface="Calibri" panose="020F0502020204030204" pitchFamily="34" charset="0"/>
                <a:cs typeface="Arial" panose="020B0604020202020204" pitchFamily="34" charset="0"/>
              </a:defRPr>
            </a:lvl2pPr>
            <a:lvl3pPr marL="1143000" indent="-228600" defTabSz="684213" eaLnBrk="0" hangingPunct="0">
              <a:defRPr>
                <a:solidFill>
                  <a:schemeClr val="tx1"/>
                </a:solidFill>
                <a:latin typeface="Calibri" panose="020F0502020204030204" pitchFamily="34" charset="0"/>
                <a:cs typeface="Arial" panose="020B0604020202020204" pitchFamily="34" charset="0"/>
              </a:defRPr>
            </a:lvl3pPr>
            <a:lvl4pPr marL="1600200" indent="-228600" defTabSz="684213" eaLnBrk="0" hangingPunct="0">
              <a:defRPr>
                <a:solidFill>
                  <a:schemeClr val="tx1"/>
                </a:solidFill>
                <a:latin typeface="Calibri" panose="020F0502020204030204" pitchFamily="34" charset="0"/>
                <a:cs typeface="Arial" panose="020B0604020202020204" pitchFamily="34" charset="0"/>
              </a:defRPr>
            </a:lvl4pPr>
            <a:lvl5pPr marL="2057400" indent="-228600" defTabSz="684213" eaLnBrk="0" hangingPunct="0">
              <a:defRPr>
                <a:solidFill>
                  <a:schemeClr val="tx1"/>
                </a:solidFill>
                <a:latin typeface="Calibri" panose="020F0502020204030204" pitchFamily="34" charset="0"/>
                <a:cs typeface="Arial" panose="020B0604020202020204" pitchFamily="34" charset="0"/>
              </a:defRPr>
            </a:lvl5pPr>
            <a:lvl6pPr marL="25146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ctr" eaLnBrk="1" fontAlgn="base" hangingPunct="1">
              <a:lnSpc>
                <a:spcPct val="90000"/>
              </a:lnSpc>
              <a:spcBef>
                <a:spcPct val="0"/>
              </a:spcBef>
              <a:spcAft>
                <a:spcPct val="0"/>
              </a:spcAft>
            </a:pPr>
            <a:r>
              <a:rPr lang="cy-GB" altLang="en-US" sz="2850" b="1" dirty="0">
                <a:solidFill>
                  <a:srgbClr val="706F6F"/>
                </a:solidFill>
                <a:latin typeface="Arial" panose="020B0604020202020204" pitchFamily="34" charset="0"/>
              </a:rPr>
              <a:t>Sut mae’n wahanol?</a:t>
            </a:r>
          </a:p>
        </p:txBody>
      </p:sp>
      <p:sp>
        <p:nvSpPr>
          <p:cNvPr id="6147" name="Rectangle 2"/>
          <p:cNvSpPr>
            <a:spLocks noChangeArrowheads="1"/>
          </p:cNvSpPr>
          <p:nvPr/>
        </p:nvSpPr>
        <p:spPr bwMode="auto">
          <a:xfrm>
            <a:off x="119230" y="1291055"/>
            <a:ext cx="4119484" cy="41318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4" tIns="34289" rIns="68574" bIns="34289">
            <a:spAutoFit/>
          </a:bodyPr>
          <a:lstStyle>
            <a:lvl1pPr marL="342900" indent="-342900"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449263" indent="-449263"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fontAlgn="base">
              <a:spcBef>
                <a:spcPct val="0"/>
              </a:spcBef>
              <a:spcAft>
                <a:spcPct val="0"/>
              </a:spcAft>
              <a:buFont typeface="Arial" panose="020B0604020202020204" pitchFamily="34" charset="0"/>
              <a:buChar char="•"/>
            </a:pPr>
            <a:r>
              <a:rPr lang="cy-GB" altLang="en-US" sz="2400" dirty="0">
                <a:solidFill>
                  <a:prstClr val="black"/>
                </a:solidFill>
                <a:latin typeface="Arial" panose="020B0604020202020204" pitchFamily="34" charset="0"/>
              </a:rPr>
              <a:t>Wedi’i drefnu ar sail pum hyfedredd mathemategol.</a:t>
            </a:r>
          </a:p>
          <a:p>
            <a:pPr fontAlgn="base">
              <a:spcBef>
                <a:spcPct val="0"/>
              </a:spcBef>
              <a:spcAft>
                <a:spcPct val="0"/>
              </a:spcAft>
              <a:buFont typeface="Arial" panose="020B0604020202020204" pitchFamily="34" charset="0"/>
              <a:buChar char="•"/>
            </a:pPr>
            <a:r>
              <a:rPr lang="cy-GB" altLang="en-US" sz="2400" dirty="0">
                <a:solidFill>
                  <a:prstClr val="black"/>
                </a:solidFill>
                <a:latin typeface="Arial" panose="020B0604020202020204" pitchFamily="34" charset="0"/>
              </a:rPr>
              <a:t>Yn rhoi cyfle i ddysgwyr ddefnyddio </a:t>
            </a:r>
            <a:r>
              <a:rPr lang="cy-GB" altLang="en-US" sz="2400" dirty="0" err="1">
                <a:solidFill>
                  <a:prstClr val="black"/>
                </a:solidFill>
                <a:latin typeface="Arial" panose="020B0604020202020204" pitchFamily="34" charset="0"/>
              </a:rPr>
              <a:t>trinolion</a:t>
            </a:r>
            <a:r>
              <a:rPr lang="cy-GB" altLang="en-US" sz="2400" dirty="0">
                <a:solidFill>
                  <a:srgbClr val="FF0000"/>
                </a:solidFill>
                <a:latin typeface="Arial" panose="020B0604020202020204" pitchFamily="34" charset="0"/>
              </a:rPr>
              <a:t> </a:t>
            </a:r>
            <a:r>
              <a:rPr lang="cy-GB" altLang="en-US" sz="2400" dirty="0">
                <a:solidFill>
                  <a:prstClr val="black"/>
                </a:solidFill>
                <a:latin typeface="Arial" panose="020B0604020202020204" pitchFamily="34" charset="0"/>
              </a:rPr>
              <a:t>a chynrychioli cysyniadau mewn amryw o ffyrdd.</a:t>
            </a:r>
          </a:p>
          <a:p>
            <a:pPr fontAlgn="base">
              <a:spcBef>
                <a:spcPct val="0"/>
              </a:spcBef>
              <a:spcAft>
                <a:spcPct val="0"/>
              </a:spcAft>
              <a:buFont typeface="Arial" panose="020B0604020202020204" pitchFamily="34" charset="0"/>
              <a:buChar char="•"/>
            </a:pPr>
            <a:r>
              <a:rPr lang="cy-GB" altLang="en-US" sz="2400" dirty="0">
                <a:solidFill>
                  <a:prstClr val="black"/>
                </a:solidFill>
                <a:latin typeface="Arial" panose="020B0604020202020204" pitchFamily="34" charset="0"/>
              </a:rPr>
              <a:t>Yn defnyddio berfau fel ‘archwilio’ a ‘deillio’ er mwyn sicrhau cydbwysedd rhwng ‘ehangder’ a ‘dyfnder’.</a:t>
            </a:r>
          </a:p>
        </p:txBody>
      </p:sp>
      <p:sp>
        <p:nvSpPr>
          <p:cNvPr id="4" name="Title 1"/>
          <p:cNvSpPr txBox="1">
            <a:spLocks/>
          </p:cNvSpPr>
          <p:nvPr/>
        </p:nvSpPr>
        <p:spPr bwMode="auto">
          <a:xfrm>
            <a:off x="4173113" y="516667"/>
            <a:ext cx="5306938" cy="651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684213" eaLnBrk="0" hangingPunct="0">
              <a:defRPr>
                <a:solidFill>
                  <a:schemeClr val="tx1"/>
                </a:solidFill>
                <a:latin typeface="Calibri" panose="020F0502020204030204" pitchFamily="34" charset="0"/>
                <a:cs typeface="Arial" panose="020B0604020202020204" pitchFamily="34" charset="0"/>
              </a:defRPr>
            </a:lvl1pPr>
            <a:lvl2pPr marL="742950" indent="-285750" defTabSz="684213" eaLnBrk="0" hangingPunct="0">
              <a:defRPr>
                <a:solidFill>
                  <a:schemeClr val="tx1"/>
                </a:solidFill>
                <a:latin typeface="Calibri" panose="020F0502020204030204" pitchFamily="34" charset="0"/>
                <a:cs typeface="Arial" panose="020B0604020202020204" pitchFamily="34" charset="0"/>
              </a:defRPr>
            </a:lvl2pPr>
            <a:lvl3pPr marL="1143000" indent="-228600" defTabSz="684213" eaLnBrk="0" hangingPunct="0">
              <a:defRPr>
                <a:solidFill>
                  <a:schemeClr val="tx1"/>
                </a:solidFill>
                <a:latin typeface="Calibri" panose="020F0502020204030204" pitchFamily="34" charset="0"/>
                <a:cs typeface="Arial" panose="020B0604020202020204" pitchFamily="34" charset="0"/>
              </a:defRPr>
            </a:lvl3pPr>
            <a:lvl4pPr marL="1600200" indent="-228600" defTabSz="684213" eaLnBrk="0" hangingPunct="0">
              <a:defRPr>
                <a:solidFill>
                  <a:schemeClr val="tx1"/>
                </a:solidFill>
                <a:latin typeface="Calibri" panose="020F0502020204030204" pitchFamily="34" charset="0"/>
                <a:cs typeface="Arial" panose="020B0604020202020204" pitchFamily="34" charset="0"/>
              </a:defRPr>
            </a:lvl4pPr>
            <a:lvl5pPr marL="2057400" indent="-228600" defTabSz="684213" eaLnBrk="0" hangingPunct="0">
              <a:defRPr>
                <a:solidFill>
                  <a:schemeClr val="tx1"/>
                </a:solidFill>
                <a:latin typeface="Calibri" panose="020F0502020204030204" pitchFamily="34" charset="0"/>
                <a:cs typeface="Arial" panose="020B0604020202020204" pitchFamily="34" charset="0"/>
              </a:defRPr>
            </a:lvl5pPr>
            <a:lvl6pPr marL="25146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ctr" eaLnBrk="1" hangingPunct="1">
              <a:lnSpc>
                <a:spcPct val="90000"/>
              </a:lnSpc>
            </a:pPr>
            <a:r>
              <a:rPr lang="en-US" altLang="en-US" sz="2850" b="1" dirty="0">
                <a:solidFill>
                  <a:srgbClr val="706F6F"/>
                </a:solidFill>
                <a:latin typeface="Arial" panose="020B0604020202020204" pitchFamily="34" charset="0"/>
              </a:rPr>
              <a:t>How is it different?</a:t>
            </a:r>
          </a:p>
        </p:txBody>
      </p:sp>
      <p:sp>
        <p:nvSpPr>
          <p:cNvPr id="5" name="Rectangle 2"/>
          <p:cNvSpPr>
            <a:spLocks noChangeArrowheads="1"/>
          </p:cNvSpPr>
          <p:nvPr/>
        </p:nvSpPr>
        <p:spPr bwMode="auto">
          <a:xfrm>
            <a:off x="4423706" y="1660387"/>
            <a:ext cx="4805752" cy="3393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4" tIns="34289" rIns="68574" bIns="34289">
            <a:spAutoFit/>
          </a:bodyPr>
          <a:lstStyle>
            <a:lvl1pPr marL="342900" indent="-342900"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449263" indent="-449263"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lvl="2" eaLnBrk="1" hangingPunct="1">
              <a:buFont typeface="Arial,Sans-Serif"/>
              <a:buChar char="•"/>
            </a:pPr>
            <a:r>
              <a:rPr lang="en-GB" altLang="en-US" sz="2400" dirty="0">
                <a:latin typeface="Arial" panose="020B0604020202020204" pitchFamily="34" charset="0"/>
              </a:rPr>
              <a:t>Organised around five mathematical proficiencies.</a:t>
            </a:r>
          </a:p>
          <a:p>
            <a:pPr lvl="2" eaLnBrk="1" hangingPunct="1">
              <a:buFont typeface="Arial,Sans-Serif"/>
              <a:buChar char="•"/>
            </a:pPr>
            <a:r>
              <a:rPr lang="en-GB" altLang="en-US" sz="2400" dirty="0">
                <a:latin typeface="Arial" panose="020B0604020202020204" pitchFamily="34" charset="0"/>
              </a:rPr>
              <a:t>Gives learners opportunities to use manipulatives and represent concepts in a variety of ways.</a:t>
            </a:r>
          </a:p>
          <a:p>
            <a:pPr lvl="2" eaLnBrk="1" hangingPunct="1">
              <a:buFont typeface="Arial,Sans-Serif"/>
              <a:buChar char="•"/>
            </a:pPr>
            <a:r>
              <a:rPr lang="en-GB" altLang="en-US" sz="2400" dirty="0">
                <a:latin typeface="Arial" panose="020B0604020202020204" pitchFamily="34" charset="0"/>
              </a:rPr>
              <a:t>Use verbs such as ‘explore’ and ‘derive’ to ensure balance between ‘breadth’ and ‘depth’.</a:t>
            </a:r>
          </a:p>
        </p:txBody>
      </p:sp>
    </p:spTree>
    <p:extLst>
      <p:ext uri="{BB962C8B-B14F-4D97-AF65-F5344CB8AC3E}">
        <p14:creationId xmlns:p14="http://schemas.microsoft.com/office/powerpoint/2010/main" val="14259202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1"/>
          <p:cNvSpPr/>
          <p:nvPr/>
        </p:nvSpPr>
        <p:spPr>
          <a:xfrm>
            <a:off x="136324" y="536761"/>
            <a:ext cx="4230578" cy="4993673"/>
          </a:xfrm>
          <a:prstGeom prst="rect">
            <a:avLst/>
          </a:prstGeom>
        </p:spPr>
        <p:txBody>
          <a:bodyPr wrap="square" lIns="68574" tIns="34289" rIns="68574" bIns="34289">
            <a:spAutoFit/>
          </a:bodyPr>
          <a:lstStyle/>
          <a:p>
            <a:pPr>
              <a:defRPr b="0" i="0"/>
            </a:pPr>
            <a:r>
              <a:rPr lang="x-none" sz="2000" b="1" dirty="0">
                <a:latin typeface="Arial" panose="020B0604020202020204" pitchFamily="34" charset="0"/>
              </a:rPr>
              <a:t>Hyfedreddau mathemategol</a:t>
            </a:r>
            <a:endParaRPr lang="en-GB" sz="2000" b="1" dirty="0">
              <a:latin typeface="Arial" panose="020B0604020202020204" pitchFamily="34" charset="0"/>
            </a:endParaRPr>
          </a:p>
          <a:p>
            <a:pPr>
              <a:defRPr b="0" i="0"/>
            </a:pPr>
            <a:endParaRPr lang="x-none" sz="2000" b="1" dirty="0">
              <a:latin typeface="Arial" panose="020B0604020202020204" pitchFamily="34" charset="0"/>
            </a:endParaRPr>
          </a:p>
          <a:p>
            <a:pPr>
              <a:defRPr b="0" i="0"/>
            </a:pPr>
            <a:r>
              <a:rPr lang="x-none" sz="2000" dirty="0">
                <a:latin typeface="Arial" panose="020B0604020202020204" pitchFamily="34" charset="0"/>
              </a:rPr>
              <a:t>Mae</a:t>
            </a:r>
            <a:r>
              <a:rPr lang="en-GB" sz="2000" dirty="0">
                <a:latin typeface="Arial" panose="020B0604020202020204" pitchFamily="34" charset="0"/>
              </a:rPr>
              <a:t>’</a:t>
            </a:r>
            <a:r>
              <a:rPr lang="x-none" sz="2000" dirty="0">
                <a:latin typeface="Arial" panose="020B0604020202020204" pitchFamily="34" charset="0"/>
              </a:rPr>
              <a:t>r hyfedreddau rhyngddibynnol a ddefnyddir i ddatblygu</a:t>
            </a:r>
            <a:r>
              <a:rPr lang="en-GB" sz="2000" dirty="0">
                <a:latin typeface="Arial" panose="020B0604020202020204" pitchFamily="34" charset="0"/>
              </a:rPr>
              <a:t>’</a:t>
            </a:r>
            <a:r>
              <a:rPr lang="x-none" sz="2000" dirty="0">
                <a:latin typeface="Arial" panose="020B0604020202020204" pitchFamily="34" charset="0"/>
              </a:rPr>
              <a:t>r disgrifiadau o ddysgu yn </a:t>
            </a:r>
            <a:r>
              <a:rPr lang="en-GB" sz="2000" dirty="0" err="1">
                <a:latin typeface="Arial" panose="020B0604020202020204" pitchFamily="34" charset="0"/>
              </a:rPr>
              <a:t>ganolog</a:t>
            </a:r>
            <a:r>
              <a:rPr lang="en-GB" sz="2000" dirty="0">
                <a:latin typeface="Arial" panose="020B0604020202020204" pitchFamily="34" charset="0"/>
              </a:rPr>
              <a:t> </a:t>
            </a:r>
            <a:r>
              <a:rPr lang="en-GB" sz="2000" dirty="0" err="1">
                <a:latin typeface="Arial" panose="020B0604020202020204" pitchFamily="34" charset="0"/>
              </a:rPr>
              <a:t>i</a:t>
            </a:r>
            <a:r>
              <a:rPr lang="x-none" sz="2000" dirty="0">
                <a:latin typeface="Arial" panose="020B0604020202020204" pitchFamily="34" charset="0"/>
              </a:rPr>
              <a:t> </a:t>
            </a:r>
            <a:r>
              <a:rPr lang="en-GB" sz="2000" dirty="0">
                <a:latin typeface="Arial" panose="020B0604020202020204" pitchFamily="34" charset="0"/>
              </a:rPr>
              <a:t>g</a:t>
            </a:r>
            <a:r>
              <a:rPr lang="x-none" sz="2000" dirty="0">
                <a:latin typeface="Arial" panose="020B0604020202020204" pitchFamily="34" charset="0"/>
              </a:rPr>
              <a:t>ynnydd ym mhob cam o ddysgu mewn mathemateg. Mae rhifedd yn golygu cymhwyso a chysylltu</a:t>
            </a:r>
            <a:r>
              <a:rPr lang="en-GB" sz="2000" dirty="0">
                <a:latin typeface="Arial" panose="020B0604020202020204" pitchFamily="34" charset="0"/>
              </a:rPr>
              <a:t>’</a:t>
            </a:r>
            <a:r>
              <a:rPr lang="x-none" sz="2000" dirty="0">
                <a:latin typeface="Arial" panose="020B0604020202020204" pitchFamily="34" charset="0"/>
              </a:rPr>
              <a:t>r hyfedreddau hyn mewn ystod o gyd-destunau go iawn</a:t>
            </a:r>
            <a:r>
              <a:rPr lang="en-GB" sz="2000" dirty="0">
                <a:latin typeface="Arial" panose="020B0604020202020204" pitchFamily="34" charset="0"/>
              </a:rPr>
              <a:t>. Y pum hyfedredd mathemategol </a:t>
            </a:r>
            <a:r>
              <a:rPr lang="en-GB" sz="2000" dirty="0" err="1">
                <a:latin typeface="Arial" panose="020B0604020202020204" pitchFamily="34" charset="0"/>
              </a:rPr>
              <a:t>yw</a:t>
            </a:r>
            <a:r>
              <a:rPr lang="en-GB" sz="2000" dirty="0">
                <a:latin typeface="Arial" panose="020B0604020202020204" pitchFamily="34" charset="0"/>
              </a:rPr>
              <a:t>:</a:t>
            </a:r>
          </a:p>
          <a:p>
            <a:pPr marL="257175" indent="-257175">
              <a:buFont typeface="Arial" panose="020B0604020202020204" pitchFamily="34" charset="0"/>
              <a:buChar char="•"/>
              <a:defRPr b="0" i="0"/>
            </a:pPr>
            <a:r>
              <a:rPr lang="en-GB" sz="2000" dirty="0">
                <a:latin typeface="Arial" panose="020B0604020202020204" pitchFamily="34" charset="0"/>
              </a:rPr>
              <a:t>d</a:t>
            </a:r>
            <a:r>
              <a:rPr lang="x-none" sz="2000" dirty="0">
                <a:latin typeface="Arial" panose="020B0604020202020204" pitchFamily="34" charset="0"/>
              </a:rPr>
              <a:t>ealltwriaeth </a:t>
            </a:r>
            <a:r>
              <a:rPr lang="en-GB" sz="2000" dirty="0">
                <a:latin typeface="Arial" panose="020B0604020202020204" pitchFamily="34" charset="0"/>
              </a:rPr>
              <a:t>cysyniadol</a:t>
            </a:r>
          </a:p>
          <a:p>
            <a:pPr marL="257175" indent="-257175">
              <a:buFont typeface="Arial" panose="020B0604020202020204" pitchFamily="34" charset="0"/>
              <a:buChar char="•"/>
              <a:defRPr b="0" i="0"/>
            </a:pPr>
            <a:r>
              <a:rPr lang="en-GB" sz="2000" dirty="0">
                <a:latin typeface="Arial" panose="020B0604020202020204" pitchFamily="34" charset="0"/>
              </a:rPr>
              <a:t>r</a:t>
            </a:r>
            <a:r>
              <a:rPr lang="x-none" sz="2000" dirty="0">
                <a:latin typeface="Arial" panose="020B0604020202020204" pitchFamily="34" charset="0"/>
              </a:rPr>
              <a:t>huglder</a:t>
            </a:r>
            <a:endParaRPr lang="en-GB" sz="2000" dirty="0">
              <a:latin typeface="Arial" panose="020B0604020202020204" pitchFamily="34" charset="0"/>
            </a:endParaRPr>
          </a:p>
          <a:p>
            <a:pPr marL="257175" indent="-257175">
              <a:buFont typeface="Arial" panose="020B0604020202020204" pitchFamily="34" charset="0"/>
              <a:buChar char="•"/>
              <a:defRPr b="0" i="0"/>
            </a:pPr>
            <a:r>
              <a:rPr lang="en-GB" sz="2000" dirty="0">
                <a:latin typeface="Arial" panose="020B0604020202020204" pitchFamily="34" charset="0"/>
              </a:rPr>
              <a:t>c</a:t>
            </a:r>
            <a:r>
              <a:rPr lang="x-none" sz="2000" dirty="0">
                <a:latin typeface="Arial" panose="020B0604020202020204" pitchFamily="34" charset="0"/>
              </a:rPr>
              <a:t>yfathrebu gyda symbolau</a:t>
            </a:r>
            <a:endParaRPr lang="en-GB" sz="2000" dirty="0">
              <a:latin typeface="Arial" panose="020B0604020202020204" pitchFamily="34" charset="0"/>
            </a:endParaRPr>
          </a:p>
          <a:p>
            <a:pPr marL="257175" indent="-257175">
              <a:buFont typeface="Arial" panose="020B0604020202020204" pitchFamily="34" charset="0"/>
              <a:buChar char="•"/>
              <a:defRPr b="0" i="0"/>
            </a:pPr>
            <a:r>
              <a:rPr lang="en-GB" sz="2000" dirty="0">
                <a:latin typeface="Arial" panose="020B0604020202020204" pitchFamily="34" charset="0"/>
              </a:rPr>
              <a:t>r</a:t>
            </a:r>
            <a:r>
              <a:rPr lang="x-none" sz="2000" dirty="0">
                <a:latin typeface="Arial" panose="020B0604020202020204" pitchFamily="34" charset="0"/>
              </a:rPr>
              <a:t>hesymu rhesymegol</a:t>
            </a:r>
          </a:p>
          <a:p>
            <a:pPr marL="257175" indent="-257175">
              <a:buFont typeface="Arial" panose="020B0604020202020204" pitchFamily="34" charset="0"/>
              <a:buChar char="•"/>
              <a:defRPr b="0" i="0"/>
            </a:pPr>
            <a:r>
              <a:rPr lang="en-GB" sz="2000" dirty="0">
                <a:latin typeface="Arial" panose="020B0604020202020204" pitchFamily="34" charset="0"/>
              </a:rPr>
              <a:t>c</a:t>
            </a:r>
            <a:r>
              <a:rPr lang="x-none" sz="2000" dirty="0">
                <a:latin typeface="Arial" panose="020B0604020202020204" pitchFamily="34" charset="0"/>
              </a:rPr>
              <a:t>ymhwysedd strategol</a:t>
            </a:r>
            <a:r>
              <a:rPr lang="en-GB" sz="2000" dirty="0">
                <a:latin typeface="Arial" panose="020B0604020202020204" pitchFamily="34" charset="0"/>
              </a:rPr>
              <a:t>.</a:t>
            </a:r>
            <a:endParaRPr lang="x-none" sz="2000" dirty="0">
              <a:latin typeface="Arial" panose="020B0604020202020204" pitchFamily="34" charset="0"/>
            </a:endParaRPr>
          </a:p>
        </p:txBody>
      </p:sp>
      <p:sp>
        <p:nvSpPr>
          <p:cNvPr id="7171" name="Title 1"/>
          <p:cNvSpPr txBox="1">
            <a:spLocks/>
          </p:cNvSpPr>
          <p:nvPr/>
        </p:nvSpPr>
        <p:spPr bwMode="auto">
          <a:xfrm>
            <a:off x="937021" y="10505"/>
            <a:ext cx="7292579" cy="651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684213" eaLnBrk="0" hangingPunct="0">
              <a:defRPr>
                <a:solidFill>
                  <a:schemeClr val="tx1"/>
                </a:solidFill>
                <a:latin typeface="Calibri" panose="020F0502020204030204" pitchFamily="34" charset="0"/>
                <a:cs typeface="Arial" panose="020B0604020202020204" pitchFamily="34" charset="0"/>
              </a:defRPr>
            </a:lvl1pPr>
            <a:lvl2pPr marL="742950" indent="-285750" defTabSz="684213" eaLnBrk="0" hangingPunct="0">
              <a:defRPr>
                <a:solidFill>
                  <a:schemeClr val="tx1"/>
                </a:solidFill>
                <a:latin typeface="Calibri" panose="020F0502020204030204" pitchFamily="34" charset="0"/>
                <a:cs typeface="Arial" panose="020B0604020202020204" pitchFamily="34" charset="0"/>
              </a:defRPr>
            </a:lvl2pPr>
            <a:lvl3pPr marL="1143000" indent="-228600" defTabSz="684213" eaLnBrk="0" hangingPunct="0">
              <a:defRPr>
                <a:solidFill>
                  <a:schemeClr val="tx1"/>
                </a:solidFill>
                <a:latin typeface="Calibri" panose="020F0502020204030204" pitchFamily="34" charset="0"/>
                <a:cs typeface="Arial" panose="020B0604020202020204" pitchFamily="34" charset="0"/>
              </a:defRPr>
            </a:lvl3pPr>
            <a:lvl4pPr marL="1600200" indent="-228600" defTabSz="684213" eaLnBrk="0" hangingPunct="0">
              <a:defRPr>
                <a:solidFill>
                  <a:schemeClr val="tx1"/>
                </a:solidFill>
                <a:latin typeface="Calibri" panose="020F0502020204030204" pitchFamily="34" charset="0"/>
                <a:cs typeface="Arial" panose="020B0604020202020204" pitchFamily="34" charset="0"/>
              </a:defRPr>
            </a:lvl4pPr>
            <a:lvl5pPr marL="2057400" indent="-228600" defTabSz="684213" eaLnBrk="0" hangingPunct="0">
              <a:defRPr>
                <a:solidFill>
                  <a:schemeClr val="tx1"/>
                </a:solidFill>
                <a:latin typeface="Calibri" panose="020F0502020204030204" pitchFamily="34" charset="0"/>
                <a:cs typeface="Arial" panose="020B0604020202020204" pitchFamily="34" charset="0"/>
              </a:defRPr>
            </a:lvl5pPr>
            <a:lvl6pPr marL="25146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ctr" eaLnBrk="1" hangingPunct="1">
              <a:lnSpc>
                <a:spcPct val="90000"/>
              </a:lnSpc>
            </a:pPr>
            <a:r>
              <a:rPr lang="cy-GB" altLang="en-US" sz="2850" b="1" dirty="0">
                <a:solidFill>
                  <a:srgbClr val="706F6F"/>
                </a:solidFill>
                <a:latin typeface="Arial" panose="020B0604020202020204" pitchFamily="34" charset="0"/>
              </a:rPr>
              <a:t>Sut mae’n wahanol</a:t>
            </a:r>
            <a:r>
              <a:rPr lang="cy-GB" altLang="en-US" sz="2850" b="1" dirty="0" smtClean="0">
                <a:solidFill>
                  <a:srgbClr val="706F6F"/>
                </a:solidFill>
                <a:latin typeface="Arial" panose="020B0604020202020204" pitchFamily="34" charset="0"/>
              </a:rPr>
              <a:t>? - </a:t>
            </a:r>
            <a:r>
              <a:rPr lang="en-US" altLang="en-US" sz="2850" b="1" dirty="0">
                <a:solidFill>
                  <a:srgbClr val="706F6F"/>
                </a:solidFill>
                <a:latin typeface="Arial" panose="020B0604020202020204" pitchFamily="34" charset="0"/>
              </a:rPr>
              <a:t>How is it different?</a:t>
            </a:r>
          </a:p>
          <a:p>
            <a:pPr algn="ctr" eaLnBrk="1" hangingPunct="1">
              <a:lnSpc>
                <a:spcPct val="90000"/>
              </a:lnSpc>
            </a:pPr>
            <a:endParaRPr lang="cy-GB" altLang="en-US" sz="2850" b="1" dirty="0">
              <a:solidFill>
                <a:srgbClr val="706F6F"/>
              </a:solidFill>
              <a:latin typeface="Arial" panose="020B0604020202020204" pitchFamily="34" charset="0"/>
            </a:endParaRPr>
          </a:p>
        </p:txBody>
      </p:sp>
      <p:sp>
        <p:nvSpPr>
          <p:cNvPr id="4" name="Rectangle 3"/>
          <p:cNvSpPr/>
          <p:nvPr/>
        </p:nvSpPr>
        <p:spPr>
          <a:xfrm>
            <a:off x="4520725" y="536761"/>
            <a:ext cx="4486542" cy="4685896"/>
          </a:xfrm>
          <a:prstGeom prst="rect">
            <a:avLst/>
          </a:prstGeom>
        </p:spPr>
        <p:txBody>
          <a:bodyPr wrap="square" lIns="68574" tIns="34289" rIns="68574" bIns="34289">
            <a:spAutoFit/>
          </a:bodyPr>
          <a:lstStyle/>
          <a:p>
            <a:pPr>
              <a:defRPr/>
            </a:pPr>
            <a:r>
              <a:rPr lang="en-GB" sz="2000" b="1" dirty="0">
                <a:latin typeface="Arial" panose="020B0604020202020204" pitchFamily="34" charset="0"/>
              </a:rPr>
              <a:t>Mathematical proficiencies</a:t>
            </a:r>
            <a:br>
              <a:rPr lang="en-GB" sz="2000" b="1" dirty="0">
                <a:latin typeface="Arial" panose="020B0604020202020204" pitchFamily="34" charset="0"/>
              </a:rPr>
            </a:br>
            <a:endParaRPr lang="en-GB" sz="2000" b="1" dirty="0">
              <a:latin typeface="Arial" panose="020B0604020202020204" pitchFamily="34" charset="0"/>
            </a:endParaRPr>
          </a:p>
          <a:p>
            <a:pPr>
              <a:defRPr/>
            </a:pPr>
            <a:r>
              <a:rPr lang="en-GB" sz="2000" dirty="0">
                <a:latin typeface="Arial" panose="020B0604020202020204" pitchFamily="34" charset="0"/>
              </a:rPr>
              <a:t>These inter-dependent proficiencies used in developing the descriptions of learning are central to progression at each stage of mathematics learning. Numeracy involves applying and connecting these proficiencies in a range of real-life contexts. The five mathematical proficiencies are:</a:t>
            </a:r>
          </a:p>
          <a:p>
            <a:pPr marL="257175" indent="-257175">
              <a:buFont typeface="Arial" panose="020B0604020202020204" pitchFamily="34" charset="0"/>
              <a:buChar char="•"/>
              <a:defRPr/>
            </a:pPr>
            <a:r>
              <a:rPr lang="en-GB" sz="2000" dirty="0">
                <a:latin typeface="Arial" panose="020B0604020202020204" pitchFamily="34" charset="0"/>
              </a:rPr>
              <a:t>conceptual understanding</a:t>
            </a:r>
          </a:p>
          <a:p>
            <a:pPr marL="257175" indent="-257175">
              <a:buFont typeface="Arial" panose="020B0604020202020204" pitchFamily="34" charset="0"/>
              <a:buChar char="•"/>
              <a:defRPr/>
            </a:pPr>
            <a:r>
              <a:rPr lang="en-GB" sz="2000" dirty="0">
                <a:latin typeface="Arial" panose="020B0604020202020204" pitchFamily="34" charset="0"/>
              </a:rPr>
              <a:t>fluency</a:t>
            </a:r>
          </a:p>
          <a:p>
            <a:pPr marL="257175" indent="-257175">
              <a:buFont typeface="Arial" panose="020B0604020202020204" pitchFamily="34" charset="0"/>
              <a:buChar char="•"/>
              <a:defRPr/>
            </a:pPr>
            <a:r>
              <a:rPr lang="en-GB" sz="2000" dirty="0">
                <a:latin typeface="Arial" panose="020B0604020202020204" pitchFamily="34" charset="0"/>
              </a:rPr>
              <a:t>communication with symbols</a:t>
            </a:r>
          </a:p>
          <a:p>
            <a:pPr marL="257175" indent="-257175">
              <a:buFont typeface="Arial" panose="020B0604020202020204" pitchFamily="34" charset="0"/>
              <a:buChar char="•"/>
              <a:defRPr/>
            </a:pPr>
            <a:r>
              <a:rPr lang="en-GB" sz="2000" dirty="0">
                <a:latin typeface="Arial" panose="020B0604020202020204" pitchFamily="34" charset="0"/>
              </a:rPr>
              <a:t>logical reasoning</a:t>
            </a:r>
          </a:p>
          <a:p>
            <a:pPr marL="257175" indent="-257175">
              <a:buFont typeface="Arial" panose="020B0604020202020204" pitchFamily="34" charset="0"/>
              <a:buChar char="•"/>
              <a:defRPr/>
            </a:pPr>
            <a:r>
              <a:rPr lang="en-GB" sz="2000" dirty="0">
                <a:latin typeface="Arial" panose="020B0604020202020204" pitchFamily="34" charset="0"/>
              </a:rPr>
              <a:t>strategic competence.</a:t>
            </a:r>
          </a:p>
        </p:txBody>
      </p:sp>
    </p:spTree>
    <p:extLst>
      <p:ext uri="{BB962C8B-B14F-4D97-AF65-F5344CB8AC3E}">
        <p14:creationId xmlns:p14="http://schemas.microsoft.com/office/powerpoint/2010/main" val="40035832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l="6412" t="20449" r="6695" b="8358"/>
          <a:stretch/>
        </p:blipFill>
        <p:spPr>
          <a:xfrm>
            <a:off x="453357" y="930290"/>
            <a:ext cx="8404907" cy="4590949"/>
          </a:xfrm>
          <a:prstGeom prst="rect">
            <a:avLst/>
          </a:prstGeom>
        </p:spPr>
      </p:pic>
      <p:sp>
        <p:nvSpPr>
          <p:cNvPr id="4" name="TextBox 3"/>
          <p:cNvSpPr txBox="1"/>
          <p:nvPr/>
        </p:nvSpPr>
        <p:spPr>
          <a:xfrm>
            <a:off x="284309" y="2231324"/>
            <a:ext cx="3534655" cy="1246495"/>
          </a:xfrm>
          <a:prstGeom prst="rect">
            <a:avLst/>
          </a:prstGeom>
          <a:noFill/>
        </p:spPr>
        <p:txBody>
          <a:bodyPr wrap="square" rtlCol="0" anchor="t">
            <a:spAutoFit/>
          </a:bodyPr>
          <a:lstStyle/>
          <a:p>
            <a:endParaRPr lang="en-GB" sz="2100" dirty="0"/>
          </a:p>
          <a:p>
            <a:r>
              <a:rPr lang="en-GB" dirty="0" smtClean="0"/>
              <a:t>Mae Holly a Charles </a:t>
            </a:r>
            <a:r>
              <a:rPr lang="en-GB" dirty="0" err="1" smtClean="0"/>
              <a:t>yn</a:t>
            </a:r>
            <a:r>
              <a:rPr lang="en-GB" dirty="0" smtClean="0"/>
              <a:t> </a:t>
            </a:r>
            <a:r>
              <a:rPr lang="en-GB" dirty="0" err="1" smtClean="0"/>
              <a:t>rhannu</a:t>
            </a:r>
            <a:r>
              <a:rPr lang="en-GB" dirty="0" smtClean="0"/>
              <a:t> darn o </a:t>
            </a:r>
            <a:r>
              <a:rPr lang="en-GB" dirty="0" err="1" smtClean="0"/>
              <a:t>bapur</a:t>
            </a:r>
            <a:r>
              <a:rPr lang="en-GB" dirty="0" smtClean="0"/>
              <a:t> </a:t>
            </a:r>
            <a:r>
              <a:rPr lang="en-GB" dirty="0" err="1" smtClean="0"/>
              <a:t>yn</a:t>
            </a:r>
            <a:r>
              <a:rPr lang="en-GB" dirty="0" smtClean="0"/>
              <a:t> </a:t>
            </a:r>
            <a:r>
              <a:rPr lang="en-GB" dirty="0" err="1" smtClean="0"/>
              <a:t>hafal</a:t>
            </a:r>
            <a:r>
              <a:rPr lang="en-GB" dirty="0" smtClean="0"/>
              <a:t>. </a:t>
            </a:r>
          </a:p>
          <a:p>
            <a:r>
              <a:rPr lang="en-GB" dirty="0" err="1" smtClean="0"/>
              <a:t>Ym</a:t>
            </a:r>
            <a:r>
              <a:rPr lang="en-GB" dirty="0" smtClean="0"/>
              <a:t> </a:t>
            </a:r>
            <a:r>
              <a:rPr lang="en-GB" dirty="0" err="1" smtClean="0"/>
              <a:t>mha</a:t>
            </a:r>
            <a:r>
              <a:rPr lang="en-GB" dirty="0" smtClean="0"/>
              <a:t> </a:t>
            </a:r>
            <a:r>
              <a:rPr lang="en-GB" dirty="0" err="1" smtClean="0"/>
              <a:t>ffyrdd</a:t>
            </a:r>
            <a:r>
              <a:rPr lang="en-GB" dirty="0" smtClean="0"/>
              <a:t> </a:t>
            </a:r>
            <a:r>
              <a:rPr lang="en-GB" dirty="0" err="1" smtClean="0"/>
              <a:t>allant</a:t>
            </a:r>
            <a:r>
              <a:rPr lang="en-GB" dirty="0" smtClean="0"/>
              <a:t> </a:t>
            </a:r>
            <a:r>
              <a:rPr lang="en-GB" dirty="0" err="1" smtClean="0"/>
              <a:t>wneud</a:t>
            </a:r>
            <a:r>
              <a:rPr lang="en-GB" dirty="0" smtClean="0"/>
              <a:t> </a:t>
            </a:r>
            <a:r>
              <a:rPr lang="en-GB" dirty="0" err="1" smtClean="0"/>
              <a:t>hyn</a:t>
            </a:r>
            <a:r>
              <a:rPr lang="en-GB" dirty="0" smtClean="0"/>
              <a:t>? </a:t>
            </a:r>
            <a:endParaRPr lang="en-GB" dirty="0"/>
          </a:p>
        </p:txBody>
      </p:sp>
      <p:sp>
        <p:nvSpPr>
          <p:cNvPr id="5" name="TextBox 4"/>
          <p:cNvSpPr txBox="1"/>
          <p:nvPr/>
        </p:nvSpPr>
        <p:spPr>
          <a:xfrm>
            <a:off x="1295224" y="456859"/>
            <a:ext cx="3534655" cy="677108"/>
          </a:xfrm>
          <a:prstGeom prst="rect">
            <a:avLst/>
          </a:prstGeom>
          <a:noFill/>
        </p:spPr>
        <p:txBody>
          <a:bodyPr wrap="square" rtlCol="0" anchor="t">
            <a:spAutoFit/>
          </a:bodyPr>
          <a:lstStyle/>
          <a:p>
            <a:r>
              <a:rPr lang="en-GB" sz="3800" b="1" dirty="0" err="1" smtClean="0"/>
              <a:t>Creu</a:t>
            </a:r>
            <a:r>
              <a:rPr lang="en-GB" sz="3800" b="1" dirty="0" smtClean="0"/>
              <a:t> </a:t>
            </a:r>
            <a:r>
              <a:rPr lang="en-GB" sz="3800" b="1" dirty="0" err="1" smtClean="0"/>
              <a:t>Haneri</a:t>
            </a:r>
            <a:endParaRPr lang="en-GB" sz="3800" b="1" dirty="0"/>
          </a:p>
        </p:txBody>
      </p:sp>
    </p:spTree>
    <p:extLst>
      <p:ext uri="{BB962C8B-B14F-4D97-AF65-F5344CB8AC3E}">
        <p14:creationId xmlns:p14="http://schemas.microsoft.com/office/powerpoint/2010/main" val="30998919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67265" y="5159717"/>
            <a:ext cx="4751174" cy="507831"/>
          </a:xfrm>
          <a:prstGeom prst="rect">
            <a:avLst/>
          </a:prstGeom>
          <a:noFill/>
        </p:spPr>
        <p:txBody>
          <a:bodyPr wrap="square" rtlCol="0">
            <a:spAutoFit/>
          </a:bodyPr>
          <a:lstStyle/>
          <a:p>
            <a:r>
              <a:rPr lang="en-GB" sz="1350" dirty="0"/>
              <a:t>http://studysites.uk.sagepub.com/haylock/Making%20Connections.pdf</a:t>
            </a:r>
          </a:p>
        </p:txBody>
      </p:sp>
      <p:sp>
        <p:nvSpPr>
          <p:cNvPr id="7" name="TextBox 6"/>
          <p:cNvSpPr txBox="1"/>
          <p:nvPr/>
        </p:nvSpPr>
        <p:spPr>
          <a:xfrm>
            <a:off x="667266" y="4674969"/>
            <a:ext cx="5319708" cy="507831"/>
          </a:xfrm>
          <a:prstGeom prst="rect">
            <a:avLst/>
          </a:prstGeom>
          <a:noFill/>
        </p:spPr>
        <p:txBody>
          <a:bodyPr wrap="square" rtlCol="0">
            <a:spAutoFit/>
          </a:bodyPr>
          <a:lstStyle/>
          <a:p>
            <a:r>
              <a:rPr lang="en-GB" sz="1350" dirty="0"/>
              <a:t>Haylock with Thangata (2007) , </a:t>
            </a:r>
            <a:r>
              <a:rPr lang="en-GB" sz="1350" i="1" dirty="0"/>
              <a:t>Key Concepts in Teaching Primary Mathematics, </a:t>
            </a:r>
            <a:r>
              <a:rPr lang="en-GB" sz="1350" dirty="0"/>
              <a:t>SAGE available at: </a:t>
            </a:r>
          </a:p>
        </p:txBody>
      </p:sp>
      <p:pic>
        <p:nvPicPr>
          <p:cNvPr id="8" name="Picture 7"/>
          <p:cNvPicPr>
            <a:picLocks noChangeAspect="1"/>
          </p:cNvPicPr>
          <p:nvPr/>
        </p:nvPicPr>
        <p:blipFill>
          <a:blip r:embed="rId3"/>
          <a:stretch>
            <a:fillRect/>
          </a:stretch>
        </p:blipFill>
        <p:spPr>
          <a:xfrm>
            <a:off x="6421143" y="1581203"/>
            <a:ext cx="1981323" cy="1737860"/>
          </a:xfrm>
          <a:prstGeom prst="rect">
            <a:avLst/>
          </a:prstGeom>
        </p:spPr>
      </p:pic>
      <p:sp>
        <p:nvSpPr>
          <p:cNvPr id="6" name="TextBox 5"/>
          <p:cNvSpPr txBox="1"/>
          <p:nvPr/>
        </p:nvSpPr>
        <p:spPr>
          <a:xfrm>
            <a:off x="5748767" y="230552"/>
            <a:ext cx="3326077" cy="1010533"/>
          </a:xfrm>
          <a:prstGeom prst="rect">
            <a:avLst/>
          </a:prstGeom>
          <a:noFill/>
        </p:spPr>
        <p:txBody>
          <a:bodyPr wrap="square" rtlCol="0">
            <a:spAutoFit/>
          </a:bodyPr>
          <a:lstStyle/>
          <a:p>
            <a:pPr>
              <a:spcAft>
                <a:spcPts val="1350"/>
              </a:spcAft>
            </a:pPr>
            <a:r>
              <a:rPr lang="en-US" sz="2400" dirty="0">
                <a:solidFill>
                  <a:srgbClr val="000000"/>
                </a:solidFill>
              </a:rPr>
              <a:t>Y Model </a:t>
            </a:r>
            <a:r>
              <a:rPr lang="en-US" sz="2400" dirty="0" err="1" smtClean="0">
                <a:solidFill>
                  <a:srgbClr val="000000"/>
                </a:solidFill>
              </a:rPr>
              <a:t>Cysylltiadau</a:t>
            </a:r>
            <a:endParaRPr lang="en-US" sz="2400" dirty="0">
              <a:solidFill>
                <a:srgbClr val="000000"/>
              </a:solidFill>
            </a:endParaRPr>
          </a:p>
          <a:p>
            <a:r>
              <a:rPr lang="en-US" sz="2400" dirty="0">
                <a:solidFill>
                  <a:srgbClr val="000000"/>
                </a:solidFill>
              </a:rPr>
              <a:t>The </a:t>
            </a:r>
            <a:r>
              <a:rPr lang="en-US" sz="2400" dirty="0" smtClean="0">
                <a:solidFill>
                  <a:srgbClr val="000000"/>
                </a:solidFill>
              </a:rPr>
              <a:t>Connections </a:t>
            </a:r>
            <a:r>
              <a:rPr lang="en-US" sz="2400" dirty="0">
                <a:solidFill>
                  <a:srgbClr val="000000"/>
                </a:solidFill>
              </a:rPr>
              <a:t>Model</a:t>
            </a:r>
          </a:p>
        </p:txBody>
      </p:sp>
      <p:grpSp>
        <p:nvGrpSpPr>
          <p:cNvPr id="13" name="Group 12"/>
          <p:cNvGrpSpPr/>
          <p:nvPr/>
        </p:nvGrpSpPr>
        <p:grpSpPr>
          <a:xfrm>
            <a:off x="318955" y="1306286"/>
            <a:ext cx="4700624" cy="3011013"/>
            <a:chOff x="389758" y="181233"/>
            <a:chExt cx="7455528" cy="4678054"/>
          </a:xfrm>
        </p:grpSpPr>
        <p:pic>
          <p:nvPicPr>
            <p:cNvPr id="4" name="Picture 3"/>
            <p:cNvPicPr>
              <a:picLocks noChangeAspect="1"/>
            </p:cNvPicPr>
            <p:nvPr/>
          </p:nvPicPr>
          <p:blipFill>
            <a:blip r:embed="rId4"/>
            <a:stretch>
              <a:fillRect/>
            </a:stretch>
          </p:blipFill>
          <p:spPr>
            <a:xfrm>
              <a:off x="790832" y="181233"/>
              <a:ext cx="6790723" cy="4678054"/>
            </a:xfrm>
            <a:prstGeom prst="rect">
              <a:avLst/>
            </a:prstGeom>
          </p:spPr>
        </p:pic>
        <p:sp>
          <p:nvSpPr>
            <p:cNvPr id="9" name="TextBox 8"/>
            <p:cNvSpPr txBox="1"/>
            <p:nvPr/>
          </p:nvSpPr>
          <p:spPr>
            <a:xfrm>
              <a:off x="4633274" y="642012"/>
              <a:ext cx="1828189" cy="492443"/>
            </a:xfrm>
            <a:prstGeom prst="rect">
              <a:avLst/>
            </a:prstGeom>
            <a:noFill/>
          </p:spPr>
          <p:txBody>
            <a:bodyPr wrap="square" rtlCol="0">
              <a:spAutoFit/>
            </a:bodyPr>
            <a:lstStyle/>
            <a:p>
              <a:r>
                <a:rPr lang="en-US" dirty="0" err="1">
                  <a:solidFill>
                    <a:srgbClr val="000000"/>
                  </a:solidFill>
                </a:rPr>
                <a:t>symbolau</a:t>
              </a:r>
              <a:endParaRPr lang="en-US" dirty="0">
                <a:solidFill>
                  <a:srgbClr val="000000"/>
                </a:solidFill>
              </a:endParaRPr>
            </a:p>
          </p:txBody>
        </p:sp>
        <p:sp>
          <p:nvSpPr>
            <p:cNvPr id="10" name="TextBox 9"/>
            <p:cNvSpPr txBox="1"/>
            <p:nvPr/>
          </p:nvSpPr>
          <p:spPr>
            <a:xfrm>
              <a:off x="6474307" y="1827211"/>
              <a:ext cx="1370979" cy="492443"/>
            </a:xfrm>
            <a:prstGeom prst="rect">
              <a:avLst/>
            </a:prstGeom>
            <a:noFill/>
          </p:spPr>
          <p:txBody>
            <a:bodyPr wrap="square" rtlCol="0">
              <a:spAutoFit/>
            </a:bodyPr>
            <a:lstStyle/>
            <a:p>
              <a:r>
                <a:rPr lang="en-US" dirty="0" err="1">
                  <a:solidFill>
                    <a:srgbClr val="000000"/>
                  </a:solidFill>
                </a:rPr>
                <a:t>lluniau</a:t>
              </a:r>
              <a:endParaRPr lang="en-US" dirty="0">
                <a:solidFill>
                  <a:srgbClr val="000000"/>
                </a:solidFill>
              </a:endParaRPr>
            </a:p>
          </p:txBody>
        </p:sp>
        <p:sp>
          <p:nvSpPr>
            <p:cNvPr id="11" name="TextBox 10"/>
            <p:cNvSpPr txBox="1"/>
            <p:nvPr/>
          </p:nvSpPr>
          <p:spPr>
            <a:xfrm>
              <a:off x="5663769" y="3626509"/>
              <a:ext cx="950096" cy="492443"/>
            </a:xfrm>
            <a:prstGeom prst="rect">
              <a:avLst/>
            </a:prstGeom>
            <a:noFill/>
          </p:spPr>
          <p:txBody>
            <a:bodyPr wrap="square" rtlCol="0">
              <a:spAutoFit/>
            </a:bodyPr>
            <a:lstStyle/>
            <a:p>
              <a:r>
                <a:rPr lang="en-US" dirty="0" err="1">
                  <a:solidFill>
                    <a:srgbClr val="000000"/>
                  </a:solidFill>
                </a:rPr>
                <a:t>iaith</a:t>
              </a:r>
              <a:endParaRPr lang="en-US" dirty="0">
                <a:solidFill>
                  <a:srgbClr val="000000"/>
                </a:solidFill>
              </a:endParaRPr>
            </a:p>
          </p:txBody>
        </p:sp>
        <p:sp>
          <p:nvSpPr>
            <p:cNvPr id="12" name="TextBox 11"/>
            <p:cNvSpPr txBox="1"/>
            <p:nvPr/>
          </p:nvSpPr>
          <p:spPr>
            <a:xfrm>
              <a:off x="389758" y="2795511"/>
              <a:ext cx="1772016" cy="861775"/>
            </a:xfrm>
            <a:prstGeom prst="rect">
              <a:avLst/>
            </a:prstGeom>
            <a:noFill/>
          </p:spPr>
          <p:txBody>
            <a:bodyPr wrap="square" rtlCol="0">
              <a:spAutoFit/>
            </a:bodyPr>
            <a:lstStyle/>
            <a:p>
              <a:r>
                <a:rPr lang="en-US" dirty="0" err="1">
                  <a:solidFill>
                    <a:srgbClr val="000000"/>
                  </a:solidFill>
                </a:rPr>
                <a:t>Profiadau</a:t>
              </a:r>
              <a:r>
                <a:rPr lang="en-US" dirty="0">
                  <a:solidFill>
                    <a:srgbClr val="000000"/>
                  </a:solidFill>
                </a:rPr>
                <a:t> </a:t>
              </a:r>
              <a:r>
                <a:rPr lang="en-US" dirty="0" err="1">
                  <a:solidFill>
                    <a:srgbClr val="000000"/>
                  </a:solidFill>
                </a:rPr>
                <a:t>diriaethol</a:t>
              </a:r>
              <a:endParaRPr lang="en-US" dirty="0">
                <a:solidFill>
                  <a:srgbClr val="000000"/>
                </a:solidFill>
              </a:endParaRPr>
            </a:p>
          </p:txBody>
        </p:sp>
      </p:grpSp>
      <p:sp>
        <p:nvSpPr>
          <p:cNvPr id="15" name="Title 3"/>
          <p:cNvSpPr txBox="1">
            <a:spLocks/>
          </p:cNvSpPr>
          <p:nvPr/>
        </p:nvSpPr>
        <p:spPr>
          <a:xfrm>
            <a:off x="217177" y="120616"/>
            <a:ext cx="7886700" cy="994172"/>
          </a:xfrm>
          <a:prstGeom prst="rect">
            <a:avLst/>
          </a:prstGeom>
        </p:spPr>
        <p:txBody>
          <a:bodyP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smtClean="0"/>
              <a:t>Model </a:t>
            </a:r>
            <a:r>
              <a:rPr lang="en-GB" dirty="0" err="1" smtClean="0"/>
              <a:t>Addysgegol</a:t>
            </a:r>
            <a:r>
              <a:rPr lang="en-GB" dirty="0" smtClean="0"/>
              <a:t> 1:</a:t>
            </a:r>
          </a:p>
          <a:p>
            <a:r>
              <a:rPr lang="en-GB" dirty="0" smtClean="0"/>
              <a:t>PEDAGOGIC MODEL 1:</a:t>
            </a:r>
            <a:endParaRPr lang="en-GB" dirty="0"/>
          </a:p>
        </p:txBody>
      </p:sp>
      <p:pic>
        <p:nvPicPr>
          <p:cNvPr id="16" name="Picture 15"/>
          <p:cNvPicPr>
            <a:picLocks noChangeAspect="1"/>
          </p:cNvPicPr>
          <p:nvPr/>
        </p:nvPicPr>
        <p:blipFill>
          <a:blip r:embed="rId5"/>
          <a:stretch>
            <a:fillRect/>
          </a:stretch>
        </p:blipFill>
        <p:spPr>
          <a:xfrm>
            <a:off x="5986973" y="3577132"/>
            <a:ext cx="2805404" cy="1723319"/>
          </a:xfrm>
          <a:prstGeom prst="rect">
            <a:avLst/>
          </a:prstGeom>
        </p:spPr>
      </p:pic>
    </p:spTree>
    <p:extLst>
      <p:ext uri="{BB962C8B-B14F-4D97-AF65-F5344CB8AC3E}">
        <p14:creationId xmlns:p14="http://schemas.microsoft.com/office/powerpoint/2010/main" val="305059798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p:cNvPicPr>
            <a:picLocks noChangeAspect="1"/>
          </p:cNvPicPr>
          <p:nvPr/>
        </p:nvPicPr>
        <p:blipFill>
          <a:blip r:embed="rId3"/>
          <a:stretch>
            <a:fillRect/>
          </a:stretch>
        </p:blipFill>
        <p:spPr>
          <a:xfrm>
            <a:off x="2334211" y="240765"/>
            <a:ext cx="1575184" cy="1699157"/>
          </a:xfrm>
          <a:prstGeom prst="rect">
            <a:avLst/>
          </a:prstGeom>
        </p:spPr>
      </p:pic>
      <p:pic>
        <p:nvPicPr>
          <p:cNvPr id="22" name="Picture 21"/>
          <p:cNvPicPr>
            <a:picLocks noChangeAspect="1"/>
          </p:cNvPicPr>
          <p:nvPr/>
        </p:nvPicPr>
        <p:blipFill>
          <a:blip r:embed="rId4"/>
          <a:stretch>
            <a:fillRect/>
          </a:stretch>
        </p:blipFill>
        <p:spPr>
          <a:xfrm>
            <a:off x="5007458" y="131414"/>
            <a:ext cx="1577477" cy="1700932"/>
          </a:xfrm>
          <a:prstGeom prst="rect">
            <a:avLst/>
          </a:prstGeom>
        </p:spPr>
      </p:pic>
      <p:sp>
        <p:nvSpPr>
          <p:cNvPr id="24" name="TextBox 23"/>
          <p:cNvSpPr txBox="1"/>
          <p:nvPr/>
        </p:nvSpPr>
        <p:spPr>
          <a:xfrm>
            <a:off x="207469" y="1877858"/>
            <a:ext cx="4459635" cy="3647152"/>
          </a:xfrm>
          <a:prstGeom prst="rect">
            <a:avLst/>
          </a:prstGeom>
          <a:noFill/>
        </p:spPr>
        <p:txBody>
          <a:bodyPr wrap="square" rtlCol="0" anchor="t">
            <a:spAutoFit/>
          </a:bodyPr>
          <a:lstStyle/>
          <a:p>
            <a:r>
              <a:rPr lang="en-GB" sz="2100" dirty="0" err="1" smtClean="0"/>
              <a:t>Cafodd</a:t>
            </a:r>
            <a:r>
              <a:rPr lang="en-GB" sz="2100" dirty="0" smtClean="0"/>
              <a:t> Sam a Cian far </a:t>
            </a:r>
            <a:r>
              <a:rPr lang="en-GB" sz="2100" dirty="0" err="1" smtClean="0"/>
              <a:t>siocled</a:t>
            </a:r>
            <a:r>
              <a:rPr lang="en-GB" sz="2100" dirty="0" smtClean="0"/>
              <a:t> </a:t>
            </a:r>
            <a:r>
              <a:rPr lang="en-GB" sz="2100" dirty="0" err="1" smtClean="0"/>
              <a:t>yr</a:t>
            </a:r>
            <a:r>
              <a:rPr lang="en-GB" sz="2100" dirty="0" smtClean="0"/>
              <a:t> un </a:t>
            </a:r>
            <a:r>
              <a:rPr lang="en-GB" sz="2100" dirty="0" err="1" smtClean="0"/>
              <a:t>oedd</a:t>
            </a:r>
            <a:r>
              <a:rPr lang="en-GB" sz="2100" dirty="0" smtClean="0"/>
              <a:t> </a:t>
            </a:r>
            <a:r>
              <a:rPr lang="en-GB" sz="2100" dirty="0" err="1" smtClean="0"/>
              <a:t>yn</a:t>
            </a:r>
            <a:r>
              <a:rPr lang="en-GB" sz="2100" dirty="0" smtClean="0"/>
              <a:t> </a:t>
            </a:r>
            <a:r>
              <a:rPr lang="en-GB" sz="2100" dirty="0" err="1"/>
              <a:t>g</a:t>
            </a:r>
            <a:r>
              <a:rPr lang="en-GB" sz="2100" dirty="0" err="1" smtClean="0"/>
              <a:t>wmws</a:t>
            </a:r>
            <a:r>
              <a:rPr lang="en-GB" sz="2100" dirty="0" smtClean="0"/>
              <a:t> </a:t>
            </a:r>
            <a:r>
              <a:rPr lang="en-GB" sz="2100" dirty="0" err="1" smtClean="0"/>
              <a:t>yr</a:t>
            </a:r>
            <a:r>
              <a:rPr lang="en-GB" sz="2100" dirty="0" smtClean="0"/>
              <a:t> un </a:t>
            </a:r>
            <a:r>
              <a:rPr lang="en-GB" sz="2100" dirty="0" err="1" smtClean="0"/>
              <a:t>peth</a:t>
            </a:r>
            <a:r>
              <a:rPr lang="en-GB" sz="2100" dirty="0" smtClean="0"/>
              <a:t>. </a:t>
            </a:r>
            <a:r>
              <a:rPr lang="en-GB" sz="2100" dirty="0" err="1" smtClean="0"/>
              <a:t>Maent</a:t>
            </a:r>
            <a:r>
              <a:rPr lang="en-GB" sz="2100" dirty="0" smtClean="0"/>
              <a:t> </a:t>
            </a:r>
            <a:r>
              <a:rPr lang="en-GB" sz="2100" dirty="0" err="1" smtClean="0"/>
              <a:t>yn</a:t>
            </a:r>
            <a:r>
              <a:rPr lang="en-GB" sz="2100" dirty="0" smtClean="0"/>
              <a:t> </a:t>
            </a:r>
            <a:r>
              <a:rPr lang="en-GB" sz="2100" dirty="0" err="1" smtClean="0"/>
              <a:t>rhannu’r</a:t>
            </a:r>
            <a:r>
              <a:rPr lang="en-GB" sz="2100" dirty="0" smtClean="0"/>
              <a:t> </a:t>
            </a:r>
            <a:r>
              <a:rPr lang="en-GB" sz="2100" dirty="0" err="1" smtClean="0"/>
              <a:t>siocled</a:t>
            </a:r>
            <a:r>
              <a:rPr lang="en-GB" sz="2100" dirty="0" smtClean="0"/>
              <a:t> </a:t>
            </a:r>
            <a:r>
              <a:rPr lang="en-GB" sz="2100" dirty="0" err="1" smtClean="0"/>
              <a:t>yn</a:t>
            </a:r>
            <a:r>
              <a:rPr lang="en-GB" sz="2100" dirty="0" smtClean="0"/>
              <a:t> </a:t>
            </a:r>
            <a:r>
              <a:rPr lang="en-GB" sz="2100" b="1" dirty="0" err="1" smtClean="0">
                <a:cs typeface="Calibri"/>
              </a:rPr>
              <a:t>rannau</a:t>
            </a:r>
            <a:r>
              <a:rPr lang="en-GB" sz="2100" b="1" dirty="0" smtClean="0">
                <a:cs typeface="Calibri"/>
              </a:rPr>
              <a:t> </a:t>
            </a:r>
            <a:r>
              <a:rPr lang="en-GB" sz="2100" b="1" dirty="0" err="1" smtClean="0">
                <a:cs typeface="Calibri"/>
              </a:rPr>
              <a:t>hafal</a:t>
            </a:r>
            <a:r>
              <a:rPr lang="en-GB" sz="2100" dirty="0" smtClean="0">
                <a:cs typeface="Calibri"/>
              </a:rPr>
              <a:t>.</a:t>
            </a:r>
            <a:endParaRPr lang="en-US" sz="1350" dirty="0"/>
          </a:p>
          <a:p>
            <a:endParaRPr lang="en-GB" sz="2100" dirty="0">
              <a:cs typeface="Calibri"/>
            </a:endParaRPr>
          </a:p>
          <a:p>
            <a:r>
              <a:rPr lang="en-GB" sz="2100" dirty="0" smtClean="0"/>
              <a:t>Mae Sam a Cian </a:t>
            </a:r>
            <a:r>
              <a:rPr lang="en-GB" sz="2100" dirty="0" err="1" smtClean="0"/>
              <a:t>yn</a:t>
            </a:r>
            <a:r>
              <a:rPr lang="en-GB" sz="2100" dirty="0" smtClean="0"/>
              <a:t> </a:t>
            </a:r>
            <a:r>
              <a:rPr lang="en-GB" sz="2100" dirty="0" err="1" smtClean="0"/>
              <a:t>bwyta</a:t>
            </a:r>
            <a:r>
              <a:rPr lang="en-GB" sz="2100" dirty="0" smtClean="0"/>
              <a:t> </a:t>
            </a:r>
            <a:r>
              <a:rPr lang="en-GB" sz="2100" b="1" dirty="0" err="1" smtClean="0"/>
              <a:t>yr</a:t>
            </a:r>
            <a:r>
              <a:rPr lang="en-GB" sz="2100" b="1" dirty="0" smtClean="0"/>
              <a:t> un faint </a:t>
            </a:r>
            <a:r>
              <a:rPr lang="en-GB" sz="2100" dirty="0" smtClean="0"/>
              <a:t>o </a:t>
            </a:r>
            <a:r>
              <a:rPr lang="en-GB" sz="2100" dirty="0" err="1" smtClean="0"/>
              <a:t>siocled</a:t>
            </a:r>
            <a:r>
              <a:rPr lang="en-GB" sz="2100" dirty="0" smtClean="0"/>
              <a:t>.</a:t>
            </a:r>
            <a:endParaRPr lang="en-GB" sz="2100" dirty="0"/>
          </a:p>
          <a:p>
            <a:endParaRPr lang="en-GB" sz="2100" dirty="0"/>
          </a:p>
          <a:p>
            <a:r>
              <a:rPr lang="en-GB" sz="2100" b="1" dirty="0" err="1" smtClean="0"/>
              <a:t>D’wedodd</a:t>
            </a:r>
            <a:r>
              <a:rPr lang="en-GB" sz="2100" b="1" dirty="0" smtClean="0"/>
              <a:t> Sam ‘</a:t>
            </a:r>
            <a:r>
              <a:rPr lang="en-GB" sz="2100" b="1" dirty="0" err="1" smtClean="0"/>
              <a:t>Dw’i</a:t>
            </a:r>
            <a:r>
              <a:rPr lang="en-GB" sz="2100" b="1" dirty="0" smtClean="0"/>
              <a:t> </a:t>
            </a:r>
            <a:r>
              <a:rPr lang="en-GB" sz="2100" b="1" dirty="0" err="1" smtClean="0"/>
              <a:t>wedi</a:t>
            </a:r>
            <a:r>
              <a:rPr lang="en-GB" sz="2100" b="1" dirty="0" smtClean="0"/>
              <a:t> </a:t>
            </a:r>
            <a:r>
              <a:rPr lang="en-GB" sz="2100" b="1" dirty="0" err="1" smtClean="0"/>
              <a:t>bwyta</a:t>
            </a:r>
            <a:r>
              <a:rPr lang="en-GB" sz="2100" b="1" dirty="0" smtClean="0"/>
              <a:t> </a:t>
            </a:r>
            <a:r>
              <a:rPr lang="en-GB" sz="2100" b="1" dirty="0" err="1" smtClean="0"/>
              <a:t>mwy</a:t>
            </a:r>
            <a:r>
              <a:rPr lang="en-GB" sz="2100" b="1" dirty="0" smtClean="0"/>
              <a:t> o </a:t>
            </a:r>
            <a:r>
              <a:rPr lang="en-GB" sz="2100" b="1" dirty="0" err="1" smtClean="0"/>
              <a:t>rannau</a:t>
            </a:r>
            <a:r>
              <a:rPr lang="en-GB" sz="2100" b="1" dirty="0" smtClean="0"/>
              <a:t> </a:t>
            </a:r>
            <a:r>
              <a:rPr lang="en-GB" sz="2100" b="1" dirty="0" err="1" smtClean="0"/>
              <a:t>o’r</a:t>
            </a:r>
            <a:r>
              <a:rPr lang="en-GB" sz="2100" b="1" dirty="0" smtClean="0"/>
              <a:t> </a:t>
            </a:r>
            <a:r>
              <a:rPr lang="en-GB" sz="2100" b="1" dirty="0" err="1" smtClean="0"/>
              <a:t>siocled</a:t>
            </a:r>
            <a:r>
              <a:rPr lang="en-GB" sz="2100" b="1" dirty="0" smtClean="0"/>
              <a:t> </a:t>
            </a:r>
            <a:r>
              <a:rPr lang="en-GB" sz="2100" b="1" dirty="0" err="1" smtClean="0"/>
              <a:t>na</a:t>
            </a:r>
            <a:r>
              <a:rPr lang="en-GB" sz="2100" b="1" dirty="0" smtClean="0"/>
              <a:t> Cian’.</a:t>
            </a:r>
            <a:endParaRPr lang="en-GB" sz="2100" b="1" dirty="0">
              <a:cs typeface="Calibri"/>
            </a:endParaRPr>
          </a:p>
          <a:p>
            <a:endParaRPr lang="en-GB" sz="2100" dirty="0"/>
          </a:p>
          <a:p>
            <a:r>
              <a:rPr lang="en-GB" sz="2100" dirty="0" err="1" smtClean="0"/>
              <a:t>Allai</a:t>
            </a:r>
            <a:r>
              <a:rPr lang="en-GB" sz="2100" dirty="0" smtClean="0"/>
              <a:t> Sam </a:t>
            </a:r>
            <a:r>
              <a:rPr lang="en-GB" sz="2100" dirty="0" err="1" smtClean="0"/>
              <a:t>fod</a:t>
            </a:r>
            <a:r>
              <a:rPr lang="en-GB" sz="2100" dirty="0" smtClean="0"/>
              <a:t> </a:t>
            </a:r>
            <a:r>
              <a:rPr lang="en-GB" sz="2100" dirty="0" err="1" smtClean="0"/>
              <a:t>yn</a:t>
            </a:r>
            <a:r>
              <a:rPr lang="en-GB" sz="2100" dirty="0" smtClean="0"/>
              <a:t> </a:t>
            </a:r>
            <a:r>
              <a:rPr lang="en-GB" sz="2100" dirty="0" err="1" smtClean="0"/>
              <a:t>gywir</a:t>
            </a:r>
            <a:r>
              <a:rPr lang="en-GB" sz="2100" dirty="0" smtClean="0"/>
              <a:t>? </a:t>
            </a:r>
            <a:endParaRPr lang="en-GB" sz="2100" dirty="0"/>
          </a:p>
        </p:txBody>
      </p:sp>
      <p:sp>
        <p:nvSpPr>
          <p:cNvPr id="6" name="TextBox 5"/>
          <p:cNvSpPr txBox="1"/>
          <p:nvPr/>
        </p:nvSpPr>
        <p:spPr>
          <a:xfrm>
            <a:off x="4762820" y="1889679"/>
            <a:ext cx="4459635" cy="3647152"/>
          </a:xfrm>
          <a:prstGeom prst="rect">
            <a:avLst/>
          </a:prstGeom>
          <a:noFill/>
        </p:spPr>
        <p:txBody>
          <a:bodyPr wrap="square" rtlCol="0" anchor="t">
            <a:spAutoFit/>
          </a:bodyPr>
          <a:lstStyle/>
          <a:p>
            <a:r>
              <a:rPr lang="en-GB" sz="2100" dirty="0" smtClean="0"/>
              <a:t>Sam </a:t>
            </a:r>
            <a:r>
              <a:rPr lang="en-GB" sz="2100" dirty="0"/>
              <a:t>and </a:t>
            </a:r>
            <a:r>
              <a:rPr lang="en-GB" sz="2100" dirty="0" smtClean="0"/>
              <a:t>Cian </a:t>
            </a:r>
            <a:r>
              <a:rPr lang="en-GB" sz="2100" dirty="0"/>
              <a:t>are each given identical chocolate bars.</a:t>
            </a:r>
            <a:r>
              <a:rPr lang="en-GB" sz="2100" dirty="0">
                <a:cs typeface="Calibri"/>
              </a:rPr>
              <a:t> They each split their chocolate into </a:t>
            </a:r>
            <a:r>
              <a:rPr lang="en-GB" sz="2100" b="1" dirty="0">
                <a:cs typeface="Calibri"/>
              </a:rPr>
              <a:t>equal parts</a:t>
            </a:r>
            <a:r>
              <a:rPr lang="en-GB" sz="2100" dirty="0">
                <a:cs typeface="Calibri"/>
              </a:rPr>
              <a:t>.</a:t>
            </a:r>
            <a:endParaRPr lang="en-US" sz="1350" dirty="0"/>
          </a:p>
          <a:p>
            <a:endParaRPr lang="en-GB" sz="2100" dirty="0">
              <a:cs typeface="Calibri"/>
            </a:endParaRPr>
          </a:p>
          <a:p>
            <a:r>
              <a:rPr lang="en-GB" sz="2100" dirty="0"/>
              <a:t>Sam and Cian </a:t>
            </a:r>
            <a:r>
              <a:rPr lang="en-GB" sz="2100" b="1" dirty="0" smtClean="0"/>
              <a:t>eat </a:t>
            </a:r>
            <a:r>
              <a:rPr lang="en-GB" sz="2100" b="1" dirty="0"/>
              <a:t>the same amount</a:t>
            </a:r>
            <a:r>
              <a:rPr lang="en-GB" sz="2100" dirty="0"/>
              <a:t> of chocolate.</a:t>
            </a:r>
          </a:p>
          <a:p>
            <a:endParaRPr lang="en-GB" sz="2100" dirty="0"/>
          </a:p>
          <a:p>
            <a:r>
              <a:rPr lang="en-GB" sz="2100" b="1" dirty="0" smtClean="0"/>
              <a:t>Sam </a:t>
            </a:r>
            <a:r>
              <a:rPr lang="en-GB" sz="2100" b="1" dirty="0"/>
              <a:t>says ‘I have eaten more parts of chocolate than </a:t>
            </a:r>
            <a:r>
              <a:rPr lang="en-GB" sz="2100" b="1" dirty="0" smtClean="0"/>
              <a:t>Cian’.</a:t>
            </a:r>
            <a:endParaRPr lang="en-GB" sz="2100" b="1" dirty="0">
              <a:cs typeface="Calibri"/>
            </a:endParaRPr>
          </a:p>
          <a:p>
            <a:endParaRPr lang="en-GB" sz="2100" dirty="0"/>
          </a:p>
          <a:p>
            <a:r>
              <a:rPr lang="en-GB" sz="2100" dirty="0"/>
              <a:t>Could </a:t>
            </a:r>
            <a:r>
              <a:rPr lang="en-GB" sz="2100" dirty="0" smtClean="0"/>
              <a:t>Sam </a:t>
            </a:r>
            <a:r>
              <a:rPr lang="en-GB" sz="2100" dirty="0"/>
              <a:t>be correct? </a:t>
            </a:r>
          </a:p>
        </p:txBody>
      </p:sp>
    </p:spTree>
    <p:extLst>
      <p:ext uri="{BB962C8B-B14F-4D97-AF65-F5344CB8AC3E}">
        <p14:creationId xmlns:p14="http://schemas.microsoft.com/office/powerpoint/2010/main" val="38352751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r="13136"/>
          <a:stretch/>
        </p:blipFill>
        <p:spPr>
          <a:xfrm>
            <a:off x="1098065" y="1794018"/>
            <a:ext cx="7501120" cy="3539802"/>
          </a:xfrm>
          <a:prstGeom prst="rect">
            <a:avLst/>
          </a:prstGeom>
        </p:spPr>
      </p:pic>
      <p:sp>
        <p:nvSpPr>
          <p:cNvPr id="3" name="TextBox 2"/>
          <p:cNvSpPr txBox="1"/>
          <p:nvPr/>
        </p:nvSpPr>
        <p:spPr>
          <a:xfrm>
            <a:off x="537882" y="225791"/>
            <a:ext cx="3849701" cy="1384995"/>
          </a:xfrm>
          <a:prstGeom prst="rect">
            <a:avLst/>
          </a:prstGeom>
          <a:noFill/>
        </p:spPr>
        <p:txBody>
          <a:bodyPr wrap="square" rtlCol="0" anchor="t">
            <a:spAutoFit/>
          </a:bodyPr>
          <a:lstStyle/>
          <a:p>
            <a:r>
              <a:rPr lang="en-GB" sz="2800" dirty="0" err="1" smtClean="0"/>
              <a:t>Dyma</a:t>
            </a:r>
            <a:r>
              <a:rPr lang="en-GB" sz="2800" dirty="0" smtClean="0"/>
              <a:t> </a:t>
            </a:r>
            <a:r>
              <a:rPr lang="en-GB" sz="2800" dirty="0" err="1" smtClean="0"/>
              <a:t>dasg</a:t>
            </a:r>
            <a:r>
              <a:rPr lang="en-GB" sz="2800" dirty="0" smtClean="0"/>
              <a:t> </a:t>
            </a:r>
            <a:r>
              <a:rPr lang="en-GB" sz="2800" dirty="0" err="1" smtClean="0"/>
              <a:t>angor</a:t>
            </a:r>
            <a:r>
              <a:rPr lang="en-GB" sz="2800" dirty="0" smtClean="0"/>
              <a:t> </a:t>
            </a:r>
            <a:r>
              <a:rPr lang="en-GB" sz="2800" dirty="0" err="1" smtClean="0"/>
              <a:t>arall</a:t>
            </a:r>
            <a:r>
              <a:rPr lang="en-GB" sz="2800" dirty="0" smtClean="0"/>
              <a:t>.</a:t>
            </a:r>
          </a:p>
          <a:p>
            <a:r>
              <a:rPr lang="en-GB" sz="2800" dirty="0" smtClean="0"/>
              <a:t>Beth </a:t>
            </a:r>
            <a:r>
              <a:rPr lang="en-GB" sz="2800" dirty="0" err="1" smtClean="0"/>
              <a:t>yw</a:t>
            </a:r>
            <a:r>
              <a:rPr lang="en-GB" sz="2800" dirty="0" smtClean="0"/>
              <a:t> </a:t>
            </a:r>
            <a:r>
              <a:rPr lang="en-GB" sz="2800" dirty="0" err="1" smtClean="0"/>
              <a:t>amcan</a:t>
            </a:r>
            <a:r>
              <a:rPr lang="en-GB" sz="2800" dirty="0" smtClean="0"/>
              <a:t> y </a:t>
            </a:r>
            <a:r>
              <a:rPr lang="en-GB" sz="2800" dirty="0" err="1" smtClean="0"/>
              <a:t>wers</a:t>
            </a:r>
            <a:r>
              <a:rPr lang="en-GB" sz="2800" dirty="0" smtClean="0"/>
              <a:t>? </a:t>
            </a:r>
          </a:p>
          <a:p>
            <a:r>
              <a:rPr lang="en-GB" sz="2800" dirty="0" smtClean="0"/>
              <a:t>Pa </a:t>
            </a:r>
            <a:r>
              <a:rPr lang="en-GB" sz="2800" dirty="0" err="1" smtClean="0"/>
              <a:t>fath</a:t>
            </a:r>
            <a:r>
              <a:rPr lang="en-GB" sz="2800" dirty="0" smtClean="0"/>
              <a:t> o </a:t>
            </a:r>
            <a:r>
              <a:rPr lang="en-GB" sz="2800" dirty="0" err="1" smtClean="0"/>
              <a:t>oed</a:t>
            </a:r>
            <a:r>
              <a:rPr lang="en-GB" sz="2800" dirty="0" smtClean="0"/>
              <a:t>?</a:t>
            </a:r>
            <a:endParaRPr lang="en-GB" sz="2800" dirty="0"/>
          </a:p>
        </p:txBody>
      </p:sp>
      <p:sp>
        <p:nvSpPr>
          <p:cNvPr id="4" name="TextBox 3"/>
          <p:cNvSpPr txBox="1"/>
          <p:nvPr/>
        </p:nvSpPr>
        <p:spPr>
          <a:xfrm>
            <a:off x="4848625" y="225790"/>
            <a:ext cx="4295375" cy="1384995"/>
          </a:xfrm>
          <a:prstGeom prst="rect">
            <a:avLst/>
          </a:prstGeom>
          <a:noFill/>
        </p:spPr>
        <p:txBody>
          <a:bodyPr wrap="square" rtlCol="0" anchor="t">
            <a:spAutoFit/>
          </a:bodyPr>
          <a:lstStyle/>
          <a:p>
            <a:r>
              <a:rPr lang="en-GB" sz="2800" dirty="0"/>
              <a:t>Here is another anchor </a:t>
            </a:r>
            <a:r>
              <a:rPr lang="en-GB" sz="2800" dirty="0" smtClean="0"/>
              <a:t>task. What </a:t>
            </a:r>
            <a:r>
              <a:rPr lang="en-GB" sz="2800" dirty="0"/>
              <a:t>is the objective of the lesson? What sort of age? </a:t>
            </a:r>
          </a:p>
        </p:txBody>
      </p:sp>
    </p:spTree>
    <p:extLst>
      <p:ext uri="{BB962C8B-B14F-4D97-AF65-F5344CB8AC3E}">
        <p14:creationId xmlns:p14="http://schemas.microsoft.com/office/powerpoint/2010/main" val="27869714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114" y="523765"/>
            <a:ext cx="4870497" cy="4816637"/>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21003" y="478913"/>
            <a:ext cx="4618262" cy="3839904"/>
          </a:xfrm>
          <a:prstGeom prst="rect">
            <a:avLst/>
          </a:prstGeom>
        </p:spPr>
      </p:pic>
    </p:spTree>
    <p:extLst>
      <p:ext uri="{BB962C8B-B14F-4D97-AF65-F5344CB8AC3E}">
        <p14:creationId xmlns:p14="http://schemas.microsoft.com/office/powerpoint/2010/main" val="1123535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63536" y="295094"/>
            <a:ext cx="1834711" cy="1814325"/>
          </a:xfrm>
          <a:prstGeom prst="rect">
            <a:avLst/>
          </a:prstGeom>
        </p:spPr>
      </p:pic>
      <p:pic>
        <p:nvPicPr>
          <p:cNvPr id="5" name="Picture 4"/>
          <p:cNvPicPr>
            <a:picLocks noChangeAspect="1"/>
          </p:cNvPicPr>
          <p:nvPr/>
        </p:nvPicPr>
        <p:blipFill>
          <a:blip r:embed="rId3"/>
          <a:stretch>
            <a:fillRect/>
          </a:stretch>
        </p:blipFill>
        <p:spPr>
          <a:xfrm>
            <a:off x="2445818" y="240011"/>
            <a:ext cx="2313969" cy="1924489"/>
          </a:xfrm>
          <a:prstGeom prst="rect">
            <a:avLst/>
          </a:prstGeom>
        </p:spPr>
      </p:pic>
      <p:sp>
        <p:nvSpPr>
          <p:cNvPr id="6" name="Cloud Callout 5"/>
          <p:cNvSpPr/>
          <p:nvPr/>
        </p:nvSpPr>
        <p:spPr>
          <a:xfrm>
            <a:off x="330414" y="2066520"/>
            <a:ext cx="8275704" cy="3419880"/>
          </a:xfrm>
          <a:prstGeom prst="cloudCallout">
            <a:avLst>
              <a:gd name="adj1" fmla="val -51364"/>
              <a:gd name="adj2" fmla="val 5118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TextBox 6"/>
          <p:cNvSpPr txBox="1"/>
          <p:nvPr/>
        </p:nvSpPr>
        <p:spPr>
          <a:xfrm>
            <a:off x="2352035" y="3935926"/>
            <a:ext cx="4392386" cy="1061829"/>
          </a:xfrm>
          <a:prstGeom prst="rect">
            <a:avLst/>
          </a:prstGeom>
          <a:noFill/>
        </p:spPr>
        <p:txBody>
          <a:bodyPr wrap="square" rtlCol="0">
            <a:spAutoFit/>
          </a:bodyPr>
          <a:lstStyle/>
          <a:p>
            <a:r>
              <a:rPr lang="en-GB" sz="2100" dirty="0">
                <a:solidFill>
                  <a:schemeClr val="bg1"/>
                </a:solidFill>
              </a:rPr>
              <a:t>What do you notice about:</a:t>
            </a:r>
          </a:p>
          <a:p>
            <a:r>
              <a:rPr lang="en-GB" sz="2100" dirty="0">
                <a:solidFill>
                  <a:schemeClr val="bg1"/>
                </a:solidFill>
              </a:rPr>
              <a:t>-the way the questions are presented? </a:t>
            </a:r>
          </a:p>
          <a:p>
            <a:r>
              <a:rPr lang="en-GB" sz="2100" dirty="0">
                <a:solidFill>
                  <a:schemeClr val="bg1"/>
                </a:solidFill>
              </a:rPr>
              <a:t>-the way the questions change? </a:t>
            </a:r>
          </a:p>
        </p:txBody>
      </p:sp>
      <p:sp>
        <p:nvSpPr>
          <p:cNvPr id="8" name="TextBox 7"/>
          <p:cNvSpPr txBox="1"/>
          <p:nvPr/>
        </p:nvSpPr>
        <p:spPr>
          <a:xfrm>
            <a:off x="1505510" y="2628360"/>
            <a:ext cx="5748217" cy="1061829"/>
          </a:xfrm>
          <a:prstGeom prst="rect">
            <a:avLst/>
          </a:prstGeom>
          <a:noFill/>
        </p:spPr>
        <p:txBody>
          <a:bodyPr wrap="square" rtlCol="0">
            <a:spAutoFit/>
          </a:bodyPr>
          <a:lstStyle/>
          <a:p>
            <a:r>
              <a:rPr lang="en-GB" sz="2100" dirty="0" smtClean="0">
                <a:solidFill>
                  <a:schemeClr val="bg1"/>
                </a:solidFill>
              </a:rPr>
              <a:t>Beth </a:t>
            </a:r>
            <a:r>
              <a:rPr lang="en-GB" sz="2100" dirty="0" err="1" smtClean="0">
                <a:solidFill>
                  <a:schemeClr val="bg1"/>
                </a:solidFill>
              </a:rPr>
              <a:t>ydych</a:t>
            </a:r>
            <a:r>
              <a:rPr lang="en-GB" sz="2100" dirty="0" smtClean="0">
                <a:solidFill>
                  <a:schemeClr val="bg1"/>
                </a:solidFill>
              </a:rPr>
              <a:t> </a:t>
            </a:r>
            <a:r>
              <a:rPr lang="en-GB" sz="2100" dirty="0" err="1" smtClean="0">
                <a:solidFill>
                  <a:schemeClr val="bg1"/>
                </a:solidFill>
              </a:rPr>
              <a:t>yn</a:t>
            </a:r>
            <a:r>
              <a:rPr lang="en-GB" sz="2100" dirty="0" smtClean="0">
                <a:solidFill>
                  <a:schemeClr val="bg1"/>
                </a:solidFill>
              </a:rPr>
              <a:t> </a:t>
            </a:r>
            <a:r>
              <a:rPr lang="en-GB" sz="2100" dirty="0" err="1" smtClean="0">
                <a:solidFill>
                  <a:schemeClr val="bg1"/>
                </a:solidFill>
              </a:rPr>
              <a:t>sylwi</a:t>
            </a:r>
            <a:r>
              <a:rPr lang="en-GB" sz="2100" dirty="0" smtClean="0">
                <a:solidFill>
                  <a:schemeClr val="bg1"/>
                </a:solidFill>
              </a:rPr>
              <a:t> am:</a:t>
            </a:r>
          </a:p>
          <a:p>
            <a:pPr marL="342900" indent="-342900">
              <a:buFontTx/>
              <a:buChar char="-"/>
            </a:pPr>
            <a:r>
              <a:rPr lang="en-GB" sz="2100" dirty="0" smtClean="0">
                <a:solidFill>
                  <a:schemeClr val="bg1"/>
                </a:solidFill>
              </a:rPr>
              <a:t>Y </a:t>
            </a:r>
            <a:r>
              <a:rPr lang="en-GB" sz="2100" dirty="0" err="1" smtClean="0">
                <a:solidFill>
                  <a:schemeClr val="bg1"/>
                </a:solidFill>
              </a:rPr>
              <a:t>ffordd</a:t>
            </a:r>
            <a:r>
              <a:rPr lang="en-GB" sz="2100" dirty="0" smtClean="0">
                <a:solidFill>
                  <a:schemeClr val="bg1"/>
                </a:solidFill>
              </a:rPr>
              <a:t> </a:t>
            </a:r>
            <a:r>
              <a:rPr lang="en-GB" sz="2100" dirty="0" err="1" smtClean="0">
                <a:solidFill>
                  <a:schemeClr val="bg1"/>
                </a:solidFill>
              </a:rPr>
              <a:t>mae’r</a:t>
            </a:r>
            <a:r>
              <a:rPr lang="en-GB" sz="2100" dirty="0" smtClean="0">
                <a:solidFill>
                  <a:schemeClr val="bg1"/>
                </a:solidFill>
              </a:rPr>
              <a:t> </a:t>
            </a:r>
            <a:r>
              <a:rPr lang="en-GB" sz="2100" dirty="0" err="1" smtClean="0">
                <a:solidFill>
                  <a:schemeClr val="bg1"/>
                </a:solidFill>
              </a:rPr>
              <a:t>cwestiynau</a:t>
            </a:r>
            <a:r>
              <a:rPr lang="en-GB" sz="2100" dirty="0" smtClean="0">
                <a:solidFill>
                  <a:schemeClr val="bg1"/>
                </a:solidFill>
              </a:rPr>
              <a:t> </a:t>
            </a:r>
            <a:r>
              <a:rPr lang="en-GB" sz="2100" dirty="0" err="1" smtClean="0">
                <a:solidFill>
                  <a:schemeClr val="bg1"/>
                </a:solidFill>
              </a:rPr>
              <a:t>yn</a:t>
            </a:r>
            <a:r>
              <a:rPr lang="en-GB" sz="2100" dirty="0" smtClean="0">
                <a:solidFill>
                  <a:schemeClr val="bg1"/>
                </a:solidFill>
              </a:rPr>
              <a:t> </a:t>
            </a:r>
            <a:r>
              <a:rPr lang="en-GB" sz="2100" dirty="0" err="1" smtClean="0">
                <a:solidFill>
                  <a:schemeClr val="bg1"/>
                </a:solidFill>
              </a:rPr>
              <a:t>cael</a:t>
            </a:r>
            <a:r>
              <a:rPr lang="en-GB" sz="2100" dirty="0" smtClean="0">
                <a:solidFill>
                  <a:schemeClr val="bg1"/>
                </a:solidFill>
              </a:rPr>
              <a:t> </a:t>
            </a:r>
            <a:r>
              <a:rPr lang="en-GB" sz="2100" dirty="0" err="1" smtClean="0">
                <a:solidFill>
                  <a:schemeClr val="bg1"/>
                </a:solidFill>
              </a:rPr>
              <a:t>eu</a:t>
            </a:r>
            <a:r>
              <a:rPr lang="en-GB" sz="2100" dirty="0" smtClean="0">
                <a:solidFill>
                  <a:schemeClr val="bg1"/>
                </a:solidFill>
              </a:rPr>
              <a:t> </a:t>
            </a:r>
            <a:r>
              <a:rPr lang="en-GB" sz="2100" dirty="0" err="1" smtClean="0">
                <a:solidFill>
                  <a:schemeClr val="bg1"/>
                </a:solidFill>
              </a:rPr>
              <a:t>cyflwyno</a:t>
            </a:r>
            <a:r>
              <a:rPr lang="en-GB" sz="2100" dirty="0" smtClean="0">
                <a:solidFill>
                  <a:schemeClr val="bg1"/>
                </a:solidFill>
              </a:rPr>
              <a:t>?</a:t>
            </a:r>
          </a:p>
          <a:p>
            <a:pPr marL="342900" indent="-342900">
              <a:buFontTx/>
              <a:buChar char="-"/>
            </a:pPr>
            <a:r>
              <a:rPr lang="en-GB" sz="2100" dirty="0" smtClean="0">
                <a:solidFill>
                  <a:schemeClr val="bg1"/>
                </a:solidFill>
              </a:rPr>
              <a:t>Y </a:t>
            </a:r>
            <a:r>
              <a:rPr lang="en-GB" sz="2100" dirty="0" err="1" smtClean="0">
                <a:solidFill>
                  <a:schemeClr val="bg1"/>
                </a:solidFill>
              </a:rPr>
              <a:t>ffordd</a:t>
            </a:r>
            <a:r>
              <a:rPr lang="en-GB" sz="2100" dirty="0" smtClean="0">
                <a:solidFill>
                  <a:schemeClr val="bg1"/>
                </a:solidFill>
              </a:rPr>
              <a:t> </a:t>
            </a:r>
            <a:r>
              <a:rPr lang="en-GB" sz="2100" dirty="0" err="1" smtClean="0">
                <a:solidFill>
                  <a:schemeClr val="bg1"/>
                </a:solidFill>
              </a:rPr>
              <a:t>mae’r</a:t>
            </a:r>
            <a:r>
              <a:rPr lang="en-GB" sz="2100" dirty="0" smtClean="0">
                <a:solidFill>
                  <a:schemeClr val="bg1"/>
                </a:solidFill>
              </a:rPr>
              <a:t> </a:t>
            </a:r>
            <a:r>
              <a:rPr lang="en-GB" sz="2100" dirty="0" err="1" smtClean="0">
                <a:solidFill>
                  <a:schemeClr val="bg1"/>
                </a:solidFill>
              </a:rPr>
              <a:t>cwestiynau</a:t>
            </a:r>
            <a:r>
              <a:rPr lang="en-GB" sz="2100" dirty="0" smtClean="0">
                <a:solidFill>
                  <a:schemeClr val="bg1"/>
                </a:solidFill>
              </a:rPr>
              <a:t> </a:t>
            </a:r>
            <a:r>
              <a:rPr lang="en-GB" sz="2100" dirty="0" err="1" smtClean="0">
                <a:solidFill>
                  <a:schemeClr val="bg1"/>
                </a:solidFill>
              </a:rPr>
              <a:t>yn</a:t>
            </a:r>
            <a:r>
              <a:rPr lang="en-GB" sz="2100" dirty="0" smtClean="0">
                <a:solidFill>
                  <a:schemeClr val="bg1"/>
                </a:solidFill>
              </a:rPr>
              <a:t> </a:t>
            </a:r>
            <a:r>
              <a:rPr lang="en-GB" sz="2100" dirty="0" err="1" smtClean="0">
                <a:solidFill>
                  <a:schemeClr val="bg1"/>
                </a:solidFill>
              </a:rPr>
              <a:t>newid</a:t>
            </a:r>
            <a:r>
              <a:rPr lang="en-GB" sz="2100" dirty="0" smtClean="0">
                <a:solidFill>
                  <a:schemeClr val="bg1"/>
                </a:solidFill>
              </a:rPr>
              <a:t>?</a:t>
            </a:r>
            <a:endParaRPr lang="en-GB" sz="2100" dirty="0">
              <a:solidFill>
                <a:schemeClr val="bg1"/>
              </a:solidFill>
            </a:endParaRPr>
          </a:p>
        </p:txBody>
      </p:sp>
    </p:spTree>
    <p:extLst>
      <p:ext uri="{BB962C8B-B14F-4D97-AF65-F5344CB8AC3E}">
        <p14:creationId xmlns:p14="http://schemas.microsoft.com/office/powerpoint/2010/main" val="12605699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3813" b="3150"/>
          <a:stretch/>
        </p:blipFill>
        <p:spPr>
          <a:xfrm>
            <a:off x="551027" y="850168"/>
            <a:ext cx="8103056" cy="4378817"/>
          </a:xfrm>
          <a:prstGeom prst="rect">
            <a:avLst/>
          </a:prstGeom>
          <a:ln w="22225">
            <a:solidFill>
              <a:schemeClr val="accent1"/>
            </a:solidFill>
          </a:ln>
        </p:spPr>
      </p:pic>
      <p:sp>
        <p:nvSpPr>
          <p:cNvPr id="3" name="TextBox 2"/>
          <p:cNvSpPr txBox="1"/>
          <p:nvPr/>
        </p:nvSpPr>
        <p:spPr>
          <a:xfrm>
            <a:off x="1819077" y="5235424"/>
            <a:ext cx="6558566" cy="300082"/>
          </a:xfrm>
          <a:prstGeom prst="rect">
            <a:avLst/>
          </a:prstGeom>
          <a:noFill/>
        </p:spPr>
        <p:txBody>
          <a:bodyPr wrap="square" rtlCol="0">
            <a:spAutoFit/>
          </a:bodyPr>
          <a:lstStyle/>
          <a:p>
            <a:r>
              <a:rPr lang="en-GB" sz="1350" dirty="0"/>
              <a:t>Askew, M. (2015) </a:t>
            </a:r>
            <a:r>
              <a:rPr lang="en-GB" sz="1350" i="1" dirty="0"/>
              <a:t>Transforming Primary Mathematics </a:t>
            </a:r>
            <a:r>
              <a:rPr lang="en-GB" sz="1350" dirty="0" err="1"/>
              <a:t>Routledge</a:t>
            </a:r>
            <a:r>
              <a:rPr lang="en-GB" sz="1350" dirty="0"/>
              <a:t>: Oxon </a:t>
            </a:r>
          </a:p>
        </p:txBody>
      </p:sp>
      <p:sp>
        <p:nvSpPr>
          <p:cNvPr id="4" name="Rectangle 3"/>
          <p:cNvSpPr/>
          <p:nvPr/>
        </p:nvSpPr>
        <p:spPr>
          <a:xfrm>
            <a:off x="450240" y="5385465"/>
            <a:ext cx="8203843" cy="507831"/>
          </a:xfrm>
          <a:prstGeom prst="rect">
            <a:avLst/>
          </a:prstGeom>
        </p:spPr>
        <p:txBody>
          <a:bodyPr wrap="square">
            <a:spAutoFit/>
          </a:bodyPr>
          <a:lstStyle/>
          <a:p>
            <a:r>
              <a:rPr lang="en-GB" sz="1350" dirty="0">
                <a:hlinkClick r:id="rId3"/>
              </a:rPr>
              <a:t>http://cambridgemathshub.org/wp-content/uploads/2016/08/Mastery-Conference-Procedural-Variation-KS2.pdf</a:t>
            </a:r>
            <a:endParaRPr lang="en-GB" sz="1350" dirty="0"/>
          </a:p>
          <a:p>
            <a:endParaRPr lang="en-GB" sz="1350" dirty="0"/>
          </a:p>
        </p:txBody>
      </p:sp>
      <p:sp>
        <p:nvSpPr>
          <p:cNvPr id="5" name="TextBox 4"/>
          <p:cNvSpPr txBox="1"/>
          <p:nvPr/>
        </p:nvSpPr>
        <p:spPr>
          <a:xfrm>
            <a:off x="277794" y="58920"/>
            <a:ext cx="8649522" cy="969496"/>
          </a:xfrm>
          <a:prstGeom prst="rect">
            <a:avLst/>
          </a:prstGeom>
          <a:noFill/>
        </p:spPr>
        <p:txBody>
          <a:bodyPr wrap="square" rtlCol="0">
            <a:spAutoFit/>
          </a:bodyPr>
          <a:lstStyle/>
          <a:p>
            <a:r>
              <a:rPr lang="en-GB" sz="3600" dirty="0" err="1" smtClean="0">
                <a:solidFill>
                  <a:schemeClr val="tx2"/>
                </a:solidFill>
              </a:rPr>
              <a:t>Nid</a:t>
            </a:r>
            <a:r>
              <a:rPr lang="en-GB" sz="3600" dirty="0" smtClean="0">
                <a:solidFill>
                  <a:schemeClr val="tx2"/>
                </a:solidFill>
              </a:rPr>
              <a:t> </a:t>
            </a:r>
            <a:r>
              <a:rPr lang="en-GB" sz="3600" dirty="0" err="1" smtClean="0">
                <a:solidFill>
                  <a:schemeClr val="tx2"/>
                </a:solidFill>
              </a:rPr>
              <a:t>yw</a:t>
            </a:r>
            <a:r>
              <a:rPr lang="en-GB" sz="3600" dirty="0" smtClean="0">
                <a:solidFill>
                  <a:schemeClr val="tx2"/>
                </a:solidFill>
              </a:rPr>
              <a:t> </a:t>
            </a:r>
            <a:r>
              <a:rPr lang="en-GB" sz="3600" dirty="0" err="1" smtClean="0">
                <a:solidFill>
                  <a:schemeClr val="tx2"/>
                </a:solidFill>
              </a:rPr>
              <a:t>Amrywiad</a:t>
            </a:r>
            <a:r>
              <a:rPr lang="en-GB" sz="3600" dirty="0" smtClean="0">
                <a:solidFill>
                  <a:schemeClr val="tx2"/>
                </a:solidFill>
              </a:rPr>
              <a:t> </a:t>
            </a:r>
            <a:r>
              <a:rPr lang="en-GB" sz="3600" dirty="0" err="1" smtClean="0">
                <a:solidFill>
                  <a:schemeClr val="tx2"/>
                </a:solidFill>
              </a:rPr>
              <a:t>yr</a:t>
            </a:r>
            <a:r>
              <a:rPr lang="en-GB" sz="3600" dirty="0" smtClean="0">
                <a:solidFill>
                  <a:schemeClr val="tx2"/>
                </a:solidFill>
              </a:rPr>
              <a:t> un </a:t>
            </a:r>
            <a:r>
              <a:rPr lang="en-GB" sz="3600" dirty="0" err="1" smtClean="0">
                <a:solidFill>
                  <a:schemeClr val="tx2"/>
                </a:solidFill>
              </a:rPr>
              <a:t>peth</a:t>
            </a:r>
            <a:r>
              <a:rPr lang="en-GB" sz="3600" dirty="0" smtClean="0">
                <a:solidFill>
                  <a:schemeClr val="tx2"/>
                </a:solidFill>
              </a:rPr>
              <a:t> ag </a:t>
            </a:r>
            <a:r>
              <a:rPr lang="en-GB" sz="3600" dirty="0" err="1" smtClean="0">
                <a:solidFill>
                  <a:schemeClr val="tx2"/>
                </a:solidFill>
              </a:rPr>
              <a:t>Amrywiaeth</a:t>
            </a:r>
            <a:r>
              <a:rPr lang="en-GB" sz="3600" dirty="0" smtClean="0">
                <a:solidFill>
                  <a:schemeClr val="tx2"/>
                </a:solidFill>
              </a:rPr>
              <a:t> </a:t>
            </a:r>
          </a:p>
          <a:p>
            <a:pPr marL="342900" indent="-342900">
              <a:buFontTx/>
              <a:buChar char="-"/>
            </a:pPr>
            <a:endParaRPr lang="en-GB" sz="2100" dirty="0"/>
          </a:p>
        </p:txBody>
      </p:sp>
    </p:spTree>
    <p:extLst>
      <p:ext uri="{BB962C8B-B14F-4D97-AF65-F5344CB8AC3E}">
        <p14:creationId xmlns:p14="http://schemas.microsoft.com/office/powerpoint/2010/main" val="39004906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47751" y="1588352"/>
            <a:ext cx="7977495" cy="3999173"/>
          </a:xfrm>
          <a:prstGeom prst="rect">
            <a:avLst/>
          </a:prstGeom>
        </p:spPr>
      </p:pic>
      <p:sp>
        <p:nvSpPr>
          <p:cNvPr id="4" name="TextBox 3"/>
          <p:cNvSpPr txBox="1"/>
          <p:nvPr/>
        </p:nvSpPr>
        <p:spPr>
          <a:xfrm>
            <a:off x="547751" y="-52114"/>
            <a:ext cx="7971400" cy="1877437"/>
          </a:xfrm>
          <a:prstGeom prst="rect">
            <a:avLst/>
          </a:prstGeom>
          <a:noFill/>
        </p:spPr>
        <p:txBody>
          <a:bodyPr wrap="square" rtlCol="0">
            <a:spAutoFit/>
          </a:bodyPr>
          <a:lstStyle/>
          <a:p>
            <a:r>
              <a:rPr lang="en-GB" sz="3600" dirty="0" err="1">
                <a:solidFill>
                  <a:schemeClr val="tx2"/>
                </a:solidFill>
              </a:rPr>
              <a:t>Amrywiaeth</a:t>
            </a:r>
            <a:r>
              <a:rPr lang="en-GB" sz="3600" dirty="0">
                <a:solidFill>
                  <a:schemeClr val="tx2"/>
                </a:solidFill>
              </a:rPr>
              <a:t> </a:t>
            </a:r>
            <a:r>
              <a:rPr lang="en-GB" sz="3600" dirty="0" smtClean="0">
                <a:solidFill>
                  <a:schemeClr val="tx2"/>
                </a:solidFill>
              </a:rPr>
              <a:t>				</a:t>
            </a:r>
            <a:r>
              <a:rPr lang="en-GB" sz="3600" dirty="0" err="1" smtClean="0">
                <a:solidFill>
                  <a:schemeClr val="tx2"/>
                </a:solidFill>
              </a:rPr>
              <a:t>Amrywiad</a:t>
            </a:r>
            <a:endParaRPr lang="en-GB" sz="3600" dirty="0" smtClean="0">
              <a:solidFill>
                <a:schemeClr val="tx2"/>
              </a:solidFill>
            </a:endParaRPr>
          </a:p>
          <a:p>
            <a:pPr algn="ctr"/>
            <a:r>
              <a:rPr lang="en-GB" sz="2000" dirty="0" smtClean="0"/>
              <a:t>Beth </a:t>
            </a:r>
            <a:r>
              <a:rPr lang="en-GB" sz="2000" dirty="0" err="1" smtClean="0"/>
              <a:t>ydych</a:t>
            </a:r>
            <a:r>
              <a:rPr lang="en-GB" sz="2000" dirty="0" smtClean="0"/>
              <a:t> </a:t>
            </a:r>
            <a:r>
              <a:rPr lang="en-GB" sz="2000" dirty="0" err="1" smtClean="0"/>
              <a:t>yn</a:t>
            </a:r>
            <a:r>
              <a:rPr lang="en-GB" sz="2000" dirty="0" smtClean="0"/>
              <a:t> </a:t>
            </a:r>
            <a:r>
              <a:rPr lang="en-GB" sz="2000" dirty="0" err="1" smtClean="0"/>
              <a:t>sylwi</a:t>
            </a:r>
            <a:r>
              <a:rPr lang="en-GB" sz="2000" dirty="0" smtClean="0"/>
              <a:t>?</a:t>
            </a:r>
          </a:p>
          <a:p>
            <a:pPr algn="ctr"/>
            <a:r>
              <a:rPr lang="en-GB" sz="2000" dirty="0" smtClean="0"/>
              <a:t>Beth </a:t>
            </a:r>
            <a:r>
              <a:rPr lang="en-GB" sz="2000" dirty="0" err="1" smtClean="0"/>
              <a:t>sy’n</a:t>
            </a:r>
            <a:r>
              <a:rPr lang="en-GB" sz="2000" dirty="0" smtClean="0"/>
              <a:t> </a:t>
            </a:r>
            <a:r>
              <a:rPr lang="en-GB" sz="2000" dirty="0" err="1" smtClean="0"/>
              <a:t>debyg</a:t>
            </a:r>
            <a:r>
              <a:rPr lang="en-GB" sz="2000" dirty="0" smtClean="0"/>
              <a:t>?</a:t>
            </a:r>
          </a:p>
          <a:p>
            <a:pPr algn="ctr"/>
            <a:r>
              <a:rPr lang="en-GB" sz="2000" dirty="0" smtClean="0"/>
              <a:t>Beth </a:t>
            </a:r>
            <a:r>
              <a:rPr lang="en-GB" sz="2000" dirty="0" err="1" smtClean="0"/>
              <a:t>sy’n</a:t>
            </a:r>
            <a:r>
              <a:rPr lang="en-GB" sz="2000" dirty="0" smtClean="0"/>
              <a:t> </a:t>
            </a:r>
            <a:r>
              <a:rPr lang="en-GB" sz="2000" dirty="0" err="1" smtClean="0"/>
              <a:t>wahanol</a:t>
            </a:r>
            <a:r>
              <a:rPr lang="en-GB" sz="2000" dirty="0" smtClean="0"/>
              <a:t>?</a:t>
            </a:r>
          </a:p>
          <a:p>
            <a:pPr algn="ctr"/>
            <a:r>
              <a:rPr lang="en-GB" sz="2000" dirty="0" smtClean="0"/>
              <a:t>Pa </a:t>
            </a:r>
            <a:r>
              <a:rPr lang="en-GB" sz="2000" dirty="0" err="1" smtClean="0"/>
              <a:t>strwythurau</a:t>
            </a:r>
            <a:r>
              <a:rPr lang="en-GB" sz="2000" dirty="0" smtClean="0"/>
              <a:t> </a:t>
            </a:r>
            <a:r>
              <a:rPr lang="en-GB" sz="2000" dirty="0" err="1" smtClean="0"/>
              <a:t>sy’n</a:t>
            </a:r>
            <a:r>
              <a:rPr lang="en-GB" sz="2000" dirty="0" smtClean="0"/>
              <a:t> </a:t>
            </a:r>
            <a:r>
              <a:rPr lang="en-GB" sz="2000" dirty="0" err="1" smtClean="0"/>
              <a:t>cael</a:t>
            </a:r>
            <a:r>
              <a:rPr lang="en-GB" sz="2000" dirty="0" smtClean="0"/>
              <a:t> </a:t>
            </a:r>
            <a:r>
              <a:rPr lang="en-GB" sz="2000" dirty="0" err="1" smtClean="0"/>
              <a:t>eu</a:t>
            </a:r>
            <a:r>
              <a:rPr lang="en-GB" sz="2000" dirty="0" smtClean="0"/>
              <a:t> </a:t>
            </a:r>
            <a:r>
              <a:rPr lang="en-GB" sz="2000" dirty="0" err="1" smtClean="0"/>
              <a:t>hamlygu</a:t>
            </a:r>
            <a:r>
              <a:rPr lang="en-GB" sz="2000" dirty="0" smtClean="0"/>
              <a:t>?</a:t>
            </a:r>
            <a:endParaRPr lang="en-GB" sz="2000" dirty="0"/>
          </a:p>
        </p:txBody>
      </p:sp>
    </p:spTree>
    <p:extLst>
      <p:ext uri="{BB962C8B-B14F-4D97-AF65-F5344CB8AC3E}">
        <p14:creationId xmlns:p14="http://schemas.microsoft.com/office/powerpoint/2010/main" val="17352173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287699"/>
            <a:ext cx="3917173" cy="1130300"/>
          </a:xfrm>
        </p:spPr>
        <p:txBody>
          <a:bodyPr>
            <a:normAutofit fontScale="90000"/>
          </a:bodyPr>
          <a:lstStyle/>
          <a:p>
            <a:r>
              <a:rPr lang="en-GB" altLang="en-US" dirty="0">
                <a:ea typeface="ＭＳ Ｐゴシック" panose="020B0600070205080204" pitchFamily="34" charset="-128"/>
              </a:rPr>
              <a:t>Dull </a:t>
            </a:r>
            <a:r>
              <a:rPr lang="en-GB" altLang="en-US" dirty="0" err="1">
                <a:ea typeface="ＭＳ Ｐゴシック" panose="020B0600070205080204" pitchFamily="34" charset="-128"/>
              </a:rPr>
              <a:t>gweledol</a:t>
            </a:r>
            <a:r>
              <a:rPr lang="en-GB" altLang="en-US" dirty="0">
                <a:ea typeface="ＭＳ Ｐゴシック" panose="020B0600070205080204" pitchFamily="34" charset="-128"/>
              </a:rPr>
              <a:t> / </a:t>
            </a:r>
            <a:r>
              <a:rPr lang="en-GB" altLang="en-US" dirty="0" err="1">
                <a:ea typeface="ＭＳ Ｐゴシック" panose="020B0600070205080204" pitchFamily="34" charset="-128"/>
              </a:rPr>
              <a:t>diriaethol</a:t>
            </a:r>
            <a:r>
              <a:rPr lang="en-GB" altLang="en-US" dirty="0">
                <a:ea typeface="ＭＳ Ｐゴシック" panose="020B0600070205080204" pitchFamily="34" charset="-128"/>
              </a:rPr>
              <a:t> o </a:t>
            </a:r>
            <a:r>
              <a:rPr lang="en-GB" altLang="en-US" dirty="0" err="1">
                <a:ea typeface="ＭＳ Ｐゴシック" panose="020B0600070205080204" pitchFamily="34" charset="-128"/>
              </a:rPr>
              <a:t>fodelu</a:t>
            </a:r>
            <a:r>
              <a:rPr lang="en-GB" altLang="en-US" dirty="0">
                <a:ea typeface="ＭＳ Ｐゴシック" panose="020B0600070205080204" pitchFamily="34" charset="-128"/>
              </a:rPr>
              <a:t> </a:t>
            </a:r>
            <a:r>
              <a:rPr lang="en-GB" altLang="en-US" dirty="0" err="1">
                <a:ea typeface="ＭＳ Ｐゴシック" panose="020B0600070205080204" pitchFamily="34" charset="-128"/>
              </a:rPr>
              <a:t>problemau</a:t>
            </a:r>
            <a:endParaRPr lang="en-GB" dirty="0"/>
          </a:p>
        </p:txBody>
      </p:sp>
      <p:sp>
        <p:nvSpPr>
          <p:cNvPr id="5" name="Title 1"/>
          <p:cNvSpPr txBox="1">
            <a:spLocks/>
          </p:cNvSpPr>
          <p:nvPr/>
        </p:nvSpPr>
        <p:spPr>
          <a:xfrm>
            <a:off x="457199" y="636375"/>
            <a:ext cx="8306873" cy="723475"/>
          </a:xfrm>
          <a:prstGeom prst="rect">
            <a:avLst/>
          </a:prstGeom>
        </p:spPr>
        <p:txBody>
          <a:bodyPr vert="horz" wrap="square" lIns="91440" tIns="45720" rIns="91440" bIns="45720" numCol="1" rtlCol="0" anchor="ctr" anchorCtr="0" compatLnSpc="1">
            <a:prstTxWarp prst="textNoShape">
              <a:avLst/>
            </a:prstTxWarp>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r>
              <a:rPr lang="en-GB" altLang="en-US" b="1" dirty="0" smtClean="0">
                <a:solidFill>
                  <a:schemeClr val="accent1">
                    <a:lumMod val="50000"/>
                  </a:schemeClr>
                </a:solidFill>
                <a:ea typeface="ＭＳ Ｐゴシック" panose="020B0600070205080204" pitchFamily="34" charset="-128"/>
              </a:rPr>
              <a:t>Y model bar - The bar model</a:t>
            </a:r>
          </a:p>
        </p:txBody>
      </p:sp>
      <p:sp>
        <p:nvSpPr>
          <p:cNvPr id="6" name="Rectangle 5"/>
          <p:cNvSpPr/>
          <p:nvPr/>
        </p:nvSpPr>
        <p:spPr>
          <a:xfrm>
            <a:off x="4572000" y="2017570"/>
            <a:ext cx="4295104" cy="1938992"/>
          </a:xfrm>
          <a:prstGeom prst="rect">
            <a:avLst/>
          </a:prstGeom>
        </p:spPr>
        <p:txBody>
          <a:bodyPr wrap="square">
            <a:spAutoFit/>
          </a:bodyPr>
          <a:lstStyle/>
          <a:p>
            <a:pPr marL="114300" indent="0">
              <a:buFont typeface="Arial" panose="020B0604020202020204" pitchFamily="34" charset="0"/>
              <a:buNone/>
            </a:pPr>
            <a:r>
              <a:rPr lang="en-GB" altLang="en-US" sz="4000" dirty="0">
                <a:latin typeface="+mj-lt"/>
                <a:ea typeface="ＭＳ Ｐゴシック" panose="020B0600070205080204" pitchFamily="34" charset="-128"/>
              </a:rPr>
              <a:t>A visual concrete</a:t>
            </a:r>
            <a:r>
              <a:rPr lang="en-GB" altLang="en-US" sz="4000" dirty="0" smtClean="0">
                <a:latin typeface="+mj-lt"/>
                <a:ea typeface="ＭＳ Ｐゴシック" panose="020B0600070205080204" pitchFamily="34" charset="-128"/>
              </a:rPr>
              <a:t>/ representation </a:t>
            </a:r>
            <a:r>
              <a:rPr lang="en-GB" altLang="en-US" sz="4000" dirty="0">
                <a:latin typeface="+mj-lt"/>
                <a:ea typeface="ＭＳ Ｐゴシック" panose="020B0600070205080204" pitchFamily="34" charset="-128"/>
              </a:rPr>
              <a:t>to model problems</a:t>
            </a:r>
          </a:p>
        </p:txBody>
      </p:sp>
      <p:sp>
        <p:nvSpPr>
          <p:cNvPr id="7" name="Rectangle 6"/>
          <p:cNvSpPr/>
          <p:nvPr/>
        </p:nvSpPr>
        <p:spPr>
          <a:xfrm>
            <a:off x="3000778" y="4193671"/>
            <a:ext cx="4572000" cy="800219"/>
          </a:xfrm>
          <a:prstGeom prst="rect">
            <a:avLst/>
          </a:prstGeom>
        </p:spPr>
        <p:txBody>
          <a:bodyPr>
            <a:spAutoFit/>
          </a:bodyPr>
          <a:lstStyle/>
          <a:p>
            <a:pPr>
              <a:spcAft>
                <a:spcPts val="1200"/>
              </a:spcAft>
            </a:pPr>
            <a:r>
              <a:rPr lang="en-GB" u="sng" dirty="0">
                <a:solidFill>
                  <a:srgbClr val="000000"/>
                </a:solidFill>
                <a:latin typeface="Calibri" panose="020F0502020204030204" pitchFamily="34" charset="0"/>
                <a:ea typeface="Calibri" panose="020F0502020204030204" pitchFamily="34" charset="0"/>
                <a:hlinkClick r:id="rId2"/>
              </a:rPr>
              <a:t>https://vimeo.com/83488437</a:t>
            </a:r>
            <a:endParaRPr lang="en-GB" dirty="0">
              <a:latin typeface="Times New Roman" panose="02020603050405020304" pitchFamily="18" charset="0"/>
              <a:ea typeface="Calibri" panose="020F0502020204030204" pitchFamily="34" charset="0"/>
            </a:endParaRPr>
          </a:p>
          <a:p>
            <a:pPr>
              <a:spcAft>
                <a:spcPts val="0"/>
              </a:spcAft>
            </a:pPr>
            <a:r>
              <a:rPr lang="en-GB" u="sng" dirty="0">
                <a:solidFill>
                  <a:srgbClr val="000000"/>
                </a:solidFill>
                <a:latin typeface="Calibri" panose="020F0502020204030204" pitchFamily="34" charset="0"/>
                <a:ea typeface="Calibri" panose="020F0502020204030204" pitchFamily="34" charset="0"/>
                <a:hlinkClick r:id="rId3"/>
              </a:rPr>
              <a:t>https://vimeo.com/83488439</a:t>
            </a:r>
            <a:endParaRPr lang="en-GB" dirty="0">
              <a:latin typeface="Times New Roman" panose="02020603050405020304" pitchFamily="18" charset="0"/>
              <a:ea typeface="Calibri" panose="020F0502020204030204" pitchFamily="34" charset="0"/>
            </a:endParaRPr>
          </a:p>
        </p:txBody>
      </p:sp>
      <p:sp>
        <p:nvSpPr>
          <p:cNvPr id="8" name="Rectangle 7"/>
          <p:cNvSpPr/>
          <p:nvPr/>
        </p:nvSpPr>
        <p:spPr>
          <a:xfrm>
            <a:off x="2390858" y="1327361"/>
            <a:ext cx="4362284" cy="369332"/>
          </a:xfrm>
          <a:prstGeom prst="rect">
            <a:avLst/>
          </a:prstGeom>
        </p:spPr>
        <p:txBody>
          <a:bodyPr wrap="none">
            <a:spAutoFit/>
          </a:bodyPr>
          <a:lstStyle/>
          <a:p>
            <a:r>
              <a:rPr lang="en-GB" dirty="0"/>
              <a:t>https://www.ncetm.org.uk/resources/44567</a:t>
            </a:r>
          </a:p>
        </p:txBody>
      </p:sp>
    </p:spTree>
    <p:extLst>
      <p:ext uri="{BB962C8B-B14F-4D97-AF65-F5344CB8AC3E}">
        <p14:creationId xmlns:p14="http://schemas.microsoft.com/office/powerpoint/2010/main" val="41266525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51515"/>
            <a:ext cx="7886700" cy="888644"/>
          </a:xfrm>
        </p:spPr>
        <p:txBody>
          <a:bodyPr>
            <a:normAutofit/>
          </a:bodyPr>
          <a:lstStyle/>
          <a:p>
            <a:pPr algn="ctr"/>
            <a:r>
              <a:rPr lang="en-US" altLang="en-US" dirty="0" err="1" smtClean="0">
                <a:ea typeface="ＭＳ Ｐゴシック" panose="020B0600070205080204" pitchFamily="34" charset="-128"/>
              </a:rPr>
              <a:t>Gweithgaredd</a:t>
            </a:r>
            <a:r>
              <a:rPr lang="en-US" altLang="en-US" dirty="0" smtClean="0">
                <a:ea typeface="ＭＳ Ｐゴシック" panose="020B0600070205080204" pitchFamily="34" charset="-128"/>
              </a:rPr>
              <a:t> - Activity</a:t>
            </a:r>
            <a:endParaRPr lang="en-GB" dirty="0"/>
          </a:p>
        </p:txBody>
      </p:sp>
      <p:sp>
        <p:nvSpPr>
          <p:cNvPr id="3" name="Content Placeholder 4"/>
          <p:cNvSpPr txBox="1">
            <a:spLocks/>
          </p:cNvSpPr>
          <p:nvPr/>
        </p:nvSpPr>
        <p:spPr>
          <a:xfrm>
            <a:off x="165980" y="940159"/>
            <a:ext cx="4456090" cy="20574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dirty="0" err="1" smtClean="0">
                <a:ea typeface="ＭＳ Ｐゴシック" panose="020B0600070205080204" pitchFamily="34" charset="-128"/>
              </a:rPr>
              <a:t>Gwariodd</a:t>
            </a:r>
            <a:r>
              <a:rPr lang="en-US" altLang="en-US" dirty="0" smtClean="0">
                <a:ea typeface="ＭＳ Ｐゴシック" panose="020B0600070205080204" pitchFamily="34" charset="-128"/>
              </a:rPr>
              <a:t> </a:t>
            </a:r>
            <a:r>
              <a:rPr lang="en-US" altLang="en-US" dirty="0" err="1" smtClean="0">
                <a:ea typeface="ＭＳ Ｐゴシック" panose="020B0600070205080204" pitchFamily="34" charset="-128"/>
              </a:rPr>
              <a:t>Betsi</a:t>
            </a:r>
            <a:r>
              <a:rPr lang="en-US" altLang="en-US" dirty="0" smtClean="0">
                <a:ea typeface="ＭＳ Ｐゴシック" panose="020B0600070205080204" pitchFamily="34" charset="-128"/>
              </a:rPr>
              <a:t> 2/5 </a:t>
            </a:r>
            <a:r>
              <a:rPr lang="en-US" altLang="en-US" dirty="0" err="1" smtClean="0">
                <a:ea typeface="ＭＳ Ｐゴシック" panose="020B0600070205080204" pitchFamily="34" charset="-128"/>
              </a:rPr>
              <a:t>o’i</a:t>
            </a:r>
            <a:r>
              <a:rPr lang="en-US" altLang="en-US" dirty="0" smtClean="0">
                <a:ea typeface="ＭＳ Ｐゴシック" panose="020B0600070205080204" pitchFamily="34" charset="-128"/>
              </a:rPr>
              <a:t> </a:t>
            </a:r>
            <a:r>
              <a:rPr lang="en-US" altLang="en-US" dirty="0" err="1" smtClean="0">
                <a:ea typeface="ＭＳ Ｐゴシック" panose="020B0600070205080204" pitchFamily="34" charset="-128"/>
              </a:rPr>
              <a:t>harian</a:t>
            </a:r>
            <a:r>
              <a:rPr lang="en-US" altLang="en-US" dirty="0" smtClean="0">
                <a:ea typeface="ＭＳ Ｐゴシック" panose="020B0600070205080204" pitchFamily="34" charset="-128"/>
              </a:rPr>
              <a:t> </a:t>
            </a:r>
            <a:r>
              <a:rPr lang="en-US" altLang="en-US" dirty="0" err="1" smtClean="0">
                <a:ea typeface="ＭＳ Ｐゴシック" panose="020B0600070205080204" pitchFamily="34" charset="-128"/>
              </a:rPr>
              <a:t>ar</a:t>
            </a:r>
            <a:r>
              <a:rPr lang="en-US" altLang="en-US" dirty="0" smtClean="0">
                <a:ea typeface="ＭＳ Ｐゴシック" panose="020B0600070205080204" pitchFamily="34" charset="-128"/>
              </a:rPr>
              <a:t> </a:t>
            </a:r>
            <a:r>
              <a:rPr lang="en-US" altLang="en-US" dirty="0" err="1" smtClean="0">
                <a:ea typeface="ＭＳ Ｐゴシック" panose="020B0600070205080204" pitchFamily="34" charset="-128"/>
              </a:rPr>
              <a:t>gryno</a:t>
            </a:r>
            <a:r>
              <a:rPr lang="en-US" altLang="en-US" dirty="0" smtClean="0">
                <a:ea typeface="ＭＳ Ｐゴシック" panose="020B0600070205080204" pitchFamily="34" charset="-128"/>
              </a:rPr>
              <a:t> </a:t>
            </a:r>
            <a:r>
              <a:rPr lang="en-US" altLang="en-US" dirty="0" err="1" smtClean="0">
                <a:ea typeface="ＭＳ Ｐゴシック" panose="020B0600070205080204" pitchFamily="34" charset="-128"/>
              </a:rPr>
              <a:t>ddisg</a:t>
            </a:r>
            <a:r>
              <a:rPr lang="en-US" altLang="en-US" dirty="0" smtClean="0">
                <a:ea typeface="ＭＳ Ｐゴシック" panose="020B0600070205080204" pitchFamily="34" charset="-128"/>
              </a:rPr>
              <a:t>. </a:t>
            </a:r>
            <a:r>
              <a:rPr lang="en-US" altLang="en-US" dirty="0" err="1" smtClean="0">
                <a:ea typeface="ＭＳ Ｐゴシック" panose="020B0600070205080204" pitchFamily="34" charset="-128"/>
              </a:rPr>
              <a:t>Sut</a:t>
            </a:r>
            <a:r>
              <a:rPr lang="en-US" altLang="en-US" dirty="0" smtClean="0">
                <a:ea typeface="ＭＳ Ｐゴシック" panose="020B0600070205080204" pitchFamily="34" charset="-128"/>
              </a:rPr>
              <a:t> </a:t>
            </a:r>
            <a:r>
              <a:rPr lang="en-US" altLang="en-US" dirty="0" err="1" smtClean="0">
                <a:ea typeface="ＭＳ Ｐゴシック" panose="020B0600070205080204" pitchFamily="34" charset="-128"/>
              </a:rPr>
              <a:t>fyddech</a:t>
            </a:r>
            <a:r>
              <a:rPr lang="en-US" altLang="en-US" dirty="0" smtClean="0">
                <a:ea typeface="ＭＳ Ｐゴシック" panose="020B0600070205080204" pitchFamily="34" charset="-128"/>
              </a:rPr>
              <a:t> </a:t>
            </a:r>
            <a:r>
              <a:rPr lang="en-US" altLang="en-US" dirty="0" err="1" smtClean="0">
                <a:ea typeface="ＭＳ Ｐゴシック" panose="020B0600070205080204" pitchFamily="34" charset="-128"/>
              </a:rPr>
              <a:t>yn</a:t>
            </a:r>
            <a:r>
              <a:rPr lang="en-US" altLang="en-US" dirty="0" smtClean="0">
                <a:ea typeface="ＭＳ Ｐゴシック" panose="020B0600070205080204" pitchFamily="34" charset="-128"/>
              </a:rPr>
              <a:t> </a:t>
            </a:r>
            <a:r>
              <a:rPr lang="en-US" altLang="en-US" dirty="0" err="1" smtClean="0">
                <a:ea typeface="ＭＳ Ｐゴシック" panose="020B0600070205080204" pitchFamily="34" charset="-128"/>
              </a:rPr>
              <a:t>dangos</a:t>
            </a:r>
            <a:r>
              <a:rPr lang="en-US" altLang="en-US" dirty="0" smtClean="0">
                <a:ea typeface="ＭＳ Ｐゴシック" panose="020B0600070205080204" pitchFamily="34" charset="-128"/>
              </a:rPr>
              <a:t> </a:t>
            </a:r>
            <a:r>
              <a:rPr lang="en-US" altLang="en-US" dirty="0" err="1" smtClean="0">
                <a:ea typeface="ＭＳ Ｐゴシック" panose="020B0600070205080204" pitchFamily="34" charset="-128"/>
              </a:rPr>
              <a:t>hyn</a:t>
            </a:r>
            <a:r>
              <a:rPr lang="en-US" altLang="en-US" dirty="0" smtClean="0">
                <a:ea typeface="ＭＳ Ｐゴシック" panose="020B0600070205080204" pitchFamily="34" charset="-128"/>
              </a:rPr>
              <a:t> </a:t>
            </a:r>
            <a:r>
              <a:rPr lang="en-US" altLang="en-US" dirty="0" err="1" smtClean="0">
                <a:ea typeface="ＭＳ Ｐゴシック" panose="020B0600070205080204" pitchFamily="34" charset="-128"/>
              </a:rPr>
              <a:t>fel</a:t>
            </a:r>
            <a:r>
              <a:rPr lang="en-US" altLang="en-US" dirty="0" smtClean="0">
                <a:ea typeface="ＭＳ Ｐゴシック" panose="020B0600070205080204" pitchFamily="34" charset="-128"/>
              </a:rPr>
              <a:t> ‘bar’?</a:t>
            </a:r>
          </a:p>
          <a:p>
            <a:r>
              <a:rPr lang="en-US" altLang="en-US" dirty="0" err="1" smtClean="0">
                <a:ea typeface="ＭＳ Ｐゴシック" panose="020B0600070205080204" pitchFamily="34" charset="-128"/>
              </a:rPr>
              <a:t>Os</a:t>
            </a:r>
            <a:r>
              <a:rPr lang="en-US" altLang="en-US" dirty="0" smtClean="0">
                <a:ea typeface="ＭＳ Ｐゴシック" panose="020B0600070205080204" pitchFamily="34" charset="-128"/>
              </a:rPr>
              <a:t> </a:t>
            </a:r>
            <a:r>
              <a:rPr lang="en-US" altLang="en-US" dirty="0" err="1" smtClean="0">
                <a:ea typeface="ＭＳ Ｐゴシック" panose="020B0600070205080204" pitchFamily="34" charset="-128"/>
              </a:rPr>
              <a:t>ydych</a:t>
            </a:r>
            <a:r>
              <a:rPr lang="en-US" altLang="en-US" dirty="0" smtClean="0">
                <a:ea typeface="ＭＳ Ｐゴシック" panose="020B0600070205080204" pitchFamily="34" charset="-128"/>
              </a:rPr>
              <a:t> </a:t>
            </a:r>
            <a:r>
              <a:rPr lang="en-US" altLang="en-US" dirty="0" err="1" smtClean="0">
                <a:ea typeface="ＭＳ Ｐゴシック" panose="020B0600070205080204" pitchFamily="34" charset="-128"/>
              </a:rPr>
              <a:t>yn</a:t>
            </a:r>
            <a:r>
              <a:rPr lang="en-US" altLang="en-US" dirty="0" smtClean="0">
                <a:ea typeface="ＭＳ Ｐゴシック" panose="020B0600070205080204" pitchFamily="34" charset="-128"/>
              </a:rPr>
              <a:t> </a:t>
            </a:r>
            <a:r>
              <a:rPr lang="en-US" altLang="en-US" dirty="0" err="1" smtClean="0">
                <a:ea typeface="ＭＳ Ｐゴシック" panose="020B0600070205080204" pitchFamily="34" charset="-128"/>
              </a:rPr>
              <a:t>gwybod</a:t>
            </a:r>
            <a:r>
              <a:rPr lang="en-US" altLang="en-US" dirty="0" smtClean="0">
                <a:ea typeface="ＭＳ Ｐゴシック" panose="020B0600070205080204" pitchFamily="34" charset="-128"/>
              </a:rPr>
              <a:t> </a:t>
            </a:r>
            <a:r>
              <a:rPr lang="en-US" altLang="en-US" dirty="0" err="1" smtClean="0">
                <a:ea typeface="ＭＳ Ｐゴシック" panose="020B0600070205080204" pitchFamily="34" charset="-128"/>
              </a:rPr>
              <a:t>mai</a:t>
            </a:r>
            <a:r>
              <a:rPr lang="en-US" altLang="en-US" dirty="0" smtClean="0">
                <a:ea typeface="ＭＳ Ｐゴシック" panose="020B0600070205080204" pitchFamily="34" charset="-128"/>
              </a:rPr>
              <a:t> £10 </a:t>
            </a:r>
            <a:r>
              <a:rPr lang="en-US" altLang="en-US" dirty="0" err="1" smtClean="0">
                <a:ea typeface="ＭＳ Ｐゴシック" panose="020B0600070205080204" pitchFamily="34" charset="-128"/>
              </a:rPr>
              <a:t>oedd</a:t>
            </a:r>
            <a:r>
              <a:rPr lang="en-US" altLang="en-US" dirty="0" smtClean="0">
                <a:ea typeface="ＭＳ Ｐゴシック" panose="020B0600070205080204" pitchFamily="34" charset="-128"/>
              </a:rPr>
              <a:t> cost y </a:t>
            </a:r>
            <a:r>
              <a:rPr lang="en-US" altLang="en-US" dirty="0" err="1" smtClean="0">
                <a:ea typeface="ＭＳ Ｐゴシック" panose="020B0600070205080204" pitchFamily="34" charset="-128"/>
              </a:rPr>
              <a:t>CDd</a:t>
            </a:r>
            <a:r>
              <a:rPr lang="en-US" altLang="en-US" dirty="0" smtClean="0">
                <a:ea typeface="ＭＳ Ｐゴシック" panose="020B0600070205080204" pitchFamily="34" charset="-128"/>
              </a:rPr>
              <a:t>, faint o </a:t>
            </a:r>
            <a:r>
              <a:rPr lang="en-US" altLang="en-US" dirty="0" err="1" smtClean="0">
                <a:ea typeface="ＭＳ Ｐゴシック" panose="020B0600070205080204" pitchFamily="34" charset="-128"/>
              </a:rPr>
              <a:t>arian</a:t>
            </a:r>
            <a:r>
              <a:rPr lang="en-US" altLang="en-US" dirty="0" smtClean="0">
                <a:ea typeface="ＭＳ Ｐゴシック" panose="020B0600070205080204" pitchFamily="34" charset="-128"/>
              </a:rPr>
              <a:t> </a:t>
            </a:r>
            <a:r>
              <a:rPr lang="en-US" altLang="en-US" dirty="0" err="1" smtClean="0">
                <a:ea typeface="ＭＳ Ｐゴシック" panose="020B0600070205080204" pitchFamily="34" charset="-128"/>
              </a:rPr>
              <a:t>oedd</a:t>
            </a:r>
            <a:r>
              <a:rPr lang="en-US" altLang="en-US" dirty="0" smtClean="0">
                <a:ea typeface="ＭＳ Ｐゴシック" panose="020B0600070205080204" pitchFamily="34" charset="-128"/>
              </a:rPr>
              <a:t> </a:t>
            </a:r>
            <a:r>
              <a:rPr lang="en-US" altLang="en-US" dirty="0" err="1" smtClean="0">
                <a:ea typeface="ＭＳ Ｐゴシック" panose="020B0600070205080204" pitchFamily="34" charset="-128"/>
              </a:rPr>
              <a:t>gyda</a:t>
            </a:r>
            <a:r>
              <a:rPr lang="en-US" altLang="en-US" dirty="0" smtClean="0">
                <a:ea typeface="ＭＳ Ｐゴシック" panose="020B0600070205080204" pitchFamily="34" charset="-128"/>
              </a:rPr>
              <a:t> </a:t>
            </a:r>
            <a:r>
              <a:rPr lang="en-US" altLang="en-US" dirty="0" err="1" smtClean="0">
                <a:ea typeface="ＭＳ Ｐゴシック" panose="020B0600070205080204" pitchFamily="34" charset="-128"/>
              </a:rPr>
              <a:t>Betsi</a:t>
            </a:r>
            <a:r>
              <a:rPr lang="en-US" altLang="en-US" dirty="0" smtClean="0">
                <a:ea typeface="ＭＳ Ｐゴシック" panose="020B0600070205080204" pitchFamily="34" charset="-128"/>
              </a:rPr>
              <a:t> </a:t>
            </a:r>
            <a:r>
              <a:rPr lang="en-US" altLang="en-US" dirty="0" err="1" smtClean="0">
                <a:ea typeface="ＭＳ Ｐゴシック" panose="020B0600070205080204" pitchFamily="34" charset="-128"/>
              </a:rPr>
              <a:t>i</a:t>
            </a:r>
            <a:r>
              <a:rPr lang="en-US" altLang="en-US" dirty="0" smtClean="0">
                <a:ea typeface="ＭＳ Ｐゴシック" panose="020B0600070205080204" pitchFamily="34" charset="-128"/>
              </a:rPr>
              <a:t> </a:t>
            </a:r>
            <a:r>
              <a:rPr lang="en-US" altLang="en-US" dirty="0" err="1" smtClean="0">
                <a:ea typeface="ＭＳ Ｐゴシック" panose="020B0600070205080204" pitchFamily="34" charset="-128"/>
              </a:rPr>
              <a:t>ddechrau</a:t>
            </a:r>
            <a:r>
              <a:rPr lang="en-US" altLang="en-US" dirty="0" smtClean="0">
                <a:ea typeface="ＭＳ Ｐゴシック" panose="020B0600070205080204" pitchFamily="34" charset="-128"/>
              </a:rPr>
              <a:t>?</a:t>
            </a:r>
          </a:p>
          <a:p>
            <a:endParaRPr lang="en-US" altLang="en-US" dirty="0" smtClean="0">
              <a:ea typeface="ＭＳ Ｐゴシック" panose="020B0600070205080204" pitchFamily="34" charset="-128"/>
            </a:endParaRPr>
          </a:p>
        </p:txBody>
      </p:sp>
      <p:sp>
        <p:nvSpPr>
          <p:cNvPr id="4" name="Content Placeholder 4"/>
          <p:cNvSpPr txBox="1">
            <a:spLocks/>
          </p:cNvSpPr>
          <p:nvPr/>
        </p:nvSpPr>
        <p:spPr>
          <a:xfrm>
            <a:off x="4739424" y="940159"/>
            <a:ext cx="4404576" cy="20574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dirty="0" smtClean="0">
                <a:ea typeface="ＭＳ Ｐゴシック" panose="020B0600070205080204" pitchFamily="34" charset="-128"/>
              </a:rPr>
              <a:t>Bethan spent 2/5 of her money on a CD. How could you show this as a ‘bar? </a:t>
            </a:r>
          </a:p>
          <a:p>
            <a:r>
              <a:rPr lang="en-US" altLang="en-US" dirty="0" smtClean="0">
                <a:ea typeface="ＭＳ Ｐゴシック" panose="020B0600070205080204" pitchFamily="34" charset="-128"/>
              </a:rPr>
              <a:t>If you know that the total cost of the CD was £10, how much money did Bethan have to begin with? </a:t>
            </a:r>
          </a:p>
        </p:txBody>
      </p:sp>
      <p:pic>
        <p:nvPicPr>
          <p:cNvPr id="5"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481136" y="4018208"/>
            <a:ext cx="2281869" cy="15174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87565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695459" y="1403798"/>
            <a:ext cx="7620000" cy="2768958"/>
          </a:xfrm>
          <a:ln>
            <a:miter lim="800000"/>
            <a:headEnd/>
            <a:tailEnd/>
          </a:ln>
          <a:effectLst>
            <a:glow rad="228600">
              <a:schemeClr val="accent1">
                <a:alpha val="75000"/>
              </a:schemeClr>
            </a:glow>
          </a:effectLst>
        </p:spPr>
        <p:style>
          <a:lnRef idx="1">
            <a:schemeClr val="accent1"/>
          </a:lnRef>
          <a:fillRef idx="2">
            <a:schemeClr val="accent1"/>
          </a:fillRef>
          <a:effectRef idx="1">
            <a:schemeClr val="accent1"/>
          </a:effectRef>
          <a:fontRef idx="minor">
            <a:schemeClr val="dk1"/>
          </a:fontRef>
        </p:style>
        <p:txBody>
          <a:bodyPr/>
          <a:lstStyle>
            <a:lvl1pPr marL="342900" indent="-228600">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marL="114300" indent="0">
              <a:spcBef>
                <a:spcPts val="1200"/>
              </a:spcBef>
              <a:buNone/>
            </a:pPr>
            <a:r>
              <a:rPr lang="en-US" altLang="en-US" sz="3600" dirty="0" err="1">
                <a:latin typeface="Calibri" panose="020F0502020204030204" pitchFamily="34" charset="0"/>
              </a:rPr>
              <a:t>Fedrwch</a:t>
            </a:r>
            <a:r>
              <a:rPr lang="en-US" altLang="en-US" sz="3600" dirty="0">
                <a:latin typeface="Calibri" panose="020F0502020204030204" pitchFamily="34" charset="0"/>
              </a:rPr>
              <a:t> chi </a:t>
            </a:r>
            <a:r>
              <a:rPr lang="en-US" altLang="en-US" sz="3600" dirty="0" err="1">
                <a:latin typeface="Calibri" panose="020F0502020204030204" pitchFamily="34" charset="0"/>
              </a:rPr>
              <a:t>ddefnyddio’r</a:t>
            </a:r>
            <a:r>
              <a:rPr lang="en-US" altLang="en-US" sz="3600" dirty="0">
                <a:latin typeface="Calibri" panose="020F0502020204030204" pitchFamily="34" charset="0"/>
              </a:rPr>
              <a:t> model bar </a:t>
            </a:r>
            <a:r>
              <a:rPr lang="en-US" altLang="en-US" sz="3600" dirty="0" err="1">
                <a:latin typeface="Calibri" panose="020F0502020204030204" pitchFamily="34" charset="0"/>
              </a:rPr>
              <a:t>i</a:t>
            </a:r>
            <a:r>
              <a:rPr lang="en-US" altLang="en-US" sz="3600" dirty="0">
                <a:latin typeface="Calibri" panose="020F0502020204030204" pitchFamily="34" charset="0"/>
              </a:rPr>
              <a:t> </a:t>
            </a:r>
            <a:r>
              <a:rPr lang="en-US" altLang="en-US" sz="3600" dirty="0" err="1">
                <a:latin typeface="Calibri" panose="020F0502020204030204" pitchFamily="34" charset="0"/>
              </a:rPr>
              <a:t>ddatrys</a:t>
            </a:r>
            <a:r>
              <a:rPr lang="en-US" altLang="en-US" sz="3600" dirty="0">
                <a:latin typeface="Calibri" panose="020F0502020204030204" pitchFamily="34" charset="0"/>
              </a:rPr>
              <a:t> y    </a:t>
            </a:r>
            <a:r>
              <a:rPr lang="en-US" altLang="en-US" sz="3600" dirty="0" err="1">
                <a:latin typeface="Calibri" panose="020F0502020204030204" pitchFamily="34" charset="0"/>
              </a:rPr>
              <a:t>problemau</a:t>
            </a:r>
            <a:r>
              <a:rPr lang="en-US" altLang="en-US" sz="3600" dirty="0">
                <a:latin typeface="Calibri" panose="020F0502020204030204" pitchFamily="34" charset="0"/>
              </a:rPr>
              <a:t>?</a:t>
            </a:r>
          </a:p>
          <a:p>
            <a:pPr>
              <a:buNone/>
              <a:defRPr/>
            </a:pPr>
            <a:endParaRPr lang="en-US" altLang="en-US" sz="2200" dirty="0">
              <a:solidFill>
                <a:srgbClr val="000000"/>
              </a:solidFill>
              <a:latin typeface="Calibri" panose="020F0502020204030204" pitchFamily="34" charset="0"/>
            </a:endParaRPr>
          </a:p>
          <a:p>
            <a:pPr marL="114300" indent="0">
              <a:buNone/>
            </a:pPr>
            <a:r>
              <a:rPr lang="en-US" altLang="en-US" sz="3600" dirty="0">
                <a:latin typeface="Calibri" panose="020F0502020204030204" pitchFamily="34" charset="0"/>
              </a:rPr>
              <a:t>Are you able to use the bar model to solve the problems?</a:t>
            </a:r>
          </a:p>
        </p:txBody>
      </p:sp>
    </p:spTree>
    <p:extLst>
      <p:ext uri="{BB962C8B-B14F-4D97-AF65-F5344CB8AC3E}">
        <p14:creationId xmlns:p14="http://schemas.microsoft.com/office/powerpoint/2010/main" val="342537462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25441" y="34290"/>
            <a:ext cx="5005052" cy="1130300"/>
          </a:xfrm>
        </p:spPr>
        <p:txBody>
          <a:bodyPr/>
          <a:lstStyle/>
          <a:p>
            <a:pPr algn="ctr"/>
            <a:r>
              <a:rPr lang="en-GB" dirty="0" err="1" smtClean="0"/>
              <a:t>Cynllunio</a:t>
            </a:r>
            <a:r>
              <a:rPr lang="en-GB" dirty="0" smtClean="0"/>
              <a:t> - Planning</a:t>
            </a:r>
            <a:endParaRPr lang="en-GB" dirty="0"/>
          </a:p>
        </p:txBody>
      </p:sp>
      <p:sp>
        <p:nvSpPr>
          <p:cNvPr id="4" name="Oval Callout 3"/>
          <p:cNvSpPr/>
          <p:nvPr/>
        </p:nvSpPr>
        <p:spPr>
          <a:xfrm>
            <a:off x="647164" y="1028700"/>
            <a:ext cx="8361608" cy="4451261"/>
          </a:xfrm>
          <a:prstGeom prst="wedgeEllipseCallout">
            <a:avLst>
              <a:gd name="adj1" fmla="val -53563"/>
              <a:gd name="adj2" fmla="val 5538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 name="TextBox 4"/>
          <p:cNvSpPr txBox="1"/>
          <p:nvPr/>
        </p:nvSpPr>
        <p:spPr>
          <a:xfrm>
            <a:off x="1553273" y="1728157"/>
            <a:ext cx="6549389" cy="3985706"/>
          </a:xfrm>
          <a:prstGeom prst="rect">
            <a:avLst/>
          </a:prstGeom>
          <a:noFill/>
        </p:spPr>
        <p:txBody>
          <a:bodyPr wrap="square" rtlCol="0">
            <a:spAutoFit/>
          </a:bodyPr>
          <a:lstStyle/>
          <a:p>
            <a:r>
              <a:rPr lang="en-GB" sz="2200" dirty="0" smtClean="0"/>
              <a:t>Choose a lesson plan to consider and develop. </a:t>
            </a:r>
          </a:p>
          <a:p>
            <a:r>
              <a:rPr lang="en-GB" sz="2200" dirty="0" smtClean="0"/>
              <a:t>The activities outlined relate to the mathematical tasks discussed during the module.</a:t>
            </a:r>
          </a:p>
          <a:p>
            <a:r>
              <a:rPr lang="en-GB" sz="2200" dirty="0" smtClean="0"/>
              <a:t>As preparation for your assignment consider how the </a:t>
            </a:r>
            <a:r>
              <a:rPr lang="en-GB" sz="2200" dirty="0" err="1" smtClean="0"/>
              <a:t>AfL</a:t>
            </a:r>
            <a:r>
              <a:rPr lang="en-GB" sz="2200" dirty="0" smtClean="0"/>
              <a:t> aspects of the lesson can be highlighted and developed. </a:t>
            </a:r>
          </a:p>
          <a:p>
            <a:r>
              <a:rPr lang="en-GB" sz="2200" dirty="0" smtClean="0"/>
              <a:t>How else could you develop the lesson i.e. links to other </a:t>
            </a:r>
            <a:r>
              <a:rPr lang="en-GB" sz="2200" dirty="0" err="1" smtClean="0"/>
              <a:t>AoLE’s</a:t>
            </a:r>
            <a:r>
              <a:rPr lang="en-GB" sz="2200" dirty="0" smtClean="0"/>
              <a:t> / building on knowledge </a:t>
            </a:r>
            <a:r>
              <a:rPr lang="en-GB" sz="2200" smtClean="0"/>
              <a:t>/ cross-curricular </a:t>
            </a:r>
            <a:r>
              <a:rPr lang="en-GB" sz="2200" dirty="0" smtClean="0"/>
              <a:t>responsibilities…</a:t>
            </a:r>
          </a:p>
          <a:p>
            <a:pPr algn="ctr"/>
            <a:r>
              <a:rPr lang="en-GB" sz="2500" dirty="0" smtClean="0"/>
              <a:t>Be prepared to feedback!</a:t>
            </a:r>
          </a:p>
          <a:p>
            <a:endParaRPr lang="en-GB" sz="1500" dirty="0" smtClean="0"/>
          </a:p>
          <a:p>
            <a:endParaRPr lang="en-GB" sz="1500" dirty="0"/>
          </a:p>
        </p:txBody>
      </p:sp>
    </p:spTree>
    <p:extLst>
      <p:ext uri="{BB962C8B-B14F-4D97-AF65-F5344CB8AC3E}">
        <p14:creationId xmlns:p14="http://schemas.microsoft.com/office/powerpoint/2010/main" val="3759132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21" ma:contentTypeDescription="Create a new document." ma:contentTypeScope="" ma:versionID="f7503c1f194ed13e5e35437cfe0ceff0">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f3b1d70b72433e7b5b4ac69833389fe0"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NotebookType" minOccurs="0"/>
                <xsd:element ref="ns4:FolderType" minOccurs="0"/>
                <xsd:element ref="ns4:Owner" minOccurs="0"/>
                <xsd:element ref="ns4:DefaultSectionNames" minOccurs="0"/>
                <xsd:element ref="ns4:CultureName" minOccurs="0"/>
                <xsd:element ref="ns4:AppVersion"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MediaServiceMetadata" minOccurs="0"/>
                <xsd:element ref="ns4:MediaServiceFastMetadata" minOccurs="0"/>
                <xsd:element ref="ns4:MediaServiceAutoTags" minOccurs="0"/>
                <xsd:element ref="ns4:MediaServiceOCR"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NotebookType" ma:index="11" nillable="true" ma:displayName="Notebook Type" ma:internalName="NotebookType">
      <xsd:simpleType>
        <xsd:restriction base="dms:Text"/>
      </xsd:simpleType>
    </xsd:element>
    <xsd:element name="FolderType" ma:index="12" nillable="true" ma:displayName="Folder Type" ma:internalName="FolderType">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4" nillable="true" ma:displayName="Default Section Names" ma:internalName="DefaultSectionNam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0" nillable="true" ma:displayName="Invited Teachers" ma:internalName="Invited_Teachers">
      <xsd:simpleType>
        <xsd:restriction base="dms:Note">
          <xsd:maxLength value="255"/>
        </xsd:restriction>
      </xsd:simpleType>
    </xsd:element>
    <xsd:element name="Invited_Students" ma:index="21" nillable="true" ma:displayName="Invited Students" ma:internalName="Invited_Students">
      <xsd:simpleType>
        <xsd:restriction base="dms:Note">
          <xsd:maxLength value="255"/>
        </xsd:restriction>
      </xsd:simpleType>
    </xsd:element>
    <xsd:element name="Self_Registration_Enabled" ma:index="22" nillable="true" ma:displayName="Self_Registration_Enabled" ma:internalName="Self_Registration_Enabled">
      <xsd:simpleType>
        <xsd:restriction base="dms:Boolean"/>
      </xsd:simpleType>
    </xsd:element>
    <xsd:element name="Has_Teacher_Only_SectionGroup" ma:index="23" nillable="true" ma:displayName="Has Teacher Only SectionGroup" ma:internalName="Has_Teacher_Only_SectionGroup">
      <xsd:simpleType>
        <xsd:restriction base="dms:Boolean"/>
      </xsd:simpleType>
    </xsd:element>
    <xsd:element name="MediaServiceMetadata" ma:index="24" nillable="true" ma:displayName="MediaServiceMetadata" ma:description="" ma:hidden="true" ma:internalName="MediaServiceMetadata" ma:readOnly="true">
      <xsd:simpleType>
        <xsd:restriction base="dms:Note"/>
      </xsd:simpleType>
    </xsd:element>
    <xsd:element name="MediaServiceFastMetadata" ma:index="25" nillable="true" ma:displayName="MediaServiceFastMetadata" ma:description="" ma:hidden="true" ma:internalName="MediaServiceFastMetadata" ma:readOnly="true">
      <xsd:simpleType>
        <xsd:restriction base="dms:Note"/>
      </xsd:simpleType>
    </xsd:element>
    <xsd:element name="MediaServiceAutoTags" ma:index="26" nillable="true" ma:displayName="MediaServiceAutoTags" ma:internalName="MediaServiceAutoTags" ma:readOnly="true">
      <xsd:simpleType>
        <xsd:restriction base="dms:Text"/>
      </xsd:simpleType>
    </xsd:element>
    <xsd:element name="MediaServiceOCR" ma:index="27" nillable="true" ma:displayName="MediaServiceOCR" ma:internalName="MediaServiceOCR" ma:readOnly="true">
      <xsd:simpleType>
        <xsd:restriction base="dms:Note">
          <xsd:maxLength value="255"/>
        </xsd:restriction>
      </xsd:simpleType>
    </xsd:element>
    <xsd:element name="MediaServiceDateTaken" ma:index="28"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Owner xmlns="19514574-b5d9-49eb-9678-28308461b4ba">
      <UserInfo>
        <DisplayName/>
        <AccountId xsi:nil="true"/>
        <AccountType/>
      </UserInfo>
    </Owner>
    <CultureName xmlns="19514574-b5d9-49eb-9678-28308461b4ba" xsi:nil="true"/>
    <Students xmlns="19514574-b5d9-49eb-9678-28308461b4ba">
      <UserInfo>
        <DisplayName/>
        <AccountId xsi:nil="true"/>
        <AccountType/>
      </UserInfo>
    </Students>
    <Student_Groups xmlns="19514574-b5d9-49eb-9678-28308461b4ba">
      <UserInfo>
        <DisplayName/>
        <AccountId xsi:nil="true"/>
        <AccountType/>
      </UserInfo>
    </Student_Groups>
    <Invited_Students xmlns="19514574-b5d9-49eb-9678-28308461b4ba" xsi:nil="true"/>
    <DefaultSectionNames xmlns="19514574-b5d9-49eb-9678-28308461b4ba" xsi:nil="true"/>
    <Has_Teacher_Only_SectionGroup xmlns="19514574-b5d9-49eb-9678-28308461b4ba" xsi:nil="true"/>
    <Self_Registration_Enabled xmlns="19514574-b5d9-49eb-9678-28308461b4ba" xsi:nil="true"/>
    <FolderType xmlns="19514574-b5d9-49eb-9678-28308461b4ba" xsi:nil="true"/>
    <Teachers xmlns="19514574-b5d9-49eb-9678-28308461b4ba">
      <UserInfo>
        <DisplayName/>
        <AccountId xsi:nil="true"/>
        <AccountType/>
      </UserInfo>
    </Teachers>
    <AppVersion xmlns="19514574-b5d9-49eb-9678-28308461b4ba" xsi:nil="true"/>
    <NotebookType xmlns="19514574-b5d9-49eb-9678-28308461b4ba" xsi:nil="true"/>
    <Invited_Teachers xmlns="19514574-b5d9-49eb-9678-28308461b4ba" xsi:nil="true"/>
  </documentManagement>
</p:properties>
</file>

<file path=customXml/itemProps1.xml><?xml version="1.0" encoding="utf-8"?>
<ds:datastoreItem xmlns:ds="http://schemas.openxmlformats.org/officeDocument/2006/customXml" ds:itemID="{7079506C-6597-4718-91F6-F86D4F4103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01FAC3A-C134-4FF3-BF05-361F3205D78D}">
  <ds:schemaRefs>
    <ds:schemaRef ds:uri="http://schemas.microsoft.com/sharepoint/v3/contenttype/forms"/>
  </ds:schemaRefs>
</ds:datastoreItem>
</file>

<file path=customXml/itemProps3.xml><?xml version="1.0" encoding="utf-8"?>
<ds:datastoreItem xmlns:ds="http://schemas.openxmlformats.org/officeDocument/2006/customXml" ds:itemID="{4A81A31B-839F-444C-8265-16F16A17C97E}">
  <ds:schemaRefs>
    <ds:schemaRef ds:uri="19514574-b5d9-49eb-9678-28308461b4ba"/>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4f627824-a7cf-4e54-9661-934e5f85792b"/>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115</TotalTime>
  <Words>2096</Words>
  <Application>Microsoft Office PowerPoint</Application>
  <PresentationFormat>On-screen Show (4:3)</PresentationFormat>
  <Paragraphs>238</Paragraphs>
  <Slides>26</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ＭＳ Ｐゴシック</vt:lpstr>
      <vt:lpstr>Arial</vt:lpstr>
      <vt:lpstr>Arial,Sans-Serif</vt:lpstr>
      <vt:lpstr>Calibri</vt:lpstr>
      <vt:lpstr>Calibri Light</vt:lpstr>
      <vt:lpstr>Times New Roman</vt:lpstr>
      <vt:lpstr>Office Theme</vt:lpstr>
      <vt:lpstr>PowerPoint Presentation</vt:lpstr>
      <vt:lpstr>PowerPoint Presentation</vt:lpstr>
      <vt:lpstr>PowerPoint Presentation</vt:lpstr>
      <vt:lpstr>Critical discussion of reading</vt:lpstr>
      <vt:lpstr>Amcan y Sesiwn - Session Objective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Dull gweledol / diriaethol o fodelu problemau</vt:lpstr>
      <vt:lpstr>Gweithgaredd - Activity</vt:lpstr>
      <vt:lpstr>PowerPoint Presentation</vt:lpstr>
      <vt:lpstr>Cynllunio - Planning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Rachel Wallis</cp:lastModifiedBy>
  <cp:revision>15</cp:revision>
  <dcterms:created xsi:type="dcterms:W3CDTF">2017-02-08T11:33:06Z</dcterms:created>
  <dcterms:modified xsi:type="dcterms:W3CDTF">2019-10-16T19:00:49Z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