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13"/>
  </p:notesMasterIdLst>
  <p:handoutMasterIdLst>
    <p:handoutMasterId r:id="rId14"/>
  </p:handoutMasterIdLst>
  <p:sldIdLst>
    <p:sldId id="290" r:id="rId3"/>
    <p:sldId id="268" r:id="rId4"/>
    <p:sldId id="269" r:id="rId5"/>
    <p:sldId id="294" r:id="rId6"/>
    <p:sldId id="279" r:id="rId7"/>
    <p:sldId id="306" r:id="rId8"/>
    <p:sldId id="308" r:id="rId9"/>
    <p:sldId id="307" r:id="rId10"/>
    <p:sldId id="305" r:id="rId11"/>
    <p:sldId id="265" r:id="rId12"/>
  </p:sldIdLst>
  <p:sldSz cx="12192000" cy="6858000"/>
  <p:notesSz cx="6858000" cy="9144000"/>
  <p:embeddedFontLst>
    <p:embeddedFont>
      <p:font typeface="微软雅黑" panose="020B0503020204020204" charset="-122"/>
      <p:regular r:id="rId18"/>
    </p:embeddedFont>
    <p:embeddedFont>
      <p:font typeface="Calibri" panose="020F0502020204030204" charset="0"/>
      <p:regular r:id="rId19"/>
      <p:bold r:id="rId20"/>
      <p:italic r:id="rId21"/>
      <p:boldItalic r:id="rId22"/>
    </p:embeddedFont>
  </p:embeddedFontLst>
  <p:custDataLst>
    <p:tags r:id="rId23"/>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45591"/>
    <a:srgbClr val="E8E9EB"/>
    <a:srgbClr val="F1C880"/>
    <a:srgbClr val="EEBE7F"/>
    <a:srgbClr val="EAAB60"/>
    <a:srgbClr val="ECB56E"/>
    <a:srgbClr val="EEBE80"/>
    <a:srgbClr val="EFC389"/>
    <a:srgbClr val="F2CD87"/>
    <a:srgbClr val="ECCE7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0" d="100"/>
          <a:sy n="60" d="100"/>
        </p:scale>
        <p:origin x="730"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3" Type="http://schemas.openxmlformats.org/officeDocument/2006/relationships/tags" Target="tags/tag47.xml"/><Relationship Id="rId22" Type="http://schemas.openxmlformats.org/officeDocument/2006/relationships/font" Target="fonts/font5.fntdata"/><Relationship Id="rId21" Type="http://schemas.openxmlformats.org/officeDocument/2006/relationships/font" Target="fonts/font4.fntdata"/><Relationship Id="rId20" Type="http://schemas.openxmlformats.org/officeDocument/2006/relationships/font" Target="fonts/font3.fntdata"/><Relationship Id="rId2" Type="http://schemas.openxmlformats.org/officeDocument/2006/relationships/theme" Target="theme/theme1.xml"/><Relationship Id="rId19" Type="http://schemas.openxmlformats.org/officeDocument/2006/relationships/font" Target="fonts/font2.fntdata"/><Relationship Id="rId18" Type="http://schemas.openxmlformats.org/officeDocument/2006/relationships/font" Target="fonts/font1.fntdata"/><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handoutMaster" Target="handoutMasters/handoutMaster1.xml"/><Relationship Id="rId13" Type="http://schemas.openxmlformats.org/officeDocument/2006/relationships/notesMaster" Target="notesMasters/notesMaster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a:spLocks noGrp="1"/>
          </p:cNvSpPr>
          <p:nvPr>
            <p:ph type="dt" sz="half" idx="10"/>
          </p:nvPr>
        </p:nvSpPr>
        <p:spPr/>
        <p:txBody>
          <a:bodyPr/>
          <a:lstStyle/>
          <a:p>
            <a:fld id="{C78297FE-9EA1-4733-98EC-AD5D8096571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70DBAE6-4C2B-4057-8565-FDC14FA3095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C78297FE-9EA1-4733-98EC-AD5D8096571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70DBAE6-4C2B-4057-8565-FDC14FA3095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fld id="{C78297FE-9EA1-4733-98EC-AD5D8096571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70DBAE6-4C2B-4057-8565-FDC14FA3095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C78297FE-9EA1-4733-98EC-AD5D8096571D}"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70DBAE6-4C2B-4057-8565-FDC14FA3095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C78297FE-9EA1-4733-98EC-AD5D8096571D}"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370DBAE6-4C2B-4057-8565-FDC14FA3095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C78297FE-9EA1-4733-98EC-AD5D8096571D}"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370DBAE6-4C2B-4057-8565-FDC14FA3095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C78297FE-9EA1-4733-98EC-AD5D8096571D}"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370DBAE6-4C2B-4057-8565-FDC14FA3095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C78297FE-9EA1-4733-98EC-AD5D8096571D}"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70DBAE6-4C2B-4057-8565-FDC14FA3095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C78297FE-9EA1-4733-98EC-AD5D8096571D}"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70DBAE6-4C2B-4057-8565-FDC14FA3095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C78297FE-9EA1-4733-98EC-AD5D8096571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70DBAE6-4C2B-4057-8565-FDC14FA3095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C78297FE-9EA1-4733-98EC-AD5D8096571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70DBAE6-4C2B-4057-8565-FDC14FA3095A}"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微软雅黑" panose="020B0503020204020204" charset="-122"/>
                <a:ea typeface="微软雅黑" panose="020B0503020204020204" charset="-122"/>
              </a:defRPr>
            </a:lvl1pPr>
          </a:lstStyle>
          <a:p>
            <a:fld id="{C78297FE-9EA1-4733-98EC-AD5D8096571D}"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微软雅黑" panose="020B0503020204020204" charset="-122"/>
                <a:ea typeface="微软雅黑" panose="020B0503020204020204" charset="-122"/>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微软雅黑" panose="020B0503020204020204" charset="-122"/>
                <a:ea typeface="微软雅黑" panose="020B0503020204020204" charset="-122"/>
              </a:defRPr>
            </a:lvl1pPr>
          </a:lstStyle>
          <a:p>
            <a:fld id="{370DBAE6-4C2B-4057-8565-FDC14FA3095A}"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微软雅黑" panose="020B0503020204020204" charset="-122"/>
          <a:ea typeface="微软雅黑" panose="020B0503020204020204" charset="-122"/>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微软雅黑" panose="020B0503020204020204" charset="-122"/>
          <a:ea typeface="微软雅黑" panose="020B0503020204020204"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微软雅黑" panose="020B0503020204020204" charset="-122"/>
          <a:ea typeface="微软雅黑" panose="020B0503020204020204"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微软雅黑" panose="020B0503020204020204" charset="-122"/>
          <a:ea typeface="微软雅黑" panose="020B0503020204020204"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微软雅黑" panose="020B0503020204020204" charset="-122"/>
          <a:ea typeface="微软雅黑" panose="020B0503020204020204"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xml"/><Relationship Id="rId1" Type="http://schemas.openxmlformats.org/officeDocument/2006/relationships/tags" Target="../tags/tag5.xml"/></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tags" Target="../tags/tag10.xml"/></Relationships>
</file>

<file path=ppt/slides/_rels/slide5.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tags" Target="../tags/tag17.xml"/><Relationship Id="rId4" Type="http://schemas.openxmlformats.org/officeDocument/2006/relationships/tags" Target="../tags/tag16.xml"/><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s>
</file>

<file path=ppt/slides/_rels/slide6.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tags" Target="../tags/tag23.xml"/><Relationship Id="rId5" Type="http://schemas.openxmlformats.org/officeDocument/2006/relationships/tags" Target="../tags/tag22.xml"/><Relationship Id="rId4" Type="http://schemas.openxmlformats.org/officeDocument/2006/relationships/tags" Target="../tags/tag21.xml"/><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tags" Target="../tags/tag18.xml"/></Relationships>
</file>

<file path=ppt/slides/_rels/slide7.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tags" Target="../tags/tag27.xml"/><Relationship Id="rId3" Type="http://schemas.openxmlformats.org/officeDocument/2006/relationships/tags" Target="../tags/tag26.xml"/><Relationship Id="rId2" Type="http://schemas.openxmlformats.org/officeDocument/2006/relationships/tags" Target="../tags/tag25.xml"/><Relationship Id="rId1" Type="http://schemas.openxmlformats.org/officeDocument/2006/relationships/tags" Target="../tags/tag24.xml"/></Relationships>
</file>

<file path=ppt/slides/_rels/slide8.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ags" Target="../tags/tag36.xml"/><Relationship Id="rId6" Type="http://schemas.openxmlformats.org/officeDocument/2006/relationships/tags" Target="../tags/tag35.xml"/><Relationship Id="rId5" Type="http://schemas.openxmlformats.org/officeDocument/2006/relationships/tags" Target="../tags/tag34.xml"/><Relationship Id="rId4" Type="http://schemas.openxmlformats.org/officeDocument/2006/relationships/tags" Target="../tags/tag33.xml"/><Relationship Id="rId3" Type="http://schemas.openxmlformats.org/officeDocument/2006/relationships/tags" Target="../tags/tag32.xml"/><Relationship Id="rId2" Type="http://schemas.openxmlformats.org/officeDocument/2006/relationships/tags" Target="../tags/tag31.xml"/><Relationship Id="rId1" Type="http://schemas.openxmlformats.org/officeDocument/2006/relationships/tags" Target="../tags/tag30.xml"/></Relationships>
</file>

<file path=ppt/slides/_rels/slide9.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41.xml"/><Relationship Id="rId4" Type="http://schemas.openxmlformats.org/officeDocument/2006/relationships/tags" Target="../tags/tag40.xml"/><Relationship Id="rId3" Type="http://schemas.openxmlformats.org/officeDocument/2006/relationships/tags" Target="../tags/tag39.xml"/><Relationship Id="rId2" Type="http://schemas.openxmlformats.org/officeDocument/2006/relationships/tags" Target="../tags/tag38.xml"/><Relationship Id="rId1" Type="http://schemas.openxmlformats.org/officeDocument/2006/relationships/tags" Target="../tags/tag37.xml"/></Relationships>
</file>

<file path=ppt/slides/_rels/slide10.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ags" Target="../tags/tag46.xml"/><Relationship Id="rId6" Type="http://schemas.openxmlformats.org/officeDocument/2006/relationships/tags" Target="../tags/tag45.xml"/><Relationship Id="rId5" Type="http://schemas.openxmlformats.org/officeDocument/2006/relationships/image" Target="../media/image4.png"/><Relationship Id="rId4" Type="http://schemas.openxmlformats.org/officeDocument/2006/relationships/tags" Target="../tags/tag44.xml"/><Relationship Id="rId3" Type="http://schemas.openxmlformats.org/officeDocument/2006/relationships/tags" Target="../tags/tag43.xml"/><Relationship Id="rId2" Type="http://schemas.openxmlformats.org/officeDocument/2006/relationships/image" Target="../media/image1.png"/><Relationship Id="rId1" Type="http://schemas.openxmlformats.org/officeDocument/2006/relationships/tags" Target="../tags/tag4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4688">
            <a:alpha val="92000"/>
          </a:srgbClr>
        </a:solidFill>
        <a:effectLst/>
      </p:bgPr>
    </p:bg>
    <p:spTree>
      <p:nvGrpSpPr>
        <p:cNvPr id="1" name=""/>
        <p:cNvGrpSpPr/>
        <p:nvPr/>
      </p:nvGrpSpPr>
      <p:grpSpPr>
        <a:xfrm>
          <a:off x="0" y="0"/>
          <a:ext cx="0" cy="0"/>
          <a:chOff x="0" y="0"/>
          <a:chExt cx="0" cy="0"/>
        </a:xfrm>
      </p:grpSpPr>
      <p:pic>
        <p:nvPicPr>
          <p:cNvPr id="7" name="图片 6" descr="上海银行大厦兰花素材"/>
          <p:cNvPicPr>
            <a:picLocks noChangeAspect="1"/>
          </p:cNvPicPr>
          <p:nvPr/>
        </p:nvPicPr>
        <p:blipFill>
          <a:blip r:embed="rId1">
            <a:alphaModFix amt="6000"/>
          </a:blip>
          <a:stretch>
            <a:fillRect/>
          </a:stretch>
        </p:blipFill>
        <p:spPr>
          <a:xfrm>
            <a:off x="-3542665" y="3974465"/>
            <a:ext cx="10373995" cy="2900045"/>
          </a:xfrm>
          <a:prstGeom prst="rect">
            <a:avLst/>
          </a:prstGeom>
        </p:spPr>
      </p:pic>
      <p:sp>
        <p:nvSpPr>
          <p:cNvPr id="21" name="文本框 20"/>
          <p:cNvSpPr txBox="1"/>
          <p:nvPr/>
        </p:nvSpPr>
        <p:spPr>
          <a:xfrm>
            <a:off x="162560" y="2145030"/>
            <a:ext cx="7574915" cy="2324735"/>
          </a:xfrm>
          <a:prstGeom prst="rect">
            <a:avLst/>
          </a:prstGeom>
          <a:noFill/>
          <a:effectLst>
            <a:outerShdw blurRad="50800" dist="38100" dir="2700000" algn="tl" rotWithShape="0">
              <a:prstClr val="black">
                <a:alpha val="17000"/>
              </a:prstClr>
            </a:outerShdw>
          </a:effectLst>
        </p:spPr>
        <p:txBody>
          <a:bodyPr wrap="square" rtlCol="0">
            <a:spAutoFit/>
          </a:bodyPr>
          <a:lstStyle/>
          <a:p>
            <a:pPr indent="0" algn="l" fontAlgn="auto">
              <a:lnSpc>
                <a:spcPct val="110000"/>
              </a:lnSpc>
            </a:pPr>
            <a:r>
              <a:rPr lang="zh-CN" altLang="en-US" sz="4400" b="1" dirty="0" smtClean="0">
                <a:latin typeface="微软雅黑" panose="020B0503020204020204" charset="-122"/>
                <a:ea typeface="微软雅黑" panose="020B0503020204020204" charset="-122"/>
              </a:rPr>
              <a:t>Practical application of change management model</a:t>
            </a:r>
            <a:endParaRPr lang="zh-CN" altLang="en-US" sz="4400" b="1" dirty="0" smtClean="0">
              <a:latin typeface="微软雅黑" panose="020B0503020204020204" charset="-122"/>
              <a:ea typeface="微软雅黑" panose="020B0503020204020204" charset="-122"/>
            </a:endParaRPr>
          </a:p>
        </p:txBody>
      </p:sp>
      <p:sp>
        <p:nvSpPr>
          <p:cNvPr id="41" name="任意多边形 40"/>
          <p:cNvSpPr/>
          <p:nvPr/>
        </p:nvSpPr>
        <p:spPr>
          <a:xfrm flipH="1">
            <a:off x="1" y="5760046"/>
            <a:ext cx="879475" cy="1114465"/>
          </a:xfrm>
          <a:custGeom>
            <a:avLst/>
            <a:gdLst>
              <a:gd name="connsiteX0" fmla="*/ 879475 w 879475"/>
              <a:gd name="connsiteY0" fmla="*/ 0 h 1114465"/>
              <a:gd name="connsiteX1" fmla="*/ 879475 w 879475"/>
              <a:gd name="connsiteY1" fmla="*/ 1114465 h 1114465"/>
              <a:gd name="connsiteX2" fmla="*/ 0 w 879475"/>
              <a:gd name="connsiteY2" fmla="*/ 1114465 h 1114465"/>
              <a:gd name="connsiteX3" fmla="*/ 25540 w 879475"/>
              <a:gd name="connsiteY3" fmla="*/ 1015134 h 1114465"/>
              <a:gd name="connsiteX4" fmla="*/ 847290 w 879475"/>
              <a:gd name="connsiteY4" fmla="*/ 15504 h 11144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9475" h="1114465">
                <a:moveTo>
                  <a:pt x="879475" y="0"/>
                </a:moveTo>
                <a:lnTo>
                  <a:pt x="879475" y="1114465"/>
                </a:lnTo>
                <a:lnTo>
                  <a:pt x="0" y="1114465"/>
                </a:lnTo>
                <a:lnTo>
                  <a:pt x="25540" y="1015134"/>
                </a:lnTo>
                <a:cubicBezTo>
                  <a:pt x="159380" y="584827"/>
                  <a:pt x="457856" y="227057"/>
                  <a:pt x="847290" y="15504"/>
                </a:cubicBezTo>
                <a:close/>
              </a:path>
            </a:pathLst>
          </a:custGeom>
          <a:solidFill>
            <a:srgbClr val="EEBE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10"/>
          <p:cNvSpPr/>
          <p:nvPr>
            <p:custDataLst>
              <p:tags r:id="rId2"/>
            </p:custDataLst>
          </p:nvPr>
        </p:nvSpPr>
        <p:spPr>
          <a:xfrm flipV="1">
            <a:off x="6632575" y="0"/>
            <a:ext cx="5559425" cy="5342890"/>
          </a:xfrm>
          <a:custGeom>
            <a:avLst/>
            <a:gdLst>
              <a:gd name="connsiteX0" fmla="*/ 3851271 w 5301629"/>
              <a:gd name="connsiteY0" fmla="*/ 0 h 4959343"/>
              <a:gd name="connsiteX1" fmla="*/ 5175468 w 5301629"/>
              <a:gd name="connsiteY1" fmla="*/ 233694 h 4959343"/>
              <a:gd name="connsiteX2" fmla="*/ 5301629 w 5301629"/>
              <a:gd name="connsiteY2" fmla="*/ 283438 h 4959343"/>
              <a:gd name="connsiteX3" fmla="*/ 5301629 w 5301629"/>
              <a:gd name="connsiteY3" fmla="*/ 4959343 h 4959343"/>
              <a:gd name="connsiteX4" fmla="*/ 163585 w 5301629"/>
              <a:gd name="connsiteY4" fmla="*/ 4959343 h 4959343"/>
              <a:gd name="connsiteX5" fmla="*/ 78244 w 5301629"/>
              <a:gd name="connsiteY5" fmla="*/ 4627438 h 4959343"/>
              <a:gd name="connsiteX6" fmla="*/ 0 w 5301629"/>
              <a:gd name="connsiteY6" fmla="*/ 3851272 h 4959343"/>
              <a:gd name="connsiteX7" fmla="*/ 3851271 w 5301629"/>
              <a:gd name="connsiteY7" fmla="*/ 0 h 495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01629" h="4959343">
                <a:moveTo>
                  <a:pt x="3851271" y="0"/>
                </a:moveTo>
                <a:cubicBezTo>
                  <a:pt x="4316552" y="0"/>
                  <a:pt x="4762562" y="82509"/>
                  <a:pt x="5175468" y="233694"/>
                </a:cubicBezTo>
                <a:lnTo>
                  <a:pt x="5301629" y="283438"/>
                </a:lnTo>
                <a:lnTo>
                  <a:pt x="5301629" y="4959343"/>
                </a:lnTo>
                <a:lnTo>
                  <a:pt x="163585" y="4959343"/>
                </a:lnTo>
                <a:lnTo>
                  <a:pt x="78244" y="4627438"/>
                </a:lnTo>
                <a:cubicBezTo>
                  <a:pt x="26941" y="4376729"/>
                  <a:pt x="0" y="4117147"/>
                  <a:pt x="0" y="3851272"/>
                </a:cubicBezTo>
                <a:cubicBezTo>
                  <a:pt x="0" y="1724273"/>
                  <a:pt x="1724272" y="0"/>
                  <a:pt x="3851271" y="0"/>
                </a:cubicBezTo>
                <a:close/>
              </a:path>
            </a:pathLst>
          </a:custGeom>
          <a:gradFill rotWithShape="0">
            <a:gsLst>
              <a:gs pos="0">
                <a:srgbClr val="EAAB60"/>
              </a:gs>
              <a:gs pos="100000">
                <a:srgbClr val="F2CD87">
                  <a:alpha val="62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9" name="任意多边形 18"/>
          <p:cNvSpPr/>
          <p:nvPr>
            <p:custDataLst>
              <p:tags r:id="rId3"/>
            </p:custDataLst>
          </p:nvPr>
        </p:nvSpPr>
        <p:spPr>
          <a:xfrm flipV="1">
            <a:off x="6726555" y="0"/>
            <a:ext cx="5466080" cy="5097780"/>
          </a:xfrm>
          <a:custGeom>
            <a:avLst/>
            <a:gdLst>
              <a:gd name="connsiteX0" fmla="*/ 3851271 w 5301629"/>
              <a:gd name="connsiteY0" fmla="*/ 0 h 4959343"/>
              <a:gd name="connsiteX1" fmla="*/ 5175468 w 5301629"/>
              <a:gd name="connsiteY1" fmla="*/ 233694 h 4959343"/>
              <a:gd name="connsiteX2" fmla="*/ 5301629 w 5301629"/>
              <a:gd name="connsiteY2" fmla="*/ 283438 h 4959343"/>
              <a:gd name="connsiteX3" fmla="*/ 5301629 w 5301629"/>
              <a:gd name="connsiteY3" fmla="*/ 4959343 h 4959343"/>
              <a:gd name="connsiteX4" fmla="*/ 163585 w 5301629"/>
              <a:gd name="connsiteY4" fmla="*/ 4959343 h 4959343"/>
              <a:gd name="connsiteX5" fmla="*/ 78244 w 5301629"/>
              <a:gd name="connsiteY5" fmla="*/ 4627438 h 4959343"/>
              <a:gd name="connsiteX6" fmla="*/ 0 w 5301629"/>
              <a:gd name="connsiteY6" fmla="*/ 3851272 h 4959343"/>
              <a:gd name="connsiteX7" fmla="*/ 3851271 w 5301629"/>
              <a:gd name="connsiteY7" fmla="*/ 0 h 495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01629" h="4959343">
                <a:moveTo>
                  <a:pt x="3851271" y="0"/>
                </a:moveTo>
                <a:cubicBezTo>
                  <a:pt x="4316552" y="0"/>
                  <a:pt x="4762562" y="82509"/>
                  <a:pt x="5175468" y="233694"/>
                </a:cubicBezTo>
                <a:lnTo>
                  <a:pt x="5301629" y="283438"/>
                </a:lnTo>
                <a:lnTo>
                  <a:pt x="5301629" y="4959343"/>
                </a:lnTo>
                <a:lnTo>
                  <a:pt x="163585" y="4959343"/>
                </a:lnTo>
                <a:lnTo>
                  <a:pt x="78244" y="4627438"/>
                </a:lnTo>
                <a:cubicBezTo>
                  <a:pt x="26941" y="4376729"/>
                  <a:pt x="0" y="4117147"/>
                  <a:pt x="0" y="3851272"/>
                </a:cubicBezTo>
                <a:cubicBezTo>
                  <a:pt x="0" y="1724273"/>
                  <a:pt x="1724272" y="0"/>
                  <a:pt x="3851271"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2" name="任意多边形 11"/>
          <p:cNvSpPr/>
          <p:nvPr>
            <p:custDataLst>
              <p:tags r:id="rId4"/>
            </p:custDataLst>
          </p:nvPr>
        </p:nvSpPr>
        <p:spPr>
          <a:xfrm flipV="1">
            <a:off x="6890371" y="-37"/>
            <a:ext cx="5301629" cy="4959343"/>
          </a:xfrm>
          <a:custGeom>
            <a:avLst/>
            <a:gdLst>
              <a:gd name="connsiteX0" fmla="*/ 3851271 w 5301629"/>
              <a:gd name="connsiteY0" fmla="*/ 0 h 4959343"/>
              <a:gd name="connsiteX1" fmla="*/ 5175468 w 5301629"/>
              <a:gd name="connsiteY1" fmla="*/ 233694 h 4959343"/>
              <a:gd name="connsiteX2" fmla="*/ 5301629 w 5301629"/>
              <a:gd name="connsiteY2" fmla="*/ 283438 h 4959343"/>
              <a:gd name="connsiteX3" fmla="*/ 5301629 w 5301629"/>
              <a:gd name="connsiteY3" fmla="*/ 4959343 h 4959343"/>
              <a:gd name="connsiteX4" fmla="*/ 163585 w 5301629"/>
              <a:gd name="connsiteY4" fmla="*/ 4959343 h 4959343"/>
              <a:gd name="connsiteX5" fmla="*/ 78244 w 5301629"/>
              <a:gd name="connsiteY5" fmla="*/ 4627438 h 4959343"/>
              <a:gd name="connsiteX6" fmla="*/ 0 w 5301629"/>
              <a:gd name="connsiteY6" fmla="*/ 3851272 h 4959343"/>
              <a:gd name="connsiteX7" fmla="*/ 3851271 w 5301629"/>
              <a:gd name="connsiteY7" fmla="*/ 0 h 495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01629" h="4959343">
                <a:moveTo>
                  <a:pt x="3851271" y="0"/>
                </a:moveTo>
                <a:cubicBezTo>
                  <a:pt x="4316552" y="0"/>
                  <a:pt x="4762562" y="82509"/>
                  <a:pt x="5175468" y="233694"/>
                </a:cubicBezTo>
                <a:lnTo>
                  <a:pt x="5301629" y="283438"/>
                </a:lnTo>
                <a:lnTo>
                  <a:pt x="5301629" y="4959343"/>
                </a:lnTo>
                <a:lnTo>
                  <a:pt x="163585" y="4959343"/>
                </a:lnTo>
                <a:lnTo>
                  <a:pt x="78244" y="4627438"/>
                </a:lnTo>
                <a:cubicBezTo>
                  <a:pt x="26941" y="4376729"/>
                  <a:pt x="0" y="4117147"/>
                  <a:pt x="0" y="3851272"/>
                </a:cubicBezTo>
                <a:cubicBezTo>
                  <a:pt x="0" y="1724273"/>
                  <a:pt x="1724272" y="0"/>
                  <a:pt x="3851271" y="0"/>
                </a:cubicBezTo>
                <a:close/>
              </a:path>
            </a:pathLst>
          </a:custGeom>
          <a:gradFill rotWithShape="1">
            <a:gsLst>
              <a:gs pos="0">
                <a:srgbClr val="004688"/>
              </a:gs>
              <a:gs pos="100000">
                <a:srgbClr val="377BB9"/>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4" name="任意多边形 13"/>
          <p:cNvSpPr/>
          <p:nvPr>
            <p:custDataLst>
              <p:tags r:id="rId5"/>
            </p:custDataLst>
          </p:nvPr>
        </p:nvSpPr>
        <p:spPr>
          <a:xfrm flipV="1">
            <a:off x="7236460" y="0"/>
            <a:ext cx="4955540" cy="4636135"/>
          </a:xfrm>
          <a:custGeom>
            <a:avLst/>
            <a:gdLst>
              <a:gd name="connsiteX0" fmla="*/ 3851271 w 5301629"/>
              <a:gd name="connsiteY0" fmla="*/ 0 h 4959343"/>
              <a:gd name="connsiteX1" fmla="*/ 5175468 w 5301629"/>
              <a:gd name="connsiteY1" fmla="*/ 233694 h 4959343"/>
              <a:gd name="connsiteX2" fmla="*/ 5301629 w 5301629"/>
              <a:gd name="connsiteY2" fmla="*/ 283438 h 4959343"/>
              <a:gd name="connsiteX3" fmla="*/ 5301629 w 5301629"/>
              <a:gd name="connsiteY3" fmla="*/ 4959343 h 4959343"/>
              <a:gd name="connsiteX4" fmla="*/ 163585 w 5301629"/>
              <a:gd name="connsiteY4" fmla="*/ 4959343 h 4959343"/>
              <a:gd name="connsiteX5" fmla="*/ 78244 w 5301629"/>
              <a:gd name="connsiteY5" fmla="*/ 4627438 h 4959343"/>
              <a:gd name="connsiteX6" fmla="*/ 0 w 5301629"/>
              <a:gd name="connsiteY6" fmla="*/ 3851272 h 4959343"/>
              <a:gd name="connsiteX7" fmla="*/ 3851271 w 5301629"/>
              <a:gd name="connsiteY7" fmla="*/ 0 h 495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01629" h="4959343">
                <a:moveTo>
                  <a:pt x="3851271" y="0"/>
                </a:moveTo>
                <a:cubicBezTo>
                  <a:pt x="4316552" y="0"/>
                  <a:pt x="4762562" y="82509"/>
                  <a:pt x="5175468" y="233694"/>
                </a:cubicBezTo>
                <a:lnTo>
                  <a:pt x="5301629" y="283438"/>
                </a:lnTo>
                <a:lnTo>
                  <a:pt x="5301629" y="4959343"/>
                </a:lnTo>
                <a:lnTo>
                  <a:pt x="163585" y="4959343"/>
                </a:lnTo>
                <a:lnTo>
                  <a:pt x="78244" y="4627438"/>
                </a:lnTo>
                <a:cubicBezTo>
                  <a:pt x="26941" y="4376729"/>
                  <a:pt x="0" y="4117147"/>
                  <a:pt x="0" y="3851272"/>
                </a:cubicBezTo>
                <a:cubicBezTo>
                  <a:pt x="0" y="1724273"/>
                  <a:pt x="1724272" y="0"/>
                  <a:pt x="3851271" y="0"/>
                </a:cubicBezTo>
                <a:close/>
              </a:path>
            </a:pathLst>
          </a:custGeom>
          <a:solidFill>
            <a:srgbClr val="E8E9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2" name="图片 1"/>
          <p:cNvPicPr>
            <a:picLocks noChangeAspect="1"/>
          </p:cNvPicPr>
          <p:nvPr/>
        </p:nvPicPr>
        <p:blipFill>
          <a:blip r:embed="rId6"/>
          <a:stretch>
            <a:fillRect/>
          </a:stretch>
        </p:blipFill>
        <p:spPr>
          <a:xfrm>
            <a:off x="7737475" y="0"/>
            <a:ext cx="4453890" cy="2907030"/>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0" advTm="0"/>
    </mc:Choice>
    <mc:Fallback>
      <p:transition advTm="0"/>
    </mc:Fallback>
  </mc:AlternateContent>
  <p:timing>
    <p:tnLst>
      <p:par>
        <p:cTn id="1" dur="indefinite" restart="never" nodeType="tmRoot"/>
      </p:par>
    </p:tnLst>
    <p:bldLst>
      <p:bldP spid="21" grpId="0" bldLvl="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矩形: 圆角 33"/>
          <p:cNvSpPr/>
          <p:nvPr>
            <p:custDataLst>
              <p:tags r:id="rId1"/>
            </p:custDataLst>
          </p:nvPr>
        </p:nvSpPr>
        <p:spPr>
          <a:xfrm rot="16200000">
            <a:off x="3395345" y="-1895475"/>
            <a:ext cx="5666105" cy="11380470"/>
          </a:xfrm>
          <a:prstGeom prst="roundRect">
            <a:avLst>
              <a:gd name="adj" fmla="val 8530"/>
            </a:avLst>
          </a:prstGeom>
          <a:solidFill>
            <a:schemeClr val="bg1"/>
          </a:solidFill>
          <a:ln>
            <a:noFill/>
          </a:ln>
          <a:effectLst>
            <a:outerShdw blurRad="266700" algn="c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a:latin typeface="微软雅黑" panose="020B0503020204020204" charset="-122"/>
              <a:ea typeface="微软雅黑" panose="020B0503020204020204" charset="-122"/>
              <a:sym typeface="微软雅黑" panose="020B0503020204020204" charset="-122"/>
            </a:endParaRPr>
          </a:p>
        </p:txBody>
      </p:sp>
      <p:sp>
        <p:nvSpPr>
          <p:cNvPr id="5" name="椭圆 4"/>
          <p:cNvSpPr/>
          <p:nvPr/>
        </p:nvSpPr>
        <p:spPr>
          <a:xfrm>
            <a:off x="372655" y="223520"/>
            <a:ext cx="563880" cy="563880"/>
          </a:xfrm>
          <a:prstGeom prst="ellipse">
            <a:avLst/>
          </a:prstGeom>
          <a:solidFill>
            <a:srgbClr val="EEBE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1002030" y="331470"/>
            <a:ext cx="6667500" cy="368935"/>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rPr>
              <a:t>major change management models</a:t>
            </a:r>
            <a:endParaRPr kumimoji="0" lang="zh-CN" altLang="en-US"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endParaRPr>
          </a:p>
        </p:txBody>
      </p:sp>
      <p:sp>
        <p:nvSpPr>
          <p:cNvPr id="9" name="圆角矩形 8"/>
          <p:cNvSpPr/>
          <p:nvPr/>
        </p:nvSpPr>
        <p:spPr>
          <a:xfrm>
            <a:off x="280670" y="792480"/>
            <a:ext cx="6205855" cy="76200"/>
          </a:xfrm>
          <a:prstGeom prst="roundRect">
            <a:avLst>
              <a:gd name="adj" fmla="val 50000"/>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1" name="直接连接符 10"/>
          <p:cNvCxnSpPr>
            <a:stCxn id="9" idx="3"/>
          </p:cNvCxnSpPr>
          <p:nvPr/>
        </p:nvCxnSpPr>
        <p:spPr>
          <a:xfrm flipV="1">
            <a:off x="6486392" y="807721"/>
            <a:ext cx="8333873" cy="22859"/>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 name="椭圆 9"/>
          <p:cNvSpPr/>
          <p:nvPr>
            <p:custDataLst>
              <p:tags r:id="rId2"/>
            </p:custDataLst>
          </p:nvPr>
        </p:nvSpPr>
        <p:spPr>
          <a:xfrm>
            <a:off x="307340" y="223520"/>
            <a:ext cx="563880" cy="563880"/>
          </a:xfrm>
          <a:prstGeom prst="ellipse">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1400" dirty="0" smtClean="0">
                <a:latin typeface="微软雅黑" panose="020B0503020204020204" charset="-122"/>
                <a:ea typeface="微软雅黑" panose="020B0503020204020204" charset="-122"/>
              </a:rPr>
              <a:t>01</a:t>
            </a:r>
            <a:endParaRPr lang="zh-CN" altLang="en-US" sz="1400" dirty="0">
              <a:latin typeface="微软雅黑" panose="020B0503020204020204" charset="-122"/>
              <a:ea typeface="微软雅黑" panose="020B0503020204020204" charset="-122"/>
            </a:endParaRPr>
          </a:p>
        </p:txBody>
      </p:sp>
      <p:sp>
        <p:nvSpPr>
          <p:cNvPr id="3" name="文本框 2"/>
          <p:cNvSpPr txBox="1"/>
          <p:nvPr/>
        </p:nvSpPr>
        <p:spPr>
          <a:xfrm>
            <a:off x="871855" y="1266190"/>
            <a:ext cx="10888345" cy="13815060"/>
          </a:xfrm>
          <a:prstGeom prst="rect">
            <a:avLst/>
          </a:prstGeom>
          <a:noFill/>
        </p:spPr>
        <p:txBody>
          <a:bodyPr wrap="square" rtlCol="0">
            <a:noAutofit/>
          </a:bodyPr>
          <a:p>
            <a:pPr marL="285750" indent="-285750">
              <a:buFont typeface="Arial" panose="020B0604020202020204" pitchFamily="34" charset="0"/>
              <a:buChar char="•"/>
            </a:pPr>
            <a:r>
              <a:rPr lang="zh-CN" altLang="en-US" sz="1600" b="1"/>
              <a:t>Lewin's Change Management Model: </a:t>
            </a:r>
            <a:r>
              <a:rPr lang="zh-CN" altLang="en-US" sz="1600"/>
              <a:t>This model is one of the oldest and most well-known change management models. It involves three stages - unfreezing the current situation, implementing the change, and refreezing the new state.</a:t>
            </a:r>
            <a:endParaRPr lang="zh-CN" altLang="en-US" sz="1600"/>
          </a:p>
          <a:p>
            <a:endParaRPr lang="zh-CN" altLang="en-US" sz="1600"/>
          </a:p>
          <a:p>
            <a:pPr marL="285750" indent="-285750">
              <a:buFont typeface="Arial" panose="020B0604020202020204" pitchFamily="34" charset="0"/>
              <a:buChar char="•"/>
            </a:pPr>
            <a:r>
              <a:rPr lang="zh-CN" altLang="en-US" sz="1600" b="1"/>
              <a:t>McKinsey 7-S Model: </a:t>
            </a:r>
            <a:r>
              <a:rPr lang="zh-CN" altLang="en-US" sz="1600"/>
              <a:t>This model emphasizes the interconnectedness of seven key elements of an organization - structure, strategy, systems, skills, staff, style, and shared values - and how changes to one element can impact the others.</a:t>
            </a:r>
            <a:endParaRPr lang="zh-CN" altLang="en-US" sz="1600"/>
          </a:p>
          <a:p>
            <a:endParaRPr lang="zh-CN" altLang="en-US" sz="1600"/>
          </a:p>
          <a:p>
            <a:pPr marL="285750" indent="-285750">
              <a:buFont typeface="Arial" panose="020B0604020202020204" pitchFamily="34" charset="0"/>
              <a:buChar char="•"/>
            </a:pPr>
            <a:r>
              <a:rPr lang="zh-CN" altLang="en-US" sz="1600" b="1"/>
              <a:t>Kotter's 8-Step Change Model:</a:t>
            </a:r>
            <a:r>
              <a:rPr lang="zh-CN" altLang="en-US" sz="1600"/>
              <a:t> This model involves eight steps for successful change, including establishing a sense of urgency, creating a guiding coalition, developing a vision and strategy, communicating the change vision, empowering others to act on the vision, creating short-term wins, consolidating gains and producing more change, and anchoring new approaches in the organization's culture.</a:t>
            </a:r>
            <a:endParaRPr lang="zh-CN" altLang="en-US" sz="1600"/>
          </a:p>
          <a:p>
            <a:endParaRPr lang="zh-CN" altLang="en-US" sz="1600"/>
          </a:p>
          <a:p>
            <a:pPr marL="285750" indent="-285750">
              <a:buFont typeface="Arial" panose="020B0604020202020204" pitchFamily="34" charset="0"/>
              <a:buChar char="•"/>
            </a:pPr>
            <a:r>
              <a:rPr lang="zh-CN" altLang="en-US" sz="1600" b="1"/>
              <a:t>ADKAR Model:</a:t>
            </a:r>
            <a:r>
              <a:rPr lang="zh-CN" altLang="en-US" sz="1600"/>
              <a:t> This model focuses on the individual and their ability to change, with five stages - awareness of the need for change, desire to change, knowledge of how to change, ability to change, and reinforcement to sustain change.</a:t>
            </a:r>
            <a:endParaRPr lang="zh-CN" altLang="en-US" sz="1600"/>
          </a:p>
          <a:p>
            <a:endParaRPr lang="zh-CN" altLang="en-US" sz="1600"/>
          </a:p>
          <a:p>
            <a:pPr marL="285750" indent="-285750">
              <a:buFont typeface="Arial" panose="020B0604020202020204" pitchFamily="34" charset="0"/>
              <a:buChar char="•"/>
            </a:pPr>
            <a:r>
              <a:rPr lang="zh-CN" altLang="en-US" sz="1600" b="1"/>
              <a:t>Bridges' Transition Model: </a:t>
            </a:r>
            <a:r>
              <a:rPr lang="zh-CN" altLang="en-US" sz="1600"/>
              <a:t>This model focuses on the psychological transition that individuals go through during a change, and involves three stages - ending, neutral zone, and new beginning.</a:t>
            </a:r>
            <a:endParaRPr lang="zh-CN" altLang="en-US" sz="1600"/>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custDataLst>
              <p:tags r:id="rId1"/>
            </p:custDataLst>
          </p:nvPr>
        </p:nvSpPr>
        <p:spPr>
          <a:xfrm>
            <a:off x="0" y="1202690"/>
            <a:ext cx="12192635" cy="5193030"/>
          </a:xfrm>
          <a:prstGeom prst="rect">
            <a:avLst/>
          </a:prstGeom>
          <a:solidFill>
            <a:srgbClr val="E8E8E6"/>
          </a:solidFill>
          <a:ln>
            <a:noFill/>
          </a:ln>
        </p:spPr>
        <p:style>
          <a:lnRef idx="2">
            <a:schemeClr val="accent1">
              <a:shade val="50000"/>
            </a:schemeClr>
          </a:lnRef>
          <a:fillRef idx="1">
            <a:schemeClr val="accent1"/>
          </a:fillRef>
          <a:effectRef idx="0">
            <a:schemeClr val="accent1"/>
          </a:effectRef>
          <a:fontRef idx="minor">
            <a:schemeClr val="lt1"/>
          </a:fontRef>
        </p:style>
        <p:txBody>
          <a:bodyPr lIns="91424" tIns="45712" rIns="91424" bIns="45712" rtlCol="0" anchor="ctr"/>
          <a:p>
            <a:pPr algn="ctr" defTabSz="1219200"/>
            <a:endParaRPr lang="zh-CN" altLang="en-US" sz="2400">
              <a:solidFill>
                <a:prstClr val="white"/>
              </a:solidFill>
              <a:latin typeface="微软雅黑" panose="020B0503020204020204" charset="-122"/>
              <a:ea typeface="微软雅黑" panose="020B0503020204020204" charset="-122"/>
              <a:sym typeface="微软雅黑" panose="020B0503020204020204" charset="-122"/>
            </a:endParaRPr>
          </a:p>
        </p:txBody>
      </p:sp>
      <p:sp>
        <p:nvSpPr>
          <p:cNvPr id="6" name="文本框 5"/>
          <p:cNvSpPr txBox="1"/>
          <p:nvPr/>
        </p:nvSpPr>
        <p:spPr>
          <a:xfrm>
            <a:off x="1002030" y="417830"/>
            <a:ext cx="8786495" cy="368935"/>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rPr>
              <a:t>Driving factors of organizational change management</a:t>
            </a:r>
            <a:endParaRPr kumimoji="0" lang="zh-CN" altLang="en-US"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endParaRPr>
          </a:p>
        </p:txBody>
      </p:sp>
      <p:sp>
        <p:nvSpPr>
          <p:cNvPr id="9" name="圆角矩形 8"/>
          <p:cNvSpPr/>
          <p:nvPr/>
        </p:nvSpPr>
        <p:spPr>
          <a:xfrm flipV="1">
            <a:off x="280670" y="868680"/>
            <a:ext cx="9003665" cy="92710"/>
          </a:xfrm>
          <a:prstGeom prst="roundRect">
            <a:avLst>
              <a:gd name="adj" fmla="val 50000"/>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1" name="直接连接符 10"/>
          <p:cNvCxnSpPr>
            <a:stCxn id="9" idx="3"/>
          </p:cNvCxnSpPr>
          <p:nvPr/>
        </p:nvCxnSpPr>
        <p:spPr>
          <a:xfrm flipV="1">
            <a:off x="9284202" y="892176"/>
            <a:ext cx="8333873" cy="22859"/>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695325" y="1620615"/>
            <a:ext cx="10801349" cy="23706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charset="-122"/>
              <a:ea typeface="微软雅黑" panose="020B0503020204020204" charset="-122"/>
              <a:sym typeface="微软雅黑" panose="020B0503020204020204" charset="-122"/>
            </a:endParaRPr>
          </a:p>
        </p:txBody>
      </p:sp>
      <p:sp>
        <p:nvSpPr>
          <p:cNvPr id="15" name="文本框 14"/>
          <p:cNvSpPr txBox="1"/>
          <p:nvPr/>
        </p:nvSpPr>
        <p:spPr>
          <a:xfrm>
            <a:off x="372745" y="1503045"/>
            <a:ext cx="11500485" cy="4030980"/>
          </a:xfrm>
          <a:prstGeom prst="rect">
            <a:avLst/>
          </a:prstGeom>
          <a:noFill/>
        </p:spPr>
        <p:txBody>
          <a:bodyPr wrap="square">
            <a:spAutoFit/>
          </a:bodyPr>
          <a:lstStyle/>
          <a:p>
            <a:pPr marL="285750" indent="-285750" algn="l">
              <a:lnSpc>
                <a:spcPct val="100000"/>
              </a:lnSpc>
              <a:buClrTx/>
              <a:buSzTx/>
              <a:buFont typeface="Arial" panose="020B0604020202020204" pitchFamily="34" charset="0"/>
              <a:buChar char="•"/>
            </a:pPr>
            <a:r>
              <a:rPr lang="zh-CN" altLang="en-US" sz="1600" b="1">
                <a:sym typeface="+mn-ea"/>
              </a:rPr>
              <a:t>Adapting to change: </a:t>
            </a:r>
            <a:r>
              <a:rPr lang="zh-CN" altLang="en-US" sz="1600">
                <a:sym typeface="+mn-ea"/>
              </a:rPr>
              <a:t>When markets, technologies, and customer needs change, businesses need to adapt to these changes in order to remain competitive. Change management can help businesses understand the impact of change and respond to these changes.</a:t>
            </a:r>
            <a:endParaRPr lang="zh-CN" altLang="en-US" sz="1600">
              <a:sym typeface="+mn-ea"/>
            </a:endParaRPr>
          </a:p>
          <a:p>
            <a:pPr algn="l">
              <a:lnSpc>
                <a:spcPct val="100000"/>
              </a:lnSpc>
              <a:buClrTx/>
              <a:buSzTx/>
              <a:buFontTx/>
              <a:buNone/>
            </a:pPr>
            <a:endParaRPr lang="zh-CN" altLang="en-US" sz="1600">
              <a:sym typeface="+mn-ea"/>
            </a:endParaRPr>
          </a:p>
          <a:p>
            <a:pPr marL="285750" indent="-285750" algn="l">
              <a:lnSpc>
                <a:spcPct val="100000"/>
              </a:lnSpc>
              <a:buClrTx/>
              <a:buSzTx/>
              <a:buFont typeface="Arial" panose="020B0604020202020204" pitchFamily="34" charset="0"/>
              <a:buChar char="•"/>
            </a:pPr>
            <a:r>
              <a:rPr lang="zh-CN" altLang="en-US" sz="1600" b="1">
                <a:sym typeface="+mn-ea"/>
              </a:rPr>
              <a:t>Improving efficiency:</a:t>
            </a:r>
            <a:r>
              <a:rPr lang="zh-CN" altLang="en-US" sz="1600">
                <a:sym typeface="+mn-ea"/>
              </a:rPr>
              <a:t> Change management can help businesses improve their business processes and organizational structures, thereby increasing efficiency and productivity.</a:t>
            </a:r>
            <a:endParaRPr lang="zh-CN" altLang="en-US" sz="1600">
              <a:sym typeface="+mn-ea"/>
            </a:endParaRPr>
          </a:p>
          <a:p>
            <a:pPr algn="l">
              <a:lnSpc>
                <a:spcPct val="100000"/>
              </a:lnSpc>
              <a:buClrTx/>
              <a:buSzTx/>
              <a:buFontTx/>
              <a:buNone/>
            </a:pPr>
            <a:endParaRPr lang="zh-CN" altLang="en-US" sz="1600">
              <a:sym typeface="+mn-ea"/>
            </a:endParaRPr>
          </a:p>
          <a:p>
            <a:pPr marL="285750" indent="-285750" algn="l">
              <a:lnSpc>
                <a:spcPct val="100000"/>
              </a:lnSpc>
              <a:buClrTx/>
              <a:buSzTx/>
              <a:buFont typeface="Arial" panose="020B0604020202020204" pitchFamily="34" charset="0"/>
              <a:buChar char="•"/>
            </a:pPr>
            <a:r>
              <a:rPr lang="zh-CN" altLang="en-US" sz="1600" b="1">
                <a:sym typeface="+mn-ea"/>
              </a:rPr>
              <a:t>Promoting innovation:</a:t>
            </a:r>
            <a:r>
              <a:rPr lang="zh-CN" altLang="en-US" sz="1600">
                <a:sym typeface="+mn-ea"/>
              </a:rPr>
              <a:t> Through change management, businesses can encourage and support innovation and creative thinking, thereby uncovering new business opportunities.</a:t>
            </a:r>
            <a:endParaRPr lang="zh-CN" altLang="en-US" sz="1600">
              <a:sym typeface="+mn-ea"/>
            </a:endParaRPr>
          </a:p>
          <a:p>
            <a:pPr algn="l">
              <a:lnSpc>
                <a:spcPct val="100000"/>
              </a:lnSpc>
              <a:buClrTx/>
              <a:buSzTx/>
              <a:buFontTx/>
              <a:buNone/>
            </a:pPr>
            <a:endParaRPr lang="zh-CN" altLang="en-US" sz="1600">
              <a:sym typeface="+mn-ea"/>
            </a:endParaRPr>
          </a:p>
          <a:p>
            <a:pPr marL="285750" indent="-285750" algn="l">
              <a:lnSpc>
                <a:spcPct val="100000"/>
              </a:lnSpc>
              <a:buClrTx/>
              <a:buSzTx/>
              <a:buFont typeface="Arial" panose="020B0604020202020204" pitchFamily="34" charset="0"/>
              <a:buChar char="•"/>
            </a:pPr>
            <a:r>
              <a:rPr lang="zh-CN" altLang="en-US" sz="1600" b="1">
                <a:sym typeface="+mn-ea"/>
              </a:rPr>
              <a:t>Boosting employee morale:</a:t>
            </a:r>
            <a:r>
              <a:rPr lang="zh-CN" altLang="en-US" sz="1600">
                <a:sym typeface="+mn-ea"/>
              </a:rPr>
              <a:t> Change management can increase employee engagement and morale, making them more willing to accept change and contribute to the success of the business.</a:t>
            </a:r>
            <a:endParaRPr lang="zh-CN" altLang="en-US" sz="1600">
              <a:sym typeface="+mn-ea"/>
            </a:endParaRPr>
          </a:p>
          <a:p>
            <a:pPr algn="l">
              <a:lnSpc>
                <a:spcPct val="100000"/>
              </a:lnSpc>
              <a:buClrTx/>
              <a:buSzTx/>
              <a:buFontTx/>
              <a:buNone/>
            </a:pPr>
            <a:endParaRPr lang="zh-CN" altLang="en-US" sz="1600">
              <a:sym typeface="+mn-ea"/>
            </a:endParaRPr>
          </a:p>
          <a:p>
            <a:pPr marL="285750" indent="-285750" algn="l">
              <a:lnSpc>
                <a:spcPct val="100000"/>
              </a:lnSpc>
              <a:buClrTx/>
              <a:buSzTx/>
              <a:buFont typeface="Arial" panose="020B0604020202020204" pitchFamily="34" charset="0"/>
              <a:buChar char="•"/>
            </a:pPr>
            <a:r>
              <a:rPr lang="zh-CN" altLang="en-US" sz="1600" b="1">
                <a:sym typeface="+mn-ea"/>
              </a:rPr>
              <a:t>Maintaining competitiveness:</a:t>
            </a:r>
            <a:r>
              <a:rPr lang="zh-CN" altLang="en-US" sz="1600">
                <a:sym typeface="+mn-ea"/>
              </a:rPr>
              <a:t> Businesses need to maintain their competitiveness in a constantly changing market environment. Through change management, businesses can make timely adjustments to adapt to market changes and maintain their competitive advantage.</a:t>
            </a:r>
            <a:endParaRPr lang="zh-CN" altLang="en-US" sz="1600">
              <a:sym typeface="+mn-ea"/>
            </a:endParaRPr>
          </a:p>
        </p:txBody>
      </p:sp>
      <p:sp>
        <p:nvSpPr>
          <p:cNvPr id="2" name="椭圆 1"/>
          <p:cNvSpPr/>
          <p:nvPr>
            <p:custDataLst>
              <p:tags r:id="rId2"/>
            </p:custDataLst>
          </p:nvPr>
        </p:nvSpPr>
        <p:spPr>
          <a:xfrm>
            <a:off x="372655" y="223520"/>
            <a:ext cx="563880" cy="563880"/>
          </a:xfrm>
          <a:prstGeom prst="ellipse">
            <a:avLst/>
          </a:prstGeom>
          <a:solidFill>
            <a:srgbClr val="EEBE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椭圆 2"/>
          <p:cNvSpPr/>
          <p:nvPr>
            <p:custDataLst>
              <p:tags r:id="rId3"/>
            </p:custDataLst>
          </p:nvPr>
        </p:nvSpPr>
        <p:spPr>
          <a:xfrm>
            <a:off x="307340" y="223520"/>
            <a:ext cx="563880" cy="563880"/>
          </a:xfrm>
          <a:prstGeom prst="ellipse">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1400" dirty="0" smtClean="0">
                <a:latin typeface="微软雅黑" panose="020B0503020204020204" charset="-122"/>
                <a:ea typeface="微软雅黑" panose="020B0503020204020204" charset="-122"/>
              </a:rPr>
              <a:t>02</a:t>
            </a:r>
            <a:endParaRPr lang="zh-CN" altLang="en-US" sz="1400" dirty="0">
              <a:latin typeface="微软雅黑" panose="020B0503020204020204" charset="-122"/>
              <a:ea typeface="微软雅黑" panose="020B0503020204020204" charset="-122"/>
            </a:endParaRPr>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25"/>
          <p:cNvSpPr/>
          <p:nvPr>
            <p:custDataLst>
              <p:tags r:id="rId1"/>
            </p:custDataLst>
          </p:nvPr>
        </p:nvSpPr>
        <p:spPr>
          <a:xfrm>
            <a:off x="0" y="1548130"/>
            <a:ext cx="12192635" cy="4131310"/>
          </a:xfrm>
          <a:prstGeom prst="rect">
            <a:avLst/>
          </a:prstGeom>
          <a:solidFill>
            <a:srgbClr val="E8E8E6"/>
          </a:solidFill>
          <a:ln>
            <a:noFill/>
          </a:ln>
        </p:spPr>
        <p:style>
          <a:lnRef idx="2">
            <a:schemeClr val="accent1">
              <a:shade val="50000"/>
            </a:schemeClr>
          </a:lnRef>
          <a:fillRef idx="1">
            <a:schemeClr val="accent1"/>
          </a:fillRef>
          <a:effectRef idx="0">
            <a:schemeClr val="accent1"/>
          </a:effectRef>
          <a:fontRef idx="minor">
            <a:schemeClr val="lt1"/>
          </a:fontRef>
        </p:style>
        <p:txBody>
          <a:bodyPr lIns="91424" tIns="45712" rIns="91424" bIns="45712" rtlCol="0" anchor="ctr"/>
          <a:p>
            <a:pPr algn="ctr" defTabSz="1219200"/>
            <a:endParaRPr lang="zh-CN" altLang="en-US" sz="2400">
              <a:solidFill>
                <a:prstClr val="white"/>
              </a:solidFill>
              <a:latin typeface="微软雅黑" panose="020B0503020204020204" charset="-122"/>
              <a:ea typeface="微软雅黑" panose="020B0503020204020204" charset="-122"/>
              <a:sym typeface="微软雅黑" panose="020B0503020204020204" charset="-122"/>
            </a:endParaRPr>
          </a:p>
        </p:txBody>
      </p:sp>
      <p:sp>
        <p:nvSpPr>
          <p:cNvPr id="6" name="文本框 5"/>
          <p:cNvSpPr txBox="1"/>
          <p:nvPr/>
        </p:nvSpPr>
        <p:spPr>
          <a:xfrm>
            <a:off x="1002030" y="417830"/>
            <a:ext cx="9095105" cy="368935"/>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rPr>
              <a:t>Resistance Analysis of Enterprise Change Management</a:t>
            </a:r>
            <a:endParaRPr kumimoji="0" lang="zh-CN" altLang="en-US"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endParaRPr>
          </a:p>
        </p:txBody>
      </p:sp>
      <p:sp>
        <p:nvSpPr>
          <p:cNvPr id="9" name="圆角矩形 8"/>
          <p:cNvSpPr/>
          <p:nvPr/>
        </p:nvSpPr>
        <p:spPr>
          <a:xfrm flipV="1">
            <a:off x="280670" y="868045"/>
            <a:ext cx="8879205" cy="76200"/>
          </a:xfrm>
          <a:prstGeom prst="roundRect">
            <a:avLst>
              <a:gd name="adj" fmla="val 50000"/>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1" name="直接连接符 10"/>
          <p:cNvCxnSpPr>
            <a:stCxn id="9" idx="3"/>
          </p:cNvCxnSpPr>
          <p:nvPr/>
        </p:nvCxnSpPr>
        <p:spPr>
          <a:xfrm flipV="1">
            <a:off x="9159742" y="883286"/>
            <a:ext cx="8333873" cy="22859"/>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695325" y="1620615"/>
            <a:ext cx="10801349" cy="23706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charset="-122"/>
              <a:ea typeface="微软雅黑" panose="020B0503020204020204" charset="-122"/>
              <a:sym typeface="微软雅黑" panose="020B0503020204020204" charset="-122"/>
            </a:endParaRPr>
          </a:p>
        </p:txBody>
      </p:sp>
      <p:sp>
        <p:nvSpPr>
          <p:cNvPr id="15" name="文本框 14"/>
          <p:cNvSpPr txBox="1"/>
          <p:nvPr/>
        </p:nvSpPr>
        <p:spPr>
          <a:xfrm>
            <a:off x="438785" y="1737360"/>
            <a:ext cx="10688320" cy="3538220"/>
          </a:xfrm>
          <a:prstGeom prst="rect">
            <a:avLst/>
          </a:prstGeom>
          <a:noFill/>
        </p:spPr>
        <p:txBody>
          <a:bodyPr wrap="square">
            <a:spAutoFit/>
          </a:bodyPr>
          <a:lstStyle/>
          <a:p>
            <a:pPr marL="285750" indent="-285750" algn="l" fontAlgn="auto">
              <a:lnSpc>
                <a:spcPct val="100000"/>
              </a:lnSpc>
              <a:buFont typeface="Arial" panose="020B0604020202020204" pitchFamily="34" charset="0"/>
              <a:buChar char="•"/>
            </a:pPr>
            <a:r>
              <a:rPr lang="zh-CN" altLang="en-US" sz="1600" b="1">
                <a:sym typeface="+mn-ea"/>
              </a:rPr>
              <a:t>Fear of the unknown:</a:t>
            </a:r>
            <a:r>
              <a:rPr lang="zh-CN" altLang="en-US" sz="1600">
                <a:sym typeface="+mn-ea"/>
              </a:rPr>
              <a:t> Many employees may resist change because they fear the unknown and are uncomfortable with new ways of doing things.</a:t>
            </a:r>
            <a:endParaRPr lang="zh-CN" altLang="en-US" sz="1600">
              <a:sym typeface="+mn-ea"/>
            </a:endParaRPr>
          </a:p>
          <a:p>
            <a:pPr marL="285750" indent="-285750" algn="l" fontAlgn="auto">
              <a:lnSpc>
                <a:spcPct val="100000"/>
              </a:lnSpc>
              <a:buFont typeface="Wingdings" panose="05000000000000000000" charset="0"/>
              <a:buChar char="l"/>
            </a:pPr>
            <a:endParaRPr lang="zh-CN" altLang="en-US" sz="1600">
              <a:sym typeface="+mn-ea"/>
            </a:endParaRPr>
          </a:p>
          <a:p>
            <a:pPr marL="285750" indent="-285750" algn="l" fontAlgn="auto">
              <a:lnSpc>
                <a:spcPct val="100000"/>
              </a:lnSpc>
              <a:buFont typeface="Arial" panose="020B0604020202020204" pitchFamily="34" charset="0"/>
              <a:buChar char="•"/>
            </a:pPr>
            <a:r>
              <a:rPr lang="zh-CN" altLang="en-US" sz="1600" b="1">
                <a:sym typeface="+mn-ea"/>
              </a:rPr>
              <a:t>Lack of trust:</a:t>
            </a:r>
            <a:r>
              <a:rPr lang="zh-CN" altLang="en-US" sz="1600">
                <a:sym typeface="+mn-ea"/>
              </a:rPr>
              <a:t> If employees do not trust the reasons for change or the individuals driving it, they may resist the change.</a:t>
            </a:r>
            <a:endParaRPr lang="zh-CN" altLang="en-US" sz="1600">
              <a:sym typeface="+mn-ea"/>
            </a:endParaRPr>
          </a:p>
          <a:p>
            <a:pPr marL="285750" indent="-285750" algn="l" fontAlgn="auto">
              <a:lnSpc>
                <a:spcPct val="100000"/>
              </a:lnSpc>
              <a:buFont typeface="Wingdings" panose="05000000000000000000" charset="0"/>
              <a:buChar char="l"/>
            </a:pPr>
            <a:endParaRPr lang="zh-CN" altLang="en-US" sz="1600">
              <a:sym typeface="+mn-ea"/>
            </a:endParaRPr>
          </a:p>
          <a:p>
            <a:pPr marL="285750" indent="-285750" algn="l" fontAlgn="auto">
              <a:lnSpc>
                <a:spcPct val="100000"/>
              </a:lnSpc>
              <a:buFont typeface="Arial" panose="020B0604020202020204" pitchFamily="34" charset="0"/>
              <a:buChar char="•"/>
            </a:pPr>
            <a:r>
              <a:rPr lang="zh-CN" altLang="en-US" sz="1600" b="1">
                <a:sym typeface="+mn-ea"/>
              </a:rPr>
              <a:t>Lack of understanding:</a:t>
            </a:r>
            <a:r>
              <a:rPr lang="zh-CN" altLang="en-US" sz="1600">
                <a:sym typeface="+mn-ea"/>
              </a:rPr>
              <a:t> If employees do not understand the need for change or the benefits that it will bring, they may be resistant to change.</a:t>
            </a:r>
            <a:endParaRPr lang="zh-CN" altLang="en-US" sz="1600">
              <a:sym typeface="+mn-ea"/>
            </a:endParaRPr>
          </a:p>
          <a:p>
            <a:pPr marL="285750" indent="-285750" algn="l" fontAlgn="auto">
              <a:lnSpc>
                <a:spcPct val="100000"/>
              </a:lnSpc>
              <a:buFont typeface="Wingdings" panose="05000000000000000000" charset="0"/>
              <a:buChar char="l"/>
            </a:pPr>
            <a:endParaRPr lang="zh-CN" altLang="en-US" sz="1600">
              <a:sym typeface="+mn-ea"/>
            </a:endParaRPr>
          </a:p>
          <a:p>
            <a:pPr marL="285750" indent="-285750" algn="l" fontAlgn="auto">
              <a:lnSpc>
                <a:spcPct val="100000"/>
              </a:lnSpc>
              <a:buFont typeface="Arial" panose="020B0604020202020204" pitchFamily="34" charset="0"/>
              <a:buChar char="•"/>
            </a:pPr>
            <a:r>
              <a:rPr lang="zh-CN" altLang="en-US" sz="1600" b="1">
                <a:sym typeface="+mn-ea"/>
              </a:rPr>
              <a:t>Time and resource constraints:</a:t>
            </a:r>
            <a:r>
              <a:rPr lang="zh-CN" altLang="en-US" sz="1600">
                <a:sym typeface="+mn-ea"/>
              </a:rPr>
              <a:t> Implementing change can be time-consuming and require significant resources, which may be a barrier for some businesses.</a:t>
            </a:r>
            <a:endParaRPr lang="zh-CN" altLang="en-US" sz="1600">
              <a:sym typeface="+mn-ea"/>
            </a:endParaRPr>
          </a:p>
          <a:p>
            <a:pPr marL="285750" indent="-285750" algn="l" fontAlgn="auto">
              <a:lnSpc>
                <a:spcPct val="100000"/>
              </a:lnSpc>
              <a:buFont typeface="Wingdings" panose="05000000000000000000" charset="0"/>
              <a:buChar char="l"/>
            </a:pPr>
            <a:endParaRPr lang="zh-CN" altLang="en-US" sz="1600">
              <a:sym typeface="+mn-ea"/>
            </a:endParaRPr>
          </a:p>
          <a:p>
            <a:pPr marL="285750" indent="-285750" algn="l" fontAlgn="auto">
              <a:lnSpc>
                <a:spcPct val="100000"/>
              </a:lnSpc>
              <a:buFont typeface="Arial" panose="020B0604020202020204" pitchFamily="34" charset="0"/>
              <a:buChar char="•"/>
            </a:pPr>
            <a:r>
              <a:rPr lang="zh-CN" altLang="en-US" sz="1600" b="1">
                <a:sym typeface="+mn-ea"/>
              </a:rPr>
              <a:t>Organizational culture:</a:t>
            </a:r>
            <a:r>
              <a:rPr lang="zh-CN" altLang="en-US" sz="1600">
                <a:sym typeface="+mn-ea"/>
              </a:rPr>
              <a:t> Organizational culture can also be a barrier to change, as some cultures may be resistant to new ideas or ways of doing things.</a:t>
            </a:r>
            <a:endParaRPr lang="zh-CN" altLang="en-US" sz="1600">
              <a:sym typeface="+mn-ea"/>
            </a:endParaRPr>
          </a:p>
        </p:txBody>
      </p:sp>
      <p:sp>
        <p:nvSpPr>
          <p:cNvPr id="2" name="椭圆 1"/>
          <p:cNvSpPr/>
          <p:nvPr>
            <p:custDataLst>
              <p:tags r:id="rId2"/>
            </p:custDataLst>
          </p:nvPr>
        </p:nvSpPr>
        <p:spPr>
          <a:xfrm>
            <a:off x="372655" y="223520"/>
            <a:ext cx="563880" cy="563880"/>
          </a:xfrm>
          <a:prstGeom prst="ellipse">
            <a:avLst/>
          </a:prstGeom>
          <a:solidFill>
            <a:srgbClr val="EEBE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椭圆 2"/>
          <p:cNvSpPr/>
          <p:nvPr>
            <p:custDataLst>
              <p:tags r:id="rId3"/>
            </p:custDataLst>
          </p:nvPr>
        </p:nvSpPr>
        <p:spPr>
          <a:xfrm>
            <a:off x="307340" y="223520"/>
            <a:ext cx="563880" cy="563880"/>
          </a:xfrm>
          <a:prstGeom prst="ellipse">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1400" dirty="0" smtClean="0">
                <a:latin typeface="微软雅黑" panose="020B0503020204020204" charset="-122"/>
                <a:ea typeface="微软雅黑" panose="020B0503020204020204" charset="-122"/>
              </a:rPr>
              <a:t>03</a:t>
            </a:r>
            <a:endParaRPr lang="zh-CN" altLang="en-US" sz="1400" dirty="0">
              <a:latin typeface="微软雅黑" panose="020B0503020204020204" charset="-122"/>
              <a:ea typeface="微软雅黑" panose="020B0503020204020204" charset="-122"/>
            </a:endParaRPr>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直接连接符 10"/>
          <p:cNvCxnSpPr>
            <a:stCxn id="9" idx="3"/>
          </p:cNvCxnSpPr>
          <p:nvPr/>
        </p:nvCxnSpPr>
        <p:spPr>
          <a:xfrm flipV="1">
            <a:off x="3553327" y="868681"/>
            <a:ext cx="8333873" cy="22859"/>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custDataLst>
              <p:tags r:id="rId1"/>
            </p:custDataLst>
          </p:nvPr>
        </p:nvSpPr>
        <p:spPr>
          <a:xfrm>
            <a:off x="1002030" y="417830"/>
            <a:ext cx="6765290" cy="368935"/>
          </a:xfrm>
          <a:prstGeom prst="rect">
            <a:avLst/>
          </a:prstGeom>
          <a:noFill/>
        </p:spPr>
        <p:txBody>
          <a:bodyPr wrap="square" lIns="0" tIns="0" rIns="0" bIns="0"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rPr>
              <a:t>"Case study and application</a:t>
            </a:r>
            <a:endParaRPr kumimoji="0" lang="zh-CN"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endParaRPr>
          </a:p>
        </p:txBody>
      </p:sp>
      <p:sp>
        <p:nvSpPr>
          <p:cNvPr id="39" name="圆角矩形 38"/>
          <p:cNvSpPr/>
          <p:nvPr>
            <p:custDataLst>
              <p:tags r:id="rId2"/>
            </p:custDataLst>
          </p:nvPr>
        </p:nvSpPr>
        <p:spPr>
          <a:xfrm flipV="1">
            <a:off x="280670" y="838835"/>
            <a:ext cx="5064760" cy="76200"/>
          </a:xfrm>
          <a:prstGeom prst="roundRect">
            <a:avLst>
              <a:gd name="adj" fmla="val 50000"/>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0" name="椭圆 39"/>
          <p:cNvSpPr/>
          <p:nvPr>
            <p:custDataLst>
              <p:tags r:id="rId3"/>
            </p:custDataLst>
          </p:nvPr>
        </p:nvSpPr>
        <p:spPr>
          <a:xfrm>
            <a:off x="372655" y="223520"/>
            <a:ext cx="563880" cy="563880"/>
          </a:xfrm>
          <a:prstGeom prst="ellipse">
            <a:avLst/>
          </a:prstGeom>
          <a:solidFill>
            <a:srgbClr val="EEBE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1" name="椭圆 40"/>
          <p:cNvSpPr/>
          <p:nvPr>
            <p:custDataLst>
              <p:tags r:id="rId4"/>
            </p:custDataLst>
          </p:nvPr>
        </p:nvSpPr>
        <p:spPr>
          <a:xfrm>
            <a:off x="307340" y="223520"/>
            <a:ext cx="563880" cy="563880"/>
          </a:xfrm>
          <a:prstGeom prst="ellipse">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1400" dirty="0" smtClean="0">
                <a:latin typeface="微软雅黑" panose="020B0503020204020204" charset="-122"/>
                <a:ea typeface="微软雅黑" panose="020B0503020204020204" charset="-122"/>
              </a:rPr>
              <a:t>04</a:t>
            </a:r>
            <a:endParaRPr lang="zh-CN" altLang="en-US" sz="1400" dirty="0">
              <a:latin typeface="微软雅黑" panose="020B0503020204020204" charset="-122"/>
              <a:ea typeface="微软雅黑" panose="020B0503020204020204" charset="-122"/>
            </a:endParaRPr>
          </a:p>
        </p:txBody>
      </p:sp>
      <p:sp>
        <p:nvSpPr>
          <p:cNvPr id="23" name="矩形: 圆角 33"/>
          <p:cNvSpPr/>
          <p:nvPr>
            <p:custDataLst>
              <p:tags r:id="rId5"/>
            </p:custDataLst>
          </p:nvPr>
        </p:nvSpPr>
        <p:spPr>
          <a:xfrm rot="16200000">
            <a:off x="3400425" y="-2108200"/>
            <a:ext cx="5310505" cy="11664315"/>
          </a:xfrm>
          <a:prstGeom prst="roundRect">
            <a:avLst>
              <a:gd name="adj" fmla="val 8530"/>
            </a:avLst>
          </a:prstGeom>
          <a:solidFill>
            <a:schemeClr val="bg1"/>
          </a:solidFill>
          <a:ln>
            <a:noFill/>
          </a:ln>
          <a:effectLst>
            <a:outerShdw blurRad="266700" algn="c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200">
              <a:latin typeface="微软雅黑" panose="020B0503020204020204" charset="-122"/>
              <a:ea typeface="微软雅黑" panose="020B0503020204020204" charset="-122"/>
              <a:sym typeface="微软雅黑" panose="020B0503020204020204" charset="-122"/>
            </a:endParaRPr>
          </a:p>
        </p:txBody>
      </p:sp>
      <p:sp>
        <p:nvSpPr>
          <p:cNvPr id="6" name="文本框 5"/>
          <p:cNvSpPr txBox="1"/>
          <p:nvPr/>
        </p:nvSpPr>
        <p:spPr>
          <a:xfrm>
            <a:off x="307340" y="2622550"/>
            <a:ext cx="11474450" cy="20196175"/>
          </a:xfrm>
          <a:prstGeom prst="rect">
            <a:avLst/>
          </a:prstGeom>
          <a:noFill/>
        </p:spPr>
        <p:txBody>
          <a:bodyPr wrap="square" rtlCol="0">
            <a:noAutofit/>
          </a:bodyPr>
          <a:p>
            <a:r>
              <a:rPr lang="en-US" altLang="zh-CN" sz="1400"/>
              <a:t>         </a:t>
            </a:r>
            <a:r>
              <a:rPr lang="zh-CN" altLang="en-US" sz="1400"/>
              <a:t>Microsoft is a globally renowned technology company that has been undergoing constant change since its inception. The following are cases of Microsoft's transformation:</a:t>
            </a:r>
            <a:endParaRPr lang="zh-CN" altLang="en-US" sz="1400"/>
          </a:p>
          <a:p>
            <a:endParaRPr lang="zh-CN" altLang="en-US" sz="1400"/>
          </a:p>
          <a:p>
            <a:pPr marL="285750" indent="-285750">
              <a:buFont typeface="Arial" panose="020B0604020202020204" pitchFamily="34" charset="0"/>
              <a:buChar char="•"/>
            </a:pPr>
            <a:r>
              <a:rPr lang="zh-CN" altLang="en-US" sz="1400" b="1"/>
              <a:t>Change management model:</a:t>
            </a:r>
            <a:r>
              <a:rPr lang="zh-CN" altLang="en-US" sz="1400"/>
              <a:t>Microsoft has adopted the classic change management model, including the following steps: determining the change goals, analyzing the current situation, formulating change plans, implementing changes, and monitoring and evaluating the effects of the changes.</a:t>
            </a:r>
            <a:endParaRPr lang="zh-CN" altLang="en-US" sz="1400"/>
          </a:p>
          <a:p>
            <a:pPr indent="0">
              <a:buFont typeface="Arial" panose="020B0604020202020204" pitchFamily="34" charset="0"/>
              <a:buNone/>
            </a:pPr>
            <a:endParaRPr lang="zh-CN" altLang="en-US" sz="1400"/>
          </a:p>
          <a:p>
            <a:pPr marL="285750" indent="-285750">
              <a:buFont typeface="Arial" panose="020B0604020202020204" pitchFamily="34" charset="0"/>
              <a:buChar char="•"/>
            </a:pPr>
            <a:r>
              <a:rPr lang="zh-CN" altLang="en-US" sz="1400" b="1"/>
              <a:t>The reason for Microsoft's change</a:t>
            </a:r>
            <a:r>
              <a:rPr lang="zh-CN" altLang="en-US" sz="1400"/>
              <a:t> is market competition pressure and technology development trends. With the development of the internet and the popularity of mobile devices, Microsoft's traditional businesses have been challenged and need to be transformed to adapt to new market environments and technology trends.</a:t>
            </a:r>
            <a:endParaRPr lang="zh-CN" altLang="en-US" sz="1400"/>
          </a:p>
          <a:p>
            <a:pPr indent="0">
              <a:buFont typeface="Arial" panose="020B0604020202020204" pitchFamily="34" charset="0"/>
              <a:buNone/>
            </a:pPr>
            <a:endParaRPr lang="zh-CN" altLang="en-US" sz="1400"/>
          </a:p>
          <a:p>
            <a:pPr marL="285750" indent="-285750">
              <a:buFont typeface="Arial" panose="020B0604020202020204" pitchFamily="34" charset="0"/>
              <a:buChar char="•"/>
            </a:pPr>
            <a:r>
              <a:rPr lang="zh-CN" altLang="en-US" sz="1400" b="1"/>
              <a:t>Change process:</a:t>
            </a:r>
            <a:r>
              <a:rPr lang="zh-CN" altLang="en-US" sz="1400"/>
              <a:t>Microsoft has made multiple efforts to achieve transformation, including acquiring other companies, transitioning to cloud computing, and launching new products. Among them, the transition to cloud computing is an important change for Microsoft. Microsoft launched Azure cloud services in the field of cloud computing and made it one of the company's core businesses. Through this measure, Microsoft successfully transformed into a cloud computing service provider, achieving a business model transformation.</a:t>
            </a:r>
            <a:endParaRPr lang="zh-CN" altLang="en-US" sz="1400"/>
          </a:p>
          <a:p>
            <a:endParaRPr lang="zh-CN" altLang="en-US" sz="1400"/>
          </a:p>
        </p:txBody>
      </p:sp>
      <p:pic>
        <p:nvPicPr>
          <p:cNvPr id="4" name="图片 3"/>
          <p:cNvPicPr>
            <a:picLocks noChangeAspect="1"/>
          </p:cNvPicPr>
          <p:nvPr/>
        </p:nvPicPr>
        <p:blipFill>
          <a:blip r:embed="rId6"/>
          <a:stretch>
            <a:fillRect/>
          </a:stretch>
        </p:blipFill>
        <p:spPr>
          <a:xfrm>
            <a:off x="280670" y="1068705"/>
            <a:ext cx="4013200" cy="139954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直接连接符 10"/>
          <p:cNvCxnSpPr>
            <a:stCxn id="9" idx="3"/>
          </p:cNvCxnSpPr>
          <p:nvPr/>
        </p:nvCxnSpPr>
        <p:spPr>
          <a:xfrm flipV="1">
            <a:off x="3553327" y="868681"/>
            <a:ext cx="8333873" cy="22859"/>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custDataLst>
              <p:tags r:id="rId1"/>
            </p:custDataLst>
          </p:nvPr>
        </p:nvSpPr>
        <p:spPr>
          <a:xfrm>
            <a:off x="1002030" y="417830"/>
            <a:ext cx="6765290" cy="368935"/>
          </a:xfrm>
          <a:prstGeom prst="rect">
            <a:avLst/>
          </a:prstGeom>
          <a:noFill/>
        </p:spPr>
        <p:txBody>
          <a:bodyPr wrap="square" lIns="0" tIns="0" rIns="0" bIns="0"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rPr>
              <a:t>"Case study and application</a:t>
            </a:r>
            <a:endParaRPr kumimoji="0" lang="zh-CN"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endParaRPr>
          </a:p>
        </p:txBody>
      </p:sp>
      <p:sp>
        <p:nvSpPr>
          <p:cNvPr id="39" name="圆角矩形 38"/>
          <p:cNvSpPr/>
          <p:nvPr>
            <p:custDataLst>
              <p:tags r:id="rId2"/>
            </p:custDataLst>
          </p:nvPr>
        </p:nvSpPr>
        <p:spPr>
          <a:xfrm flipV="1">
            <a:off x="280670" y="868045"/>
            <a:ext cx="5113020" cy="76200"/>
          </a:xfrm>
          <a:prstGeom prst="roundRect">
            <a:avLst>
              <a:gd name="adj" fmla="val 50000"/>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0" name="椭圆 39"/>
          <p:cNvSpPr/>
          <p:nvPr>
            <p:custDataLst>
              <p:tags r:id="rId3"/>
            </p:custDataLst>
          </p:nvPr>
        </p:nvSpPr>
        <p:spPr>
          <a:xfrm>
            <a:off x="372655" y="223520"/>
            <a:ext cx="563880" cy="563880"/>
          </a:xfrm>
          <a:prstGeom prst="ellipse">
            <a:avLst/>
          </a:prstGeom>
          <a:solidFill>
            <a:srgbClr val="EEBE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1" name="椭圆 40"/>
          <p:cNvSpPr/>
          <p:nvPr>
            <p:custDataLst>
              <p:tags r:id="rId4"/>
            </p:custDataLst>
          </p:nvPr>
        </p:nvSpPr>
        <p:spPr>
          <a:xfrm>
            <a:off x="307340" y="223520"/>
            <a:ext cx="563880" cy="563880"/>
          </a:xfrm>
          <a:prstGeom prst="ellipse">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1400" dirty="0" smtClean="0">
                <a:latin typeface="微软雅黑" panose="020B0503020204020204" charset="-122"/>
                <a:ea typeface="微软雅黑" panose="020B0503020204020204" charset="-122"/>
              </a:rPr>
              <a:t>05</a:t>
            </a:r>
            <a:endParaRPr lang="zh-CN" altLang="en-US" sz="1400" dirty="0">
              <a:latin typeface="微软雅黑" panose="020B0503020204020204" charset="-122"/>
              <a:ea typeface="微软雅黑" panose="020B0503020204020204" charset="-122"/>
            </a:endParaRPr>
          </a:p>
        </p:txBody>
      </p:sp>
      <p:sp>
        <p:nvSpPr>
          <p:cNvPr id="23" name="矩形: 圆角 33"/>
          <p:cNvSpPr/>
          <p:nvPr>
            <p:custDataLst>
              <p:tags r:id="rId5"/>
            </p:custDataLst>
          </p:nvPr>
        </p:nvSpPr>
        <p:spPr>
          <a:xfrm rot="16200000">
            <a:off x="3400425" y="-2108200"/>
            <a:ext cx="5310505" cy="11664315"/>
          </a:xfrm>
          <a:prstGeom prst="roundRect">
            <a:avLst>
              <a:gd name="adj" fmla="val 8530"/>
            </a:avLst>
          </a:prstGeom>
          <a:solidFill>
            <a:schemeClr val="bg1"/>
          </a:solidFill>
          <a:ln>
            <a:noFill/>
          </a:ln>
          <a:effectLst>
            <a:outerShdw blurRad="266700" algn="c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200">
              <a:latin typeface="微软雅黑" panose="020B0503020204020204" charset="-122"/>
              <a:ea typeface="微软雅黑" panose="020B0503020204020204" charset="-122"/>
              <a:sym typeface="微软雅黑" panose="020B0503020204020204" charset="-122"/>
            </a:endParaRPr>
          </a:p>
        </p:txBody>
      </p:sp>
      <p:sp>
        <p:nvSpPr>
          <p:cNvPr id="6" name="文本框 5"/>
          <p:cNvSpPr txBox="1"/>
          <p:nvPr/>
        </p:nvSpPr>
        <p:spPr>
          <a:xfrm>
            <a:off x="766445" y="2406650"/>
            <a:ext cx="9951085" cy="19429730"/>
          </a:xfrm>
          <a:prstGeom prst="rect">
            <a:avLst/>
          </a:prstGeom>
          <a:noFill/>
        </p:spPr>
        <p:txBody>
          <a:bodyPr wrap="square" rtlCol="0">
            <a:noAutofit/>
          </a:bodyPr>
          <a:p>
            <a:r>
              <a:rPr lang="en-US" altLang="zh-CN" sz="1400"/>
              <a:t>        </a:t>
            </a:r>
            <a:r>
              <a:rPr sz="1400"/>
              <a:t>To successfully manage corporate change at Microsoft, it is important to understand the sources of resistance to change and develop effective strategies to address them. Resistance to change can come from a variety of sources, including fear of the unknown, lack of understanding or communication, and a reluctance to let go of old ways of doing things.</a:t>
            </a:r>
            <a:endParaRPr sz="1400"/>
          </a:p>
          <a:p>
            <a:endParaRPr sz="1400"/>
          </a:p>
          <a:p>
            <a:pPr marL="285750" indent="-285750">
              <a:buFont typeface="Arial" panose="020B0604020202020204" pitchFamily="34" charset="0"/>
              <a:buChar char="•"/>
            </a:pPr>
            <a:r>
              <a:rPr sz="1400"/>
              <a:t>One effective strategy for overcoming resistance to change is to involve employees in the change process from the beginning. This can help build a sense of ownership and buy-in for the change, as well as help to identify potential sources of resistance and develop strategies to address them.</a:t>
            </a:r>
            <a:endParaRPr sz="1400"/>
          </a:p>
          <a:p>
            <a:endParaRPr sz="1400"/>
          </a:p>
          <a:p>
            <a:pPr marL="285750" indent="-285750">
              <a:buFont typeface="Arial" panose="020B0604020202020204" pitchFamily="34" charset="0"/>
              <a:buChar char="•"/>
            </a:pPr>
            <a:r>
              <a:rPr sz="1400"/>
              <a:t>Another key strategy is to communicate effectively and frequently with employees throughout the change process. This can help to reduce anxiety and build trust, as well as provide opportunities for feedback and input from employees.</a:t>
            </a:r>
            <a:endParaRPr sz="1400"/>
          </a:p>
        </p:txBody>
      </p:sp>
      <p:sp>
        <p:nvSpPr>
          <p:cNvPr id="60" name="矩形: 圆角 34"/>
          <p:cNvSpPr/>
          <p:nvPr>
            <p:custDataLst>
              <p:tags r:id="rId6"/>
            </p:custDataLst>
          </p:nvPr>
        </p:nvSpPr>
        <p:spPr>
          <a:xfrm>
            <a:off x="459740" y="1260475"/>
            <a:ext cx="8778240" cy="556895"/>
          </a:xfrm>
          <a:prstGeom prst="roundRect">
            <a:avLst>
              <a:gd name="adj" fmla="val 50000"/>
            </a:avLst>
          </a:prstGeom>
          <a:gradFill flip="none" rotWithShape="1">
            <a:gsLst>
              <a:gs pos="21000">
                <a:srgbClr val="377BB9"/>
              </a:gs>
              <a:gs pos="86000">
                <a:srgbClr val="004688"/>
              </a:gs>
            </a:gsLst>
            <a:lin ang="5400000" scaled="1"/>
            <a:tileRect/>
          </a:gradFill>
          <a:ln w="3175">
            <a:noFill/>
          </a:ln>
          <a:effectLst>
            <a:outerShdw blurRad="50800" dist="38100" dir="5400000" algn="t" rotWithShape="0">
              <a:schemeClr val="bg2">
                <a:lumMod val="10000"/>
                <a:alpha val="3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b="1" dirty="0">
                <a:solidFill>
                  <a:schemeClr val="bg1"/>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rPr>
              <a:t>How to overcome resistance to achieve successful change management</a:t>
            </a:r>
            <a:endParaRPr lang="zh-CN" altLang="en-US" b="1" dirty="0">
              <a:solidFill>
                <a:schemeClr val="bg1"/>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endParaRPr>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直接连接符 10"/>
          <p:cNvCxnSpPr>
            <a:stCxn id="9" idx="3"/>
          </p:cNvCxnSpPr>
          <p:nvPr/>
        </p:nvCxnSpPr>
        <p:spPr>
          <a:xfrm flipV="1">
            <a:off x="3553327" y="868681"/>
            <a:ext cx="8333873" cy="22859"/>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custDataLst>
              <p:tags r:id="rId1"/>
            </p:custDataLst>
          </p:nvPr>
        </p:nvSpPr>
        <p:spPr>
          <a:xfrm>
            <a:off x="1002030" y="417830"/>
            <a:ext cx="6765290" cy="368935"/>
          </a:xfrm>
          <a:prstGeom prst="rect">
            <a:avLst/>
          </a:prstGeom>
          <a:noFill/>
        </p:spPr>
        <p:txBody>
          <a:bodyPr wrap="square" lIns="0" tIns="0" rIns="0" bIns="0"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rPr>
              <a:t>"Case study and application</a:t>
            </a:r>
            <a:endParaRPr kumimoji="0" lang="zh-CN"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endParaRPr>
          </a:p>
        </p:txBody>
      </p:sp>
      <p:sp>
        <p:nvSpPr>
          <p:cNvPr id="39" name="圆角矩形 38"/>
          <p:cNvSpPr/>
          <p:nvPr>
            <p:custDataLst>
              <p:tags r:id="rId2"/>
            </p:custDataLst>
          </p:nvPr>
        </p:nvSpPr>
        <p:spPr>
          <a:xfrm flipV="1">
            <a:off x="280670" y="816610"/>
            <a:ext cx="5084445" cy="76200"/>
          </a:xfrm>
          <a:prstGeom prst="roundRect">
            <a:avLst>
              <a:gd name="adj" fmla="val 50000"/>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0" name="椭圆 39"/>
          <p:cNvSpPr/>
          <p:nvPr>
            <p:custDataLst>
              <p:tags r:id="rId3"/>
            </p:custDataLst>
          </p:nvPr>
        </p:nvSpPr>
        <p:spPr>
          <a:xfrm>
            <a:off x="372655" y="223520"/>
            <a:ext cx="563880" cy="563880"/>
          </a:xfrm>
          <a:prstGeom prst="ellipse">
            <a:avLst/>
          </a:prstGeom>
          <a:solidFill>
            <a:srgbClr val="EEBE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1" name="椭圆 40"/>
          <p:cNvSpPr/>
          <p:nvPr>
            <p:custDataLst>
              <p:tags r:id="rId4"/>
            </p:custDataLst>
          </p:nvPr>
        </p:nvSpPr>
        <p:spPr>
          <a:xfrm>
            <a:off x="307340" y="223520"/>
            <a:ext cx="563880" cy="563880"/>
          </a:xfrm>
          <a:prstGeom prst="ellipse">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1400" dirty="0" smtClean="0">
                <a:latin typeface="微软雅黑" panose="020B0503020204020204" charset="-122"/>
                <a:ea typeface="微软雅黑" panose="020B0503020204020204" charset="-122"/>
              </a:rPr>
              <a:t>06</a:t>
            </a:r>
            <a:endParaRPr lang="zh-CN" altLang="en-US" sz="1400" dirty="0">
              <a:latin typeface="微软雅黑" panose="020B0503020204020204" charset="-122"/>
              <a:ea typeface="微软雅黑" panose="020B0503020204020204" charset="-122"/>
            </a:endParaRPr>
          </a:p>
        </p:txBody>
      </p:sp>
      <p:sp>
        <p:nvSpPr>
          <p:cNvPr id="23" name="矩形: 圆角 33"/>
          <p:cNvSpPr/>
          <p:nvPr>
            <p:custDataLst>
              <p:tags r:id="rId5"/>
            </p:custDataLst>
          </p:nvPr>
        </p:nvSpPr>
        <p:spPr>
          <a:xfrm rot="16200000">
            <a:off x="3400425" y="-2108200"/>
            <a:ext cx="5310505" cy="11664315"/>
          </a:xfrm>
          <a:prstGeom prst="roundRect">
            <a:avLst>
              <a:gd name="adj" fmla="val 8530"/>
            </a:avLst>
          </a:prstGeom>
          <a:solidFill>
            <a:schemeClr val="bg1"/>
          </a:solidFill>
          <a:ln>
            <a:noFill/>
          </a:ln>
          <a:effectLst>
            <a:outerShdw blurRad="266700" algn="c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200">
              <a:latin typeface="微软雅黑" panose="020B0503020204020204" charset="-122"/>
              <a:ea typeface="微软雅黑" panose="020B0503020204020204" charset="-122"/>
              <a:sym typeface="微软雅黑" panose="020B0503020204020204" charset="-122"/>
            </a:endParaRPr>
          </a:p>
        </p:txBody>
      </p:sp>
      <p:sp>
        <p:nvSpPr>
          <p:cNvPr id="6" name="文本框 5"/>
          <p:cNvSpPr txBox="1"/>
          <p:nvPr/>
        </p:nvSpPr>
        <p:spPr>
          <a:xfrm>
            <a:off x="594360" y="1879600"/>
            <a:ext cx="11148695" cy="19956780"/>
          </a:xfrm>
          <a:prstGeom prst="rect">
            <a:avLst/>
          </a:prstGeom>
          <a:noFill/>
        </p:spPr>
        <p:txBody>
          <a:bodyPr wrap="square" rtlCol="0">
            <a:noAutofit/>
          </a:bodyPr>
          <a:p>
            <a:r>
              <a:rPr lang="en-US" altLang="zh-CN" sz="1400"/>
              <a:t>      </a:t>
            </a:r>
            <a:r>
              <a:rPr sz="1400"/>
              <a:t>Microsoft is a successful technology company that has undergone several significant changes in its history, including leadership changes and shifts in its business focus. However, there is always room for further improvement and change. Here are some suggestions for potential areas of focus for a new round of change management at Microsoft:</a:t>
            </a:r>
            <a:endParaRPr sz="1400"/>
          </a:p>
          <a:p>
            <a:endParaRPr sz="1400"/>
          </a:p>
          <a:p>
            <a:pPr marL="285750" indent="-285750">
              <a:buFont typeface="Arial" panose="020B0604020202020204" pitchFamily="34" charset="0"/>
              <a:buChar char="•"/>
            </a:pPr>
            <a:r>
              <a:rPr sz="1400" b="1"/>
              <a:t>Diversification: </a:t>
            </a:r>
            <a:r>
              <a:rPr sz="1400"/>
              <a:t>While Microsoft is known for its successful operating systems and productivity software, the company has been less successful in other areas, such as smartphones and search engines. A renewed focus on diversification could help the company expand into new markets and generate new revenue streams.</a:t>
            </a:r>
            <a:endParaRPr sz="1400"/>
          </a:p>
          <a:p>
            <a:pPr marL="285750" indent="-285750">
              <a:buFont typeface="Arial" panose="020B0604020202020204" pitchFamily="34" charset="0"/>
              <a:buChar char="•"/>
            </a:pPr>
            <a:endParaRPr sz="1400"/>
          </a:p>
          <a:p>
            <a:pPr marL="285750" indent="-285750">
              <a:buFont typeface="Arial" panose="020B0604020202020204" pitchFamily="34" charset="0"/>
              <a:buChar char="•"/>
            </a:pPr>
            <a:r>
              <a:rPr sz="1400" b="1"/>
              <a:t>Embrace the cloud: </a:t>
            </a:r>
            <a:r>
              <a:rPr sz="1400"/>
              <a:t>Microsoft has already made strides in the cloud computing market with its Azure platform, but there is still room for growth. The company could explore ways to expand its offerings in this area, such as through more innovative and integrated cloud-based services.</a:t>
            </a:r>
            <a:endParaRPr sz="1400"/>
          </a:p>
          <a:p>
            <a:pPr marL="285750" indent="-285750">
              <a:buFont typeface="Arial" panose="020B0604020202020204" pitchFamily="34" charset="0"/>
              <a:buChar char="•"/>
            </a:pPr>
            <a:endParaRPr sz="1400"/>
          </a:p>
          <a:p>
            <a:pPr marL="285750" indent="-285750">
              <a:buFont typeface="Arial" panose="020B0604020202020204" pitchFamily="34" charset="0"/>
              <a:buChar char="•"/>
            </a:pPr>
            <a:r>
              <a:rPr sz="1400" b="1"/>
              <a:t>Agility and innovation: </a:t>
            </a:r>
            <a:r>
              <a:rPr sz="1400"/>
              <a:t>In the fast-paced technology industry, it's crucial to be nimble and innovative in order to stay ahead of the competition. Microsoft could benefit from a renewed focus on agility and innovation, potentially by adopting more startup-like practices, such as experimenting with new products and services, and fostering a culture of creativity and risk-taking.</a:t>
            </a:r>
            <a:endParaRPr sz="1400"/>
          </a:p>
          <a:p>
            <a:pPr marL="285750" indent="-285750">
              <a:buFont typeface="Arial" panose="020B0604020202020204" pitchFamily="34" charset="0"/>
              <a:buChar char="•"/>
            </a:pPr>
            <a:endParaRPr sz="1400"/>
          </a:p>
          <a:p>
            <a:pPr marL="285750" indent="-285750">
              <a:buFont typeface="Arial" panose="020B0604020202020204" pitchFamily="34" charset="0"/>
              <a:buChar char="•"/>
            </a:pPr>
            <a:r>
              <a:rPr sz="1400" b="1"/>
              <a:t>Emphasis on ethics and social responsibility: </a:t>
            </a:r>
            <a:r>
              <a:rPr sz="1400"/>
              <a:t>With the increasing scrutiny on big tech companies, it's important for Microsoft to prioritize ethics and social responsibility. This could involve making commitments to data privacy and security, taking steps to reduce the company's carbon footprint, and working to address issues of social inequality.</a:t>
            </a:r>
            <a:endParaRPr sz="1400"/>
          </a:p>
        </p:txBody>
      </p:sp>
      <p:sp>
        <p:nvSpPr>
          <p:cNvPr id="60" name="矩形: 圆角 34"/>
          <p:cNvSpPr/>
          <p:nvPr>
            <p:custDataLst>
              <p:tags r:id="rId6"/>
            </p:custDataLst>
          </p:nvPr>
        </p:nvSpPr>
        <p:spPr>
          <a:xfrm>
            <a:off x="459740" y="1260475"/>
            <a:ext cx="8778240" cy="556895"/>
          </a:xfrm>
          <a:prstGeom prst="roundRect">
            <a:avLst>
              <a:gd name="adj" fmla="val 50000"/>
            </a:avLst>
          </a:prstGeom>
          <a:gradFill flip="none" rotWithShape="1">
            <a:gsLst>
              <a:gs pos="21000">
                <a:srgbClr val="377BB9"/>
              </a:gs>
              <a:gs pos="86000">
                <a:srgbClr val="004688"/>
              </a:gs>
            </a:gsLst>
            <a:lin ang="5400000" scaled="1"/>
            <a:tileRect/>
          </a:gradFill>
          <a:ln w="3175">
            <a:noFill/>
          </a:ln>
          <a:effectLst>
            <a:outerShdw blurRad="50800" dist="38100" dir="5400000" algn="t" rotWithShape="0">
              <a:schemeClr val="bg2">
                <a:lumMod val="10000"/>
                <a:alpha val="3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b="1" dirty="0">
                <a:solidFill>
                  <a:schemeClr val="bg1"/>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rPr>
              <a:t>Next steps for development strategy and recommendations</a:t>
            </a:r>
            <a:endParaRPr lang="zh-CN" altLang="en-US" b="1" dirty="0">
              <a:solidFill>
                <a:schemeClr val="bg1"/>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endParaRPr>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直接连接符 10"/>
          <p:cNvCxnSpPr>
            <a:stCxn id="9" idx="3"/>
          </p:cNvCxnSpPr>
          <p:nvPr/>
        </p:nvCxnSpPr>
        <p:spPr>
          <a:xfrm flipV="1">
            <a:off x="3553327" y="868681"/>
            <a:ext cx="8333873" cy="22859"/>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custDataLst>
              <p:tags r:id="rId1"/>
            </p:custDataLst>
          </p:nvPr>
        </p:nvSpPr>
        <p:spPr>
          <a:xfrm>
            <a:off x="1002030" y="417830"/>
            <a:ext cx="6765290" cy="368935"/>
          </a:xfrm>
          <a:prstGeom prst="rect">
            <a:avLst/>
          </a:prstGeom>
          <a:noFill/>
        </p:spPr>
        <p:txBody>
          <a:bodyPr wrap="square" lIns="0" tIns="0" rIns="0" bIns="0"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rPr>
              <a:t>"Case study and application</a:t>
            </a:r>
            <a:endParaRPr kumimoji="0" lang="zh-CN"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endParaRPr>
          </a:p>
        </p:txBody>
      </p:sp>
      <p:sp>
        <p:nvSpPr>
          <p:cNvPr id="39" name="圆角矩形 38"/>
          <p:cNvSpPr/>
          <p:nvPr>
            <p:custDataLst>
              <p:tags r:id="rId2"/>
            </p:custDataLst>
          </p:nvPr>
        </p:nvSpPr>
        <p:spPr>
          <a:xfrm flipV="1">
            <a:off x="280670" y="838835"/>
            <a:ext cx="5313680" cy="76200"/>
          </a:xfrm>
          <a:prstGeom prst="roundRect">
            <a:avLst>
              <a:gd name="adj" fmla="val 50000"/>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0" name="椭圆 39"/>
          <p:cNvSpPr/>
          <p:nvPr>
            <p:custDataLst>
              <p:tags r:id="rId3"/>
            </p:custDataLst>
          </p:nvPr>
        </p:nvSpPr>
        <p:spPr>
          <a:xfrm>
            <a:off x="372655" y="223520"/>
            <a:ext cx="563880" cy="563880"/>
          </a:xfrm>
          <a:prstGeom prst="ellipse">
            <a:avLst/>
          </a:prstGeom>
          <a:solidFill>
            <a:srgbClr val="EEBE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1" name="椭圆 40"/>
          <p:cNvSpPr/>
          <p:nvPr>
            <p:custDataLst>
              <p:tags r:id="rId4"/>
            </p:custDataLst>
          </p:nvPr>
        </p:nvSpPr>
        <p:spPr>
          <a:xfrm>
            <a:off x="307340" y="223520"/>
            <a:ext cx="563880" cy="563880"/>
          </a:xfrm>
          <a:prstGeom prst="ellipse">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1400" dirty="0" smtClean="0">
                <a:latin typeface="微软雅黑" panose="020B0503020204020204" charset="-122"/>
                <a:ea typeface="微软雅黑" panose="020B0503020204020204" charset="-122"/>
              </a:rPr>
              <a:t>07</a:t>
            </a:r>
            <a:endParaRPr lang="zh-CN" altLang="en-US" sz="1400" dirty="0">
              <a:latin typeface="微软雅黑" panose="020B0503020204020204" charset="-122"/>
              <a:ea typeface="微软雅黑" panose="020B0503020204020204" charset="-122"/>
            </a:endParaRPr>
          </a:p>
        </p:txBody>
      </p:sp>
      <p:sp>
        <p:nvSpPr>
          <p:cNvPr id="23" name="矩形: 圆角 33"/>
          <p:cNvSpPr/>
          <p:nvPr>
            <p:custDataLst>
              <p:tags r:id="rId5"/>
            </p:custDataLst>
          </p:nvPr>
        </p:nvSpPr>
        <p:spPr>
          <a:xfrm rot="16200000">
            <a:off x="3734435" y="-2073910"/>
            <a:ext cx="4640580" cy="11664315"/>
          </a:xfrm>
          <a:prstGeom prst="roundRect">
            <a:avLst>
              <a:gd name="adj" fmla="val 8530"/>
            </a:avLst>
          </a:prstGeom>
          <a:solidFill>
            <a:schemeClr val="bg1"/>
          </a:solidFill>
          <a:ln>
            <a:noFill/>
          </a:ln>
          <a:effectLst>
            <a:outerShdw blurRad="266700" algn="c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200">
              <a:latin typeface="微软雅黑" panose="020B0503020204020204" charset="-122"/>
              <a:ea typeface="微软雅黑" panose="020B0503020204020204" charset="-122"/>
              <a:sym typeface="微软雅黑" panose="020B0503020204020204" charset="-122"/>
            </a:endParaRPr>
          </a:p>
        </p:txBody>
      </p:sp>
      <p:sp>
        <p:nvSpPr>
          <p:cNvPr id="6" name="文本框 5"/>
          <p:cNvSpPr txBox="1"/>
          <p:nvPr/>
        </p:nvSpPr>
        <p:spPr>
          <a:xfrm>
            <a:off x="629285" y="2792730"/>
            <a:ext cx="10784205" cy="20160615"/>
          </a:xfrm>
          <a:prstGeom prst="rect">
            <a:avLst/>
          </a:prstGeom>
          <a:noFill/>
        </p:spPr>
        <p:txBody>
          <a:bodyPr wrap="square" rtlCol="0">
            <a:noAutofit/>
          </a:bodyPr>
          <a:p>
            <a:r>
              <a:rPr lang="en-US" altLang="zh-CN" sz="1400"/>
              <a:t>        </a:t>
            </a:r>
            <a:r>
              <a:rPr lang="zh-CN" altLang="en-US" sz="1400"/>
              <a:t>Based on the case of Microsoft's transformation, the following suggestions and recommendations can be made:</a:t>
            </a:r>
            <a:endParaRPr lang="zh-CN" altLang="en-US" sz="1400"/>
          </a:p>
          <a:p>
            <a:endParaRPr lang="zh-CN" altLang="en-US" sz="1400"/>
          </a:p>
          <a:p>
            <a:pPr marL="285750" indent="-285750" algn="just">
              <a:buFont typeface="Arial" panose="020B0604020202020204" pitchFamily="34" charset="0"/>
              <a:buChar char="•"/>
            </a:pPr>
            <a:r>
              <a:rPr lang="zh-CN" altLang="en-US" sz="1400"/>
              <a:t>Adjust the company's strategic direction in a timely manner based on market and technology trends, and continuously innovate and transform business models.</a:t>
            </a:r>
            <a:endParaRPr lang="zh-CN" altLang="en-US" sz="1400"/>
          </a:p>
          <a:p>
            <a:pPr algn="just"/>
            <a:endParaRPr lang="zh-CN" altLang="en-US" sz="1400"/>
          </a:p>
          <a:p>
            <a:pPr marL="285750" indent="-285750" algn="just">
              <a:buFont typeface="Arial" panose="020B0604020202020204" pitchFamily="34" charset="0"/>
              <a:buChar char="•"/>
            </a:pPr>
            <a:r>
              <a:rPr lang="zh-CN" altLang="en-US" sz="1400"/>
              <a:t>Pay attention to management and communication during the change process, establish an effective change management team, and conduct sufficient communication and negotiation with stakeholders such as employees and customers.</a:t>
            </a:r>
            <a:endParaRPr lang="zh-CN" altLang="en-US" sz="1400"/>
          </a:p>
          <a:p>
            <a:pPr algn="just"/>
            <a:endParaRPr lang="zh-CN" altLang="en-US" sz="1400"/>
          </a:p>
          <a:p>
            <a:pPr marL="285750" indent="-285750" algn="just">
              <a:buFont typeface="Arial" panose="020B0604020202020204" pitchFamily="34" charset="0"/>
              <a:buChar char="•"/>
            </a:pPr>
            <a:r>
              <a:rPr lang="zh-CN" altLang="en-US" sz="1400"/>
              <a:t>Emphasize monitoring and evaluating the effects of changes, adjust change plans in a timely manner, and ensure the sustainability and success of the changes.</a:t>
            </a:r>
            <a:endParaRPr lang="zh-CN" altLang="en-US" sz="1400"/>
          </a:p>
        </p:txBody>
      </p:sp>
      <p:sp>
        <p:nvSpPr>
          <p:cNvPr id="17" name="任意多边形 16"/>
          <p:cNvSpPr/>
          <p:nvPr>
            <p:custDataLst>
              <p:tags r:id="rId6"/>
            </p:custDataLst>
          </p:nvPr>
        </p:nvSpPr>
        <p:spPr>
          <a:xfrm flipH="1">
            <a:off x="629285" y="1506220"/>
            <a:ext cx="6373495" cy="912495"/>
          </a:xfrm>
          <a:custGeom>
            <a:avLst/>
            <a:gdLst>
              <a:gd name="connsiteX0" fmla="*/ 5061858 w 5061858"/>
              <a:gd name="connsiteY0" fmla="*/ 0 h 1130346"/>
              <a:gd name="connsiteX1" fmla="*/ 565173 w 5061858"/>
              <a:gd name="connsiteY1" fmla="*/ 0 h 1130346"/>
              <a:gd name="connsiteX2" fmla="*/ 562794 w 5061858"/>
              <a:gd name="connsiteY2" fmla="*/ 0 h 1130346"/>
              <a:gd name="connsiteX3" fmla="*/ 562794 w 5061858"/>
              <a:gd name="connsiteY3" fmla="*/ 240 h 1130346"/>
              <a:gd name="connsiteX4" fmla="*/ 451271 w 5061858"/>
              <a:gd name="connsiteY4" fmla="*/ 11482 h 1130346"/>
              <a:gd name="connsiteX5" fmla="*/ 0 w 5061858"/>
              <a:gd name="connsiteY5" fmla="*/ 565173 h 1130346"/>
              <a:gd name="connsiteX6" fmla="*/ 451271 w 5061858"/>
              <a:gd name="connsiteY6" fmla="*/ 1118864 h 1130346"/>
              <a:gd name="connsiteX7" fmla="*/ 562794 w 5061858"/>
              <a:gd name="connsiteY7" fmla="*/ 1130106 h 1130346"/>
              <a:gd name="connsiteX8" fmla="*/ 562794 w 5061858"/>
              <a:gd name="connsiteY8" fmla="*/ 1130345 h 1130346"/>
              <a:gd name="connsiteX9" fmla="*/ 565163 w 5061858"/>
              <a:gd name="connsiteY9" fmla="*/ 1130345 h 1130346"/>
              <a:gd name="connsiteX10" fmla="*/ 565173 w 5061858"/>
              <a:gd name="connsiteY10" fmla="*/ 1130346 h 1130346"/>
              <a:gd name="connsiteX11" fmla="*/ 565183 w 5061858"/>
              <a:gd name="connsiteY11" fmla="*/ 1130345 h 1130346"/>
              <a:gd name="connsiteX12" fmla="*/ 5061858 w 5061858"/>
              <a:gd name="connsiteY12" fmla="*/ 1130345 h 113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1858" h="1130346">
                <a:moveTo>
                  <a:pt x="5061858" y="0"/>
                </a:moveTo>
                <a:lnTo>
                  <a:pt x="565173" y="0"/>
                </a:lnTo>
                <a:lnTo>
                  <a:pt x="562794" y="0"/>
                </a:lnTo>
                <a:lnTo>
                  <a:pt x="562794" y="240"/>
                </a:lnTo>
                <a:lnTo>
                  <a:pt x="451271" y="11482"/>
                </a:lnTo>
                <a:cubicBezTo>
                  <a:pt x="193731" y="64183"/>
                  <a:pt x="0" y="292054"/>
                  <a:pt x="0" y="565173"/>
                </a:cubicBezTo>
                <a:cubicBezTo>
                  <a:pt x="0" y="838292"/>
                  <a:pt x="193731" y="1066163"/>
                  <a:pt x="451271" y="1118864"/>
                </a:cubicBezTo>
                <a:lnTo>
                  <a:pt x="562794" y="1130106"/>
                </a:lnTo>
                <a:lnTo>
                  <a:pt x="562794" y="1130345"/>
                </a:lnTo>
                <a:lnTo>
                  <a:pt x="565163" y="1130345"/>
                </a:lnTo>
                <a:lnTo>
                  <a:pt x="565173" y="1130346"/>
                </a:lnTo>
                <a:lnTo>
                  <a:pt x="565183" y="1130345"/>
                </a:lnTo>
                <a:lnTo>
                  <a:pt x="5061858" y="1130345"/>
                </a:lnTo>
                <a:close/>
              </a:path>
            </a:pathLst>
          </a:custGeom>
          <a:gradFill>
            <a:gsLst>
              <a:gs pos="0">
                <a:srgbClr val="004688"/>
              </a:gs>
              <a:gs pos="100000">
                <a:srgbClr val="377BB9"/>
              </a:gs>
            </a:gsLst>
            <a:lin ang="2700000" scaled="0"/>
          </a:gradFill>
          <a:ln>
            <a:noFill/>
          </a:ln>
          <a:effectLst>
            <a:outerShdw blurRad="127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latin typeface="微软雅黑" panose="020B0503020204020204" charset="-122"/>
              <a:ea typeface="微软雅黑" panose="020B0503020204020204" charset="-122"/>
              <a:sym typeface="微软雅黑" panose="020B0503020204020204" charset="-122"/>
            </a:endParaRPr>
          </a:p>
        </p:txBody>
      </p:sp>
      <p:sp>
        <p:nvSpPr>
          <p:cNvPr id="30" name="矩形 29"/>
          <p:cNvSpPr/>
          <p:nvPr>
            <p:custDataLst>
              <p:tags r:id="rId7"/>
            </p:custDataLst>
          </p:nvPr>
        </p:nvSpPr>
        <p:spPr>
          <a:xfrm>
            <a:off x="788670" y="1630045"/>
            <a:ext cx="6214110" cy="534035"/>
          </a:xfrm>
          <a:prstGeom prst="rect">
            <a:avLst/>
          </a:prstGeom>
          <a:noFill/>
        </p:spPr>
        <p:txBody>
          <a:bodyPr wrap="square">
            <a:spAutoFit/>
          </a:bodyPr>
          <a:p>
            <a:pPr>
              <a:lnSpc>
                <a:spcPct val="120000"/>
              </a:lnSpc>
            </a:pPr>
            <a:r>
              <a:rPr lang="zh-CN" altLang="en-US" sz="2400" b="1">
                <a:solidFill>
                  <a:schemeClr val="bg1"/>
                </a:solidFill>
                <a:sym typeface="+mn-ea"/>
              </a:rPr>
              <a:t>Suggestions and recommendations:</a:t>
            </a:r>
            <a:endParaRPr lang="zh-CN" altLang="en-US" sz="2400" b="1" dirty="0" smtClean="0">
              <a:solidFill>
                <a:schemeClr val="bg1"/>
              </a:solidFill>
              <a:latin typeface="微软雅黑" panose="020B0503020204020204" charset="-122"/>
              <a:ea typeface="微软雅黑" panose="020B0503020204020204"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矩形 33"/>
          <p:cNvSpPr/>
          <p:nvPr>
            <p:custDataLst>
              <p:tags r:id="rId1"/>
            </p:custDataLst>
          </p:nvPr>
        </p:nvSpPr>
        <p:spPr>
          <a:xfrm>
            <a:off x="0" y="1978660"/>
            <a:ext cx="12192635" cy="2768600"/>
          </a:xfrm>
          <a:prstGeom prst="rect">
            <a:avLst/>
          </a:prstGeom>
          <a:solidFill>
            <a:srgbClr val="E8E8E6"/>
          </a:solidFill>
          <a:ln>
            <a:noFill/>
          </a:ln>
        </p:spPr>
        <p:style>
          <a:lnRef idx="2">
            <a:schemeClr val="accent1">
              <a:shade val="50000"/>
            </a:schemeClr>
          </a:lnRef>
          <a:fillRef idx="1">
            <a:schemeClr val="accent1"/>
          </a:fillRef>
          <a:effectRef idx="0">
            <a:schemeClr val="accent1"/>
          </a:effectRef>
          <a:fontRef idx="minor">
            <a:schemeClr val="lt1"/>
          </a:fontRef>
        </p:style>
        <p:txBody>
          <a:bodyPr lIns="91424" tIns="45712" rIns="91424" bIns="45712" rtlCol="0" anchor="ctr"/>
          <a:p>
            <a:pPr algn="ctr" defTabSz="1219200"/>
            <a:endParaRPr lang="zh-CN" altLang="en-US" sz="2400">
              <a:solidFill>
                <a:prstClr val="white"/>
              </a:solidFill>
              <a:latin typeface="微软雅黑" panose="020B0503020204020204" charset="-122"/>
              <a:ea typeface="微软雅黑" panose="020B0503020204020204" charset="-122"/>
              <a:sym typeface="微软雅黑" panose="020B0503020204020204" charset="-122"/>
            </a:endParaRPr>
          </a:p>
        </p:txBody>
      </p:sp>
      <p:cxnSp>
        <p:nvCxnSpPr>
          <p:cNvPr id="11" name="直接连接符 10"/>
          <p:cNvCxnSpPr>
            <a:stCxn id="9" idx="3"/>
          </p:cNvCxnSpPr>
          <p:nvPr/>
        </p:nvCxnSpPr>
        <p:spPr>
          <a:xfrm flipV="1">
            <a:off x="3553327" y="868681"/>
            <a:ext cx="8333873" cy="22859"/>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custDataLst>
              <p:tags r:id="rId2"/>
            </p:custDataLst>
          </p:nvPr>
        </p:nvSpPr>
        <p:spPr>
          <a:xfrm>
            <a:off x="1289050" y="417830"/>
            <a:ext cx="6765290" cy="368935"/>
          </a:xfrm>
          <a:prstGeom prst="rect">
            <a:avLst/>
          </a:prstGeom>
          <a:noFill/>
        </p:spPr>
        <p:txBody>
          <a:bodyPr wrap="square" lIns="0" tIns="0" rIns="0" bIns="0"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rPr>
              <a:t>references</a:t>
            </a:r>
            <a:endParaRPr kumimoji="0" lang="zh-CN" sz="2400" b="0" i="0" u="none" strike="noStrike" kern="1200" cap="none" spc="0" normalizeH="0" baseline="0" noProof="0" dirty="0" smtClean="0">
              <a:ln>
                <a:noFill/>
              </a:ln>
              <a:solidFill>
                <a:schemeClr val="bg2">
                  <a:lumMod val="25000"/>
                </a:schemeClr>
              </a:solidFill>
              <a:effectLst/>
              <a:uLnTx/>
              <a:uFillTx/>
              <a:latin typeface="微软雅黑" panose="020B0503020204020204" charset="-122"/>
              <a:ea typeface="微软雅黑" panose="020B0503020204020204" charset="-122"/>
              <a:sym typeface="微软雅黑" panose="020B0503020204020204" charset="-122"/>
            </a:endParaRPr>
          </a:p>
        </p:txBody>
      </p:sp>
      <p:sp>
        <p:nvSpPr>
          <p:cNvPr id="39" name="圆角矩形 38"/>
          <p:cNvSpPr/>
          <p:nvPr>
            <p:custDataLst>
              <p:tags r:id="rId3"/>
            </p:custDataLst>
          </p:nvPr>
        </p:nvSpPr>
        <p:spPr>
          <a:xfrm flipV="1">
            <a:off x="280670" y="868680"/>
            <a:ext cx="5160645" cy="76200"/>
          </a:xfrm>
          <a:prstGeom prst="roundRect">
            <a:avLst>
              <a:gd name="adj" fmla="val 50000"/>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0" name="椭圆 39"/>
          <p:cNvSpPr/>
          <p:nvPr>
            <p:custDataLst>
              <p:tags r:id="rId4"/>
            </p:custDataLst>
          </p:nvPr>
        </p:nvSpPr>
        <p:spPr>
          <a:xfrm>
            <a:off x="372655" y="223520"/>
            <a:ext cx="563880" cy="563880"/>
          </a:xfrm>
          <a:prstGeom prst="ellipse">
            <a:avLst/>
          </a:prstGeom>
          <a:solidFill>
            <a:srgbClr val="EEBE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1" name="椭圆 40"/>
          <p:cNvSpPr/>
          <p:nvPr>
            <p:custDataLst>
              <p:tags r:id="rId5"/>
            </p:custDataLst>
          </p:nvPr>
        </p:nvSpPr>
        <p:spPr>
          <a:xfrm>
            <a:off x="307340" y="223520"/>
            <a:ext cx="563880" cy="563880"/>
          </a:xfrm>
          <a:prstGeom prst="ellipse">
            <a:avLst/>
          </a:prstGeom>
          <a:solidFill>
            <a:srgbClr val="14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1400" dirty="0" smtClean="0">
                <a:latin typeface="微软雅黑" panose="020B0503020204020204" charset="-122"/>
                <a:ea typeface="微软雅黑" panose="020B0503020204020204" charset="-122"/>
              </a:rPr>
              <a:t>08</a:t>
            </a:r>
            <a:endParaRPr lang="zh-CN" altLang="en-US" sz="1400" dirty="0">
              <a:latin typeface="微软雅黑" panose="020B0503020204020204" charset="-122"/>
              <a:ea typeface="微软雅黑" panose="020B0503020204020204" charset="-122"/>
            </a:endParaRPr>
          </a:p>
        </p:txBody>
      </p:sp>
      <p:sp>
        <p:nvSpPr>
          <p:cNvPr id="6" name="文本框 5"/>
          <p:cNvSpPr txBox="1"/>
          <p:nvPr/>
        </p:nvSpPr>
        <p:spPr>
          <a:xfrm>
            <a:off x="775970" y="2258060"/>
            <a:ext cx="10699115" cy="19620865"/>
          </a:xfrm>
          <a:prstGeom prst="rect">
            <a:avLst/>
          </a:prstGeom>
          <a:noFill/>
        </p:spPr>
        <p:txBody>
          <a:bodyPr wrap="square" rtlCol="0">
            <a:noAutofit/>
          </a:bodyPr>
          <a:p>
            <a:r>
              <a:rPr lang="en-US" altLang="zh-CN" sz="1400"/>
              <a:t>1、Lewin, K. (1951). Field theory in social science: Selected theoretical papers (D. Cartwright, Ed.). Harper &amp; Row.</a:t>
            </a:r>
            <a:endParaRPr lang="en-US" altLang="zh-CN" sz="1400"/>
          </a:p>
          <a:p>
            <a:r>
              <a:rPr lang="en-US" altLang="zh-CN" sz="1400"/>
              <a:t>2、Pascale, R. T., &amp; Athos, A. G. (1981). The art of Japanese management: Applications for American executives. Simon &amp; Schuster.</a:t>
            </a:r>
            <a:endParaRPr lang="en-US" altLang="zh-CN" sz="1400"/>
          </a:p>
          <a:p>
            <a:r>
              <a:rPr lang="en-US" altLang="zh-CN" sz="1400"/>
              <a:t>3、Kotter, J. P. (1995). Leading change: Why transformation efforts fail. Harvard Business Review Press.</a:t>
            </a:r>
            <a:endParaRPr lang="en-US" altLang="zh-CN" sz="1400"/>
          </a:p>
          <a:p>
            <a:r>
              <a:rPr lang="en-US" altLang="zh-CN" sz="1400"/>
              <a:t>4、Hiatt, J. M. (2006). ADKAR: A model for change in business, government and our community. Prosci.</a:t>
            </a:r>
            <a:endParaRPr lang="en-US" altLang="zh-CN" sz="1400"/>
          </a:p>
          <a:p>
            <a:r>
              <a:rPr lang="en-US" altLang="zh-CN" sz="1400"/>
              <a:t>5、Bridges, W. (2003). Managing transitions: Making the most of change (2nd ed.). Da Capo Press.</a:t>
            </a:r>
            <a:endParaRPr lang="en-US" altLang="zh-CN" sz="1400"/>
          </a:p>
          <a:p>
            <a:r>
              <a:rPr lang="en-US" altLang="zh-CN" sz="1400"/>
              <a:t>6、Lewin, K. (1947). Frontiers in group dynamics: Concept, method and reality in social science; social equilibria and social change. Human Relations, </a:t>
            </a:r>
            <a:endParaRPr lang="zh-CN" altLang="en-US" sz="1400"/>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alpha val="92000"/>
          </a:schemeClr>
        </a:solidFill>
        <a:effectLst/>
      </p:bgPr>
    </p:bg>
    <p:spTree>
      <p:nvGrpSpPr>
        <p:cNvPr id="1" name=""/>
        <p:cNvGrpSpPr/>
        <p:nvPr/>
      </p:nvGrpSpPr>
      <p:grpSpPr>
        <a:xfrm>
          <a:off x="0" y="0"/>
          <a:ext cx="0" cy="0"/>
          <a:chOff x="0" y="0"/>
          <a:chExt cx="0" cy="0"/>
        </a:xfrm>
      </p:grpSpPr>
      <p:sp>
        <p:nvSpPr>
          <p:cNvPr id="23" name="矩形 22"/>
          <p:cNvSpPr/>
          <p:nvPr/>
        </p:nvSpPr>
        <p:spPr>
          <a:xfrm>
            <a:off x="0" y="3810"/>
            <a:ext cx="12192000" cy="6854396"/>
          </a:xfrm>
          <a:prstGeom prst="rect">
            <a:avLst/>
          </a:prstGeom>
          <a:solidFill>
            <a:srgbClr val="004688">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descr="上海银行大厦兰花素材"/>
          <p:cNvPicPr>
            <a:picLocks noChangeAspect="1"/>
          </p:cNvPicPr>
          <p:nvPr>
            <p:custDataLst>
              <p:tags r:id="rId1"/>
            </p:custDataLst>
          </p:nvPr>
        </p:nvPicPr>
        <p:blipFill>
          <a:blip r:embed="rId2">
            <a:alphaModFix amt="8000"/>
          </a:blip>
          <a:stretch>
            <a:fillRect/>
          </a:stretch>
        </p:blipFill>
        <p:spPr>
          <a:xfrm>
            <a:off x="0" y="3352800"/>
            <a:ext cx="12598400" cy="3521710"/>
          </a:xfrm>
          <a:prstGeom prst="rect">
            <a:avLst/>
          </a:prstGeom>
        </p:spPr>
      </p:pic>
      <p:sp>
        <p:nvSpPr>
          <p:cNvPr id="18" name="椭圆 17"/>
          <p:cNvSpPr/>
          <p:nvPr/>
        </p:nvSpPr>
        <p:spPr>
          <a:xfrm>
            <a:off x="3530543" y="863543"/>
            <a:ext cx="5130917" cy="5130917"/>
          </a:xfrm>
          <a:prstGeom prst="ellipse">
            <a:avLst/>
          </a:prstGeom>
          <a:solidFill>
            <a:schemeClr val="bg1">
              <a:alpha val="93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任意多边形 3"/>
          <p:cNvSpPr/>
          <p:nvPr/>
        </p:nvSpPr>
        <p:spPr>
          <a:xfrm>
            <a:off x="9897762" y="4711883"/>
            <a:ext cx="2294238" cy="2146117"/>
          </a:xfrm>
          <a:custGeom>
            <a:avLst/>
            <a:gdLst>
              <a:gd name="connsiteX0" fmla="*/ 3851271 w 5301629"/>
              <a:gd name="connsiteY0" fmla="*/ 0 h 4959343"/>
              <a:gd name="connsiteX1" fmla="*/ 5175468 w 5301629"/>
              <a:gd name="connsiteY1" fmla="*/ 233694 h 4959343"/>
              <a:gd name="connsiteX2" fmla="*/ 5301629 w 5301629"/>
              <a:gd name="connsiteY2" fmla="*/ 283438 h 4959343"/>
              <a:gd name="connsiteX3" fmla="*/ 5301629 w 5301629"/>
              <a:gd name="connsiteY3" fmla="*/ 4959343 h 4959343"/>
              <a:gd name="connsiteX4" fmla="*/ 163585 w 5301629"/>
              <a:gd name="connsiteY4" fmla="*/ 4959343 h 4959343"/>
              <a:gd name="connsiteX5" fmla="*/ 78244 w 5301629"/>
              <a:gd name="connsiteY5" fmla="*/ 4627438 h 4959343"/>
              <a:gd name="connsiteX6" fmla="*/ 0 w 5301629"/>
              <a:gd name="connsiteY6" fmla="*/ 3851272 h 4959343"/>
              <a:gd name="connsiteX7" fmla="*/ 3851271 w 5301629"/>
              <a:gd name="connsiteY7" fmla="*/ 0 h 495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01629" h="4959343">
                <a:moveTo>
                  <a:pt x="3851271" y="0"/>
                </a:moveTo>
                <a:cubicBezTo>
                  <a:pt x="4316552" y="0"/>
                  <a:pt x="4762562" y="82509"/>
                  <a:pt x="5175468" y="233694"/>
                </a:cubicBezTo>
                <a:lnTo>
                  <a:pt x="5301629" y="283438"/>
                </a:lnTo>
                <a:lnTo>
                  <a:pt x="5301629" y="4959343"/>
                </a:lnTo>
                <a:lnTo>
                  <a:pt x="163585" y="4959343"/>
                </a:lnTo>
                <a:lnTo>
                  <a:pt x="78244" y="4627438"/>
                </a:lnTo>
                <a:cubicBezTo>
                  <a:pt x="26941" y="4376729"/>
                  <a:pt x="0" y="4117147"/>
                  <a:pt x="0" y="3851272"/>
                </a:cubicBezTo>
                <a:cubicBezTo>
                  <a:pt x="0" y="1724273"/>
                  <a:pt x="1724272" y="0"/>
                  <a:pt x="3851271" y="0"/>
                </a:cubicBezTo>
                <a:close/>
              </a:path>
            </a:pathLst>
          </a:custGeom>
          <a:gradFill>
            <a:gsLst>
              <a:gs pos="0">
                <a:srgbClr val="EEBE7F"/>
              </a:gs>
              <a:gs pos="100000">
                <a:srgbClr val="FFA001">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任意多边形 4"/>
          <p:cNvSpPr/>
          <p:nvPr/>
        </p:nvSpPr>
        <p:spPr>
          <a:xfrm>
            <a:off x="9897762" y="4933181"/>
            <a:ext cx="2294238" cy="1924819"/>
          </a:xfrm>
          <a:custGeom>
            <a:avLst/>
            <a:gdLst>
              <a:gd name="connsiteX0" fmla="*/ 3851271 w 5301629"/>
              <a:gd name="connsiteY0" fmla="*/ 0 h 4959343"/>
              <a:gd name="connsiteX1" fmla="*/ 5175468 w 5301629"/>
              <a:gd name="connsiteY1" fmla="*/ 233694 h 4959343"/>
              <a:gd name="connsiteX2" fmla="*/ 5301629 w 5301629"/>
              <a:gd name="connsiteY2" fmla="*/ 283438 h 4959343"/>
              <a:gd name="connsiteX3" fmla="*/ 5301629 w 5301629"/>
              <a:gd name="connsiteY3" fmla="*/ 4959343 h 4959343"/>
              <a:gd name="connsiteX4" fmla="*/ 163585 w 5301629"/>
              <a:gd name="connsiteY4" fmla="*/ 4959343 h 4959343"/>
              <a:gd name="connsiteX5" fmla="*/ 78244 w 5301629"/>
              <a:gd name="connsiteY5" fmla="*/ 4627438 h 4959343"/>
              <a:gd name="connsiteX6" fmla="*/ 0 w 5301629"/>
              <a:gd name="connsiteY6" fmla="*/ 3851272 h 4959343"/>
              <a:gd name="connsiteX7" fmla="*/ 3851271 w 5301629"/>
              <a:gd name="connsiteY7" fmla="*/ 0 h 495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01629" h="4959343">
                <a:moveTo>
                  <a:pt x="3851271" y="0"/>
                </a:moveTo>
                <a:cubicBezTo>
                  <a:pt x="4316552" y="0"/>
                  <a:pt x="4762562" y="82509"/>
                  <a:pt x="5175468" y="233694"/>
                </a:cubicBezTo>
                <a:lnTo>
                  <a:pt x="5301629" y="283438"/>
                </a:lnTo>
                <a:lnTo>
                  <a:pt x="5301629" y="4959343"/>
                </a:lnTo>
                <a:lnTo>
                  <a:pt x="163585" y="4959343"/>
                </a:lnTo>
                <a:lnTo>
                  <a:pt x="78244" y="4627438"/>
                </a:lnTo>
                <a:cubicBezTo>
                  <a:pt x="26941" y="4376729"/>
                  <a:pt x="0" y="4117147"/>
                  <a:pt x="0" y="3851272"/>
                </a:cubicBezTo>
                <a:cubicBezTo>
                  <a:pt x="0" y="1724273"/>
                  <a:pt x="1724272" y="0"/>
                  <a:pt x="3851271" y="0"/>
                </a:cubicBezTo>
                <a:close/>
              </a:path>
            </a:pathLst>
          </a:custGeom>
          <a:solidFill>
            <a:srgbClr val="0046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任意多边形 8"/>
          <p:cNvSpPr/>
          <p:nvPr/>
        </p:nvSpPr>
        <p:spPr>
          <a:xfrm rot="5400000" flipH="1">
            <a:off x="-74060" y="74061"/>
            <a:ext cx="2294238" cy="2146117"/>
          </a:xfrm>
          <a:custGeom>
            <a:avLst/>
            <a:gdLst>
              <a:gd name="connsiteX0" fmla="*/ 3851271 w 5301629"/>
              <a:gd name="connsiteY0" fmla="*/ 0 h 4959343"/>
              <a:gd name="connsiteX1" fmla="*/ 5175468 w 5301629"/>
              <a:gd name="connsiteY1" fmla="*/ 233694 h 4959343"/>
              <a:gd name="connsiteX2" fmla="*/ 5301629 w 5301629"/>
              <a:gd name="connsiteY2" fmla="*/ 283438 h 4959343"/>
              <a:gd name="connsiteX3" fmla="*/ 5301629 w 5301629"/>
              <a:gd name="connsiteY3" fmla="*/ 4959343 h 4959343"/>
              <a:gd name="connsiteX4" fmla="*/ 163585 w 5301629"/>
              <a:gd name="connsiteY4" fmla="*/ 4959343 h 4959343"/>
              <a:gd name="connsiteX5" fmla="*/ 78244 w 5301629"/>
              <a:gd name="connsiteY5" fmla="*/ 4627438 h 4959343"/>
              <a:gd name="connsiteX6" fmla="*/ 0 w 5301629"/>
              <a:gd name="connsiteY6" fmla="*/ 3851272 h 4959343"/>
              <a:gd name="connsiteX7" fmla="*/ 3851271 w 5301629"/>
              <a:gd name="connsiteY7" fmla="*/ 0 h 495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01629" h="4959343">
                <a:moveTo>
                  <a:pt x="3851271" y="0"/>
                </a:moveTo>
                <a:cubicBezTo>
                  <a:pt x="4316552" y="0"/>
                  <a:pt x="4762562" y="82509"/>
                  <a:pt x="5175468" y="233694"/>
                </a:cubicBezTo>
                <a:lnTo>
                  <a:pt x="5301629" y="283438"/>
                </a:lnTo>
                <a:lnTo>
                  <a:pt x="5301629" y="4959343"/>
                </a:lnTo>
                <a:lnTo>
                  <a:pt x="163585" y="4959343"/>
                </a:lnTo>
                <a:lnTo>
                  <a:pt x="78244" y="4627438"/>
                </a:lnTo>
                <a:cubicBezTo>
                  <a:pt x="26941" y="4376729"/>
                  <a:pt x="0" y="4117147"/>
                  <a:pt x="0" y="3851272"/>
                </a:cubicBezTo>
                <a:cubicBezTo>
                  <a:pt x="0" y="1724273"/>
                  <a:pt x="1724272" y="0"/>
                  <a:pt x="3851271" y="0"/>
                </a:cubicBezTo>
                <a:close/>
              </a:path>
            </a:pathLst>
          </a:custGeom>
          <a:gradFill>
            <a:gsLst>
              <a:gs pos="0">
                <a:srgbClr val="EEBE7F"/>
              </a:gs>
              <a:gs pos="100000">
                <a:srgbClr val="FFA001">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任意多边形 9"/>
          <p:cNvSpPr/>
          <p:nvPr/>
        </p:nvSpPr>
        <p:spPr>
          <a:xfrm rot="5400000" flipH="1">
            <a:off x="-184709" y="184709"/>
            <a:ext cx="2294238" cy="1924819"/>
          </a:xfrm>
          <a:custGeom>
            <a:avLst/>
            <a:gdLst>
              <a:gd name="connsiteX0" fmla="*/ 3851271 w 5301629"/>
              <a:gd name="connsiteY0" fmla="*/ 0 h 4959343"/>
              <a:gd name="connsiteX1" fmla="*/ 5175468 w 5301629"/>
              <a:gd name="connsiteY1" fmla="*/ 233694 h 4959343"/>
              <a:gd name="connsiteX2" fmla="*/ 5301629 w 5301629"/>
              <a:gd name="connsiteY2" fmla="*/ 283438 h 4959343"/>
              <a:gd name="connsiteX3" fmla="*/ 5301629 w 5301629"/>
              <a:gd name="connsiteY3" fmla="*/ 4959343 h 4959343"/>
              <a:gd name="connsiteX4" fmla="*/ 163585 w 5301629"/>
              <a:gd name="connsiteY4" fmla="*/ 4959343 h 4959343"/>
              <a:gd name="connsiteX5" fmla="*/ 78244 w 5301629"/>
              <a:gd name="connsiteY5" fmla="*/ 4627438 h 4959343"/>
              <a:gd name="connsiteX6" fmla="*/ 0 w 5301629"/>
              <a:gd name="connsiteY6" fmla="*/ 3851272 h 4959343"/>
              <a:gd name="connsiteX7" fmla="*/ 3851271 w 5301629"/>
              <a:gd name="connsiteY7" fmla="*/ 0 h 495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01629" h="4959343">
                <a:moveTo>
                  <a:pt x="3851271" y="0"/>
                </a:moveTo>
                <a:cubicBezTo>
                  <a:pt x="4316552" y="0"/>
                  <a:pt x="4762562" y="82509"/>
                  <a:pt x="5175468" y="233694"/>
                </a:cubicBezTo>
                <a:lnTo>
                  <a:pt x="5301629" y="283438"/>
                </a:lnTo>
                <a:lnTo>
                  <a:pt x="5301629" y="4959343"/>
                </a:lnTo>
                <a:lnTo>
                  <a:pt x="163585" y="4959343"/>
                </a:lnTo>
                <a:lnTo>
                  <a:pt x="78244" y="4627438"/>
                </a:lnTo>
                <a:cubicBezTo>
                  <a:pt x="26941" y="4376729"/>
                  <a:pt x="0" y="4117147"/>
                  <a:pt x="0" y="3851272"/>
                </a:cubicBezTo>
                <a:cubicBezTo>
                  <a:pt x="0" y="1724273"/>
                  <a:pt x="1724272" y="0"/>
                  <a:pt x="3851271" y="0"/>
                </a:cubicBezTo>
                <a:close/>
              </a:path>
            </a:pathLst>
          </a:custGeom>
          <a:solidFill>
            <a:srgbClr val="0046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椭圆 12"/>
          <p:cNvSpPr/>
          <p:nvPr/>
        </p:nvSpPr>
        <p:spPr>
          <a:xfrm>
            <a:off x="3122587" y="455587"/>
            <a:ext cx="5946826" cy="5946826"/>
          </a:xfrm>
          <a:prstGeom prst="ellipse">
            <a:avLst/>
          </a:prstGeom>
          <a:noFill/>
          <a:ln>
            <a:solidFill>
              <a:schemeClr val="bg1">
                <a:alpha val="23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椭圆 13"/>
          <p:cNvSpPr/>
          <p:nvPr/>
        </p:nvSpPr>
        <p:spPr>
          <a:xfrm>
            <a:off x="2670605" y="3605"/>
            <a:ext cx="6850791" cy="6850791"/>
          </a:xfrm>
          <a:prstGeom prst="ellipse">
            <a:avLst/>
          </a:prstGeom>
          <a:noFill/>
          <a:ln>
            <a:solidFill>
              <a:schemeClr val="bg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椭圆 1"/>
          <p:cNvSpPr/>
          <p:nvPr>
            <p:custDataLst>
              <p:tags r:id="rId3"/>
            </p:custDataLst>
          </p:nvPr>
        </p:nvSpPr>
        <p:spPr>
          <a:xfrm>
            <a:off x="3530543" y="863543"/>
            <a:ext cx="5130917" cy="5130917"/>
          </a:xfrm>
          <a:prstGeom prst="ellipse">
            <a:avLst/>
          </a:prstGeom>
          <a:gradFill flip="none" rotWithShape="1">
            <a:gsLst>
              <a:gs pos="0">
                <a:srgbClr val="377BB9">
                  <a:alpha val="78000"/>
                </a:srgbClr>
              </a:gs>
              <a:gs pos="88000">
                <a:srgbClr val="004688"/>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椭圆 5"/>
          <p:cNvSpPr/>
          <p:nvPr>
            <p:custDataLst>
              <p:tags r:id="rId4"/>
            </p:custDataLst>
          </p:nvPr>
        </p:nvSpPr>
        <p:spPr>
          <a:xfrm>
            <a:off x="3530543" y="863543"/>
            <a:ext cx="5130917" cy="5130917"/>
          </a:xfrm>
          <a:prstGeom prst="ellipse">
            <a:avLst/>
          </a:prstGeom>
          <a:blipFill rotWithShape="1">
            <a:blip r:embed="rId5">
              <a:alphaModFix amt="15000"/>
            </a:blip>
            <a:stretch>
              <a:fillRect l="-13000" t="42000" r="-6000" b="-3000"/>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文本框 15"/>
          <p:cNvSpPr txBox="1"/>
          <p:nvPr>
            <p:custDataLst>
              <p:tags r:id="rId6"/>
            </p:custDataLst>
          </p:nvPr>
        </p:nvSpPr>
        <p:spPr>
          <a:xfrm>
            <a:off x="4616066" y="2918589"/>
            <a:ext cx="3161868" cy="866140"/>
          </a:xfrm>
          <a:prstGeom prst="rect">
            <a:avLst/>
          </a:prstGeom>
          <a:noFill/>
        </p:spPr>
        <p:txBody>
          <a:bodyPr wrap="square" rtlCol="0">
            <a:spAutoFit/>
          </a:bodyPr>
          <a:p>
            <a:pPr algn="ctr">
              <a:lnSpc>
                <a:spcPct val="140000"/>
              </a:lnSpc>
            </a:pPr>
            <a:r>
              <a:rPr lang="en-US" altLang="zh-CN" sz="3600" dirty="0" smtClean="0">
                <a:solidFill>
                  <a:schemeClr val="bg1"/>
                </a:solidFill>
                <a:latin typeface="微软雅黑" panose="020B0503020204020204" charset="-122"/>
                <a:ea typeface="微软雅黑" panose="020B0503020204020204" charset="-122"/>
              </a:rPr>
              <a:t>THANK YOU</a:t>
            </a:r>
            <a:endParaRPr lang="en-US" altLang="zh-CN" sz="3600" dirty="0" smtClean="0">
              <a:solidFill>
                <a:schemeClr val="bg1"/>
              </a:solidFill>
              <a:latin typeface="微软雅黑" panose="020B0503020204020204" charset="-122"/>
              <a:ea typeface="微软雅黑" panose="020B0503020204020204" charset="-122"/>
            </a:endParaRPr>
          </a:p>
        </p:txBody>
      </p:sp>
      <p:sp>
        <p:nvSpPr>
          <p:cNvPr id="24" name="五角星 23"/>
          <p:cNvSpPr/>
          <p:nvPr/>
        </p:nvSpPr>
        <p:spPr>
          <a:xfrm>
            <a:off x="2987675" y="3679190"/>
            <a:ext cx="542925" cy="514350"/>
          </a:xfrm>
          <a:prstGeom prst="star5">
            <a:avLst/>
          </a:prstGeom>
          <a:gradFill>
            <a:gsLst>
              <a:gs pos="0">
                <a:srgbClr val="F2CD87"/>
              </a:gs>
              <a:gs pos="100000">
                <a:srgbClr val="EAAB60"/>
              </a:gs>
            </a:gsLst>
            <a:lin ang="54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5" name="五角星 24"/>
          <p:cNvSpPr/>
          <p:nvPr>
            <p:custDataLst>
              <p:tags r:id="rId7"/>
            </p:custDataLst>
          </p:nvPr>
        </p:nvSpPr>
        <p:spPr>
          <a:xfrm>
            <a:off x="9060180" y="3679190"/>
            <a:ext cx="542925" cy="514350"/>
          </a:xfrm>
          <a:prstGeom prst="star5">
            <a:avLst/>
          </a:prstGeom>
          <a:gradFill>
            <a:gsLst>
              <a:gs pos="0">
                <a:srgbClr val="F2CD87"/>
              </a:gs>
              <a:gs pos="100000">
                <a:srgbClr val="EAAB60"/>
              </a:gs>
            </a:gsLst>
            <a:lin ang="54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0">
        <p:random/>
      </p:transition>
    </mc:Choice>
    <mc:Fallback>
      <p:transition spd="slow" advTm="0">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PP_MARK_KEY" val="04423140-90bb-4fc8-821a-cc41773d22b9"/>
  <p:tag name="COMMONDATA" val="eyJoZGlkIjoiYjJkODQ5MTdiZGYyY2Q3ZTE4MzEzOTk3MjE4OTY5YTc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1">
      <a:majorFont>
        <a:latin typeface="微软雅黑"/>
        <a:ea typeface="微软雅黑"/>
        <a:cs typeface=""/>
      </a:majorFont>
      <a:minorFont>
        <a:latin typeface="微软雅黑"/>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8674</Words>
  <Application>WPS 演示</Application>
  <PresentationFormat>宽屏</PresentationFormat>
  <Paragraphs>112</Paragraphs>
  <Slides>10</Slides>
  <Notes>0</Notes>
  <HiddenSlides>0</HiddenSlides>
  <MMClips>1</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10</vt:i4>
      </vt:variant>
    </vt:vector>
  </HeadingPairs>
  <TitlesOfParts>
    <vt:vector size="18" baseType="lpstr">
      <vt:lpstr>Arial</vt:lpstr>
      <vt:lpstr>宋体</vt:lpstr>
      <vt:lpstr>Wingdings</vt:lpstr>
      <vt:lpstr>微软雅黑</vt:lpstr>
      <vt:lpstr>Wingdings</vt:lpstr>
      <vt:lpstr>Arial Unicode MS</vt:lpstr>
      <vt:lpstr>Calibri</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Ꮩ࿆Ꭵ࿆Ꮲ࿆-joe</cp:lastModifiedBy>
  <cp:revision>54</cp:revision>
  <dcterms:created xsi:type="dcterms:W3CDTF">2022-02-28T07:33:00Z</dcterms:created>
  <dcterms:modified xsi:type="dcterms:W3CDTF">2023-02-19T13:04:37Z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B6B04407F2714B8592CC9A24A0A3A91A</vt:lpwstr>
  </property>
  <property fmtid="{D5CDD505-2E9C-101B-9397-08002B2CF9AE}" pid="3" name="KSOProductBuildVer">
    <vt:lpwstr>2052-11.1.0.13703</vt:lpwstr>
  </property>
</Properties>
</file>