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8"/>
  </p:notesMasterIdLst>
  <p:sldIdLst>
    <p:sldId id="256" r:id="rId2"/>
    <p:sldId id="275" r:id="rId3"/>
    <p:sldId id="257" r:id="rId4"/>
    <p:sldId id="259" r:id="rId5"/>
    <p:sldId id="258" r:id="rId6"/>
    <p:sldId id="260" r:id="rId7"/>
    <p:sldId id="267" r:id="rId8"/>
    <p:sldId id="265" r:id="rId9"/>
    <p:sldId id="276" r:id="rId10"/>
    <p:sldId id="277" r:id="rId11"/>
    <p:sldId id="279" r:id="rId12"/>
    <p:sldId id="280" r:id="rId13"/>
    <p:sldId id="266" r:id="rId14"/>
    <p:sldId id="281" r:id="rId15"/>
    <p:sldId id="283" r:id="rId16"/>
    <p:sldId id="285" r:id="rId17"/>
    <p:sldId id="269" r:id="rId18"/>
    <p:sldId id="268" r:id="rId19"/>
    <p:sldId id="271" r:id="rId20"/>
    <p:sldId id="284" r:id="rId21"/>
    <p:sldId id="286" r:id="rId22"/>
    <p:sldId id="287" r:id="rId23"/>
    <p:sldId id="270" r:id="rId24"/>
    <p:sldId id="274" r:id="rId25"/>
    <p:sldId id="273" r:id="rId26"/>
    <p:sldId id="28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0"/>
    <p:restoredTop sz="63006"/>
  </p:normalViewPr>
  <p:slideViewPr>
    <p:cSldViewPr snapToGrid="0" snapToObjects="1">
      <p:cViewPr varScale="1">
        <p:scale>
          <a:sx n="81" d="100"/>
          <a:sy n="81" d="100"/>
        </p:scale>
        <p:origin x="216"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5B028-9724-B54C-B103-2A97AA6A8F57}" type="datetimeFigureOut">
              <a:rPr lang="en-US" smtClean="0"/>
              <a:t>7/10/20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6A6F2-F45C-9748-93C2-96C8E96708A1}" type="slidenum">
              <a:rPr lang="en-US" smtClean="0"/>
              <a:t>‹#›</a:t>
            </a:fld>
            <a:endParaRPr lang="en-US"/>
          </a:p>
        </p:txBody>
      </p:sp>
    </p:spTree>
    <p:extLst>
      <p:ext uri="{BB962C8B-B14F-4D97-AF65-F5344CB8AC3E}">
        <p14:creationId xmlns:p14="http://schemas.microsoft.com/office/powerpoint/2010/main" val="4212663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ain.com/insights/management-tools-supply-chain-managemen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CRM technology allows firms to collect and manage large amounts of customer data and then carry out strategies based on that information. Data collected through focused CRM initiatives helps firms solve specific problems throughout their customer relationship cycle—the chain of activities from the initial targeting of customers to efforts to win them back for more. CRM data also provides companies with important new insights into customers’ needs and </a:t>
            </a:r>
            <a:r>
              <a:rPr lang="en-GB" sz="1200" b="0" i="0" kern="1200" dirty="0" err="1">
                <a:solidFill>
                  <a:schemeClr val="tx1"/>
                </a:solidFill>
                <a:effectLst/>
                <a:latin typeface="+mn-lt"/>
                <a:ea typeface="+mn-ea"/>
                <a:cs typeface="+mn-cs"/>
              </a:rPr>
              <a:t>behavioUrs</a:t>
            </a:r>
            <a:r>
              <a:rPr lang="en-GB" sz="1200" b="0" i="0" kern="1200" dirty="0">
                <a:solidFill>
                  <a:schemeClr val="tx1"/>
                </a:solidFill>
                <a:effectLst/>
                <a:latin typeface="+mn-lt"/>
                <a:ea typeface="+mn-ea"/>
                <a:cs typeface="+mn-cs"/>
              </a:rPr>
              <a:t>, allowing them to tailor products to targeted customer segments. Information gathered through CRM programs often generates solutions to problems outside a company’s marketing functions, such as </a:t>
            </a:r>
            <a:r>
              <a:rPr lang="en-GB" sz="1200" b="0" i="0" u="none" strike="noStrike" kern="1200" dirty="0">
                <a:solidFill>
                  <a:schemeClr val="tx1"/>
                </a:solidFill>
                <a:effectLst/>
                <a:latin typeface="+mn-lt"/>
                <a:ea typeface="+mn-ea"/>
                <a:cs typeface="+mn-cs"/>
                <a:hlinkClick r:id="rId3" tooltip="Management Tools: Supply Chain Management"/>
              </a:rPr>
              <a:t>Supply Chain Management</a:t>
            </a:r>
            <a:r>
              <a:rPr lang="en-GB" sz="1200" b="0" i="0" kern="1200" dirty="0">
                <a:solidFill>
                  <a:schemeClr val="tx1"/>
                </a:solidFill>
                <a:effectLst/>
                <a:latin typeface="+mn-lt"/>
                <a:ea typeface="+mn-ea"/>
                <a:cs typeface="+mn-cs"/>
              </a:rPr>
              <a:t> and new product development.</a:t>
            </a:r>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8</a:t>
            </a:fld>
            <a:endParaRPr lang="en-US"/>
          </a:p>
        </p:txBody>
      </p:sp>
    </p:spTree>
    <p:extLst>
      <p:ext uri="{BB962C8B-B14F-4D97-AF65-F5344CB8AC3E}">
        <p14:creationId xmlns:p14="http://schemas.microsoft.com/office/powerpoint/2010/main" val="3810092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CRM requires managers to:</a:t>
            </a:r>
          </a:p>
          <a:p>
            <a:r>
              <a:rPr lang="en-GB" sz="1200" b="0" i="0" kern="1200" dirty="0">
                <a:solidFill>
                  <a:schemeClr val="tx1"/>
                </a:solidFill>
                <a:effectLst/>
                <a:latin typeface="+mn-lt"/>
                <a:ea typeface="+mn-ea"/>
                <a:cs typeface="+mn-cs"/>
              </a:rPr>
              <a:t>Start by defining strategic “pain points” in the customer relationship cycle. These are problems that have a large impact on customer satisfaction and loyalty, where solutions would lead to superior financial rewards and competitive advantage.</a:t>
            </a:r>
          </a:p>
          <a:p>
            <a:r>
              <a:rPr lang="en-GB" sz="1200" b="0" i="0" kern="1200" dirty="0">
                <a:solidFill>
                  <a:schemeClr val="tx1"/>
                </a:solidFill>
                <a:effectLst/>
                <a:latin typeface="+mn-lt"/>
                <a:ea typeface="+mn-ea"/>
                <a:cs typeface="+mn-cs"/>
              </a:rPr>
              <a:t>Evaluate whether—and what kind of—CRM data can fix those pain points. Calculate the value that such information would bring the company.</a:t>
            </a:r>
          </a:p>
          <a:p>
            <a:r>
              <a:rPr lang="en-GB" sz="1200" b="0" i="0" kern="1200" dirty="0">
                <a:solidFill>
                  <a:schemeClr val="tx1"/>
                </a:solidFill>
                <a:effectLst/>
                <a:latin typeface="+mn-lt"/>
                <a:ea typeface="+mn-ea"/>
                <a:cs typeface="+mn-cs"/>
              </a:rPr>
              <a:t>Select the appropriate technology platform, and calculate the cost of implementing it and training employees to use it.</a:t>
            </a:r>
          </a:p>
          <a:p>
            <a:r>
              <a:rPr lang="en-GB" sz="1200" b="0" i="0" kern="1200" dirty="0">
                <a:solidFill>
                  <a:schemeClr val="tx1"/>
                </a:solidFill>
                <a:effectLst/>
                <a:latin typeface="+mn-lt"/>
                <a:ea typeface="+mn-ea"/>
                <a:cs typeface="+mn-cs"/>
              </a:rPr>
              <a:t>Assess whether the benefits of the CRM information outweigh the expense involved.</a:t>
            </a:r>
          </a:p>
          <a:p>
            <a:r>
              <a:rPr lang="en-GB" sz="1200" b="0" i="0" kern="1200" dirty="0">
                <a:solidFill>
                  <a:schemeClr val="tx1"/>
                </a:solidFill>
                <a:effectLst/>
                <a:latin typeface="+mn-lt"/>
                <a:ea typeface="+mn-ea"/>
                <a:cs typeface="+mn-cs"/>
              </a:rPr>
              <a:t>Design incentive programs to ensure that personnel are encouraged to participate in the CRM program. Many companies have discovered that realigning the organization away from product groups and toward a customer-</a:t>
            </a:r>
            <a:r>
              <a:rPr lang="en-GB" sz="1200" b="0" i="0" kern="1200" dirty="0" err="1">
                <a:solidFill>
                  <a:schemeClr val="tx1"/>
                </a:solidFill>
                <a:effectLst/>
                <a:latin typeface="+mn-lt"/>
                <a:ea typeface="+mn-ea"/>
                <a:cs typeface="+mn-cs"/>
              </a:rPr>
              <a:t>centered</a:t>
            </a:r>
            <a:r>
              <a:rPr lang="en-GB" sz="1200" b="0" i="0" kern="1200" dirty="0">
                <a:solidFill>
                  <a:schemeClr val="tx1"/>
                </a:solidFill>
                <a:effectLst/>
                <a:latin typeface="+mn-lt"/>
                <a:ea typeface="+mn-ea"/>
                <a:cs typeface="+mn-cs"/>
              </a:rPr>
              <a:t> structure improves the success of CRM.</a:t>
            </a:r>
          </a:p>
          <a:p>
            <a:r>
              <a:rPr lang="en-GB" sz="1200" b="0" i="0" kern="1200" dirty="0">
                <a:solidFill>
                  <a:schemeClr val="tx1"/>
                </a:solidFill>
                <a:effectLst/>
                <a:latin typeface="+mn-lt"/>
                <a:ea typeface="+mn-ea"/>
                <a:cs typeface="+mn-cs"/>
              </a:rPr>
              <a:t>Measure CRM progress and impact. Aggressively monitor participation of key personnel in the CRM program. In addition, put measurement systems in place to track the improvement in customer profitability with the use of CRM. Once the data is collected, share the information widely with employees to encourage further participation in the program.</a:t>
            </a:r>
          </a:p>
        </p:txBody>
      </p:sp>
      <p:sp>
        <p:nvSpPr>
          <p:cNvPr id="4" name="Slide Number Placeholder 3"/>
          <p:cNvSpPr>
            <a:spLocks noGrp="1"/>
          </p:cNvSpPr>
          <p:nvPr>
            <p:ph type="sldNum" sz="quarter" idx="5"/>
          </p:nvPr>
        </p:nvSpPr>
        <p:spPr/>
        <p:txBody>
          <a:bodyPr/>
          <a:lstStyle/>
          <a:p>
            <a:fld id="{8B96A6F2-F45C-9748-93C2-96C8E96708A1}" type="slidenum">
              <a:rPr lang="en-US" smtClean="0"/>
              <a:t>9</a:t>
            </a:fld>
            <a:endParaRPr lang="en-US"/>
          </a:p>
        </p:txBody>
      </p:sp>
    </p:spTree>
    <p:extLst>
      <p:ext uri="{BB962C8B-B14F-4D97-AF65-F5344CB8AC3E}">
        <p14:creationId xmlns:p14="http://schemas.microsoft.com/office/powerpoint/2010/main" val="4257342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Just starting: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Main focus: getting customers. At this point acquisition efforts should completely outweigh retention. Focus on strategies and tactics that will help grow customer base.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Gaining traction: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Now have customers and getting sporadic sales. Begin to introduce retention elements to encourage each customer to buy more. Example: retention email campaigns that focus on encouraging a past customer to purchase again.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Consistent</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Sales growing. Think about mixing in more retention with acquisition efforts. Consider starting a referral and/or a loyalty program as well as getting more serious with marketing automation.</a:t>
            </a:r>
          </a:p>
          <a:p>
            <a:endParaRPr lang="en-GB" sz="1200" b="1" i="0" kern="1200" dirty="0">
              <a:solidFill>
                <a:srgbClr val="FF0000"/>
              </a:solidFill>
              <a:effectLst/>
              <a:latin typeface="+mn-lt"/>
              <a:ea typeface="+mn-ea"/>
              <a:cs typeface="+mn-cs"/>
            </a:endParaRPr>
          </a:p>
          <a:p>
            <a:r>
              <a:rPr lang="en-GB" sz="1200" b="1" i="0" kern="1200" dirty="0">
                <a:solidFill>
                  <a:srgbClr val="FF0000"/>
                </a:solidFill>
                <a:effectLst/>
                <a:latin typeface="+mn-lt"/>
                <a:ea typeface="+mn-ea"/>
                <a:cs typeface="+mn-cs"/>
              </a:rPr>
              <a:t>Retention strategy is how to maximize the profitability of each customer.</a:t>
            </a:r>
            <a:br>
              <a:rPr lang="en-GB" sz="1200" b="1" i="0" kern="1200" dirty="0">
                <a:solidFill>
                  <a:srgbClr val="FF0000"/>
                </a:solidFill>
                <a:effectLst/>
                <a:latin typeface="+mn-lt"/>
                <a:ea typeface="+mn-ea"/>
                <a:cs typeface="+mn-cs"/>
              </a:rPr>
            </a:br>
            <a:endParaRPr lang="en-GB" sz="1200" b="1" i="0" kern="1200" dirty="0">
              <a:solidFill>
                <a:srgbClr val="FF0000"/>
              </a:solidFill>
              <a:effectLst/>
              <a:latin typeface="+mn-lt"/>
              <a:ea typeface="+mn-ea"/>
              <a:cs typeface="+mn-cs"/>
            </a:endParaRPr>
          </a:p>
          <a:p>
            <a:r>
              <a:rPr lang="en-GB" sz="1200" b="1" i="0" kern="1200" dirty="0">
                <a:solidFill>
                  <a:schemeClr val="tx1"/>
                </a:solidFill>
                <a:effectLst/>
                <a:latin typeface="+mn-lt"/>
                <a:ea typeface="+mn-ea"/>
                <a:cs typeface="+mn-cs"/>
              </a:rPr>
              <a:t>4. Established: </a:t>
            </a:r>
          </a:p>
          <a:p>
            <a:r>
              <a:rPr lang="en-GB" sz="1200" b="0" i="0" kern="1200" dirty="0">
                <a:solidFill>
                  <a:schemeClr val="tx1"/>
                </a:solidFill>
                <a:effectLst/>
                <a:latin typeface="+mn-lt"/>
                <a:ea typeface="+mn-ea"/>
                <a:cs typeface="+mn-cs"/>
              </a:rPr>
              <a:t>A common problem for retailers of this size is finding ways to continue to grow. Acquisition may be leading to a lot of one time purchases, but a retention strategy can get customers to buy more often which increases their lifetime value. At this stage, be serious and deliberate about retention efforts.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Well-established: </a:t>
            </a:r>
          </a:p>
          <a:p>
            <a:r>
              <a:rPr lang="en-GB" sz="1200" b="0" i="0" kern="1200" dirty="0">
                <a:solidFill>
                  <a:schemeClr val="tx1"/>
                </a:solidFill>
                <a:effectLst/>
                <a:latin typeface="+mn-lt"/>
                <a:ea typeface="+mn-ea"/>
                <a:cs typeface="+mn-cs"/>
              </a:rPr>
              <a:t>Now is the time to focus heavily on retention.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B96A6F2-F45C-9748-93C2-96C8E96708A1}" type="slidenum">
              <a:rPr lang="en-US" smtClean="0"/>
              <a:t>10</a:t>
            </a:fld>
            <a:endParaRPr lang="en-US"/>
          </a:p>
        </p:txBody>
      </p:sp>
    </p:spTree>
    <p:extLst>
      <p:ext uri="{BB962C8B-B14F-4D97-AF65-F5344CB8AC3E}">
        <p14:creationId xmlns:p14="http://schemas.microsoft.com/office/powerpoint/2010/main" val="3660450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Segmentation allows marketers to better tailor their marketing efforts to various audience subsets. Those efforts can relate to both communications and product development.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importance</a:t>
            </a:r>
            <a:r>
              <a:rPr lang="en-GB" sz="1200" b="0" i="0" kern="1200" dirty="0">
                <a:solidFill>
                  <a:schemeClr val="tx1"/>
                </a:solidFill>
                <a:effectLst/>
                <a:latin typeface="+mn-lt"/>
                <a:ea typeface="+mn-ea"/>
                <a:cs typeface="+mn-cs"/>
              </a:rPr>
              <a:t> of market </a:t>
            </a:r>
            <a:r>
              <a:rPr lang="en-GB" sz="1200" b="1" i="0" kern="1200" dirty="0">
                <a:solidFill>
                  <a:schemeClr val="tx1"/>
                </a:solidFill>
                <a:effectLst/>
                <a:latin typeface="+mn-lt"/>
                <a:ea typeface="+mn-ea"/>
                <a:cs typeface="+mn-cs"/>
              </a:rPr>
              <a:t>segmentation</a:t>
            </a:r>
            <a:r>
              <a:rPr lang="en-GB" sz="1200" b="0" i="0" kern="1200" dirty="0">
                <a:solidFill>
                  <a:schemeClr val="tx1"/>
                </a:solidFill>
                <a:effectLst/>
                <a:latin typeface="+mn-lt"/>
                <a:ea typeface="+mn-ea"/>
                <a:cs typeface="+mn-cs"/>
              </a:rPr>
              <a:t> is that it allows a business to precisely reach a </a:t>
            </a:r>
            <a:r>
              <a:rPr lang="en-GB" sz="1200" b="1" i="0" kern="1200" dirty="0">
                <a:solidFill>
                  <a:schemeClr val="tx1"/>
                </a:solidFill>
                <a:effectLst/>
                <a:latin typeface="+mn-lt"/>
                <a:ea typeface="+mn-ea"/>
                <a:cs typeface="+mn-cs"/>
              </a:rPr>
              <a:t>consumer</a:t>
            </a:r>
            <a:r>
              <a:rPr lang="en-GB" sz="1200" b="0" i="0" kern="1200" dirty="0">
                <a:solidFill>
                  <a:schemeClr val="tx1"/>
                </a:solidFill>
                <a:effectLst/>
                <a:latin typeface="+mn-lt"/>
                <a:ea typeface="+mn-ea"/>
                <a:cs typeface="+mn-cs"/>
              </a:rPr>
              <a:t> with specific needs and wants. In the long run, this benefits the company because they are able to use their corporate resources more effectively and make better strategic marketing decisions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4 Types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Demographic segmentation.</a:t>
            </a:r>
          </a:p>
          <a:p>
            <a:r>
              <a:rPr lang="en-GB" sz="1200" b="0" i="0" kern="1200" dirty="0">
                <a:solidFill>
                  <a:schemeClr val="tx1"/>
                </a:solidFill>
                <a:effectLst/>
                <a:latin typeface="+mn-lt"/>
                <a:ea typeface="+mn-ea"/>
                <a:cs typeface="+mn-cs"/>
              </a:rPr>
              <a:t>Psychographic segmentation.</a:t>
            </a:r>
          </a:p>
          <a:p>
            <a:r>
              <a:rPr lang="en-GB" sz="1200" b="0" i="0" kern="1200" dirty="0">
                <a:solidFill>
                  <a:schemeClr val="tx1"/>
                </a:solidFill>
                <a:effectLst/>
                <a:latin typeface="+mn-lt"/>
                <a:ea typeface="+mn-ea"/>
                <a:cs typeface="+mn-cs"/>
              </a:rPr>
              <a:t>Behavioural segmentation.</a:t>
            </a:r>
          </a:p>
          <a:p>
            <a:r>
              <a:rPr lang="en-GB" sz="1200" b="0" i="0" kern="1200" dirty="0">
                <a:solidFill>
                  <a:schemeClr val="tx1"/>
                </a:solidFill>
                <a:effectLst/>
                <a:latin typeface="+mn-lt"/>
                <a:ea typeface="+mn-ea"/>
                <a:cs typeface="+mn-cs"/>
              </a:rPr>
              <a:t>Geographic segmentation.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Specifically, segmentation helps a company:</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1. Create and communicate targeted marketing messages that will resonate with specific groups of customers, but not with others (who will receive messages tailored to their needs and interests, instead).</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2. Select the best communication channel for the segment, which might be email, social media posts, radio advertising, or another approach, depending on the segment.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Identify ways to improve products or new product or service opportunities.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4. Establish better customer relationships.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5. Test pricing options.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6. Focus on the most profitable customers.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7. Improve customer service.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8. Upsell and cross-sell other products and services.</a:t>
            </a:r>
          </a:p>
        </p:txBody>
      </p:sp>
      <p:sp>
        <p:nvSpPr>
          <p:cNvPr id="4" name="Slide Number Placeholder 3"/>
          <p:cNvSpPr>
            <a:spLocks noGrp="1"/>
          </p:cNvSpPr>
          <p:nvPr>
            <p:ph type="sldNum" sz="quarter" idx="5"/>
          </p:nvPr>
        </p:nvSpPr>
        <p:spPr/>
        <p:txBody>
          <a:bodyPr/>
          <a:lstStyle/>
          <a:p>
            <a:fld id="{8B96A6F2-F45C-9748-93C2-96C8E96708A1}" type="slidenum">
              <a:rPr lang="en-US" smtClean="0"/>
              <a:t>11</a:t>
            </a:fld>
            <a:endParaRPr lang="en-US"/>
          </a:p>
        </p:txBody>
      </p:sp>
    </p:spTree>
    <p:extLst>
      <p:ext uri="{BB962C8B-B14F-4D97-AF65-F5344CB8AC3E}">
        <p14:creationId xmlns:p14="http://schemas.microsoft.com/office/powerpoint/2010/main" val="1454692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Typical Customer Survey Questions</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Product Usage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How often do you use the product or service?</a:t>
            </a:r>
          </a:p>
          <a:p>
            <a:pPr fontAlgn="base"/>
            <a:r>
              <a:rPr lang="en-GB" sz="1200" b="0" i="0" kern="1200" dirty="0">
                <a:solidFill>
                  <a:schemeClr val="tx1"/>
                </a:solidFill>
                <a:effectLst/>
                <a:latin typeface="+mn-lt"/>
                <a:ea typeface="+mn-ea"/>
                <a:cs typeface="+mn-cs"/>
              </a:rPr>
              <a:t>Does the product help you achieve your goals?</a:t>
            </a:r>
          </a:p>
          <a:p>
            <a:pPr fontAlgn="base"/>
            <a:r>
              <a:rPr lang="en-GB" sz="1200" b="0" i="0" kern="1200" dirty="0">
                <a:solidFill>
                  <a:schemeClr val="tx1"/>
                </a:solidFill>
                <a:effectLst/>
                <a:latin typeface="+mn-lt"/>
                <a:ea typeface="+mn-ea"/>
                <a:cs typeface="+mn-cs"/>
              </a:rPr>
              <a:t>What is your </a:t>
            </a:r>
            <a:r>
              <a:rPr lang="en-GB" sz="1200" b="0" i="0" kern="1200" dirty="0" err="1">
                <a:solidFill>
                  <a:schemeClr val="tx1"/>
                </a:solidFill>
                <a:effectLst/>
                <a:latin typeface="+mn-lt"/>
                <a:ea typeface="+mn-ea"/>
                <a:cs typeface="+mn-cs"/>
              </a:rPr>
              <a:t>favorite</a:t>
            </a:r>
            <a:r>
              <a:rPr lang="en-GB" sz="1200" b="0" i="0" kern="1200" dirty="0">
                <a:solidFill>
                  <a:schemeClr val="tx1"/>
                </a:solidFill>
                <a:effectLst/>
                <a:latin typeface="+mn-lt"/>
                <a:ea typeface="+mn-ea"/>
                <a:cs typeface="+mn-cs"/>
              </a:rPr>
              <a:t> tool or portion of the product or service?</a:t>
            </a:r>
          </a:p>
          <a:p>
            <a:pPr fontAlgn="base"/>
            <a:r>
              <a:rPr lang="en-GB" sz="1200" b="0" i="0" kern="1200" dirty="0">
                <a:solidFill>
                  <a:schemeClr val="tx1"/>
                </a:solidFill>
                <a:effectLst/>
                <a:latin typeface="+mn-lt"/>
                <a:ea typeface="+mn-ea"/>
                <a:cs typeface="+mn-cs"/>
              </a:rPr>
              <a:t>What would you improve if you could?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Demographics</a:t>
            </a:r>
          </a:p>
          <a:p>
            <a:pPr fontAlgn="base"/>
            <a:r>
              <a:rPr lang="en-GB" sz="1200" b="0" i="0" kern="1200" dirty="0">
                <a:solidFill>
                  <a:schemeClr val="tx1"/>
                </a:solidFill>
                <a:effectLst/>
                <a:latin typeface="+mn-lt"/>
                <a:ea typeface="+mn-ea"/>
                <a:cs typeface="+mn-cs"/>
              </a:rPr>
              <a:t>How old are you?</a:t>
            </a:r>
          </a:p>
          <a:p>
            <a:pPr fontAlgn="base"/>
            <a:r>
              <a:rPr lang="en-GB" sz="1200" b="0" i="0" kern="1200" dirty="0">
                <a:solidFill>
                  <a:schemeClr val="tx1"/>
                </a:solidFill>
                <a:effectLst/>
                <a:latin typeface="+mn-lt"/>
                <a:ea typeface="+mn-ea"/>
                <a:cs typeface="+mn-cs"/>
              </a:rPr>
              <a:t>Where are you located?</a:t>
            </a:r>
          </a:p>
          <a:p>
            <a:pPr fontAlgn="base"/>
            <a:r>
              <a:rPr lang="en-GB" sz="1200" b="0" i="0" kern="1200" dirty="0">
                <a:solidFill>
                  <a:schemeClr val="tx1"/>
                </a:solidFill>
                <a:effectLst/>
                <a:latin typeface="+mn-lt"/>
                <a:ea typeface="+mn-ea"/>
                <a:cs typeface="+mn-cs"/>
              </a:rPr>
              <a:t>If applicable, what gender do you identify as?</a:t>
            </a:r>
          </a:p>
          <a:p>
            <a:pPr fontAlgn="base"/>
            <a:r>
              <a:rPr lang="en-GB" sz="1200" b="0" i="0" kern="1200" dirty="0">
                <a:solidFill>
                  <a:schemeClr val="tx1"/>
                </a:solidFill>
                <a:effectLst/>
                <a:latin typeface="+mn-lt"/>
                <a:ea typeface="+mn-ea"/>
                <a:cs typeface="+mn-cs"/>
              </a:rPr>
              <a:t>What is your employment status?</a:t>
            </a:r>
          </a:p>
          <a:p>
            <a:pPr fontAlgn="base"/>
            <a:r>
              <a:rPr lang="en-GB" sz="1200" b="0" i="0" kern="1200" dirty="0">
                <a:solidFill>
                  <a:schemeClr val="tx1"/>
                </a:solidFill>
                <a:effectLst/>
                <a:latin typeface="+mn-lt"/>
                <a:ea typeface="+mn-ea"/>
                <a:cs typeface="+mn-cs"/>
              </a:rPr>
              <a:t>What is your marital status and do you have children?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Satisfaction Scale  (</a:t>
            </a:r>
            <a:r>
              <a:rPr lang="en-GB" sz="1200" b="1" i="0" kern="1200" dirty="0" err="1">
                <a:solidFill>
                  <a:schemeClr val="tx1"/>
                </a:solidFill>
                <a:effectLst/>
                <a:latin typeface="+mn-lt"/>
                <a:ea typeface="+mn-ea"/>
                <a:cs typeface="+mn-cs"/>
              </a:rPr>
              <a:t>Likeart</a:t>
            </a:r>
            <a:r>
              <a:rPr lang="en-GB" sz="1200" b="1" i="0" kern="1200" dirty="0">
                <a:solidFill>
                  <a:schemeClr val="tx1"/>
                </a:solidFill>
                <a:effectLst/>
                <a:latin typeface="+mn-lt"/>
                <a:ea typeface="+mn-ea"/>
                <a:cs typeface="+mn-cs"/>
              </a:rPr>
              <a:t>)</a:t>
            </a:r>
          </a:p>
          <a:p>
            <a:pPr fontAlgn="base"/>
            <a:r>
              <a:rPr lang="en-GB" sz="1200" b="0" i="0" kern="1200" dirty="0">
                <a:solidFill>
                  <a:schemeClr val="tx1"/>
                </a:solidFill>
                <a:effectLst/>
                <a:latin typeface="+mn-lt"/>
                <a:ea typeface="+mn-ea"/>
                <a:cs typeface="+mn-cs"/>
              </a:rPr>
              <a:t>1.  A scale measuring from 1 to 10 (or another number). 1 is an extremely unsatisfied opinion and 10 meaning the customer was very satisfied.</a:t>
            </a:r>
          </a:p>
          <a:p>
            <a:pPr fontAlgn="base"/>
            <a:r>
              <a:rPr lang="en-GB" sz="1200" b="0" i="0" kern="1200" dirty="0">
                <a:solidFill>
                  <a:schemeClr val="tx1"/>
                </a:solidFill>
                <a:effectLst/>
                <a:latin typeface="+mn-lt"/>
                <a:ea typeface="+mn-ea"/>
                <a:cs typeface="+mn-cs"/>
              </a:rPr>
              <a:t>2.  A descriptive scale that measures a customer's response from unsatisfied to satisfied. The customer is a given a short list of responses to choose from that range from "very unsatisfied" to "very satisfied."</a:t>
            </a:r>
          </a:p>
          <a:p>
            <a:pPr fontAlgn="base"/>
            <a:r>
              <a:rPr lang="en-GB" sz="1200" b="0" i="0" kern="1200" dirty="0">
                <a:solidFill>
                  <a:schemeClr val="tx1"/>
                </a:solidFill>
                <a:effectLst/>
                <a:latin typeface="+mn-lt"/>
                <a:ea typeface="+mn-ea"/>
                <a:cs typeface="+mn-cs"/>
              </a:rPr>
              <a:t>3.  A picture scale that uses images to symbolize customer satisfaction. For example, you can use happy, sad, and indifferent emojis to quickly communicate customer feedback.</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Open Text Examples</a:t>
            </a:r>
          </a:p>
          <a:p>
            <a:pPr fontAlgn="base"/>
            <a:r>
              <a:rPr lang="en-GB" sz="1200" b="0" i="0" kern="1200" dirty="0">
                <a:solidFill>
                  <a:schemeClr val="tx1"/>
                </a:solidFill>
                <a:effectLst/>
                <a:latin typeface="+mn-lt"/>
                <a:ea typeface="+mn-ea"/>
                <a:cs typeface="+mn-cs"/>
              </a:rPr>
              <a:t>In your own words, describe how you feel about (insert company name or product here).</a:t>
            </a:r>
          </a:p>
          <a:p>
            <a:pPr fontAlgn="base"/>
            <a:r>
              <a:rPr lang="en-GB" sz="1200" b="0" i="0" kern="1200" dirty="0">
                <a:solidFill>
                  <a:schemeClr val="tx1"/>
                </a:solidFill>
                <a:effectLst/>
                <a:latin typeface="+mn-lt"/>
                <a:ea typeface="+mn-ea"/>
                <a:cs typeface="+mn-cs"/>
              </a:rPr>
              <a:t>How can we improve your experience with the company?</a:t>
            </a:r>
          </a:p>
          <a:p>
            <a:pPr fontAlgn="base"/>
            <a:r>
              <a:rPr lang="en-GB" sz="1200" b="0" i="0" kern="1200" dirty="0">
                <a:solidFill>
                  <a:schemeClr val="tx1"/>
                </a:solidFill>
                <a:effectLst/>
                <a:latin typeface="+mn-lt"/>
                <a:ea typeface="+mn-ea"/>
                <a:cs typeface="+mn-cs"/>
              </a:rPr>
              <a:t>What's working for you and why?</a:t>
            </a:r>
          </a:p>
          <a:p>
            <a:pPr fontAlgn="base"/>
            <a:r>
              <a:rPr lang="en-GB" sz="1200" b="0" i="0" kern="1200" dirty="0">
                <a:solidFill>
                  <a:schemeClr val="tx1"/>
                </a:solidFill>
                <a:effectLst/>
                <a:latin typeface="+mn-lt"/>
                <a:ea typeface="+mn-ea"/>
                <a:cs typeface="+mn-cs"/>
              </a:rPr>
              <a:t>What can our employees do better?</a:t>
            </a:r>
          </a:p>
          <a:p>
            <a:pPr fontAlgn="base"/>
            <a:r>
              <a:rPr lang="en-GB" sz="1200" b="0" i="0" kern="1200" dirty="0">
                <a:solidFill>
                  <a:schemeClr val="tx1"/>
                </a:solidFill>
                <a:effectLst/>
                <a:latin typeface="+mn-lt"/>
                <a:ea typeface="+mn-ea"/>
                <a:cs typeface="+mn-cs"/>
              </a:rPr>
              <a:t>Do you have any additional comments or feedback for us?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B96A6F2-F45C-9748-93C2-96C8E96708A1}" type="slidenum">
              <a:rPr lang="en-US" smtClean="0"/>
              <a:t>12</a:t>
            </a:fld>
            <a:endParaRPr lang="en-US"/>
          </a:p>
        </p:txBody>
      </p:sp>
    </p:spTree>
    <p:extLst>
      <p:ext uri="{BB962C8B-B14F-4D97-AF65-F5344CB8AC3E}">
        <p14:creationId xmlns:p14="http://schemas.microsoft.com/office/powerpoint/2010/main" val="2577224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Companies use Customer Relationship Management to:</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Gather market research on customers, in real time if necessary</a:t>
            </a:r>
          </a:p>
          <a:p>
            <a:r>
              <a:rPr lang="en-GB" sz="1200" b="0" i="0" kern="1200" dirty="0">
                <a:solidFill>
                  <a:schemeClr val="tx1"/>
                </a:solidFill>
                <a:effectLst/>
                <a:latin typeface="+mn-lt"/>
                <a:ea typeface="+mn-ea"/>
                <a:cs typeface="+mn-cs"/>
              </a:rPr>
              <a:t>Generate more reliable sales forecasts</a:t>
            </a:r>
          </a:p>
          <a:p>
            <a:r>
              <a:rPr lang="en-GB" sz="1200" b="0" i="0" kern="1200" dirty="0">
                <a:solidFill>
                  <a:schemeClr val="tx1"/>
                </a:solidFill>
                <a:effectLst/>
                <a:latin typeface="+mn-lt"/>
                <a:ea typeface="+mn-ea"/>
                <a:cs typeface="+mn-cs"/>
              </a:rPr>
              <a:t>Coordinate information quickly between sales staff and customer support reps, increasing their effectiveness</a:t>
            </a:r>
          </a:p>
          <a:p>
            <a:r>
              <a:rPr lang="en-GB" sz="1200" b="0" i="0" kern="1200" dirty="0">
                <a:solidFill>
                  <a:schemeClr val="tx1"/>
                </a:solidFill>
                <a:effectLst/>
                <a:latin typeface="+mn-lt"/>
                <a:ea typeface="+mn-ea"/>
                <a:cs typeface="+mn-cs"/>
              </a:rPr>
              <a:t>Enable sales reps to see the financial impact of different product configurations before they set prices</a:t>
            </a:r>
          </a:p>
          <a:p>
            <a:r>
              <a:rPr lang="en-GB" sz="1200" b="0" i="0" kern="1200" dirty="0">
                <a:solidFill>
                  <a:schemeClr val="tx1"/>
                </a:solidFill>
                <a:effectLst/>
                <a:latin typeface="+mn-lt"/>
                <a:ea typeface="+mn-ea"/>
                <a:cs typeface="+mn-cs"/>
              </a:rPr>
              <a:t>Accurately gauge the return on individual promotional programs and the effect of integrated marketing activities, and redirect spending accordingly</a:t>
            </a:r>
          </a:p>
          <a:p>
            <a:r>
              <a:rPr lang="en-GB" sz="1200" b="0" i="0" kern="1200" dirty="0">
                <a:solidFill>
                  <a:schemeClr val="tx1"/>
                </a:solidFill>
                <a:effectLst/>
                <a:latin typeface="+mn-lt"/>
                <a:ea typeface="+mn-ea"/>
                <a:cs typeface="+mn-cs"/>
              </a:rPr>
              <a:t>Feed data on customer preferences and problems to product designers</a:t>
            </a:r>
          </a:p>
          <a:p>
            <a:r>
              <a:rPr lang="en-GB" sz="1200" b="0" i="0" kern="1200" dirty="0">
                <a:solidFill>
                  <a:schemeClr val="tx1"/>
                </a:solidFill>
                <a:effectLst/>
                <a:latin typeface="+mn-lt"/>
                <a:ea typeface="+mn-ea"/>
                <a:cs typeface="+mn-cs"/>
              </a:rPr>
              <a:t>Increase sales by systematically identifying and managing sales leads</a:t>
            </a:r>
          </a:p>
          <a:p>
            <a:r>
              <a:rPr lang="en-GB" sz="1200" b="0" i="0" kern="1200" dirty="0">
                <a:solidFill>
                  <a:schemeClr val="tx1"/>
                </a:solidFill>
                <a:effectLst/>
                <a:latin typeface="+mn-lt"/>
                <a:ea typeface="+mn-ea"/>
                <a:cs typeface="+mn-cs"/>
              </a:rPr>
              <a:t>Improve customer retention</a:t>
            </a:r>
          </a:p>
          <a:p>
            <a:r>
              <a:rPr lang="en-GB" sz="1200" b="0" i="0" kern="1200" dirty="0">
                <a:solidFill>
                  <a:schemeClr val="tx1"/>
                </a:solidFill>
                <a:effectLst/>
                <a:latin typeface="+mn-lt"/>
                <a:ea typeface="+mn-ea"/>
                <a:cs typeface="+mn-cs"/>
              </a:rPr>
              <a:t>Design effective customer service programs</a:t>
            </a:r>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13</a:t>
            </a:fld>
            <a:endParaRPr lang="en-US"/>
          </a:p>
        </p:txBody>
      </p:sp>
    </p:spTree>
    <p:extLst>
      <p:ext uri="{BB962C8B-B14F-4D97-AF65-F5344CB8AC3E}">
        <p14:creationId xmlns:p14="http://schemas.microsoft.com/office/powerpoint/2010/main" val="958372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000" b="0" i="0" kern="1200" baseline="0" dirty="0">
                <a:solidFill>
                  <a:schemeClr val="tx1"/>
                </a:solidFill>
                <a:effectLst/>
                <a:latin typeface="+mn-lt"/>
                <a:ea typeface="+mn-ea"/>
                <a:cs typeface="+mn-cs"/>
              </a:rPr>
              <a:t>CRM helps businesses build a relationship with their customers that, in turn, creates loyalty and customer retention. Since customer loyalty and revenue are both qualities that affect a company's revenue, CRM is a management strategy that results in increased profits for a business. At its core, a CRM tool creates a simple user interface for a collection of data that helps businesses recognize and communicate with customers in a scalable way.</a:t>
            </a:r>
          </a:p>
          <a:p>
            <a:endParaRPr lang="en-GB" sz="3000" b="0" i="0" kern="1200" baseline="0" dirty="0">
              <a:solidFill>
                <a:schemeClr val="tx1"/>
              </a:solidFill>
              <a:effectLst/>
              <a:latin typeface="+mn-lt"/>
              <a:ea typeface="+mn-ea"/>
              <a:cs typeface="+mn-cs"/>
            </a:endParaRPr>
          </a:p>
          <a:p>
            <a:r>
              <a:rPr lang="en-GB" sz="3000" b="0" i="0" kern="1200" baseline="0" dirty="0">
                <a:solidFill>
                  <a:schemeClr val="tx1"/>
                </a:solidFill>
                <a:effectLst/>
                <a:latin typeface="+mn-lt"/>
                <a:ea typeface="+mn-ea"/>
                <a:cs typeface="+mn-cs"/>
              </a:rPr>
              <a:t>At its core, customer relationship management is simple. However, it can be implemented in a huge array of methods: websites, social media, telephone calls, chat, mail, email and various marketing materials can all be integrated into a CRM solution. Due to CRM's diversity, it doesn't only benefit larger businesses -- using and maintaining a CRM tool is the basis for a scalable sales and marketing system. Any company will benefit from maintaining a record of which conversations, purchases and marketing material can be associated with leads and customers.</a:t>
            </a:r>
            <a:endParaRPr lang="en-US" sz="3000" baseline="0" dirty="0"/>
          </a:p>
        </p:txBody>
      </p:sp>
      <p:sp>
        <p:nvSpPr>
          <p:cNvPr id="4" name="Slide Number Placeholder 3"/>
          <p:cNvSpPr>
            <a:spLocks noGrp="1"/>
          </p:cNvSpPr>
          <p:nvPr>
            <p:ph type="sldNum" sz="quarter" idx="5"/>
          </p:nvPr>
        </p:nvSpPr>
        <p:spPr/>
        <p:txBody>
          <a:bodyPr/>
          <a:lstStyle/>
          <a:p>
            <a:fld id="{8B96A6F2-F45C-9748-93C2-96C8E96708A1}" type="slidenum">
              <a:rPr lang="en-US" smtClean="0"/>
              <a:t>14</a:t>
            </a:fld>
            <a:endParaRPr lang="en-US"/>
          </a:p>
        </p:txBody>
      </p:sp>
    </p:spTree>
    <p:extLst>
      <p:ext uri="{BB962C8B-B14F-4D97-AF65-F5344CB8AC3E}">
        <p14:creationId xmlns:p14="http://schemas.microsoft.com/office/powerpoint/2010/main" val="196224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What Is a CRM System?</a:t>
            </a:r>
          </a:p>
          <a:p>
            <a:pPr fontAlgn="base"/>
            <a:r>
              <a:rPr lang="en-GB" sz="1200" b="0" i="0" kern="1200" dirty="0">
                <a:solidFill>
                  <a:schemeClr val="tx1"/>
                </a:solidFill>
                <a:effectLst/>
                <a:latin typeface="+mn-lt"/>
                <a:ea typeface="+mn-ea"/>
                <a:cs typeface="+mn-cs"/>
              </a:rPr>
              <a:t>help businesses better understand customers’ expectations and how to satisfy them. CRM systems bring together customer information from a variety of sources, which may include website analytics, emails, telephone conversations and so on.</a:t>
            </a:r>
          </a:p>
          <a:p>
            <a:pPr fontAlgn="base"/>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CRM systems and strategies are important for one very simple reason. </a:t>
            </a:r>
          </a:p>
          <a:p>
            <a:pPr fontAlgn="base"/>
            <a:r>
              <a:rPr lang="en-GB" sz="1200" b="0" i="0" kern="1200" dirty="0">
                <a:solidFill>
                  <a:schemeClr val="tx1"/>
                </a:solidFill>
                <a:effectLst/>
                <a:latin typeface="+mn-lt"/>
                <a:ea typeface="+mn-ea"/>
                <a:cs typeface="+mn-cs"/>
              </a:rPr>
              <a:t>If you don’t have an accurate and complete picture of who your customers are and what they expect, you can’t hope to appeal to them. In turn, you’re pretty much guaranteed to lose business to your competitors. Unless your current customer satisfaction rate is consistently high, chances are you could benefit from an effective CRM system.</a:t>
            </a:r>
          </a:p>
          <a:p>
            <a:endParaRPr lang="en-US" dirty="0"/>
          </a:p>
          <a:p>
            <a:pPr fontAlgn="base"/>
            <a:r>
              <a:rPr lang="en-GB" sz="1200" b="0" i="0" kern="1200" dirty="0">
                <a:solidFill>
                  <a:schemeClr val="tx1"/>
                </a:solidFill>
                <a:effectLst/>
                <a:latin typeface="+mn-lt"/>
                <a:ea typeface="+mn-ea"/>
                <a:cs typeface="+mn-cs"/>
              </a:rPr>
              <a:t>Get it right with an effective CRM system and gain access to countless benefits including:</a:t>
            </a:r>
          </a:p>
          <a:p>
            <a:pPr fontAlgn="base"/>
            <a:r>
              <a:rPr lang="en-GB" sz="1200" b="0" i="0" kern="1200" dirty="0">
                <a:solidFill>
                  <a:schemeClr val="tx1"/>
                </a:solidFill>
                <a:effectLst/>
                <a:latin typeface="+mn-lt"/>
                <a:ea typeface="+mn-ea"/>
                <a:cs typeface="+mn-cs"/>
              </a:rPr>
              <a:t>The ability to provide the exact products and services customers want</a:t>
            </a:r>
          </a:p>
          <a:p>
            <a:pPr fontAlgn="base"/>
            <a:r>
              <a:rPr lang="en-GB" sz="1200" b="0" i="0" kern="1200" dirty="0">
                <a:solidFill>
                  <a:schemeClr val="tx1"/>
                </a:solidFill>
                <a:effectLst/>
                <a:latin typeface="+mn-lt"/>
                <a:ea typeface="+mn-ea"/>
                <a:cs typeface="+mn-cs"/>
              </a:rPr>
              <a:t>Consistent provision of outstanding customer service</a:t>
            </a:r>
          </a:p>
          <a:p>
            <a:pPr fontAlgn="base"/>
            <a:r>
              <a:rPr lang="en-GB" sz="1200" b="0" i="0" kern="1200" dirty="0">
                <a:solidFill>
                  <a:schemeClr val="tx1"/>
                </a:solidFill>
                <a:effectLst/>
                <a:latin typeface="+mn-lt"/>
                <a:ea typeface="+mn-ea"/>
                <a:cs typeface="+mn-cs"/>
              </a:rPr>
              <a:t>A significant boost to overall sales and cross-selling opportunities</a:t>
            </a:r>
          </a:p>
          <a:p>
            <a:pPr fontAlgn="base"/>
            <a:r>
              <a:rPr lang="en-GB" sz="1200" b="0" i="0" kern="1200" dirty="0">
                <a:solidFill>
                  <a:schemeClr val="tx1"/>
                </a:solidFill>
                <a:effectLst/>
                <a:latin typeface="+mn-lt"/>
                <a:ea typeface="+mn-ea"/>
                <a:cs typeface="+mn-cs"/>
              </a:rPr>
              <a:t>Building a deeper understanding of target audience</a:t>
            </a:r>
          </a:p>
          <a:p>
            <a:pPr fontAlgn="base"/>
            <a:r>
              <a:rPr lang="en-GB" sz="1200" b="0" i="0" kern="1200" dirty="0">
                <a:solidFill>
                  <a:schemeClr val="tx1"/>
                </a:solidFill>
                <a:effectLst/>
                <a:latin typeface="+mn-lt"/>
                <a:ea typeface="+mn-ea"/>
                <a:cs typeface="+mn-cs"/>
              </a:rPr>
              <a:t>Improved conversion rates and reduced bounce rates</a:t>
            </a:r>
          </a:p>
          <a:p>
            <a:pPr fontAlgn="base"/>
            <a:r>
              <a:rPr lang="en-GB" sz="1200" b="0" i="0" kern="1200" dirty="0">
                <a:solidFill>
                  <a:schemeClr val="tx1"/>
                </a:solidFill>
                <a:effectLst/>
                <a:latin typeface="+mn-lt"/>
                <a:ea typeface="+mn-ea"/>
                <a:cs typeface="+mn-cs"/>
              </a:rPr>
              <a:t>Better customer loyalty and word-of-mouth marketing</a:t>
            </a:r>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15</a:t>
            </a:fld>
            <a:endParaRPr lang="en-US"/>
          </a:p>
        </p:txBody>
      </p:sp>
    </p:spTree>
    <p:extLst>
      <p:ext uri="{BB962C8B-B14F-4D97-AF65-F5344CB8AC3E}">
        <p14:creationId xmlns:p14="http://schemas.microsoft.com/office/powerpoint/2010/main" val="1344122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Companies should consider the different ways information about customers comes into a business, where and how this data is stored and how it is currently used.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One company, for instance, may interact with customers in a number of ways, including </a:t>
            </a:r>
          </a:p>
          <a:p>
            <a:r>
              <a:rPr lang="en-GB" sz="1200" b="0" i="0" kern="1200" dirty="0">
                <a:solidFill>
                  <a:schemeClr val="tx1"/>
                </a:solidFill>
                <a:effectLst/>
                <a:latin typeface="+mn-lt"/>
                <a:ea typeface="+mn-ea"/>
                <a:cs typeface="+mn-cs"/>
              </a:rPr>
              <a:t>email campaigns, </a:t>
            </a:r>
          </a:p>
          <a:p>
            <a:r>
              <a:rPr lang="en-GB" sz="1200" b="0" i="0" kern="1200" dirty="0">
                <a:solidFill>
                  <a:schemeClr val="tx1"/>
                </a:solidFill>
                <a:effectLst/>
                <a:latin typeface="+mn-lt"/>
                <a:ea typeface="+mn-ea"/>
                <a:cs typeface="+mn-cs"/>
              </a:rPr>
              <a:t>web sites, </a:t>
            </a:r>
          </a:p>
          <a:p>
            <a:r>
              <a:rPr lang="en-GB" sz="1200" b="0" i="0" kern="1200" dirty="0">
                <a:solidFill>
                  <a:schemeClr val="tx1"/>
                </a:solidFill>
                <a:effectLst/>
                <a:latin typeface="+mn-lt"/>
                <a:ea typeface="+mn-ea"/>
                <a:cs typeface="+mn-cs"/>
              </a:rPr>
              <a:t>brick-and-mortar stores, </a:t>
            </a:r>
          </a:p>
          <a:p>
            <a:r>
              <a:rPr lang="en-GB" sz="1200" b="0" i="0" kern="1200" dirty="0">
                <a:solidFill>
                  <a:schemeClr val="tx1"/>
                </a:solidFill>
                <a:effectLst/>
                <a:latin typeface="+mn-lt"/>
                <a:ea typeface="+mn-ea"/>
                <a:cs typeface="+mn-cs"/>
              </a:rPr>
              <a:t>call centres, </a:t>
            </a:r>
          </a:p>
          <a:p>
            <a:r>
              <a:rPr lang="en-GB" sz="1200" b="0" i="0" kern="1200" dirty="0">
                <a:solidFill>
                  <a:schemeClr val="tx1"/>
                </a:solidFill>
                <a:effectLst/>
                <a:latin typeface="+mn-lt"/>
                <a:ea typeface="+mn-ea"/>
                <a:cs typeface="+mn-cs"/>
              </a:rPr>
              <a:t>mobile sales force staff </a:t>
            </a:r>
          </a:p>
          <a:p>
            <a:r>
              <a:rPr lang="en-GB" sz="1200" b="0" i="0" kern="1200" dirty="0">
                <a:solidFill>
                  <a:schemeClr val="tx1"/>
                </a:solidFill>
                <a:effectLst/>
                <a:latin typeface="+mn-lt"/>
                <a:ea typeface="+mn-ea"/>
                <a:cs typeface="+mn-cs"/>
              </a:rPr>
              <a:t>and marketing and advertising efforts.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CRM systems link up each of these points.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collected data flows between operational systems (like sales and inventory systems) and analytical systems that can help sort through these records for patterns. Company analysts can then comb through the data to obtain a holistic view of each customer and pinpoint areas where better services are needed. </a:t>
            </a:r>
            <a:endParaRPr lang="en-US" sz="3000" baseline="0" dirty="0"/>
          </a:p>
        </p:txBody>
      </p:sp>
      <p:sp>
        <p:nvSpPr>
          <p:cNvPr id="4" name="Slide Number Placeholder 3"/>
          <p:cNvSpPr>
            <a:spLocks noGrp="1"/>
          </p:cNvSpPr>
          <p:nvPr>
            <p:ph type="sldNum" sz="quarter" idx="5"/>
          </p:nvPr>
        </p:nvSpPr>
        <p:spPr/>
        <p:txBody>
          <a:bodyPr/>
          <a:lstStyle/>
          <a:p>
            <a:fld id="{8B96A6F2-F45C-9748-93C2-96C8E96708A1}" type="slidenum">
              <a:rPr lang="en-US" smtClean="0"/>
              <a:t>16</a:t>
            </a:fld>
            <a:endParaRPr lang="en-US"/>
          </a:p>
        </p:txBody>
      </p:sp>
    </p:spTree>
    <p:extLst>
      <p:ext uri="{BB962C8B-B14F-4D97-AF65-F5344CB8AC3E}">
        <p14:creationId xmlns:p14="http://schemas.microsoft.com/office/powerpoint/2010/main" val="1908537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a:t>ODS </a:t>
            </a:r>
            <a:r>
              <a:rPr lang="en-GB" altLang="en-US" dirty="0"/>
              <a:t>Operational Data Store = basic captured customer data from web or inbound telephone enquiries</a:t>
            </a:r>
          </a:p>
          <a:p>
            <a:pPr eaLnBrk="1" hangingPunct="1">
              <a:spcBef>
                <a:spcPct val="0"/>
              </a:spcBef>
            </a:pPr>
            <a:r>
              <a:rPr lang="en-GB" altLang="en-US" b="1" dirty="0"/>
              <a:t>DW</a:t>
            </a:r>
            <a:r>
              <a:rPr lang="en-GB" altLang="en-US" dirty="0"/>
              <a:t> Data Warehouse =is a data base of primary and secondary information  about the customer what they buy when they buy it, best contact method when they were last contacted etc.</a:t>
            </a:r>
          </a:p>
          <a:p>
            <a:pPr eaLnBrk="1" hangingPunct="1">
              <a:spcBef>
                <a:spcPct val="0"/>
              </a:spcBef>
            </a:pPr>
            <a:r>
              <a:rPr lang="en-GB" altLang="en-US" b="1" dirty="0"/>
              <a:t>DM</a:t>
            </a:r>
            <a:r>
              <a:rPr lang="en-GB" altLang="en-US" dirty="0"/>
              <a:t> Data Mart = is a smaller data base (a subset of DW) used to target specific customers or to identify customers who purchased certain products or services. The DM might just be a simple Excel spread sheet.</a:t>
            </a:r>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17</a:t>
            </a:fld>
            <a:endParaRPr lang="en-US"/>
          </a:p>
        </p:txBody>
      </p:sp>
    </p:spTree>
    <p:extLst>
      <p:ext uri="{BB962C8B-B14F-4D97-AF65-F5344CB8AC3E}">
        <p14:creationId xmlns:p14="http://schemas.microsoft.com/office/powerpoint/2010/main" val="1983995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CDI is the process of managing the customer response related to all “touch points”</a:t>
            </a:r>
          </a:p>
          <a:p>
            <a:pPr eaLnBrk="1" hangingPunct="1">
              <a:spcBef>
                <a:spcPct val="0"/>
              </a:spcBef>
            </a:pPr>
            <a:r>
              <a:rPr lang="en-GB" altLang="en-US" dirty="0"/>
              <a:t>De duplication is where individuals may be looked at separately from other in the household, depending on whether a relationship is wanted with the household or the individual and attempting to identify the lifetime value of each</a:t>
            </a:r>
          </a:p>
        </p:txBody>
      </p:sp>
      <p:sp>
        <p:nvSpPr>
          <p:cNvPr id="4" name="Slide Number Placeholder 3"/>
          <p:cNvSpPr>
            <a:spLocks noGrp="1"/>
          </p:cNvSpPr>
          <p:nvPr>
            <p:ph type="sldNum" sz="quarter" idx="5"/>
          </p:nvPr>
        </p:nvSpPr>
        <p:spPr/>
        <p:txBody>
          <a:bodyPr/>
          <a:lstStyle/>
          <a:p>
            <a:fld id="{8B96A6F2-F45C-9748-93C2-96C8E96708A1}" type="slidenum">
              <a:rPr lang="en-US" smtClean="0"/>
              <a:t>18</a:t>
            </a:fld>
            <a:endParaRPr lang="en-US"/>
          </a:p>
        </p:txBody>
      </p:sp>
    </p:spTree>
    <p:extLst>
      <p:ext uri="{BB962C8B-B14F-4D97-AF65-F5344CB8AC3E}">
        <p14:creationId xmlns:p14="http://schemas.microsoft.com/office/powerpoint/2010/main" val="500664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GB" alt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19</a:t>
            </a:fld>
            <a:endParaRPr lang="en-US"/>
          </a:p>
        </p:txBody>
      </p:sp>
    </p:spTree>
    <p:extLst>
      <p:ext uri="{BB962C8B-B14F-4D97-AF65-F5344CB8AC3E}">
        <p14:creationId xmlns:p14="http://schemas.microsoft.com/office/powerpoint/2010/main" val="1774073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How Does CRM Work</a:t>
            </a:r>
            <a:endParaRPr lang="en-GB" sz="1200" b="0" i="0" kern="1200" dirty="0">
              <a:solidFill>
                <a:schemeClr val="tx1"/>
              </a:solidFill>
              <a:effectLst/>
              <a:latin typeface="+mn-lt"/>
              <a:ea typeface="+mn-ea"/>
              <a:cs typeface="+mn-cs"/>
            </a:endParaRPr>
          </a:p>
          <a:p>
            <a:endParaRPr lang="en-US" dirty="0"/>
          </a:p>
          <a:p>
            <a:r>
              <a:rPr lang="en-GB" sz="1200" b="1" i="0" kern="1200" dirty="0">
                <a:solidFill>
                  <a:schemeClr val="tx1"/>
                </a:solidFill>
                <a:effectLst/>
                <a:latin typeface="+mn-lt"/>
                <a:ea typeface="+mn-ea"/>
                <a:cs typeface="+mn-cs"/>
              </a:rPr>
              <a:t>Cross-selling</a:t>
            </a:r>
            <a:r>
              <a:rPr lang="en-GB" sz="1200" b="0" i="0" kern="1200" dirty="0">
                <a:solidFill>
                  <a:schemeClr val="tx1"/>
                </a:solidFill>
                <a:effectLst/>
                <a:latin typeface="+mn-lt"/>
                <a:ea typeface="+mn-ea"/>
                <a:cs typeface="+mn-cs"/>
              </a:rPr>
              <a:t> involves selling related, supplementary products or services based on the customer’s interest in, or purchase of, one of your company’s products.</a:t>
            </a:r>
          </a:p>
          <a:p>
            <a:r>
              <a:rPr lang="en-GB" sz="1200" b="0" i="0" kern="1200" dirty="0">
                <a:solidFill>
                  <a:schemeClr val="tx1"/>
                </a:solidFill>
                <a:effectLst/>
                <a:latin typeface="+mn-lt"/>
                <a:ea typeface="+mn-ea"/>
                <a:cs typeface="+mn-cs"/>
              </a:rPr>
              <a:t>Its a great way of increasing customer loyalty and </a:t>
            </a:r>
            <a:r>
              <a:rPr lang="en-GB" sz="1200" b="0" i="0" kern="1200" dirty="0" err="1">
                <a:solidFill>
                  <a:schemeClr val="tx1"/>
                </a:solidFill>
                <a:effectLst/>
                <a:latin typeface="+mn-lt"/>
                <a:ea typeface="+mn-ea"/>
                <a:cs typeface="+mn-cs"/>
              </a:rPr>
              <a:t>deepeing</a:t>
            </a:r>
            <a:r>
              <a:rPr lang="en-GB" sz="1200" b="0" i="0" kern="1200" dirty="0">
                <a:solidFill>
                  <a:schemeClr val="tx1"/>
                </a:solidFill>
                <a:effectLst/>
                <a:latin typeface="+mn-lt"/>
                <a:ea typeface="+mn-ea"/>
                <a:cs typeface="+mn-cs"/>
              </a:rPr>
              <a:t> customer relationships which in turn can improve customer lifetime value and retention. </a:t>
            </a:r>
          </a:p>
          <a:p>
            <a:r>
              <a:rPr lang="en-GB" sz="1200" b="0" i="0" kern="1200" dirty="0">
                <a:solidFill>
                  <a:schemeClr val="tx1"/>
                </a:solidFill>
                <a:effectLst/>
                <a:latin typeface="+mn-lt"/>
                <a:ea typeface="+mn-ea"/>
                <a:cs typeface="+mn-cs"/>
              </a:rPr>
              <a:t>This makes cross-selling an excellent growth strategy. </a:t>
            </a:r>
          </a:p>
          <a:p>
            <a:endParaRPr lang="en-US" dirty="0"/>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Upselling</a:t>
            </a:r>
          </a:p>
          <a:p>
            <a:r>
              <a:rPr lang="en-GB" sz="1200" b="0" i="0" kern="1200" dirty="0">
                <a:solidFill>
                  <a:schemeClr val="tx1"/>
                </a:solidFill>
                <a:effectLst/>
                <a:latin typeface="+mn-lt"/>
                <a:ea typeface="+mn-ea"/>
                <a:cs typeface="+mn-cs"/>
              </a:rPr>
              <a:t>A sales strategy that involves encouraging customers to buy a higher-end version of a product than what they originally intended to purchase.</a:t>
            </a:r>
          </a:p>
          <a:p>
            <a:r>
              <a:rPr lang="en-GB" sz="1200" b="0" i="0" kern="1200" dirty="0">
                <a:solidFill>
                  <a:schemeClr val="tx1"/>
                </a:solidFill>
                <a:effectLst/>
                <a:latin typeface="+mn-lt"/>
                <a:ea typeface="+mn-ea"/>
                <a:cs typeface="+mn-cs"/>
              </a:rPr>
              <a:t>Because acquiring new customers can be far more expensive than selling to existing ones, companies will often employ techniques like upselling to increase sales revenues. For example, a salesperson could show a customer the luxury model of a car side by side with the basic model or point out the benefits of an upgraded computer with a faster hard drive.</a:t>
            </a:r>
          </a:p>
          <a:p>
            <a:r>
              <a:rPr lang="en-GB" sz="1200" b="0" i="0" kern="1200" dirty="0">
                <a:solidFill>
                  <a:schemeClr val="tx1"/>
                </a:solidFill>
                <a:effectLst/>
                <a:latin typeface="+mn-lt"/>
                <a:ea typeface="+mn-ea"/>
                <a:cs typeface="+mn-cs"/>
              </a:rPr>
              <a:t>Upselling is often confused or used interchangeably with </a:t>
            </a:r>
            <a:r>
              <a:rPr lang="en-GB" sz="1200" b="0" i="0" u="none" strike="noStrike" kern="1200" dirty="0">
                <a:solidFill>
                  <a:schemeClr val="tx1"/>
                </a:solidFill>
                <a:effectLst/>
                <a:latin typeface="+mn-lt"/>
                <a:ea typeface="+mn-ea"/>
                <a:cs typeface="+mn-cs"/>
              </a:rPr>
              <a:t>cross selling</a:t>
            </a:r>
            <a:r>
              <a:rPr lang="en-GB" sz="1200" b="0" i="0" kern="1200" dirty="0">
                <a:solidFill>
                  <a:schemeClr val="tx1"/>
                </a:solidFill>
                <a:effectLst/>
                <a:latin typeface="+mn-lt"/>
                <a:ea typeface="+mn-ea"/>
                <a:cs typeface="+mn-cs"/>
              </a:rPr>
              <a:t>, which is the practice of offering customers additional products to compliment an existing purchase. An example of cross-selling would be to recommend speakers to go with the computer, rather than an improved version of the computer itself. Both upselling and cross-selling are methods of increasing sales to existing customers, but use slightly different approaches in doing so.</a:t>
            </a:r>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20</a:t>
            </a:fld>
            <a:endParaRPr lang="en-US"/>
          </a:p>
        </p:txBody>
      </p:sp>
    </p:spTree>
    <p:extLst>
      <p:ext uri="{BB962C8B-B14F-4D97-AF65-F5344CB8AC3E}">
        <p14:creationId xmlns:p14="http://schemas.microsoft.com/office/powerpoint/2010/main" val="13336378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Key Features</a:t>
            </a:r>
          </a:p>
          <a:p>
            <a:pPr fontAlgn="base"/>
            <a:endParaRPr lang="en-GB" sz="1200" b="1"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 </a:t>
            </a:r>
          </a:p>
          <a:p>
            <a:pPr fontAlgn="ctr"/>
            <a:r>
              <a:rPr lang="en-GB" sz="1200" b="1" i="0" kern="1200" dirty="0">
                <a:solidFill>
                  <a:schemeClr val="tx1"/>
                </a:solidFill>
                <a:effectLst/>
                <a:latin typeface="+mn-lt"/>
                <a:ea typeface="+mn-ea"/>
                <a:cs typeface="+mn-cs"/>
              </a:rPr>
              <a:t>Contact management</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All the latest information about customers — from contact details to service conversations — is easily available to access and update.</a:t>
            </a:r>
          </a:p>
          <a:p>
            <a:pPr fontAlgn="ctr"/>
            <a:r>
              <a:rPr lang="en-GB" sz="1200" b="0" i="0" kern="1200" dirty="0">
                <a:solidFill>
                  <a:schemeClr val="tx1"/>
                </a:solidFill>
                <a:effectLst/>
                <a:latin typeface="+mn-lt"/>
                <a:ea typeface="+mn-ea"/>
                <a:cs typeface="+mn-cs"/>
              </a:rPr>
              <a:t> </a:t>
            </a:r>
          </a:p>
          <a:p>
            <a:pPr fontAlgn="ctr"/>
            <a:r>
              <a:rPr lang="en-GB" sz="1200" b="1" i="0" kern="1200" dirty="0">
                <a:solidFill>
                  <a:schemeClr val="tx1"/>
                </a:solidFill>
                <a:effectLst/>
                <a:latin typeface="+mn-lt"/>
                <a:ea typeface="+mn-ea"/>
                <a:cs typeface="+mn-cs"/>
              </a:rPr>
              <a:t>Lead management</a:t>
            </a:r>
          </a:p>
          <a:p>
            <a:pPr fontAlgn="ctr"/>
            <a:r>
              <a:rPr lang="en-GB" sz="1200" b="0" i="0" kern="1200" dirty="0">
                <a:solidFill>
                  <a:schemeClr val="tx1"/>
                </a:solidFill>
                <a:effectLst/>
                <a:latin typeface="+mn-lt"/>
                <a:ea typeface="+mn-ea"/>
                <a:cs typeface="+mn-cs"/>
              </a:rPr>
              <a:t>The system enables users to track pipeline activities, tasks and targets, all the way from prospect through to conversion.</a:t>
            </a:r>
          </a:p>
          <a:p>
            <a:pPr fontAlgn="ctr"/>
            <a:r>
              <a:rPr lang="en-GB" sz="1200" b="0" i="0" kern="1200" dirty="0">
                <a:solidFill>
                  <a:schemeClr val="tx1"/>
                </a:solidFill>
                <a:effectLst/>
                <a:latin typeface="+mn-lt"/>
                <a:ea typeface="+mn-ea"/>
                <a:cs typeface="+mn-cs"/>
              </a:rPr>
              <a:t> </a:t>
            </a:r>
          </a:p>
          <a:p>
            <a:pPr fontAlgn="ctr"/>
            <a:r>
              <a:rPr lang="en-GB" sz="1200" b="1" i="0" kern="1200" dirty="0">
                <a:solidFill>
                  <a:schemeClr val="tx1"/>
                </a:solidFill>
                <a:effectLst/>
                <a:latin typeface="+mn-lt"/>
                <a:ea typeface="+mn-ea"/>
                <a:cs typeface="+mn-cs"/>
              </a:rPr>
              <a:t>Sales forecasting</a:t>
            </a:r>
          </a:p>
          <a:p>
            <a:pPr fontAlgn="ctr"/>
            <a:r>
              <a:rPr lang="en-GB" sz="1200" b="0" i="0" kern="1200" dirty="0">
                <a:solidFill>
                  <a:schemeClr val="tx1"/>
                </a:solidFill>
                <a:effectLst/>
                <a:latin typeface="+mn-lt"/>
                <a:ea typeface="+mn-ea"/>
                <a:cs typeface="+mn-cs"/>
              </a:rPr>
              <a:t>Forecasting reports enable salespeople to get better visibility over their pipelines, qualify leads more accurately, and see how close they are to hitting their targets. Sales managers can use reports to motivate and manage their people.</a:t>
            </a:r>
          </a:p>
          <a:p>
            <a:pPr fontAlgn="ctr"/>
            <a:r>
              <a:rPr lang="en-GB" sz="1200" b="0" i="0" kern="1200" dirty="0">
                <a:solidFill>
                  <a:schemeClr val="tx1"/>
                </a:solidFill>
                <a:effectLst/>
                <a:latin typeface="+mn-lt"/>
                <a:ea typeface="+mn-ea"/>
                <a:cs typeface="+mn-cs"/>
              </a:rPr>
              <a:t> </a:t>
            </a:r>
          </a:p>
          <a:p>
            <a:pPr fontAlgn="ctr"/>
            <a:r>
              <a:rPr lang="en-GB" sz="1200" b="1" i="0" kern="1200" dirty="0">
                <a:solidFill>
                  <a:schemeClr val="tx1"/>
                </a:solidFill>
                <a:effectLst/>
                <a:latin typeface="+mn-lt"/>
                <a:ea typeface="+mn-ea"/>
                <a:cs typeface="+mn-cs"/>
              </a:rPr>
              <a:t>Instant messaging between employees</a:t>
            </a:r>
          </a:p>
          <a:p>
            <a:pPr fontAlgn="ctr"/>
            <a:r>
              <a:rPr lang="en-GB" sz="1200" b="0" i="0" kern="1200" dirty="0">
                <a:solidFill>
                  <a:schemeClr val="tx1"/>
                </a:solidFill>
                <a:effectLst/>
                <a:latin typeface="+mn-lt"/>
                <a:ea typeface="+mn-ea"/>
                <a:cs typeface="+mn-cs"/>
              </a:rPr>
              <a:t>Real-time instant messaging functionality makes it easier for </a:t>
            </a:r>
            <a:r>
              <a:rPr lang="en-GB" sz="1200" b="0" i="0" kern="1200" dirty="0" err="1">
                <a:solidFill>
                  <a:schemeClr val="tx1"/>
                </a:solidFill>
                <a:effectLst/>
                <a:latin typeface="+mn-lt"/>
                <a:ea typeface="+mn-ea"/>
                <a:cs typeface="+mn-cs"/>
              </a:rPr>
              <a:t>coworkers</a:t>
            </a:r>
            <a:r>
              <a:rPr lang="en-GB" sz="1200" b="0" i="0" kern="1200" dirty="0">
                <a:solidFill>
                  <a:schemeClr val="tx1"/>
                </a:solidFill>
                <a:effectLst/>
                <a:latin typeface="+mn-lt"/>
                <a:ea typeface="+mn-ea"/>
                <a:cs typeface="+mn-cs"/>
              </a:rPr>
              <a:t> to ask and answer each other’s queries, for instance in support of a live sales </a:t>
            </a:r>
            <a:r>
              <a:rPr lang="en-GB" sz="1200" b="0" i="0" kern="1200" dirty="0" err="1">
                <a:solidFill>
                  <a:schemeClr val="tx1"/>
                </a:solidFill>
                <a:effectLst/>
                <a:latin typeface="+mn-lt"/>
                <a:ea typeface="+mn-ea"/>
                <a:cs typeface="+mn-cs"/>
              </a:rPr>
              <a:t>opp</a:t>
            </a:r>
            <a:r>
              <a:rPr lang="en-GB" sz="1200" b="0" i="0" kern="1200" dirty="0">
                <a:solidFill>
                  <a:schemeClr val="tx1"/>
                </a:solidFill>
                <a:effectLst/>
                <a:latin typeface="+mn-lt"/>
                <a:ea typeface="+mn-ea"/>
                <a:cs typeface="+mn-cs"/>
              </a:rPr>
              <a:t> or service interaction. Managers can check in on staff in the field, and employees can ask for instant feedback or support as needed.</a:t>
            </a:r>
          </a:p>
          <a:p>
            <a:pPr fontAlgn="ctr"/>
            <a:r>
              <a:rPr lang="en-GB" sz="1200" b="0" i="0" kern="1200" dirty="0">
                <a:solidFill>
                  <a:schemeClr val="tx1"/>
                </a:solidFill>
                <a:effectLst/>
                <a:latin typeface="+mn-lt"/>
                <a:ea typeface="+mn-ea"/>
                <a:cs typeface="+mn-cs"/>
              </a:rPr>
              <a:t> </a:t>
            </a:r>
          </a:p>
          <a:p>
            <a:pPr fontAlgn="ctr"/>
            <a:r>
              <a:rPr lang="en-GB" sz="1200" b="1" i="0" kern="1200" dirty="0">
                <a:solidFill>
                  <a:schemeClr val="tx1"/>
                </a:solidFill>
                <a:effectLst/>
                <a:latin typeface="+mn-lt"/>
                <a:ea typeface="+mn-ea"/>
                <a:cs typeface="+mn-cs"/>
              </a:rPr>
              <a:t>Email tracking and integration </a:t>
            </a:r>
          </a:p>
          <a:p>
            <a:pPr fontAlgn="ctr"/>
            <a:r>
              <a:rPr lang="en-GB" sz="1200" b="0" i="0" kern="1200" dirty="0">
                <a:solidFill>
                  <a:schemeClr val="tx1"/>
                </a:solidFill>
                <a:effectLst/>
                <a:latin typeface="+mn-lt"/>
                <a:ea typeface="+mn-ea"/>
                <a:cs typeface="+mn-cs"/>
              </a:rPr>
              <a:t>Syncing email clients instantly with the CRM system allows businesspeople to get a complete view of their customers and leads without having to log in and out of different systems. Calendars and contacts can be viewed across every device, and emails can be created and managed from within a single workflow.</a:t>
            </a:r>
          </a:p>
          <a:p>
            <a:pPr fontAlgn="ctr"/>
            <a:r>
              <a:rPr lang="en-GB" sz="1200" b="0" i="0" kern="1200" dirty="0">
                <a:solidFill>
                  <a:schemeClr val="tx1"/>
                </a:solidFill>
                <a:effectLst/>
                <a:latin typeface="+mn-lt"/>
                <a:ea typeface="+mn-ea"/>
                <a:cs typeface="+mn-cs"/>
              </a:rPr>
              <a:t> </a:t>
            </a:r>
          </a:p>
          <a:p>
            <a:pPr fontAlgn="ctr"/>
            <a:r>
              <a:rPr lang="en-GB" sz="1200" b="1" i="0" kern="1200" dirty="0">
                <a:solidFill>
                  <a:schemeClr val="tx1"/>
                </a:solidFill>
                <a:effectLst/>
                <a:latin typeface="+mn-lt"/>
                <a:ea typeface="+mn-ea"/>
                <a:cs typeface="+mn-cs"/>
              </a:rPr>
              <a:t>File and content sharing</a:t>
            </a:r>
          </a:p>
          <a:p>
            <a:pPr fontAlgn="ctr"/>
            <a:r>
              <a:rPr lang="en-GB" sz="1200" b="0" i="0" kern="1200" dirty="0">
                <a:solidFill>
                  <a:schemeClr val="tx1"/>
                </a:solidFill>
                <a:effectLst/>
                <a:latin typeface="+mn-lt"/>
                <a:ea typeface="+mn-ea"/>
                <a:cs typeface="+mn-cs"/>
              </a:rPr>
              <a:t>Team members can upload information to a centrally stored location, and share easily and instantly with </a:t>
            </a:r>
            <a:r>
              <a:rPr lang="en-GB" sz="1200" b="0" i="0" kern="1200" dirty="0" err="1">
                <a:solidFill>
                  <a:schemeClr val="tx1"/>
                </a:solidFill>
                <a:effectLst/>
                <a:latin typeface="+mn-lt"/>
                <a:ea typeface="+mn-ea"/>
                <a:cs typeface="+mn-cs"/>
              </a:rPr>
              <a:t>coworkers</a:t>
            </a:r>
            <a:r>
              <a:rPr lang="en-GB" sz="1200" b="0" i="0" kern="1200" dirty="0">
                <a:solidFill>
                  <a:schemeClr val="tx1"/>
                </a:solidFill>
                <a:effectLst/>
                <a:latin typeface="+mn-lt"/>
                <a:ea typeface="+mn-ea"/>
                <a:cs typeface="+mn-cs"/>
              </a:rPr>
              <a:t>.</a:t>
            </a:r>
          </a:p>
          <a:p>
            <a:pPr fontAlgn="ctr"/>
            <a:r>
              <a:rPr lang="en-GB" sz="1200" b="0" i="0" kern="1200" dirty="0">
                <a:solidFill>
                  <a:schemeClr val="tx1"/>
                </a:solidFill>
                <a:effectLst/>
                <a:latin typeface="+mn-lt"/>
                <a:ea typeface="+mn-ea"/>
                <a:cs typeface="+mn-cs"/>
              </a:rPr>
              <a:t> </a:t>
            </a:r>
          </a:p>
          <a:p>
            <a:pPr fontAlgn="ctr"/>
            <a:r>
              <a:rPr lang="en-GB" sz="1200" b="1" i="0" kern="1200" dirty="0">
                <a:solidFill>
                  <a:schemeClr val="tx1"/>
                </a:solidFill>
                <a:effectLst/>
                <a:latin typeface="+mn-lt"/>
                <a:ea typeface="+mn-ea"/>
                <a:cs typeface="+mn-cs"/>
              </a:rPr>
              <a:t>Dashboard-based analytics</a:t>
            </a:r>
          </a:p>
          <a:p>
            <a:pPr fontAlgn="ctr"/>
            <a:r>
              <a:rPr lang="en-GB" sz="1200" b="0" i="0" kern="1200" dirty="0">
                <a:solidFill>
                  <a:schemeClr val="tx1"/>
                </a:solidFill>
                <a:effectLst/>
                <a:latin typeface="+mn-lt"/>
                <a:ea typeface="+mn-ea"/>
                <a:cs typeface="+mn-cs"/>
              </a:rPr>
              <a:t>Information is aggregated and presented in intuitive, meaningful dashboard displays that can be customised based on each individual’s priorities.</a:t>
            </a:r>
          </a:p>
          <a:p>
            <a:pPr fontAlgn="base"/>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21</a:t>
            </a:fld>
            <a:endParaRPr lang="en-US"/>
          </a:p>
        </p:txBody>
      </p:sp>
    </p:spTree>
    <p:extLst>
      <p:ext uri="{BB962C8B-B14F-4D97-AF65-F5344CB8AC3E}">
        <p14:creationId xmlns:p14="http://schemas.microsoft.com/office/powerpoint/2010/main" val="4427494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Collaborate through integration</a:t>
            </a:r>
          </a:p>
          <a:p>
            <a:r>
              <a:rPr lang="en-GB" sz="1200" b="0" i="0" kern="1200" dirty="0">
                <a:solidFill>
                  <a:schemeClr val="tx1"/>
                </a:solidFill>
                <a:effectLst/>
                <a:latin typeface="+mn-lt"/>
                <a:ea typeface="+mn-ea"/>
                <a:cs typeface="+mn-cs"/>
              </a:rPr>
              <a:t>Integrating data from different functions of a business helps you maximize effectiveness through collaboration. For example, prospect contact details can be ‘pushed’ from lead capture forms on your website, into ‘hot lead’ action lists in your CRM – maximizing collaboration between marketing and sales.</a:t>
            </a:r>
          </a:p>
          <a:p>
            <a:pPr fontAlgn="base"/>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Manage pipeline effectively</a:t>
            </a:r>
          </a:p>
          <a:p>
            <a:r>
              <a:rPr lang="en-GB" sz="1200" b="0" i="0" kern="1200" dirty="0">
                <a:solidFill>
                  <a:schemeClr val="tx1"/>
                </a:solidFill>
                <a:effectLst/>
                <a:latin typeface="+mn-lt"/>
                <a:ea typeface="+mn-ea"/>
                <a:cs typeface="+mn-cs"/>
              </a:rPr>
              <a:t>By being able to visualize your sales pipelines, you can see exactly which deal needs your immediate attention and which deal has gone stale. By periodic monitoring of deals that pass through your pipeline, you can identify areas of concern and eliminate them, ensuring a clog-free pipeline at all times. Additionally, your marketing and sales team are better connected, ensuring your sales pipeline is always filled with high-quality leads.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Automate for maximum productivity</a:t>
            </a:r>
          </a:p>
          <a:p>
            <a:r>
              <a:rPr lang="en-GB" sz="1200" b="0" i="0" kern="1200" dirty="0">
                <a:solidFill>
                  <a:schemeClr val="tx1"/>
                </a:solidFill>
                <a:effectLst/>
                <a:latin typeface="+mn-lt"/>
                <a:ea typeface="+mn-ea"/>
                <a:cs typeface="+mn-cs"/>
              </a:rPr>
              <a:t>Businesses often execute various processes every day that consist of a series of redundant tasks carried out by multiple users. A CRM system can help you automate those processes to save time and drive consistency. You can automate tasks such as scheduling follow-up activities, sending email campaigns, or assigning contacts to a new sales rep. This way, you can make sure all your team members are following the same process from start to finish, and you eliminate the need for repetitive manual work.</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Engage to build lasting customer relationships</a:t>
            </a:r>
          </a:p>
          <a:p>
            <a:r>
              <a:rPr lang="en-GB" sz="1200" b="0" i="0" kern="1200" dirty="0">
                <a:solidFill>
                  <a:schemeClr val="tx1"/>
                </a:solidFill>
                <a:effectLst/>
                <a:latin typeface="+mn-lt"/>
                <a:ea typeface="+mn-ea"/>
                <a:cs typeface="+mn-cs"/>
              </a:rPr>
              <a:t>In the modern technological world, a customer expects a lot more from a company than just a reasonably-priced, high-quality product or service. They want to feel understood, and they want to have an engaging, personalized experience whenever they get in touch with the company or vice versa. A CRM captures and stores every customer’s journey from the start to the very end. By knowing their preferences, you can understand their needs, and by eventually giving them what they need, you get their loyalty in return.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Improve customer experience with shared information</a:t>
            </a:r>
          </a:p>
          <a:p>
            <a:r>
              <a:rPr lang="en-GB" sz="1200" b="0" i="0" kern="1200" dirty="0">
                <a:solidFill>
                  <a:schemeClr val="tx1"/>
                </a:solidFill>
                <a:effectLst/>
                <a:latin typeface="+mn-lt"/>
                <a:ea typeface="+mn-ea"/>
                <a:cs typeface="+mn-cs"/>
              </a:rPr>
              <a:t>For example, if a customer experiences a problem with your product, multiple teams can work together to solve the issue. While your technical support team is fixing the issue, the customer service team can communicate the solution to the customer and provide further assistance. At the same time, the marketing team can adapt their messaging.</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Increase revenues</a:t>
            </a:r>
          </a:p>
          <a:p>
            <a:r>
              <a:rPr lang="en-GB" sz="1200" b="0" i="0" kern="1200" dirty="0">
                <a:solidFill>
                  <a:schemeClr val="tx1"/>
                </a:solidFill>
                <a:effectLst/>
                <a:latin typeface="+mn-lt"/>
                <a:ea typeface="+mn-ea"/>
                <a:cs typeface="+mn-cs"/>
              </a:rPr>
              <a:t>A CRM helps you improve levels of customer satisfaction, and retention – happy and long-term customers entail increased revenues. It also lets you save a lot of time by automating essential business tasks and promoting collaboration between different business functions. These time savings and productivity gains enable you to lower costs. Lastly, with a CRM system, you can create targeted marketing campaigns so that you can reach out to the right people at the right time and increase sales.</a:t>
            </a:r>
          </a:p>
          <a:p>
            <a:pPr fontAlgn="base"/>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B96A6F2-F45C-9748-93C2-96C8E96708A1}" type="slidenum">
              <a:rPr lang="en-US" smtClean="0"/>
              <a:t>22</a:t>
            </a:fld>
            <a:endParaRPr lang="en-US"/>
          </a:p>
        </p:txBody>
      </p:sp>
    </p:spTree>
    <p:extLst>
      <p:ext uri="{BB962C8B-B14F-4D97-AF65-F5344CB8AC3E}">
        <p14:creationId xmlns:p14="http://schemas.microsoft.com/office/powerpoint/2010/main" val="7043147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25</a:t>
            </a:fld>
            <a:endParaRPr lang="en-US"/>
          </a:p>
        </p:txBody>
      </p:sp>
    </p:spTree>
    <p:extLst>
      <p:ext uri="{BB962C8B-B14F-4D97-AF65-F5344CB8AC3E}">
        <p14:creationId xmlns:p14="http://schemas.microsoft.com/office/powerpoint/2010/main" val="38136634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10/07/2020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58171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10/07/2020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8790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56793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83172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10/07/2020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5226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10/07/2020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41079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10/07/2020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62101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3262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85089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8833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51781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10/07/2020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956829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p:txBody>
          <a:bodyPr/>
          <a:lstStyle/>
          <a:p>
            <a:r>
              <a:rPr lang="en-GB" b="1" dirty="0"/>
              <a:t>Understanding the Customer Experience </a:t>
            </a:r>
            <a:endParaRPr lang="en-US" dirty="0"/>
          </a:p>
        </p:txBody>
      </p:sp>
    </p:spTree>
    <p:extLst>
      <p:ext uri="{BB962C8B-B14F-4D97-AF65-F5344CB8AC3E}">
        <p14:creationId xmlns:p14="http://schemas.microsoft.com/office/powerpoint/2010/main" val="1772625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E18C8-77E5-1B47-B2F1-18639D96674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p:txBody>
          <a:bodyPr/>
          <a:lstStyle/>
          <a:p>
            <a:pPr marL="0" indent="0">
              <a:buNone/>
            </a:pPr>
            <a:r>
              <a:rPr lang="en-US" b="1" dirty="0"/>
              <a:t>Session 3.</a:t>
            </a:r>
            <a:br>
              <a:rPr lang="en-US" b="1" dirty="0"/>
            </a:br>
            <a:r>
              <a:rPr lang="en-GB" b="1" dirty="0"/>
              <a:t>Value and purpose of customer relationship management (CRM):</a:t>
            </a:r>
            <a:br>
              <a:rPr lang="en-GB" b="1" dirty="0"/>
            </a:br>
            <a:endParaRPr lang="en-GB" b="1" dirty="0"/>
          </a:p>
          <a:p>
            <a:r>
              <a:rPr lang="en-GB" dirty="0"/>
              <a:t>What is it</a:t>
            </a:r>
          </a:p>
          <a:p>
            <a:r>
              <a:rPr lang="en-GB" dirty="0"/>
              <a:t>Why its important</a:t>
            </a:r>
          </a:p>
          <a:p>
            <a:r>
              <a:rPr lang="en-GB" dirty="0"/>
              <a:t>How it works</a:t>
            </a:r>
          </a:p>
          <a:p>
            <a:r>
              <a:rPr lang="en-GB" dirty="0"/>
              <a:t>Improving efficiency/sales/support </a:t>
            </a:r>
          </a:p>
          <a:p>
            <a:pPr marL="0" indent="0">
              <a:buNone/>
            </a:pPr>
            <a:endParaRPr lang="en-US"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2</a:t>
            </a:fld>
            <a:endParaRPr lang="en-GB"/>
          </a:p>
        </p:txBody>
      </p:sp>
    </p:spTree>
    <p:extLst>
      <p:ext uri="{BB962C8B-B14F-4D97-AF65-F5344CB8AC3E}">
        <p14:creationId xmlns:p14="http://schemas.microsoft.com/office/powerpoint/2010/main" val="3648321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C2-ADD5-6A41-9EFD-31D40A70EFE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F41624E0-EED6-F345-8795-C24FA88A2101}"/>
              </a:ext>
            </a:extLst>
          </p:cNvPr>
          <p:cNvSpPr>
            <a:spLocks noGrp="1"/>
          </p:cNvSpPr>
          <p:nvPr>
            <p:ph idx="1"/>
          </p:nvPr>
        </p:nvSpPr>
        <p:spPr/>
        <p:txBody>
          <a:bodyPr>
            <a:normAutofit fontScale="40000" lnSpcReduction="20000"/>
          </a:bodyPr>
          <a:lstStyle/>
          <a:p>
            <a:pPr marL="0" indent="0">
              <a:buNone/>
            </a:pPr>
            <a:r>
              <a:rPr lang="en-US" sz="4000" b="1" dirty="0"/>
              <a:t>Assignment - recap</a:t>
            </a:r>
            <a:endParaRPr lang="en-US" sz="4000" dirty="0"/>
          </a:p>
          <a:p>
            <a:endParaRPr lang="en-US" sz="4000" dirty="0"/>
          </a:p>
          <a:p>
            <a:pPr marL="0" indent="0">
              <a:buNone/>
            </a:pPr>
            <a:r>
              <a:rPr lang="en-US" sz="4000" b="1" dirty="0"/>
              <a:t>Critically </a:t>
            </a:r>
            <a:r>
              <a:rPr lang="en-US" sz="4000" b="1" dirty="0" err="1"/>
              <a:t>analyse</a:t>
            </a:r>
            <a:r>
              <a:rPr lang="en-US" sz="4000" b="1" dirty="0"/>
              <a:t> the factors that impact on your </a:t>
            </a:r>
            <a:r>
              <a:rPr lang="en-US" sz="4000" b="1" dirty="0" err="1"/>
              <a:t>organisations</a:t>
            </a:r>
            <a:r>
              <a:rPr lang="en-US" sz="4000" b="1" dirty="0"/>
              <a:t> ability to </a:t>
            </a:r>
            <a:r>
              <a:rPr lang="en-US" sz="4000" b="1" dirty="0" err="1"/>
              <a:t>maximise</a:t>
            </a:r>
            <a:r>
              <a:rPr lang="en-US" sz="4000" b="1" dirty="0"/>
              <a:t> customer value. </a:t>
            </a:r>
          </a:p>
          <a:p>
            <a:pPr marL="0" indent="0">
              <a:buNone/>
            </a:pPr>
            <a:r>
              <a:rPr lang="en-US" sz="4000" dirty="0"/>
              <a:t>	a.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b. critically evaluate the benefits and challenges of developing and maintaining good customer relationships.</a:t>
            </a:r>
          </a:p>
          <a:p>
            <a:endParaRPr lang="en-US" sz="4000" dirty="0"/>
          </a:p>
          <a:p>
            <a:pPr marL="0" indent="0">
              <a:buNone/>
            </a:pPr>
            <a:r>
              <a:rPr lang="en-US" sz="4000" b="1" dirty="0"/>
              <a:t>Critical understanding of your </a:t>
            </a:r>
            <a:r>
              <a:rPr lang="en-US" sz="4000" b="1" dirty="0" err="1"/>
              <a:t>organisations</a:t>
            </a:r>
            <a:r>
              <a:rPr lang="en-US" sz="4000" b="1" dirty="0"/>
              <a:t> quality processes and its effectiveness in meeting customer requirements.</a:t>
            </a:r>
          </a:p>
          <a:p>
            <a:pPr marL="0" indent="0">
              <a:buNone/>
            </a:pPr>
            <a:r>
              <a:rPr lang="en-US" sz="4000" dirty="0"/>
              <a:t>	a. evidence a critical understanding of quality process in the workplace;</a:t>
            </a:r>
          </a:p>
          <a:p>
            <a:pPr marL="0" indent="0">
              <a:buNone/>
            </a:pPr>
            <a:r>
              <a:rPr lang="en-US" sz="4000" dirty="0"/>
              <a:t>	b.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a:t>
            </a:r>
          </a:p>
          <a:p>
            <a:pPr marL="0" indent="0">
              <a:buNone/>
            </a:pPr>
            <a:r>
              <a:rPr lang="en-US" sz="4000" b="1" dirty="0"/>
              <a:t>Aim</a:t>
            </a:r>
          </a:p>
          <a:p>
            <a:pPr marL="0" indent="0">
              <a:buNone/>
            </a:pPr>
            <a:r>
              <a:rPr lang="en-US" sz="4000" dirty="0"/>
              <a:t>To instill a critical understanding of quality systems and controls for customers</a:t>
            </a:r>
          </a:p>
          <a:p>
            <a:endParaRPr lang="en-US" sz="4000" dirty="0"/>
          </a:p>
          <a:p>
            <a:pPr marL="0" indent="0">
              <a:buNone/>
            </a:pPr>
            <a:br>
              <a:rPr lang="en-US" sz="4000" b="1" dirty="0">
                <a:solidFill>
                  <a:srgbClr val="FF0000"/>
                </a:solidFill>
              </a:rPr>
            </a:br>
            <a:r>
              <a:rPr lang="en-US" sz="4000" b="1" dirty="0">
                <a:solidFill>
                  <a:srgbClr val="FF0000"/>
                </a:solidFill>
              </a:rPr>
              <a:t>							Submission Date: Sunday 5th July 2020</a:t>
            </a:r>
          </a:p>
          <a:p>
            <a:pPr marL="0" indent="0">
              <a:buNone/>
            </a:pPr>
            <a:endParaRPr lang="en-US" dirty="0"/>
          </a:p>
        </p:txBody>
      </p:sp>
      <p:sp>
        <p:nvSpPr>
          <p:cNvPr id="4" name="Slide Number Placeholder 3">
            <a:extLst>
              <a:ext uri="{FF2B5EF4-FFF2-40B4-BE49-F238E27FC236}">
                <a16:creationId xmlns:a16="http://schemas.microsoft.com/office/drawing/2014/main" id="{58D56B7B-4337-5C46-BFC8-BAF2878D3926}"/>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538370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6090656-4521-DF40-BFDC-C90B2A15293B}"/>
              </a:ext>
            </a:extLst>
          </p:cNvPr>
          <p:cNvSpPr>
            <a:spLocks noGrp="1"/>
          </p:cNvSpPr>
          <p:nvPr>
            <p:ph idx="1"/>
          </p:nvPr>
        </p:nvSpPr>
        <p:spPr/>
        <p:txBody>
          <a:bodyPr>
            <a:normAutofit/>
          </a:bodyPr>
          <a:lstStyle/>
          <a:p>
            <a:pPr marL="0" indent="0">
              <a:buNone/>
            </a:pPr>
            <a:r>
              <a:rPr lang="en-US" sz="2400" b="1" dirty="0"/>
              <a:t>Critically </a:t>
            </a:r>
            <a:r>
              <a:rPr lang="en-US" sz="2400" b="1" dirty="0" err="1"/>
              <a:t>analyse</a:t>
            </a:r>
            <a:r>
              <a:rPr lang="en-US" sz="2400" b="1" dirty="0"/>
              <a:t> the factors that impact on your </a:t>
            </a:r>
            <a:r>
              <a:rPr lang="en-US" sz="2400" b="1" dirty="0" err="1"/>
              <a:t>organisations</a:t>
            </a:r>
            <a:r>
              <a:rPr lang="en-US" sz="2400" b="1" dirty="0"/>
              <a:t> ability to </a:t>
            </a:r>
            <a:r>
              <a:rPr lang="en-US" sz="2400" b="1" dirty="0" err="1"/>
              <a:t>maximise</a:t>
            </a:r>
            <a:r>
              <a:rPr lang="en-US" sz="2400" b="1" dirty="0"/>
              <a:t> customer value.</a:t>
            </a:r>
          </a:p>
          <a:p>
            <a:pPr marL="0" indent="0">
              <a:buNone/>
            </a:pPr>
            <a:br>
              <a:rPr lang="en-US" sz="2400" dirty="0"/>
            </a:br>
            <a:r>
              <a:rPr lang="en-US" sz="2400" dirty="0"/>
              <a:t>What is criticality?</a:t>
            </a:r>
          </a:p>
          <a:p>
            <a:pPr marL="0" indent="0">
              <a:buNone/>
            </a:pPr>
            <a:r>
              <a:rPr lang="en-US" sz="2400" dirty="0"/>
              <a:t>What factors? (Who said what/why/when)</a:t>
            </a:r>
          </a:p>
          <a:p>
            <a:pPr marL="0" indent="0">
              <a:buNone/>
            </a:pPr>
            <a:r>
              <a:rPr lang="en-US" sz="2400" dirty="0"/>
              <a:t>What is customer value? (Who said what/why/when)</a:t>
            </a:r>
            <a:br>
              <a:rPr lang="en-US" sz="2400" dirty="0"/>
            </a:br>
            <a:r>
              <a:rPr lang="en-US" sz="2400" dirty="0"/>
              <a:t>What </a:t>
            </a:r>
            <a:r>
              <a:rPr lang="en-US" sz="2400" dirty="0" err="1"/>
              <a:t>maximises</a:t>
            </a:r>
            <a:r>
              <a:rPr lang="en-US" sz="2400" dirty="0"/>
              <a:t> customer value?</a:t>
            </a:r>
          </a:p>
          <a:p>
            <a:pPr marL="0" indent="0">
              <a:buNone/>
            </a:pPr>
            <a:r>
              <a:rPr lang="en-US" sz="2400" dirty="0"/>
              <a:t>Where does your organization fit in?</a:t>
            </a:r>
          </a:p>
          <a:p>
            <a:pPr marL="0" indent="0">
              <a:buNone/>
            </a:pPr>
            <a:endParaRPr lang="en-US" sz="2400" dirty="0"/>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4</a:t>
            </a:fld>
            <a:endParaRPr lang="en-GB"/>
          </a:p>
        </p:txBody>
      </p:sp>
      <p:pic>
        <p:nvPicPr>
          <p:cNvPr id="7" name="Picture 6">
            <a:extLst>
              <a:ext uri="{FF2B5EF4-FFF2-40B4-BE49-F238E27FC236}">
                <a16:creationId xmlns:a16="http://schemas.microsoft.com/office/drawing/2014/main" id="{CC94F758-7854-4144-A7D9-4D78274CCC66}"/>
              </a:ext>
            </a:extLst>
          </p:cNvPr>
          <p:cNvPicPr>
            <a:picLocks noChangeAspect="1"/>
          </p:cNvPicPr>
          <p:nvPr/>
        </p:nvPicPr>
        <p:blipFill>
          <a:blip r:embed="rId2"/>
          <a:stretch>
            <a:fillRect/>
          </a:stretch>
        </p:blipFill>
        <p:spPr>
          <a:xfrm>
            <a:off x="7497561" y="2259207"/>
            <a:ext cx="4573574" cy="2202438"/>
          </a:xfrm>
          <a:prstGeom prst="rect">
            <a:avLst/>
          </a:prstGeom>
        </p:spPr>
      </p:pic>
    </p:spTree>
    <p:extLst>
      <p:ext uri="{BB962C8B-B14F-4D97-AF65-F5344CB8AC3E}">
        <p14:creationId xmlns:p14="http://schemas.microsoft.com/office/powerpoint/2010/main" val="722222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6090656-4521-DF40-BFDC-C90B2A15293B}"/>
              </a:ext>
            </a:extLst>
          </p:cNvPr>
          <p:cNvSpPr>
            <a:spLocks noGrp="1"/>
          </p:cNvSpPr>
          <p:nvPr>
            <p:ph idx="1"/>
          </p:nvPr>
        </p:nvSpPr>
        <p:spPr>
          <a:xfrm>
            <a:off x="609600" y="1237590"/>
            <a:ext cx="6887961" cy="3917032"/>
          </a:xfrm>
        </p:spPr>
        <p:txBody>
          <a:bodyPr>
            <a:normAutofit lnSpcReduction="10000"/>
          </a:bodyPr>
          <a:lstStyle/>
          <a:p>
            <a:pPr marL="0" indent="0">
              <a:buNone/>
            </a:pPr>
            <a:r>
              <a:rPr lang="en-US" b="1" dirty="0"/>
              <a:t>RED Model Defined</a:t>
            </a:r>
          </a:p>
          <a:p>
            <a:pPr marL="0" indent="0">
              <a:buNone/>
            </a:pPr>
            <a:r>
              <a:rPr lang="en-US" sz="2400" dirty="0" err="1">
                <a:solidFill>
                  <a:srgbClr val="FF0000"/>
                </a:solidFill>
              </a:rPr>
              <a:t>Recognise</a:t>
            </a:r>
            <a:r>
              <a:rPr lang="en-US" sz="2400" dirty="0">
                <a:solidFill>
                  <a:srgbClr val="FF0000"/>
                </a:solidFill>
              </a:rPr>
              <a:t> Assumptions</a:t>
            </a:r>
          </a:p>
          <a:p>
            <a:pPr marL="0" indent="0">
              <a:buNone/>
            </a:pPr>
            <a:r>
              <a:rPr lang="en-US" sz="2000" dirty="0"/>
              <a:t>Assumptions are statements that are implied to be true in the absence of proof.</a:t>
            </a:r>
          </a:p>
          <a:p>
            <a:pPr marL="0" indent="0">
              <a:buNone/>
            </a:pPr>
            <a:endParaRPr lang="en-US" sz="2000" dirty="0"/>
          </a:p>
          <a:p>
            <a:pPr marL="0" indent="0">
              <a:buNone/>
            </a:pPr>
            <a:r>
              <a:rPr lang="en-US" sz="2400" dirty="0">
                <a:solidFill>
                  <a:srgbClr val="FF0000"/>
                </a:solidFill>
              </a:rPr>
              <a:t>Evaluate Arguments</a:t>
            </a:r>
          </a:p>
          <a:p>
            <a:pPr marL="0" indent="0">
              <a:buNone/>
            </a:pPr>
            <a:r>
              <a:rPr lang="en-US" sz="2000" dirty="0"/>
              <a:t>Arguments are assertions which are intended to persuade a belief or act.</a:t>
            </a:r>
          </a:p>
          <a:p>
            <a:pPr marL="0" indent="0">
              <a:buNone/>
            </a:pPr>
            <a:endParaRPr lang="en-US" sz="2000" dirty="0"/>
          </a:p>
          <a:p>
            <a:pPr marL="0" indent="0">
              <a:buNone/>
            </a:pPr>
            <a:r>
              <a:rPr lang="en-US" sz="2400" dirty="0">
                <a:solidFill>
                  <a:srgbClr val="FF0000"/>
                </a:solidFill>
              </a:rPr>
              <a:t>Draw Conclusions</a:t>
            </a:r>
          </a:p>
          <a:p>
            <a:pPr marL="0" indent="0">
              <a:buNone/>
            </a:pPr>
            <a:r>
              <a:rPr lang="en-US" sz="2000" dirty="0"/>
              <a:t>That information logically flowing from available </a:t>
            </a:r>
            <a:r>
              <a:rPr lang="en-US" sz="2000" b="1" i="1" dirty="0"/>
              <a:t>evidence</a:t>
            </a:r>
            <a:endParaRPr lang="en-US" sz="2000" i="1" dirty="0"/>
          </a:p>
          <a:p>
            <a:pPr marL="0" indent="0">
              <a:buNone/>
            </a:pPr>
            <a:endParaRPr lang="en-US" sz="2000" dirty="0"/>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5" name="Picture 4">
            <a:extLst>
              <a:ext uri="{FF2B5EF4-FFF2-40B4-BE49-F238E27FC236}">
                <a16:creationId xmlns:a16="http://schemas.microsoft.com/office/drawing/2014/main" id="{8F2215BA-7962-8649-B20E-E6CBA8DDF1CF}"/>
              </a:ext>
            </a:extLst>
          </p:cNvPr>
          <p:cNvPicPr>
            <a:picLocks noChangeAspect="1"/>
          </p:cNvPicPr>
          <p:nvPr/>
        </p:nvPicPr>
        <p:blipFill>
          <a:blip r:embed="rId2"/>
          <a:stretch>
            <a:fillRect/>
          </a:stretch>
        </p:blipFill>
        <p:spPr>
          <a:xfrm>
            <a:off x="7497561" y="1360565"/>
            <a:ext cx="4573574" cy="2202438"/>
          </a:xfrm>
          <a:prstGeom prst="rect">
            <a:avLst/>
          </a:prstGeom>
        </p:spPr>
      </p:pic>
    </p:spTree>
    <p:extLst>
      <p:ext uri="{BB962C8B-B14F-4D97-AF65-F5344CB8AC3E}">
        <p14:creationId xmlns:p14="http://schemas.microsoft.com/office/powerpoint/2010/main" val="2015090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6090656-4521-DF40-BFDC-C90B2A15293B}"/>
              </a:ext>
            </a:extLst>
          </p:cNvPr>
          <p:cNvSpPr>
            <a:spLocks noGrp="1"/>
          </p:cNvSpPr>
          <p:nvPr>
            <p:ph idx="1"/>
          </p:nvPr>
        </p:nvSpPr>
        <p:spPr/>
        <p:txBody>
          <a:bodyPr/>
          <a:lstStyle/>
          <a:p>
            <a:pPr marL="0" indent="0">
              <a:buNone/>
            </a:pPr>
            <a:r>
              <a:rPr lang="en-US" dirty="0"/>
              <a:t>Criticality – revisited</a:t>
            </a:r>
          </a:p>
          <a:p>
            <a:pPr marL="0" indent="0">
              <a:buNone/>
            </a:pPr>
            <a:r>
              <a:rPr lang="en-US" sz="2000" dirty="0"/>
              <a:t>Critical reading involves </a:t>
            </a:r>
            <a:r>
              <a:rPr lang="en-US" sz="2000" b="1" dirty="0"/>
              <a:t>evaluating</a:t>
            </a:r>
            <a:r>
              <a:rPr lang="en-US" sz="2000" dirty="0"/>
              <a:t> arguments/assertions.  Good arguments include </a:t>
            </a:r>
            <a:r>
              <a:rPr lang="en-US" sz="2000" b="1" dirty="0"/>
              <a:t>reason </a:t>
            </a:r>
            <a:r>
              <a:rPr lang="en-US" sz="2000" dirty="0"/>
              <a:t>&amp; </a:t>
            </a:r>
            <a:r>
              <a:rPr lang="en-US" sz="2000" b="1" dirty="0"/>
              <a:t>conclusion.  </a:t>
            </a:r>
            <a:r>
              <a:rPr lang="en-US" sz="2000" dirty="0"/>
              <a:t>Reasons should justify the conclusion.</a:t>
            </a:r>
          </a:p>
          <a:p>
            <a:pPr marL="0" indent="0">
              <a:buNone/>
            </a:pPr>
            <a:endParaRPr lang="en-US" sz="2000" dirty="0"/>
          </a:p>
          <a:p>
            <a:pPr marL="0" indent="0">
              <a:buNone/>
            </a:pPr>
            <a:r>
              <a:rPr lang="en-US" dirty="0"/>
              <a:t>Evaluating the Source</a:t>
            </a:r>
          </a:p>
          <a:p>
            <a:pPr marL="0" indent="0">
              <a:buNone/>
            </a:pPr>
            <a:r>
              <a:rPr lang="en-US" sz="2000" dirty="0"/>
              <a:t>Date/updated?</a:t>
            </a:r>
            <a:br>
              <a:rPr lang="en-US" sz="2000" dirty="0"/>
            </a:br>
            <a:r>
              <a:rPr lang="en-US" sz="2000" dirty="0"/>
              <a:t>Superseded?</a:t>
            </a:r>
          </a:p>
          <a:p>
            <a:pPr marL="0" indent="0">
              <a:buNone/>
            </a:pPr>
            <a:r>
              <a:rPr lang="en-US" sz="2000" dirty="0"/>
              <a:t>Peer reviewed? </a:t>
            </a:r>
          </a:p>
          <a:p>
            <a:pPr marL="0" indent="0">
              <a:buNone/>
            </a:pPr>
            <a:r>
              <a:rPr lang="en-US" sz="2000" i="1" dirty="0">
                <a:solidFill>
                  <a:srgbClr val="0070C0"/>
                </a:solidFill>
              </a:rPr>
              <a:t>Consider: intention/viewpoint/audience/opinion/language/funding/context</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867825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6090656-4521-DF40-BFDC-C90B2A15293B}"/>
              </a:ext>
            </a:extLst>
          </p:cNvPr>
          <p:cNvSpPr>
            <a:spLocks noGrp="1"/>
          </p:cNvSpPr>
          <p:nvPr>
            <p:ph idx="1"/>
          </p:nvPr>
        </p:nvSpPr>
        <p:spPr>
          <a:xfrm>
            <a:off x="609600" y="1600201"/>
            <a:ext cx="10972800" cy="953812"/>
          </a:xfrm>
        </p:spPr>
        <p:txBody>
          <a:bodyPr>
            <a:normAutofit fontScale="92500" lnSpcReduction="20000"/>
          </a:bodyPr>
          <a:lstStyle/>
          <a:p>
            <a:pPr marL="0" indent="0">
              <a:buNone/>
            </a:pPr>
            <a:r>
              <a:rPr lang="en-US" b="1" dirty="0"/>
              <a:t>BMSK5003</a:t>
            </a:r>
          </a:p>
          <a:p>
            <a:pPr marL="0" indent="0">
              <a:buNone/>
            </a:pPr>
            <a:r>
              <a:rPr lang="en-US" sz="2000" dirty="0">
                <a:solidFill>
                  <a:srgbClr val="FF0000"/>
                </a:solidFill>
              </a:rPr>
              <a:t>Critical understanding of your </a:t>
            </a:r>
            <a:r>
              <a:rPr lang="en-US" sz="2000" dirty="0" err="1">
                <a:solidFill>
                  <a:srgbClr val="FF0000"/>
                </a:solidFill>
              </a:rPr>
              <a:t>organisations</a:t>
            </a:r>
            <a:r>
              <a:rPr lang="en-US" sz="2000" dirty="0">
                <a:solidFill>
                  <a:srgbClr val="FF0000"/>
                </a:solidFill>
              </a:rPr>
              <a:t> quality processes and its effectiveness in meeting customer requirements. </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6" name="TextBox 5">
            <a:extLst>
              <a:ext uri="{FF2B5EF4-FFF2-40B4-BE49-F238E27FC236}">
                <a16:creationId xmlns:a16="http://schemas.microsoft.com/office/drawing/2014/main" id="{95ACF34C-6C80-974E-B006-81E5491441E0}"/>
              </a:ext>
            </a:extLst>
          </p:cNvPr>
          <p:cNvSpPr txBox="1"/>
          <p:nvPr/>
        </p:nvSpPr>
        <p:spPr>
          <a:xfrm>
            <a:off x="1066799" y="2758966"/>
            <a:ext cx="3520966" cy="2554545"/>
          </a:xfrm>
          <a:prstGeom prst="rect">
            <a:avLst/>
          </a:prstGeom>
          <a:noFill/>
        </p:spPr>
        <p:txBody>
          <a:bodyPr wrap="square" rtlCol="0">
            <a:spAutoFit/>
          </a:bodyPr>
          <a:lstStyle/>
          <a:p>
            <a:r>
              <a:rPr lang="en-US" sz="2000" b="1" dirty="0"/>
              <a:t>Quality Processes</a:t>
            </a:r>
            <a:br>
              <a:rPr lang="en-US" sz="2000" dirty="0"/>
            </a:br>
            <a:br>
              <a:rPr lang="en-US" sz="2000" dirty="0"/>
            </a:br>
            <a:r>
              <a:rPr lang="en-US" sz="2000" dirty="0"/>
              <a:t>Consider:</a:t>
            </a:r>
            <a:br>
              <a:rPr lang="en-US" sz="2000" dirty="0"/>
            </a:br>
            <a:endParaRPr lang="en-US" sz="2000" dirty="0"/>
          </a:p>
          <a:p>
            <a:pPr marL="342900" indent="-342900">
              <a:buFont typeface="Arial" panose="020B0604020202020204" pitchFamily="34" charset="0"/>
              <a:buChar char="•"/>
            </a:pPr>
            <a:r>
              <a:rPr lang="en-US" sz="2000" dirty="0"/>
              <a:t>Quality Planning</a:t>
            </a:r>
          </a:p>
          <a:p>
            <a:pPr marL="342900" indent="-342900">
              <a:buFont typeface="Arial" panose="020B0604020202020204" pitchFamily="34" charset="0"/>
              <a:buChar char="•"/>
            </a:pPr>
            <a:r>
              <a:rPr lang="en-US" sz="2000" dirty="0"/>
              <a:t>Quality Assurance</a:t>
            </a:r>
          </a:p>
          <a:p>
            <a:pPr marL="342900" indent="-342900">
              <a:buFont typeface="Arial" panose="020B0604020202020204" pitchFamily="34" charset="0"/>
              <a:buChar char="•"/>
            </a:pPr>
            <a:r>
              <a:rPr lang="en-US" sz="2000" dirty="0"/>
              <a:t>Quality Control</a:t>
            </a:r>
          </a:p>
          <a:p>
            <a:pPr marL="342900" indent="-342900">
              <a:buFont typeface="Arial" panose="020B0604020202020204" pitchFamily="34" charset="0"/>
              <a:buChar char="•"/>
            </a:pPr>
            <a:r>
              <a:rPr lang="en-US" sz="2000" dirty="0"/>
              <a:t>Quality Improvement</a:t>
            </a:r>
          </a:p>
        </p:txBody>
      </p:sp>
      <p:sp>
        <p:nvSpPr>
          <p:cNvPr id="9" name="TextBox 8">
            <a:extLst>
              <a:ext uri="{FF2B5EF4-FFF2-40B4-BE49-F238E27FC236}">
                <a16:creationId xmlns:a16="http://schemas.microsoft.com/office/drawing/2014/main" id="{F885FF12-B26A-5748-8589-EC9EAB9DF339}"/>
              </a:ext>
            </a:extLst>
          </p:cNvPr>
          <p:cNvSpPr txBox="1"/>
          <p:nvPr/>
        </p:nvSpPr>
        <p:spPr>
          <a:xfrm>
            <a:off x="6942099" y="2774730"/>
            <a:ext cx="3520966" cy="2554545"/>
          </a:xfrm>
          <a:prstGeom prst="rect">
            <a:avLst/>
          </a:prstGeom>
          <a:noFill/>
        </p:spPr>
        <p:txBody>
          <a:bodyPr wrap="square" rtlCol="0">
            <a:spAutoFit/>
          </a:bodyPr>
          <a:lstStyle/>
          <a:p>
            <a:r>
              <a:rPr lang="en-US" sz="2000" b="1" dirty="0"/>
              <a:t>Customer Requirements</a:t>
            </a:r>
            <a:br>
              <a:rPr lang="en-US" sz="2000" dirty="0"/>
            </a:br>
            <a:br>
              <a:rPr lang="en-US" sz="2000" dirty="0"/>
            </a:br>
            <a:r>
              <a:rPr lang="en-US" sz="2000" dirty="0"/>
              <a:t>Consider:</a:t>
            </a:r>
            <a:br>
              <a:rPr lang="en-US" sz="2000" dirty="0"/>
            </a:br>
            <a:endParaRPr lang="en-US" sz="2000" dirty="0"/>
          </a:p>
          <a:p>
            <a:pPr marL="342900" indent="-342900">
              <a:buFont typeface="Arial" panose="020B0604020202020204" pitchFamily="34" charset="0"/>
              <a:buChar char="•"/>
            </a:pPr>
            <a:r>
              <a:rPr lang="en-US" sz="2000" dirty="0"/>
              <a:t>Action</a:t>
            </a:r>
          </a:p>
          <a:p>
            <a:pPr marL="342900" indent="-342900">
              <a:buFont typeface="Arial" panose="020B0604020202020204" pitchFamily="34" charset="0"/>
              <a:buChar char="•"/>
            </a:pPr>
            <a:r>
              <a:rPr lang="en-US" sz="2000" dirty="0"/>
              <a:t>Appreciation</a:t>
            </a:r>
          </a:p>
          <a:p>
            <a:pPr marL="342900" indent="-342900">
              <a:buFont typeface="Arial" panose="020B0604020202020204" pitchFamily="34" charset="0"/>
              <a:buChar char="•"/>
            </a:pPr>
            <a:r>
              <a:rPr lang="en-US" sz="2000" dirty="0"/>
              <a:t>Price</a:t>
            </a:r>
          </a:p>
          <a:p>
            <a:pPr marL="342900" indent="-342900">
              <a:buFont typeface="Arial" panose="020B0604020202020204" pitchFamily="34" charset="0"/>
              <a:buChar char="•"/>
            </a:pPr>
            <a:r>
              <a:rPr lang="en-US" sz="2000" dirty="0"/>
              <a:t>Service Quality</a:t>
            </a:r>
          </a:p>
        </p:txBody>
      </p:sp>
    </p:spTree>
    <p:extLst>
      <p:ext uri="{BB962C8B-B14F-4D97-AF65-F5344CB8AC3E}">
        <p14:creationId xmlns:p14="http://schemas.microsoft.com/office/powerpoint/2010/main" val="912560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6090656-4521-DF40-BFDC-C90B2A15293B}"/>
              </a:ext>
            </a:extLst>
          </p:cNvPr>
          <p:cNvSpPr>
            <a:spLocks noGrp="1"/>
          </p:cNvSpPr>
          <p:nvPr>
            <p:ph idx="1"/>
          </p:nvPr>
        </p:nvSpPr>
        <p:spPr>
          <a:xfrm>
            <a:off x="609600" y="1174746"/>
            <a:ext cx="10972800" cy="4342487"/>
          </a:xfrm>
        </p:spPr>
        <p:txBody>
          <a:bodyPr>
            <a:normAutofit fontScale="92500" lnSpcReduction="20000"/>
          </a:bodyPr>
          <a:lstStyle/>
          <a:p>
            <a:pPr marL="0" indent="0">
              <a:buNone/>
            </a:pPr>
            <a:r>
              <a:rPr lang="en-US" b="1" dirty="0"/>
              <a:t>CRM – What is Customer Relationship Management</a:t>
            </a:r>
          </a:p>
          <a:p>
            <a:pPr marL="0" indent="0">
              <a:buNone/>
            </a:pPr>
            <a:r>
              <a:rPr lang="en-US" sz="2000" dirty="0"/>
              <a:t>Managing company relationships and interactions with customers and potential customers. It uses data analysis about customer history with an organization to improve relationships with customers.</a:t>
            </a:r>
          </a:p>
          <a:p>
            <a:pPr marL="0" indent="0">
              <a:buNone/>
            </a:pPr>
            <a:endParaRPr lang="en-US" sz="2000" dirty="0"/>
          </a:p>
          <a:p>
            <a:pPr marL="0" indent="0">
              <a:buNone/>
            </a:pPr>
            <a:r>
              <a:rPr lang="en-GB" sz="2400" b="1" i="1" dirty="0"/>
              <a:t>A process companies use to understand their customer groups and respond quickly—and at times, instantly—to shifting customer desires.</a:t>
            </a:r>
            <a:br>
              <a:rPr lang="en-US" sz="2000" dirty="0"/>
            </a:br>
            <a:br>
              <a:rPr lang="en-US" sz="2000" dirty="0"/>
            </a:br>
            <a:r>
              <a:rPr lang="en-US" sz="2000" b="1" dirty="0"/>
              <a:t>Key focus </a:t>
            </a:r>
          </a:p>
          <a:p>
            <a:r>
              <a:rPr lang="en-US" sz="2000" dirty="0"/>
              <a:t>Customer retention </a:t>
            </a:r>
          </a:p>
          <a:p>
            <a:r>
              <a:rPr lang="en-US" sz="2000" dirty="0" err="1"/>
              <a:t>Maximising</a:t>
            </a:r>
            <a:r>
              <a:rPr lang="en-US" sz="2000" dirty="0"/>
              <a:t> customer value</a:t>
            </a:r>
          </a:p>
          <a:p>
            <a:r>
              <a:rPr lang="en-US" sz="2000" dirty="0"/>
              <a:t>Sales growth</a:t>
            </a:r>
          </a:p>
          <a:p>
            <a:endParaRPr lang="en-US" sz="2000" dirty="0"/>
          </a:p>
          <a:p>
            <a:pPr marL="0" indent="0">
              <a:buNone/>
            </a:pPr>
            <a:r>
              <a:rPr lang="en-US" sz="2000" b="1" dirty="0"/>
              <a:t>Also known as</a:t>
            </a:r>
          </a:p>
          <a:p>
            <a:pPr marL="0" indent="0">
              <a:buNone/>
            </a:pPr>
            <a:r>
              <a:rPr lang="en-US" sz="2000" dirty="0"/>
              <a:t>Continuous Relationship Marketing</a:t>
            </a:r>
            <a:br>
              <a:rPr lang="en-US" sz="2000" dirty="0"/>
            </a:br>
            <a:r>
              <a:rPr lang="en-US" sz="2000" dirty="0"/>
              <a:t>Customer Relationship Marketing</a:t>
            </a:r>
          </a:p>
          <a:p>
            <a:pPr marL="0" indent="0">
              <a:buNone/>
            </a:pPr>
            <a:endParaRPr lang="en-US" sz="2000" b="1" dirty="0"/>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1618325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DFFE-B329-2E48-B42A-B0B8A9147F8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F718E26-4685-2546-9672-812FF739B217}"/>
              </a:ext>
            </a:extLst>
          </p:cNvPr>
          <p:cNvSpPr>
            <a:spLocks noGrp="1"/>
          </p:cNvSpPr>
          <p:nvPr>
            <p:ph idx="1"/>
          </p:nvPr>
        </p:nvSpPr>
        <p:spPr/>
        <p:txBody>
          <a:bodyPr/>
          <a:lstStyle/>
          <a:p>
            <a:pPr marL="0" indent="0">
              <a:buNone/>
            </a:pPr>
            <a:r>
              <a:rPr lang="en-US" b="1" dirty="0"/>
              <a:t>Related Areas to CRM</a:t>
            </a:r>
          </a:p>
          <a:p>
            <a:pPr marL="0" indent="0">
              <a:buNone/>
            </a:pPr>
            <a:r>
              <a:rPr lang="en-US" dirty="0"/>
              <a:t>Customer Retention</a:t>
            </a:r>
          </a:p>
          <a:p>
            <a:pPr marL="0" indent="0">
              <a:buNone/>
            </a:pPr>
            <a:r>
              <a:rPr lang="en-US" dirty="0"/>
              <a:t>Customer Segmentation</a:t>
            </a:r>
            <a:br>
              <a:rPr lang="en-US" dirty="0"/>
            </a:br>
            <a:r>
              <a:rPr lang="en-US" dirty="0"/>
              <a:t>Customer Surveys</a:t>
            </a:r>
            <a:br>
              <a:rPr lang="en-US" dirty="0"/>
            </a:br>
            <a:r>
              <a:rPr lang="en-US" dirty="0"/>
              <a:t>Loyalty Management Tools</a:t>
            </a:r>
          </a:p>
        </p:txBody>
      </p:sp>
      <p:sp>
        <p:nvSpPr>
          <p:cNvPr id="4" name="Slide Number Placeholder 3">
            <a:extLst>
              <a:ext uri="{FF2B5EF4-FFF2-40B4-BE49-F238E27FC236}">
                <a16:creationId xmlns:a16="http://schemas.microsoft.com/office/drawing/2014/main" id="{D7A283E5-B28C-1A47-875A-4F72BBD24541}"/>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5" name="Picture 4">
            <a:extLst>
              <a:ext uri="{FF2B5EF4-FFF2-40B4-BE49-F238E27FC236}">
                <a16:creationId xmlns:a16="http://schemas.microsoft.com/office/drawing/2014/main" id="{B730C572-5221-E74B-A7D0-D25C4B2C4EE5}"/>
              </a:ext>
            </a:extLst>
          </p:cNvPr>
          <p:cNvPicPr>
            <a:picLocks noChangeAspect="1"/>
          </p:cNvPicPr>
          <p:nvPr/>
        </p:nvPicPr>
        <p:blipFill>
          <a:blip r:embed="rId3"/>
          <a:stretch>
            <a:fillRect/>
          </a:stretch>
        </p:blipFill>
        <p:spPr>
          <a:xfrm>
            <a:off x="6164317" y="1535218"/>
            <a:ext cx="5628289" cy="3982015"/>
          </a:xfrm>
          <a:prstGeom prst="rect">
            <a:avLst/>
          </a:prstGeom>
        </p:spPr>
      </p:pic>
    </p:spTree>
    <p:extLst>
      <p:ext uri="{BB962C8B-B14F-4D97-AF65-F5344CB8AC3E}">
        <p14:creationId xmlns:p14="http://schemas.microsoft.com/office/powerpoint/2010/main" val="488597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DFFE-B329-2E48-B42A-B0B8A9147F8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F718E26-4685-2546-9672-812FF739B217}"/>
              </a:ext>
            </a:extLst>
          </p:cNvPr>
          <p:cNvSpPr>
            <a:spLocks noGrp="1"/>
          </p:cNvSpPr>
          <p:nvPr>
            <p:ph idx="1"/>
          </p:nvPr>
        </p:nvSpPr>
        <p:spPr>
          <a:xfrm>
            <a:off x="233916" y="1174746"/>
            <a:ext cx="10909005" cy="1382385"/>
          </a:xfrm>
        </p:spPr>
        <p:txBody>
          <a:bodyPr>
            <a:normAutofit fontScale="92500" lnSpcReduction="20000"/>
          </a:bodyPr>
          <a:lstStyle/>
          <a:p>
            <a:pPr marL="0" indent="0">
              <a:buNone/>
            </a:pPr>
            <a:r>
              <a:rPr lang="en-US" b="1" dirty="0"/>
              <a:t>Customer Retention</a:t>
            </a:r>
          </a:p>
          <a:p>
            <a:pPr marL="0" indent="0">
              <a:buNone/>
            </a:pPr>
            <a:br>
              <a:rPr lang="en-GB" dirty="0"/>
            </a:br>
            <a:r>
              <a:rPr lang="en-GB" sz="2400" dirty="0"/>
              <a:t>That collection of activities business uses to increase the number of repeat customers and to increase the profitability of each existing customer.</a:t>
            </a:r>
            <a:endParaRPr lang="en-US" sz="2400" dirty="0"/>
          </a:p>
        </p:txBody>
      </p:sp>
      <p:sp>
        <p:nvSpPr>
          <p:cNvPr id="4" name="Slide Number Placeholder 3">
            <a:extLst>
              <a:ext uri="{FF2B5EF4-FFF2-40B4-BE49-F238E27FC236}">
                <a16:creationId xmlns:a16="http://schemas.microsoft.com/office/drawing/2014/main" id="{D7A283E5-B28C-1A47-875A-4F72BBD24541}"/>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6" name="Picture 5">
            <a:extLst>
              <a:ext uri="{FF2B5EF4-FFF2-40B4-BE49-F238E27FC236}">
                <a16:creationId xmlns:a16="http://schemas.microsoft.com/office/drawing/2014/main" id="{EEE4AF89-6A9A-3A45-9CA7-80B04A6B430C}"/>
              </a:ext>
            </a:extLst>
          </p:cNvPr>
          <p:cNvPicPr>
            <a:picLocks noChangeAspect="1"/>
          </p:cNvPicPr>
          <p:nvPr/>
        </p:nvPicPr>
        <p:blipFill>
          <a:blip r:embed="rId3"/>
          <a:stretch>
            <a:fillRect/>
          </a:stretch>
        </p:blipFill>
        <p:spPr>
          <a:xfrm>
            <a:off x="2232837" y="2557131"/>
            <a:ext cx="6649829" cy="3126708"/>
          </a:xfrm>
          <a:prstGeom prst="rect">
            <a:avLst/>
          </a:prstGeom>
        </p:spPr>
      </p:pic>
    </p:spTree>
    <p:extLst>
      <p:ext uri="{BB962C8B-B14F-4D97-AF65-F5344CB8AC3E}">
        <p14:creationId xmlns:p14="http://schemas.microsoft.com/office/powerpoint/2010/main" val="2789450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DFFE-B329-2E48-B42A-B0B8A9147F8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F718E26-4685-2546-9672-812FF739B217}"/>
              </a:ext>
            </a:extLst>
          </p:cNvPr>
          <p:cNvSpPr>
            <a:spLocks noGrp="1"/>
          </p:cNvSpPr>
          <p:nvPr>
            <p:ph idx="1"/>
          </p:nvPr>
        </p:nvSpPr>
        <p:spPr>
          <a:xfrm>
            <a:off x="233916" y="1174746"/>
            <a:ext cx="10909005" cy="1382385"/>
          </a:xfrm>
        </p:spPr>
        <p:txBody>
          <a:bodyPr>
            <a:normAutofit fontScale="85000" lnSpcReduction="20000"/>
          </a:bodyPr>
          <a:lstStyle/>
          <a:p>
            <a:pPr marL="0" indent="0">
              <a:buNone/>
            </a:pPr>
            <a:r>
              <a:rPr lang="en-US" b="1" dirty="0"/>
              <a:t>Customer Segmentation</a:t>
            </a:r>
          </a:p>
          <a:p>
            <a:pPr marL="0" indent="0">
              <a:buNone/>
            </a:pPr>
            <a:br>
              <a:rPr lang="en-GB" dirty="0"/>
            </a:br>
            <a:r>
              <a:rPr lang="en-GB" dirty="0"/>
              <a:t>Dividing customers into groups based on common characteristics so companies can market to each group effectively and appropriately.</a:t>
            </a:r>
          </a:p>
        </p:txBody>
      </p:sp>
      <p:sp>
        <p:nvSpPr>
          <p:cNvPr id="4" name="Slide Number Placeholder 3">
            <a:extLst>
              <a:ext uri="{FF2B5EF4-FFF2-40B4-BE49-F238E27FC236}">
                <a16:creationId xmlns:a16="http://schemas.microsoft.com/office/drawing/2014/main" id="{D7A283E5-B28C-1A47-875A-4F72BBD24541}"/>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7" name="Content Placeholder 2">
            <a:extLst>
              <a:ext uri="{FF2B5EF4-FFF2-40B4-BE49-F238E27FC236}">
                <a16:creationId xmlns:a16="http://schemas.microsoft.com/office/drawing/2014/main" id="{AA6C208D-3D84-BA42-AB6B-0E1115B10E65}"/>
              </a:ext>
            </a:extLst>
          </p:cNvPr>
          <p:cNvSpPr txBox="1">
            <a:spLocks/>
          </p:cNvSpPr>
          <p:nvPr/>
        </p:nvSpPr>
        <p:spPr>
          <a:xfrm>
            <a:off x="453656" y="2557130"/>
            <a:ext cx="4433138" cy="30941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b="1" dirty="0"/>
              <a:t>Business to Business (B2B)</a:t>
            </a:r>
            <a:br>
              <a:rPr lang="en-US" b="1" dirty="0"/>
            </a:br>
            <a:endParaRPr lang="en-US" b="1" dirty="0"/>
          </a:p>
          <a:p>
            <a:r>
              <a:rPr lang="en-GB" sz="2400" dirty="0"/>
              <a:t>Industry</a:t>
            </a:r>
          </a:p>
          <a:p>
            <a:r>
              <a:rPr lang="en-GB" sz="2400" dirty="0"/>
              <a:t>Number of employees</a:t>
            </a:r>
          </a:p>
          <a:p>
            <a:r>
              <a:rPr lang="en-GB" sz="2400" dirty="0"/>
              <a:t>Previous products bought</a:t>
            </a:r>
          </a:p>
          <a:p>
            <a:r>
              <a:rPr lang="en-GB" sz="2400" dirty="0"/>
              <a:t>Location</a:t>
            </a:r>
          </a:p>
        </p:txBody>
      </p:sp>
      <p:sp>
        <p:nvSpPr>
          <p:cNvPr id="8" name="Content Placeholder 2">
            <a:extLst>
              <a:ext uri="{FF2B5EF4-FFF2-40B4-BE49-F238E27FC236}">
                <a16:creationId xmlns:a16="http://schemas.microsoft.com/office/drawing/2014/main" id="{BABE12BD-5EB5-7443-BCE4-D77E46089FA4}"/>
              </a:ext>
            </a:extLst>
          </p:cNvPr>
          <p:cNvSpPr txBox="1">
            <a:spLocks/>
          </p:cNvSpPr>
          <p:nvPr/>
        </p:nvSpPr>
        <p:spPr>
          <a:xfrm>
            <a:off x="6320737" y="2557130"/>
            <a:ext cx="5641414" cy="30941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b="1" dirty="0"/>
              <a:t>Business to Consumer (B2C)</a:t>
            </a:r>
            <a:br>
              <a:rPr lang="en-US" b="1" dirty="0"/>
            </a:br>
            <a:endParaRPr lang="en-US" b="1" dirty="0"/>
          </a:p>
          <a:p>
            <a:r>
              <a:rPr lang="en-GB" sz="2400" dirty="0"/>
              <a:t>Age</a:t>
            </a:r>
          </a:p>
          <a:p>
            <a:r>
              <a:rPr lang="en-GB" sz="2400" dirty="0"/>
              <a:t>Gender</a:t>
            </a:r>
          </a:p>
          <a:p>
            <a:r>
              <a:rPr lang="en-GB" sz="2400" dirty="0"/>
              <a:t>Location</a:t>
            </a:r>
          </a:p>
          <a:p>
            <a:r>
              <a:rPr lang="en-GB" sz="2400" dirty="0"/>
              <a:t>Stage of life (single/married/retired</a:t>
            </a:r>
          </a:p>
          <a:p>
            <a:pPr marL="0" indent="0">
              <a:buFont typeface="Arial" pitchFamily="34" charset="0"/>
              <a:buNone/>
            </a:pPr>
            <a:endParaRPr lang="en-GB" dirty="0"/>
          </a:p>
        </p:txBody>
      </p:sp>
    </p:spTree>
    <p:extLst>
      <p:ext uri="{BB962C8B-B14F-4D97-AF65-F5344CB8AC3E}">
        <p14:creationId xmlns:p14="http://schemas.microsoft.com/office/powerpoint/2010/main" val="3143573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DFFE-B329-2E48-B42A-B0B8A9147F8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F718E26-4685-2546-9672-812FF739B217}"/>
              </a:ext>
            </a:extLst>
          </p:cNvPr>
          <p:cNvSpPr>
            <a:spLocks noGrp="1"/>
          </p:cNvSpPr>
          <p:nvPr>
            <p:ph idx="1"/>
          </p:nvPr>
        </p:nvSpPr>
        <p:spPr>
          <a:xfrm>
            <a:off x="233916" y="1174746"/>
            <a:ext cx="11518373" cy="4476545"/>
          </a:xfrm>
        </p:spPr>
        <p:txBody>
          <a:bodyPr>
            <a:normAutofit lnSpcReduction="10000"/>
          </a:bodyPr>
          <a:lstStyle/>
          <a:p>
            <a:pPr marL="0" indent="0">
              <a:buNone/>
            </a:pPr>
            <a:r>
              <a:rPr lang="en-US" sz="2400" b="1" dirty="0"/>
              <a:t>Customer Surveys</a:t>
            </a:r>
            <a:br>
              <a:rPr lang="en-GB" sz="2400" dirty="0"/>
            </a:br>
            <a:endParaRPr lang="en-GB" sz="2400" dirty="0"/>
          </a:p>
          <a:p>
            <a:r>
              <a:rPr lang="en-GB" sz="2400" dirty="0"/>
              <a:t>Obtaining consumer feedback to measure satisfaction, perform market research, and gauge expectations. Provides measurable performance metrics.</a:t>
            </a:r>
            <a:br>
              <a:rPr lang="en-GB" sz="2400" dirty="0"/>
            </a:br>
            <a:endParaRPr lang="en-GB" sz="2400" dirty="0"/>
          </a:p>
          <a:p>
            <a:pPr marL="0" indent="0">
              <a:buNone/>
            </a:pPr>
            <a:r>
              <a:rPr lang="en-GB" sz="2400" b="1" dirty="0"/>
              <a:t>Loyalty Management Tools</a:t>
            </a:r>
            <a:br>
              <a:rPr lang="en-GB" sz="2400" b="1" dirty="0"/>
            </a:br>
            <a:endParaRPr lang="en-GB" sz="2400" b="1" dirty="0"/>
          </a:p>
          <a:p>
            <a:r>
              <a:rPr lang="en-GB" sz="2400" dirty="0"/>
              <a:t>A structured/long-term marketing effort, providing incentives to repeat customers  demonstrating loyal buying behaviour. </a:t>
            </a:r>
            <a:br>
              <a:rPr lang="en-GB" sz="2400" dirty="0"/>
            </a:br>
            <a:endParaRPr lang="en-GB" sz="2400" dirty="0"/>
          </a:p>
          <a:p>
            <a:r>
              <a:rPr lang="en-GB" sz="2400" dirty="0"/>
              <a:t>Successful programs are designed to motivate customers in a business's target market to return often, make frequent purchases, and shun competitors.</a:t>
            </a:r>
          </a:p>
        </p:txBody>
      </p:sp>
      <p:sp>
        <p:nvSpPr>
          <p:cNvPr id="4" name="Slide Number Placeholder 3">
            <a:extLst>
              <a:ext uri="{FF2B5EF4-FFF2-40B4-BE49-F238E27FC236}">
                <a16:creationId xmlns:a16="http://schemas.microsoft.com/office/drawing/2014/main" id="{D7A283E5-B28C-1A47-875A-4F72BBD24541}"/>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17680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a:xfrm>
            <a:off x="609600" y="31746"/>
            <a:ext cx="10972800" cy="1143000"/>
          </a:xfrm>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Slide Number Placeholder 2">
            <a:extLst>
              <a:ext uri="{FF2B5EF4-FFF2-40B4-BE49-F238E27FC236}">
                <a16:creationId xmlns:a16="http://schemas.microsoft.com/office/drawing/2014/main" id="{B1924F73-DE52-1549-AC68-285FEBB83BEB}"/>
              </a:ext>
            </a:extLst>
          </p:cNvPr>
          <p:cNvSpPr txBox="1">
            <a:spLocks/>
          </p:cNvSpPr>
          <p:nvPr/>
        </p:nvSpPr>
        <p:spPr bwMode="auto">
          <a:xfrm>
            <a:off x="7956550" y="6381750"/>
            <a:ext cx="730250" cy="3397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defPPr>
              <a:defRPr lang="en-US"/>
            </a:defPPr>
            <a:lvl1pPr marL="0" algn="l" defTabSz="914400" rtl="0" eaLnBrk="1" latinLnBrk="0" hangingPunct="1">
              <a:spcBef>
                <a:spcPct val="20000"/>
              </a:spcBef>
              <a:buFont typeface="Arial" panose="020B0604020202020204" pitchFamily="34" charset="0"/>
              <a:buChar char="•"/>
              <a:defRPr sz="3200" kern="1200">
                <a:solidFill>
                  <a:schemeClr val="tx1"/>
                </a:solidFill>
                <a:latin typeface="Myriad Pro" panose="020B0503030403020204" pitchFamily="34" charset="0"/>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yriad Pro" panose="020B0503030403020204" pitchFamily="34" charset="0"/>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yriad Pro" panose="020B0503030403020204" pitchFamily="34" charset="0"/>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yriad Pro" panose="020B0503030403020204" pitchFamily="34" charset="0"/>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yriad Pro" panose="020B0503030403020204" pitchFamily="34" charset="0"/>
                <a:ea typeface="+mn-ea"/>
                <a:cs typeface="+mn-cs"/>
              </a:defRPr>
            </a:lvl5pPr>
            <a:lvl6pPr marL="25146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Myriad Pro" panose="020B0503030403020204" pitchFamily="34" charset="0"/>
                <a:ea typeface="+mn-ea"/>
                <a:cs typeface="+mn-cs"/>
              </a:defRPr>
            </a:lvl6pPr>
            <a:lvl7pPr marL="29718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Myriad Pro" panose="020B0503030403020204" pitchFamily="34" charset="0"/>
                <a:ea typeface="+mn-ea"/>
                <a:cs typeface="+mn-cs"/>
              </a:defRPr>
            </a:lvl7pPr>
            <a:lvl8pPr marL="34290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Myriad Pro" panose="020B0503030403020204" pitchFamily="34" charset="0"/>
                <a:ea typeface="+mn-ea"/>
                <a:cs typeface="+mn-cs"/>
              </a:defRPr>
            </a:lvl8pPr>
            <a:lvl9pPr marL="38862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Myriad Pro" panose="020B0503030403020204" pitchFamily="34" charset="0"/>
                <a:ea typeface="+mn-ea"/>
                <a:cs typeface="+mn-cs"/>
              </a:defRPr>
            </a:lvl9pPr>
          </a:lstStyle>
          <a:p>
            <a:pPr fontAlgn="base">
              <a:spcBef>
                <a:spcPct val="0"/>
              </a:spcBef>
              <a:spcAft>
                <a:spcPct val="0"/>
              </a:spcAft>
              <a:buFontTx/>
              <a:buNone/>
            </a:pPr>
            <a:fld id="{147F957A-4167-5A4E-AAC5-461915AC6033}" type="slidenum">
              <a:rPr lang="en-GB" altLang="en-US" sz="1200" smtClean="0">
                <a:solidFill>
                  <a:srgbClr val="898989"/>
                </a:solidFill>
                <a:latin typeface="Arial" panose="020B0604020202020204" pitchFamily="34" charset="0"/>
              </a:rPr>
              <a:pPr fontAlgn="base">
                <a:spcBef>
                  <a:spcPct val="0"/>
                </a:spcBef>
                <a:spcAft>
                  <a:spcPct val="0"/>
                </a:spcAft>
                <a:buFontTx/>
                <a:buNone/>
              </a:pPr>
              <a:t>13</a:t>
            </a:fld>
            <a:endParaRPr lang="en-GB" altLang="en-US" sz="1200">
              <a:solidFill>
                <a:srgbClr val="898989"/>
              </a:solidFill>
              <a:latin typeface="Arial" panose="020B0604020202020204" pitchFamily="34" charset="0"/>
            </a:endParaRPr>
          </a:p>
        </p:txBody>
      </p:sp>
      <p:pic>
        <p:nvPicPr>
          <p:cNvPr id="27" name="Picture 26">
            <a:extLst>
              <a:ext uri="{FF2B5EF4-FFF2-40B4-BE49-F238E27FC236}">
                <a16:creationId xmlns:a16="http://schemas.microsoft.com/office/drawing/2014/main" id="{18DD6A8C-A9FC-9A46-A447-D092B4AB6E5B}"/>
              </a:ext>
            </a:extLst>
          </p:cNvPr>
          <p:cNvPicPr>
            <a:picLocks noChangeAspect="1"/>
          </p:cNvPicPr>
          <p:nvPr/>
        </p:nvPicPr>
        <p:blipFill>
          <a:blip r:embed="rId3"/>
          <a:stretch>
            <a:fillRect/>
          </a:stretch>
        </p:blipFill>
        <p:spPr>
          <a:xfrm>
            <a:off x="4699000" y="2032000"/>
            <a:ext cx="2794000" cy="2794000"/>
          </a:xfrm>
          <a:prstGeom prst="rect">
            <a:avLst/>
          </a:prstGeom>
        </p:spPr>
      </p:pic>
      <p:grpSp>
        <p:nvGrpSpPr>
          <p:cNvPr id="40" name="Group 39">
            <a:extLst>
              <a:ext uri="{FF2B5EF4-FFF2-40B4-BE49-F238E27FC236}">
                <a16:creationId xmlns:a16="http://schemas.microsoft.com/office/drawing/2014/main" id="{46899643-D8B0-DB4D-A6BA-48F69E2F78B5}"/>
              </a:ext>
            </a:extLst>
          </p:cNvPr>
          <p:cNvGrpSpPr/>
          <p:nvPr/>
        </p:nvGrpSpPr>
        <p:grpSpPr>
          <a:xfrm>
            <a:off x="7512047" y="4079846"/>
            <a:ext cx="4024476" cy="1233369"/>
            <a:chOff x="7606642" y="3701471"/>
            <a:chExt cx="4024476" cy="1233369"/>
          </a:xfrm>
        </p:grpSpPr>
        <p:sp>
          <p:nvSpPr>
            <p:cNvPr id="29" name="Rectangle 28">
              <a:extLst>
                <a:ext uri="{FF2B5EF4-FFF2-40B4-BE49-F238E27FC236}">
                  <a16:creationId xmlns:a16="http://schemas.microsoft.com/office/drawing/2014/main" id="{CCE5CC39-1439-9C4D-B581-34BC0FDC7034}"/>
                </a:ext>
              </a:extLst>
            </p:cNvPr>
            <p:cNvSpPr>
              <a:spLocks noChangeAspect="1"/>
            </p:cNvSpPr>
            <p:nvPr/>
          </p:nvSpPr>
          <p:spPr>
            <a:xfrm>
              <a:off x="7606642" y="3701471"/>
              <a:ext cx="3563008" cy="123336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30" name="TextBox 29">
              <a:extLst>
                <a:ext uri="{FF2B5EF4-FFF2-40B4-BE49-F238E27FC236}">
                  <a16:creationId xmlns:a16="http://schemas.microsoft.com/office/drawing/2014/main" id="{68087105-50CF-5B47-8C4D-D3383F8C3B91}"/>
                </a:ext>
              </a:extLst>
            </p:cNvPr>
            <p:cNvSpPr txBox="1">
              <a:spLocks noChangeAspect="1" noChangeArrowheads="1"/>
            </p:cNvSpPr>
            <p:nvPr/>
          </p:nvSpPr>
          <p:spPr bwMode="auto">
            <a:xfrm>
              <a:off x="7614305" y="3748768"/>
              <a:ext cx="4016813"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marL="342900" indent="-342900" eaLnBrk="1" fontAlgn="auto" hangingPunct="1">
                <a:spcBef>
                  <a:spcPct val="0"/>
                </a:spcBef>
                <a:spcAft>
                  <a:spcPts val="0"/>
                </a:spcAft>
                <a:defRPr/>
              </a:pPr>
              <a:r>
                <a:rPr lang="en-GB" altLang="en-US" sz="2000" dirty="0">
                  <a:latin typeface="Calibri" panose="020F0502020204030204" pitchFamily="34" charset="0"/>
                </a:rPr>
                <a:t>Product/knowledge database</a:t>
              </a:r>
              <a:endParaRPr lang="en-GB" altLang="en-US" sz="400" dirty="0">
                <a:latin typeface="Calibri" panose="020F0502020204030204" pitchFamily="34" charset="0"/>
              </a:endParaRPr>
            </a:p>
            <a:p>
              <a:pPr marL="171450" indent="-171450" eaLnBrk="1" fontAlgn="auto" hangingPunct="1">
                <a:spcBef>
                  <a:spcPct val="0"/>
                </a:spcBef>
                <a:spcAft>
                  <a:spcPts val="0"/>
                </a:spcAft>
                <a:defRPr/>
              </a:pPr>
              <a:endParaRPr lang="en-GB" altLang="en-US" sz="400" dirty="0">
                <a:latin typeface="Calibri" panose="020F0502020204030204" pitchFamily="34" charset="0"/>
              </a:endParaRPr>
            </a:p>
            <a:p>
              <a:pPr marL="342900" indent="-342900" eaLnBrk="1" fontAlgn="auto" hangingPunct="1">
                <a:spcBef>
                  <a:spcPct val="0"/>
                </a:spcBef>
                <a:spcAft>
                  <a:spcPts val="0"/>
                </a:spcAft>
                <a:defRPr/>
              </a:pPr>
              <a:r>
                <a:rPr lang="en-GB" altLang="en-US" sz="2000" dirty="0">
                  <a:latin typeface="Calibri" panose="020F0502020204030204" pitchFamily="34" charset="0"/>
                </a:rPr>
                <a:t>Customer tracking/history</a:t>
              </a:r>
              <a:endParaRPr lang="en-GB" altLang="en-US" sz="400" dirty="0">
                <a:latin typeface="Calibri" panose="020F0502020204030204" pitchFamily="34" charset="0"/>
              </a:endParaRPr>
            </a:p>
            <a:p>
              <a:pPr marL="171450" indent="-171450" eaLnBrk="1" fontAlgn="auto" hangingPunct="1">
                <a:spcBef>
                  <a:spcPct val="0"/>
                </a:spcBef>
                <a:spcAft>
                  <a:spcPts val="0"/>
                </a:spcAft>
                <a:defRPr/>
              </a:pPr>
              <a:endParaRPr lang="en-GB" altLang="en-US" sz="400" dirty="0">
                <a:latin typeface="Calibri" panose="020F0502020204030204" pitchFamily="34" charset="0"/>
              </a:endParaRPr>
            </a:p>
            <a:p>
              <a:pPr marL="342900" indent="-342900" eaLnBrk="1" fontAlgn="auto" hangingPunct="1">
                <a:spcBef>
                  <a:spcPct val="0"/>
                </a:spcBef>
                <a:spcAft>
                  <a:spcPts val="0"/>
                </a:spcAft>
                <a:defRPr/>
              </a:pPr>
              <a:r>
                <a:rPr lang="en-GB" altLang="en-US" sz="2000" dirty="0">
                  <a:latin typeface="Calibri" panose="020F0502020204030204" pitchFamily="34" charset="0"/>
                </a:rPr>
                <a:t>Call centre support</a:t>
              </a:r>
            </a:p>
          </p:txBody>
        </p:sp>
      </p:grpSp>
      <p:grpSp>
        <p:nvGrpSpPr>
          <p:cNvPr id="41" name="Group 40">
            <a:extLst>
              <a:ext uri="{FF2B5EF4-FFF2-40B4-BE49-F238E27FC236}">
                <a16:creationId xmlns:a16="http://schemas.microsoft.com/office/drawing/2014/main" id="{D09B346A-7D9B-654E-9F9A-43C399F9BBC8}"/>
              </a:ext>
            </a:extLst>
          </p:cNvPr>
          <p:cNvGrpSpPr/>
          <p:nvPr/>
        </p:nvGrpSpPr>
        <p:grpSpPr>
          <a:xfrm>
            <a:off x="7544921" y="1524724"/>
            <a:ext cx="3750850" cy="1200329"/>
            <a:chOff x="7418800" y="1524724"/>
            <a:chExt cx="3750850" cy="1200329"/>
          </a:xfrm>
        </p:grpSpPr>
        <p:sp>
          <p:nvSpPr>
            <p:cNvPr id="31" name="TextBox 30">
              <a:extLst>
                <a:ext uri="{FF2B5EF4-FFF2-40B4-BE49-F238E27FC236}">
                  <a16:creationId xmlns:a16="http://schemas.microsoft.com/office/drawing/2014/main" id="{7184C006-8AD3-7640-81ED-D61437E9666B}"/>
                </a:ext>
              </a:extLst>
            </p:cNvPr>
            <p:cNvSpPr txBox="1">
              <a:spLocks noChangeAspect="1" noChangeArrowheads="1"/>
            </p:cNvSpPr>
            <p:nvPr/>
          </p:nvSpPr>
          <p:spPr bwMode="auto">
            <a:xfrm>
              <a:off x="7574565" y="1524724"/>
              <a:ext cx="359508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marL="342900" indent="-342900" eaLnBrk="1" fontAlgn="auto" hangingPunct="1">
                <a:spcBef>
                  <a:spcPct val="0"/>
                </a:spcBef>
                <a:spcAft>
                  <a:spcPts val="0"/>
                </a:spcAft>
                <a:defRPr/>
              </a:pPr>
              <a:r>
                <a:rPr lang="en-GB" altLang="en-US" sz="1800" dirty="0">
                  <a:latin typeface="Calibri" panose="020F0502020204030204" pitchFamily="34" charset="0"/>
                </a:rPr>
                <a:t>Sales Workforce</a:t>
              </a:r>
            </a:p>
            <a:p>
              <a:pPr marL="342900" indent="-342900" eaLnBrk="1" fontAlgn="auto" hangingPunct="1">
                <a:spcBef>
                  <a:spcPct val="0"/>
                </a:spcBef>
                <a:spcAft>
                  <a:spcPts val="0"/>
                </a:spcAft>
                <a:defRPr/>
              </a:pPr>
              <a:r>
                <a:rPr lang="en-GB" altLang="en-US" sz="1800" i="1" dirty="0">
                  <a:latin typeface="Calibri" panose="020F0502020204030204" pitchFamily="34" charset="0"/>
                </a:rPr>
                <a:t>Measure &amp; manage pipeline</a:t>
              </a:r>
              <a:endParaRPr lang="en-GB" altLang="en-US" sz="1800" dirty="0">
                <a:latin typeface="Calibri" panose="020F0502020204030204" pitchFamily="34" charset="0"/>
              </a:endParaRPr>
            </a:p>
            <a:p>
              <a:pPr marL="342900" indent="-342900" eaLnBrk="1" fontAlgn="auto" hangingPunct="1">
                <a:spcBef>
                  <a:spcPct val="0"/>
                </a:spcBef>
                <a:spcAft>
                  <a:spcPts val="0"/>
                </a:spcAft>
                <a:defRPr/>
              </a:pPr>
              <a:r>
                <a:rPr lang="en-GB" altLang="en-US" sz="1800" dirty="0">
                  <a:latin typeface="Calibri" panose="020F0502020204030204" pitchFamily="34" charset="0"/>
                </a:rPr>
                <a:t>Contract management</a:t>
              </a:r>
            </a:p>
            <a:p>
              <a:pPr marL="342900" indent="-342900" eaLnBrk="1" fontAlgn="auto" hangingPunct="1">
                <a:spcBef>
                  <a:spcPct val="0"/>
                </a:spcBef>
                <a:spcAft>
                  <a:spcPts val="0"/>
                </a:spcAft>
                <a:defRPr/>
              </a:pPr>
              <a:endParaRPr lang="en-GB" altLang="en-US" sz="1800" dirty="0">
                <a:latin typeface="Calibri" panose="020F0502020204030204" pitchFamily="34" charset="0"/>
              </a:endParaRPr>
            </a:p>
          </p:txBody>
        </p:sp>
        <p:sp>
          <p:nvSpPr>
            <p:cNvPr id="32" name="Rectangle 31">
              <a:extLst>
                <a:ext uri="{FF2B5EF4-FFF2-40B4-BE49-F238E27FC236}">
                  <a16:creationId xmlns:a16="http://schemas.microsoft.com/office/drawing/2014/main" id="{6F4383E0-98CE-124E-BA73-470D58730CED}"/>
                </a:ext>
              </a:extLst>
            </p:cNvPr>
            <p:cNvSpPr>
              <a:spLocks noChangeAspect="1"/>
            </p:cNvSpPr>
            <p:nvPr/>
          </p:nvSpPr>
          <p:spPr>
            <a:xfrm>
              <a:off x="7418800" y="1540126"/>
              <a:ext cx="3676650" cy="980195"/>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grpSp>
      <p:grpSp>
        <p:nvGrpSpPr>
          <p:cNvPr id="39" name="Group 38">
            <a:extLst>
              <a:ext uri="{FF2B5EF4-FFF2-40B4-BE49-F238E27FC236}">
                <a16:creationId xmlns:a16="http://schemas.microsoft.com/office/drawing/2014/main" id="{E2A73E00-72DE-F947-B6CD-A8A681159A2E}"/>
              </a:ext>
            </a:extLst>
          </p:cNvPr>
          <p:cNvGrpSpPr/>
          <p:nvPr/>
        </p:nvGrpSpPr>
        <p:grpSpPr>
          <a:xfrm>
            <a:off x="1460942" y="1521776"/>
            <a:ext cx="3231930" cy="870485"/>
            <a:chOff x="1508240" y="1742494"/>
            <a:chExt cx="3231930" cy="870485"/>
          </a:xfrm>
        </p:grpSpPr>
        <p:sp>
          <p:nvSpPr>
            <p:cNvPr id="28" name="TextBox 27">
              <a:extLst>
                <a:ext uri="{FF2B5EF4-FFF2-40B4-BE49-F238E27FC236}">
                  <a16:creationId xmlns:a16="http://schemas.microsoft.com/office/drawing/2014/main" id="{83C69CA4-7AF9-584C-85BC-4068125C36EC}"/>
                </a:ext>
              </a:extLst>
            </p:cNvPr>
            <p:cNvSpPr txBox="1">
              <a:spLocks noChangeAspect="1" noChangeArrowheads="1"/>
            </p:cNvSpPr>
            <p:nvPr/>
          </p:nvSpPr>
          <p:spPr bwMode="auto">
            <a:xfrm>
              <a:off x="1508240" y="1812435"/>
              <a:ext cx="323193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marL="342900" indent="-342900" eaLnBrk="1" fontAlgn="auto" hangingPunct="1">
                <a:spcBef>
                  <a:spcPct val="0"/>
                </a:spcBef>
                <a:spcAft>
                  <a:spcPts val="0"/>
                </a:spcAft>
                <a:defRPr/>
              </a:pPr>
              <a:r>
                <a:rPr lang="en-GB" altLang="en-US" sz="2000" dirty="0">
                  <a:latin typeface="Calibri" panose="020F0502020204030204" pitchFamily="34" charset="0"/>
                </a:rPr>
                <a:t>Campaign management</a:t>
              </a:r>
              <a:endParaRPr lang="en-GB" altLang="en-US" sz="900" dirty="0">
                <a:latin typeface="Calibri" panose="020F0502020204030204" pitchFamily="34" charset="0"/>
              </a:endParaRPr>
            </a:p>
            <a:p>
              <a:pPr marL="342900" indent="-342900" eaLnBrk="1" fontAlgn="auto" hangingPunct="1">
                <a:spcBef>
                  <a:spcPct val="0"/>
                </a:spcBef>
                <a:spcAft>
                  <a:spcPts val="0"/>
                </a:spcAft>
                <a:defRPr/>
              </a:pPr>
              <a:r>
                <a:rPr lang="en-GB" altLang="en-US" sz="2000" dirty="0">
                  <a:latin typeface="Calibri" panose="020F0502020204030204" pitchFamily="34" charset="0"/>
                </a:rPr>
                <a:t>Lead management</a:t>
              </a:r>
            </a:p>
          </p:txBody>
        </p:sp>
        <p:sp>
          <p:nvSpPr>
            <p:cNvPr id="33" name="Rectangle 32">
              <a:extLst>
                <a:ext uri="{FF2B5EF4-FFF2-40B4-BE49-F238E27FC236}">
                  <a16:creationId xmlns:a16="http://schemas.microsoft.com/office/drawing/2014/main" id="{7682361D-DABD-AD4B-AE91-5360AC6CE7CF}"/>
                </a:ext>
              </a:extLst>
            </p:cNvPr>
            <p:cNvSpPr>
              <a:spLocks noChangeAspect="1"/>
            </p:cNvSpPr>
            <p:nvPr/>
          </p:nvSpPr>
          <p:spPr>
            <a:xfrm>
              <a:off x="1521592" y="1742494"/>
              <a:ext cx="3063766" cy="870485"/>
            </a:xfrm>
            <a:prstGeom prst="rect">
              <a:avLst/>
            </a:prstGeom>
            <a:noFill/>
            <a:ln/>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p>
          </p:txBody>
        </p:sp>
      </p:grpSp>
      <p:grpSp>
        <p:nvGrpSpPr>
          <p:cNvPr id="38" name="Group 37">
            <a:extLst>
              <a:ext uri="{FF2B5EF4-FFF2-40B4-BE49-F238E27FC236}">
                <a16:creationId xmlns:a16="http://schemas.microsoft.com/office/drawing/2014/main" id="{3640DFC6-4F01-3342-AC25-F14BC0DC86D7}"/>
              </a:ext>
            </a:extLst>
          </p:cNvPr>
          <p:cNvGrpSpPr/>
          <p:nvPr/>
        </p:nvGrpSpPr>
        <p:grpSpPr>
          <a:xfrm>
            <a:off x="819808" y="3922135"/>
            <a:ext cx="3879192" cy="1437382"/>
            <a:chOff x="819808" y="3259975"/>
            <a:chExt cx="3879192" cy="1437382"/>
          </a:xfrm>
        </p:grpSpPr>
        <p:sp>
          <p:nvSpPr>
            <p:cNvPr id="36" name="TextBox 35">
              <a:extLst>
                <a:ext uri="{FF2B5EF4-FFF2-40B4-BE49-F238E27FC236}">
                  <a16:creationId xmlns:a16="http://schemas.microsoft.com/office/drawing/2014/main" id="{97F23CA0-92D1-204E-B3CE-391D7525E054}"/>
                </a:ext>
              </a:extLst>
            </p:cNvPr>
            <p:cNvSpPr txBox="1">
              <a:spLocks noChangeAspect="1" noChangeArrowheads="1"/>
            </p:cNvSpPr>
            <p:nvPr/>
          </p:nvSpPr>
          <p:spPr bwMode="auto">
            <a:xfrm>
              <a:off x="819808" y="3312361"/>
              <a:ext cx="3879192"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marL="342900" indent="-342900">
                <a:spcBef>
                  <a:spcPct val="0"/>
                </a:spcBef>
              </a:pPr>
              <a:r>
                <a:rPr lang="en-GB" altLang="en-US" sz="2000" dirty="0">
                  <a:latin typeface="Calibri" panose="020F0502020204030204" pitchFamily="34" charset="0"/>
                </a:rPr>
                <a:t>Contact information</a:t>
              </a:r>
            </a:p>
            <a:p>
              <a:pPr marL="171450" indent="-171450">
                <a:spcBef>
                  <a:spcPct val="0"/>
                </a:spcBef>
              </a:pPr>
              <a:endParaRPr lang="en-GB" altLang="en-US" sz="200" dirty="0">
                <a:latin typeface="Calibri" panose="020F0502020204030204" pitchFamily="34" charset="0"/>
              </a:endParaRPr>
            </a:p>
            <a:p>
              <a:pPr marL="342900" indent="-342900">
                <a:spcBef>
                  <a:spcPct val="0"/>
                </a:spcBef>
              </a:pPr>
              <a:r>
                <a:rPr lang="en-GB" altLang="en-US" sz="2000" dirty="0">
                  <a:latin typeface="Calibri" panose="020F0502020204030204" pitchFamily="34" charset="0"/>
                </a:rPr>
                <a:t>Customer docs</a:t>
              </a:r>
              <a:endParaRPr lang="en-GB" altLang="en-US" sz="200" dirty="0">
                <a:latin typeface="Calibri" panose="020F0502020204030204" pitchFamily="34" charset="0"/>
              </a:endParaRPr>
            </a:p>
            <a:p>
              <a:pPr marL="342900" indent="-342900">
                <a:spcBef>
                  <a:spcPct val="0"/>
                </a:spcBef>
              </a:pPr>
              <a:r>
                <a:rPr lang="en-GB" altLang="en-US" sz="2000" dirty="0">
                  <a:latin typeface="Calibri" panose="020F0502020204030204" pitchFamily="34" charset="0"/>
                </a:rPr>
                <a:t>Contact notes</a:t>
              </a:r>
            </a:p>
            <a:p>
              <a:pPr marL="171450" indent="-171450">
                <a:spcBef>
                  <a:spcPct val="0"/>
                </a:spcBef>
              </a:pPr>
              <a:endParaRPr lang="en-GB" altLang="en-US" sz="200" dirty="0">
                <a:latin typeface="Calibri" panose="020F0502020204030204" pitchFamily="34" charset="0"/>
              </a:endParaRPr>
            </a:p>
            <a:p>
              <a:pPr marL="342900" indent="-342900">
                <a:spcBef>
                  <a:spcPct val="0"/>
                </a:spcBef>
              </a:pPr>
              <a:r>
                <a:rPr lang="en-GB" altLang="en-US" sz="2000" dirty="0">
                  <a:latin typeface="Calibri" panose="020F0502020204030204" pitchFamily="34" charset="0"/>
                </a:rPr>
                <a:t>Contact segmentation &amp; tagging</a:t>
              </a:r>
            </a:p>
          </p:txBody>
        </p:sp>
        <p:sp>
          <p:nvSpPr>
            <p:cNvPr id="37" name="Rectangle 36">
              <a:extLst>
                <a:ext uri="{FF2B5EF4-FFF2-40B4-BE49-F238E27FC236}">
                  <a16:creationId xmlns:a16="http://schemas.microsoft.com/office/drawing/2014/main" id="{DF509122-0F28-044A-A28B-B03F318CF9F7}"/>
                </a:ext>
              </a:extLst>
            </p:cNvPr>
            <p:cNvSpPr>
              <a:spLocks noChangeAspect="1"/>
            </p:cNvSpPr>
            <p:nvPr/>
          </p:nvSpPr>
          <p:spPr>
            <a:xfrm>
              <a:off x="819808" y="3259975"/>
              <a:ext cx="3765550" cy="1437382"/>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grpSp>
    </p:spTree>
    <p:extLst>
      <p:ext uri="{BB962C8B-B14F-4D97-AF65-F5344CB8AC3E}">
        <p14:creationId xmlns:p14="http://schemas.microsoft.com/office/powerpoint/2010/main" val="1412668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DADA9-0DA8-E542-B66C-0786506C89F1}"/>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5BCD41A9-A55F-BF43-A289-4BD2731E4D3F}"/>
              </a:ext>
            </a:extLst>
          </p:cNvPr>
          <p:cNvSpPr>
            <a:spLocks noGrp="1"/>
          </p:cNvSpPr>
          <p:nvPr>
            <p:ph idx="1"/>
          </p:nvPr>
        </p:nvSpPr>
        <p:spPr>
          <a:xfrm>
            <a:off x="609600" y="1600201"/>
            <a:ext cx="10972800" cy="2087379"/>
          </a:xfrm>
        </p:spPr>
        <p:txBody>
          <a:bodyPr/>
          <a:lstStyle/>
          <a:p>
            <a:pPr marL="0" indent="0">
              <a:buNone/>
            </a:pPr>
            <a:r>
              <a:rPr lang="en-US" b="1" dirty="0"/>
              <a:t>CRM – Why so Important?</a:t>
            </a:r>
          </a:p>
          <a:p>
            <a:pPr marL="0" indent="0">
              <a:buNone/>
            </a:pPr>
            <a:endParaRPr lang="en-US" sz="2000" b="1" dirty="0"/>
          </a:p>
          <a:p>
            <a:pPr marL="0" indent="0" algn="ctr">
              <a:buNone/>
            </a:pPr>
            <a:r>
              <a:rPr lang="en-GB" sz="2400" b="1" i="1" dirty="0">
                <a:solidFill>
                  <a:srgbClr val="FF0000"/>
                </a:solidFill>
              </a:rPr>
              <a:t>Encompasses all activities, strategies and technologies which companies use to manage interactions with current and potential customers.</a:t>
            </a:r>
          </a:p>
          <a:p>
            <a:pPr marL="0" indent="0" algn="r">
              <a:buNone/>
            </a:pPr>
            <a:r>
              <a:rPr lang="en-GB" sz="2000" dirty="0"/>
              <a:t>(</a:t>
            </a:r>
            <a:r>
              <a:rPr lang="en-GB" sz="2000" dirty="0" err="1"/>
              <a:t>Kulpa</a:t>
            </a:r>
            <a:r>
              <a:rPr lang="en-GB" sz="2000" dirty="0"/>
              <a:t>, 2017)</a:t>
            </a:r>
            <a:endParaRPr lang="en-US" sz="2000" dirty="0"/>
          </a:p>
        </p:txBody>
      </p:sp>
      <p:sp>
        <p:nvSpPr>
          <p:cNvPr id="4" name="Slide Number Placeholder 3">
            <a:extLst>
              <a:ext uri="{FF2B5EF4-FFF2-40B4-BE49-F238E27FC236}">
                <a16:creationId xmlns:a16="http://schemas.microsoft.com/office/drawing/2014/main" id="{96DA2AEF-B1FE-934C-9162-5C83825CD5FC}"/>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Content Placeholder 2">
            <a:extLst>
              <a:ext uri="{FF2B5EF4-FFF2-40B4-BE49-F238E27FC236}">
                <a16:creationId xmlns:a16="http://schemas.microsoft.com/office/drawing/2014/main" id="{9FFB60CB-A159-B448-89B9-25749827AF74}"/>
              </a:ext>
            </a:extLst>
          </p:cNvPr>
          <p:cNvSpPr txBox="1">
            <a:spLocks/>
          </p:cNvSpPr>
          <p:nvPr/>
        </p:nvSpPr>
        <p:spPr>
          <a:xfrm>
            <a:off x="609600" y="3986135"/>
            <a:ext cx="4517036" cy="165016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b="1" dirty="0"/>
              <a:t>Creates:</a:t>
            </a:r>
          </a:p>
          <a:p>
            <a:r>
              <a:rPr lang="en-GB" sz="2000" dirty="0"/>
              <a:t>Loyalty</a:t>
            </a:r>
          </a:p>
          <a:p>
            <a:r>
              <a:rPr lang="en-GB" sz="2000" dirty="0"/>
              <a:t>Customer retention</a:t>
            </a:r>
          </a:p>
          <a:p>
            <a:r>
              <a:rPr lang="en-GB" sz="2000" dirty="0"/>
              <a:t>Revenue leading to increased profit</a:t>
            </a:r>
            <a:endParaRPr lang="en-US" sz="2000" dirty="0"/>
          </a:p>
        </p:txBody>
      </p:sp>
      <p:sp>
        <p:nvSpPr>
          <p:cNvPr id="6" name="Content Placeholder 2">
            <a:extLst>
              <a:ext uri="{FF2B5EF4-FFF2-40B4-BE49-F238E27FC236}">
                <a16:creationId xmlns:a16="http://schemas.microsoft.com/office/drawing/2014/main" id="{198EB6DA-3254-2C4E-ABF2-B442A34DCBD4}"/>
              </a:ext>
            </a:extLst>
          </p:cNvPr>
          <p:cNvSpPr txBox="1">
            <a:spLocks/>
          </p:cNvSpPr>
          <p:nvPr/>
        </p:nvSpPr>
        <p:spPr>
          <a:xfrm>
            <a:off x="6096000" y="3986135"/>
            <a:ext cx="4517036" cy="165016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b="1" dirty="0"/>
              <a:t>Touchpoints:</a:t>
            </a:r>
          </a:p>
          <a:p>
            <a:r>
              <a:rPr lang="en-GB" sz="2000" dirty="0"/>
              <a:t>email</a:t>
            </a:r>
          </a:p>
          <a:p>
            <a:r>
              <a:rPr lang="en-GB" sz="2000" dirty="0"/>
              <a:t>Telephone</a:t>
            </a:r>
          </a:p>
          <a:p>
            <a:r>
              <a:rPr lang="en-GB" sz="2000" dirty="0"/>
              <a:t>Person to person meetings</a:t>
            </a:r>
            <a:endParaRPr lang="en-US" sz="2000" dirty="0"/>
          </a:p>
        </p:txBody>
      </p:sp>
    </p:spTree>
    <p:extLst>
      <p:ext uri="{BB962C8B-B14F-4D97-AF65-F5344CB8AC3E}">
        <p14:creationId xmlns:p14="http://schemas.microsoft.com/office/powerpoint/2010/main" val="2661162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15</a:t>
            </a:fld>
            <a:endParaRPr lang="en-GB"/>
          </a:p>
        </p:txBody>
      </p:sp>
      <p:pic>
        <p:nvPicPr>
          <p:cNvPr id="7" name="Picture 6">
            <a:extLst>
              <a:ext uri="{FF2B5EF4-FFF2-40B4-BE49-F238E27FC236}">
                <a16:creationId xmlns:a16="http://schemas.microsoft.com/office/drawing/2014/main" id="{4B2FC755-8BE5-B04B-B13C-878CF9AA79DA}"/>
              </a:ext>
            </a:extLst>
          </p:cNvPr>
          <p:cNvPicPr>
            <a:picLocks noChangeAspect="1"/>
          </p:cNvPicPr>
          <p:nvPr/>
        </p:nvPicPr>
        <p:blipFill>
          <a:blip r:embed="rId3"/>
          <a:stretch>
            <a:fillRect/>
          </a:stretch>
        </p:blipFill>
        <p:spPr>
          <a:xfrm>
            <a:off x="2921000" y="1306850"/>
            <a:ext cx="6350000" cy="4394200"/>
          </a:xfrm>
          <a:prstGeom prst="rect">
            <a:avLst/>
          </a:prstGeom>
        </p:spPr>
      </p:pic>
      <p:sp>
        <p:nvSpPr>
          <p:cNvPr id="8" name="TextBox 7">
            <a:extLst>
              <a:ext uri="{FF2B5EF4-FFF2-40B4-BE49-F238E27FC236}">
                <a16:creationId xmlns:a16="http://schemas.microsoft.com/office/drawing/2014/main" id="{3D5370EC-9245-B048-82F3-54F7FDAC9796}"/>
              </a:ext>
            </a:extLst>
          </p:cNvPr>
          <p:cNvSpPr txBox="1"/>
          <p:nvPr/>
        </p:nvSpPr>
        <p:spPr>
          <a:xfrm>
            <a:off x="8559385" y="5291527"/>
            <a:ext cx="1571264" cy="369332"/>
          </a:xfrm>
          <a:prstGeom prst="rect">
            <a:avLst/>
          </a:prstGeom>
          <a:noFill/>
        </p:spPr>
        <p:txBody>
          <a:bodyPr wrap="none" rtlCol="0">
            <a:spAutoFit/>
          </a:bodyPr>
          <a:lstStyle/>
          <a:p>
            <a:r>
              <a:rPr lang="en-GB" dirty="0"/>
              <a:t>(Pollack, 2014)</a:t>
            </a:r>
            <a:endParaRPr lang="en-US" dirty="0"/>
          </a:p>
        </p:txBody>
      </p:sp>
    </p:spTree>
    <p:extLst>
      <p:ext uri="{BB962C8B-B14F-4D97-AF65-F5344CB8AC3E}">
        <p14:creationId xmlns:p14="http://schemas.microsoft.com/office/powerpoint/2010/main" val="2535923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DADA9-0DA8-E542-B66C-0786506C89F1}"/>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5BCD41A9-A55F-BF43-A289-4BD2731E4D3F}"/>
              </a:ext>
            </a:extLst>
          </p:cNvPr>
          <p:cNvSpPr>
            <a:spLocks noGrp="1"/>
          </p:cNvSpPr>
          <p:nvPr>
            <p:ph idx="1"/>
          </p:nvPr>
        </p:nvSpPr>
        <p:spPr>
          <a:xfrm>
            <a:off x="609600" y="1289154"/>
            <a:ext cx="10972800" cy="4407108"/>
          </a:xfrm>
        </p:spPr>
        <p:txBody>
          <a:bodyPr>
            <a:normAutofit fontScale="77500" lnSpcReduction="20000"/>
          </a:bodyPr>
          <a:lstStyle/>
          <a:p>
            <a:pPr marL="0" indent="0">
              <a:buNone/>
            </a:pPr>
            <a:r>
              <a:rPr lang="en-US" sz="3100" b="1" dirty="0"/>
              <a:t>CRM – How it Works</a:t>
            </a:r>
          </a:p>
          <a:p>
            <a:pPr marL="0" indent="0">
              <a:buNone/>
            </a:pPr>
            <a:br>
              <a:rPr lang="en-GB" dirty="0"/>
            </a:br>
            <a:r>
              <a:rPr lang="en-GB" dirty="0"/>
              <a:t>With an effective CRM strategy, a business can increase revenues by:</a:t>
            </a:r>
            <a:br>
              <a:rPr lang="en-GB" dirty="0"/>
            </a:br>
            <a:endParaRPr lang="en-GB" dirty="0"/>
          </a:p>
          <a:p>
            <a:r>
              <a:rPr lang="en-GB" dirty="0"/>
              <a:t>providing services and products that are exactly what customers want</a:t>
            </a:r>
          </a:p>
          <a:p>
            <a:r>
              <a:rPr lang="en-GB" dirty="0"/>
              <a:t>offering better customer service</a:t>
            </a:r>
          </a:p>
          <a:p>
            <a:r>
              <a:rPr lang="en-GB" dirty="0"/>
              <a:t>cross selling products more effectively</a:t>
            </a:r>
          </a:p>
          <a:p>
            <a:r>
              <a:rPr lang="en-GB" dirty="0"/>
              <a:t>helping sales staff close deals faster</a:t>
            </a:r>
          </a:p>
          <a:p>
            <a:r>
              <a:rPr lang="en-GB" dirty="0"/>
              <a:t>retaining existing customers and discovering new ones</a:t>
            </a:r>
          </a:p>
          <a:p>
            <a:pPr marL="0" indent="0">
              <a:buNone/>
            </a:pPr>
            <a:br>
              <a:rPr lang="en-GB" dirty="0"/>
            </a:br>
            <a:r>
              <a:rPr lang="en-GB" dirty="0"/>
              <a:t>These revenue gains don't happen by simply buying software and installing it. For CRM to be truly effective, an organization must first understand who its customers are, their value, their needs, and how best to meet those needs. </a:t>
            </a:r>
          </a:p>
          <a:p>
            <a:pPr marL="0" indent="0" algn="r">
              <a:buNone/>
            </a:pPr>
            <a:r>
              <a:rPr lang="en-GB" sz="2600" dirty="0"/>
              <a:t>(</a:t>
            </a:r>
            <a:r>
              <a:rPr lang="en-GB" sz="2600" dirty="0" err="1"/>
              <a:t>Wailgum</a:t>
            </a:r>
            <a:r>
              <a:rPr lang="en-GB" sz="2600" dirty="0"/>
              <a:t> and </a:t>
            </a:r>
            <a:r>
              <a:rPr lang="en-GB" sz="2600" dirty="0" err="1"/>
              <a:t>Fruhlinger</a:t>
            </a:r>
            <a:r>
              <a:rPr lang="en-GB" sz="2600" dirty="0"/>
              <a:t>, 2018)</a:t>
            </a:r>
          </a:p>
          <a:p>
            <a:pPr marL="0" indent="0">
              <a:buNone/>
            </a:pPr>
            <a:endParaRPr lang="en-US" sz="2000" b="1" dirty="0"/>
          </a:p>
        </p:txBody>
      </p:sp>
      <p:sp>
        <p:nvSpPr>
          <p:cNvPr id="4" name="Slide Number Placeholder 3">
            <a:extLst>
              <a:ext uri="{FF2B5EF4-FFF2-40B4-BE49-F238E27FC236}">
                <a16:creationId xmlns:a16="http://schemas.microsoft.com/office/drawing/2014/main" id="{96DA2AEF-B1FE-934C-9162-5C83825CD5FC}"/>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1342217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17</a:t>
            </a:fld>
            <a:endParaRPr lang="en-GB"/>
          </a:p>
        </p:txBody>
      </p:sp>
      <p:pic>
        <p:nvPicPr>
          <p:cNvPr id="5" name="Picture 2">
            <a:extLst>
              <a:ext uri="{FF2B5EF4-FFF2-40B4-BE49-F238E27FC236}">
                <a16:creationId xmlns:a16="http://schemas.microsoft.com/office/drawing/2014/main" id="{A8AECB76-EA18-DC47-A0AA-078D2A65CD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1049" y="880241"/>
            <a:ext cx="7803932" cy="4791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18853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Content Placeholder 2">
            <a:extLst>
              <a:ext uri="{FF2B5EF4-FFF2-40B4-BE49-F238E27FC236}">
                <a16:creationId xmlns:a16="http://schemas.microsoft.com/office/drawing/2014/main" id="{1EFABF51-BDEF-BB4F-A819-4CBDA205072F}"/>
              </a:ext>
            </a:extLst>
          </p:cNvPr>
          <p:cNvSpPr>
            <a:spLocks noGrp="1" noChangeArrowheads="1"/>
          </p:cNvSpPr>
          <p:nvPr>
            <p:ph idx="1"/>
          </p:nvPr>
        </p:nvSpPr>
        <p:spPr>
          <a:xfrm>
            <a:off x="609600" y="1174746"/>
            <a:ext cx="8108731" cy="4525962"/>
          </a:xfrm>
        </p:spPr>
        <p:txBody>
          <a:bodyPr/>
          <a:lstStyle/>
          <a:p>
            <a:pPr marL="0" indent="0" eaLnBrk="1" hangingPunct="1">
              <a:buFont typeface="Arial" panose="020B0604020202020204" pitchFamily="34" charset="0"/>
              <a:buNone/>
            </a:pPr>
            <a:r>
              <a:rPr lang="en-GB" altLang="en-US" sz="2800" b="1" dirty="0"/>
              <a:t>Customer Data Information (CDI)</a:t>
            </a:r>
            <a:br>
              <a:rPr lang="en-GB" altLang="en-US" sz="2800" dirty="0"/>
            </a:br>
            <a:endParaRPr lang="en-GB" altLang="en-US" dirty="0">
              <a:solidFill>
                <a:srgbClr val="FF0000"/>
              </a:solidFill>
            </a:endParaRPr>
          </a:p>
          <a:p>
            <a:pPr marL="0" indent="0" eaLnBrk="1" hangingPunct="1">
              <a:buFont typeface="Arial" panose="020B0604020202020204" pitchFamily="34" charset="0"/>
              <a:buNone/>
            </a:pPr>
            <a:r>
              <a:rPr lang="en-GB" altLang="en-US" sz="2800" dirty="0"/>
              <a:t>Identify touch points</a:t>
            </a:r>
          </a:p>
          <a:p>
            <a:pPr marL="0" indent="0" eaLnBrk="1" hangingPunct="1">
              <a:buFont typeface="Arial" panose="020B0604020202020204" pitchFamily="34" charset="0"/>
              <a:buNone/>
            </a:pPr>
            <a:endParaRPr lang="en-GB" altLang="en-US" sz="800" dirty="0"/>
          </a:p>
          <a:p>
            <a:pPr marL="0" indent="0" eaLnBrk="1" hangingPunct="1">
              <a:buFont typeface="Arial" panose="020B0604020202020204" pitchFamily="34" charset="0"/>
              <a:buNone/>
            </a:pPr>
            <a:r>
              <a:rPr lang="en-GB" altLang="en-US" sz="2800" dirty="0"/>
              <a:t>Set up data collection rules</a:t>
            </a:r>
          </a:p>
          <a:p>
            <a:pPr marL="0" indent="0" eaLnBrk="1" hangingPunct="1">
              <a:buFont typeface="Arial" panose="020B0604020202020204" pitchFamily="34" charset="0"/>
              <a:buNone/>
            </a:pPr>
            <a:endParaRPr lang="en-GB" altLang="en-US" sz="800" dirty="0"/>
          </a:p>
          <a:p>
            <a:pPr marL="0" indent="0" eaLnBrk="1" hangingPunct="1">
              <a:buFont typeface="Arial" panose="020B0604020202020204" pitchFamily="34" charset="0"/>
              <a:buNone/>
            </a:pPr>
            <a:r>
              <a:rPr lang="en-GB" altLang="en-US" sz="2800" dirty="0"/>
              <a:t>Define input processes &amp; data collection rules</a:t>
            </a:r>
          </a:p>
          <a:p>
            <a:pPr marL="0" indent="0" eaLnBrk="1" hangingPunct="1">
              <a:buFont typeface="Arial" panose="020B0604020202020204" pitchFamily="34" charset="0"/>
              <a:buNone/>
            </a:pPr>
            <a:endParaRPr lang="en-GB" altLang="en-US" sz="800" dirty="0"/>
          </a:p>
          <a:p>
            <a:pPr marL="0" indent="0" eaLnBrk="1" hangingPunct="1">
              <a:buFont typeface="Arial" panose="020B0604020202020204" pitchFamily="34" charset="0"/>
              <a:buNone/>
            </a:pPr>
            <a:r>
              <a:rPr lang="en-GB" altLang="en-US" sz="2800" dirty="0"/>
              <a:t>De-Duplication, data enhancement, consolidation, data protection</a:t>
            </a:r>
          </a:p>
        </p:txBody>
      </p:sp>
      <p:pic>
        <p:nvPicPr>
          <p:cNvPr id="6" name="Picture 4">
            <a:extLst>
              <a:ext uri="{FF2B5EF4-FFF2-40B4-BE49-F238E27FC236}">
                <a16:creationId xmlns:a16="http://schemas.microsoft.com/office/drawing/2014/main" id="{CEC62D87-0B79-7A4C-B294-BAA43CB7AD1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718331" y="1174745"/>
            <a:ext cx="3309136" cy="3901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6220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Content Placeholder 2">
            <a:extLst>
              <a:ext uri="{FF2B5EF4-FFF2-40B4-BE49-F238E27FC236}">
                <a16:creationId xmlns:a16="http://schemas.microsoft.com/office/drawing/2014/main" id="{1EFABF51-BDEF-BB4F-A819-4CBDA205072F}"/>
              </a:ext>
            </a:extLst>
          </p:cNvPr>
          <p:cNvSpPr>
            <a:spLocks noGrp="1" noChangeArrowheads="1"/>
          </p:cNvSpPr>
          <p:nvPr>
            <p:ph idx="1"/>
          </p:nvPr>
        </p:nvSpPr>
        <p:spPr>
          <a:xfrm>
            <a:off x="609600" y="1174746"/>
            <a:ext cx="10972800" cy="4525962"/>
          </a:xfrm>
        </p:spPr>
        <p:txBody>
          <a:bodyPr/>
          <a:lstStyle/>
          <a:p>
            <a:pPr marL="0" indent="0" eaLnBrk="1" hangingPunct="1">
              <a:buFont typeface="Arial" panose="020B0604020202020204" pitchFamily="34" charset="0"/>
              <a:buNone/>
            </a:pPr>
            <a:r>
              <a:rPr lang="en-GB" altLang="en-US" sz="2800" b="1" dirty="0"/>
              <a:t>The Organisation must ensure that:</a:t>
            </a:r>
            <a:br>
              <a:rPr lang="en-GB" altLang="en-US" sz="2800" b="1" dirty="0"/>
            </a:br>
            <a:endParaRPr lang="en-GB" altLang="en-US" b="1" dirty="0">
              <a:solidFill>
                <a:srgbClr val="FF0000"/>
              </a:solidFill>
            </a:endParaRPr>
          </a:p>
          <a:p>
            <a:pPr marL="0" indent="0">
              <a:buNone/>
            </a:pPr>
            <a:r>
              <a:rPr lang="en-GB" altLang="en-US" dirty="0"/>
              <a:t>Customer touch points capture &amp; report in a timely manner</a:t>
            </a:r>
          </a:p>
          <a:p>
            <a:pPr marL="0" indent="0">
              <a:buNone/>
            </a:pPr>
            <a:endParaRPr lang="en-GB" altLang="en-US" sz="800" dirty="0"/>
          </a:p>
          <a:p>
            <a:pPr marL="0" indent="0">
              <a:buNone/>
            </a:pPr>
            <a:r>
              <a:rPr lang="en-GB" altLang="en-US" dirty="0"/>
              <a:t>Database strategy must achieve relevant information and be secure</a:t>
            </a:r>
          </a:p>
          <a:p>
            <a:pPr marL="0" indent="0">
              <a:buNone/>
            </a:pPr>
            <a:endParaRPr lang="en-GB" altLang="en-US" sz="800" dirty="0"/>
          </a:p>
          <a:p>
            <a:pPr marL="0" indent="0">
              <a:buNone/>
            </a:pPr>
            <a:r>
              <a:rPr lang="en-GB" altLang="en-US" dirty="0"/>
              <a:t>They keep abreast of privacy regulation for all relevant markets (GDPR)</a:t>
            </a:r>
          </a:p>
        </p:txBody>
      </p:sp>
    </p:spTree>
    <p:extLst>
      <p:ext uri="{BB962C8B-B14F-4D97-AF65-F5344CB8AC3E}">
        <p14:creationId xmlns:p14="http://schemas.microsoft.com/office/powerpoint/2010/main" val="2329265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3" name="TextBox 2">
            <a:extLst>
              <a:ext uri="{FF2B5EF4-FFF2-40B4-BE49-F238E27FC236}">
                <a16:creationId xmlns:a16="http://schemas.microsoft.com/office/drawing/2014/main" id="{A658C365-FC99-4B4E-AC0B-1F28E4E26F88}"/>
              </a:ext>
            </a:extLst>
          </p:cNvPr>
          <p:cNvSpPr txBox="1"/>
          <p:nvPr/>
        </p:nvSpPr>
        <p:spPr>
          <a:xfrm>
            <a:off x="437213" y="1302660"/>
            <a:ext cx="11317573" cy="4431983"/>
          </a:xfrm>
          <a:prstGeom prst="rect">
            <a:avLst/>
          </a:prstGeom>
          <a:noFill/>
        </p:spPr>
        <p:txBody>
          <a:bodyPr wrap="square" rtlCol="0">
            <a:spAutoFit/>
          </a:bodyPr>
          <a:lstStyle/>
          <a:p>
            <a:r>
              <a:rPr lang="en-US" sz="2400" b="1" dirty="0"/>
              <a:t>How does CRM Work</a:t>
            </a:r>
          </a:p>
          <a:p>
            <a:endParaRPr lang="en-US" b="1" dirty="0"/>
          </a:p>
          <a:p>
            <a:r>
              <a:rPr lang="en-GB" dirty="0"/>
              <a:t>Essentially provides a central location to store customer and prospect data, track customer interactions, and share information. It allows businesses to manage customer relationships, encouraging business growth.</a:t>
            </a:r>
          </a:p>
          <a:p>
            <a:endParaRPr lang="en-GB" dirty="0"/>
          </a:p>
          <a:p>
            <a:r>
              <a:rPr lang="en-GB" dirty="0"/>
              <a:t>Through CRM, every question, service request, preference and past contact detail about all customers is instantly available, meaning all new interactions are personalised, relevant and up to date.</a:t>
            </a:r>
          </a:p>
          <a:p>
            <a:endParaRPr lang="en-GB" dirty="0"/>
          </a:p>
          <a:p>
            <a:r>
              <a:rPr lang="en-GB" dirty="0"/>
              <a:t>As well as recording all calls, emails, meetings and presentations, CRM systems can also be used to add notes, schedule follow-ups and organise next steps required to be taken, ensuring opportunities to close deals or grow customer accounts not missed.</a:t>
            </a:r>
          </a:p>
          <a:p>
            <a:endParaRPr lang="en-GB" dirty="0"/>
          </a:p>
          <a:p>
            <a:r>
              <a:rPr lang="en-GB" dirty="0"/>
              <a:t>By understanding customers better, cross- selling and upselling opportunities become clearer, giving organisations better opportunities to secure business from new ands existing customers.</a:t>
            </a:r>
          </a:p>
          <a:p>
            <a:endParaRPr lang="en-US" sz="2400" b="1" dirty="0"/>
          </a:p>
        </p:txBody>
      </p:sp>
    </p:spTree>
    <p:extLst>
      <p:ext uri="{BB962C8B-B14F-4D97-AF65-F5344CB8AC3E}">
        <p14:creationId xmlns:p14="http://schemas.microsoft.com/office/powerpoint/2010/main" val="13988502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a:xfrm>
            <a:off x="609600" y="0"/>
            <a:ext cx="10972800" cy="1143000"/>
          </a:xfrm>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3" name="TextBox 2">
            <a:extLst>
              <a:ext uri="{FF2B5EF4-FFF2-40B4-BE49-F238E27FC236}">
                <a16:creationId xmlns:a16="http://schemas.microsoft.com/office/drawing/2014/main" id="{A658C365-FC99-4B4E-AC0B-1F28E4E26F88}"/>
              </a:ext>
            </a:extLst>
          </p:cNvPr>
          <p:cNvSpPr txBox="1"/>
          <p:nvPr/>
        </p:nvSpPr>
        <p:spPr>
          <a:xfrm>
            <a:off x="374751" y="1553441"/>
            <a:ext cx="5621311" cy="2954655"/>
          </a:xfrm>
          <a:prstGeom prst="rect">
            <a:avLst/>
          </a:prstGeom>
          <a:noFill/>
        </p:spPr>
        <p:txBody>
          <a:bodyPr wrap="square" rtlCol="0">
            <a:spAutoFit/>
          </a:bodyPr>
          <a:lstStyle/>
          <a:p>
            <a:r>
              <a:rPr lang="en-US" sz="2400" b="1" dirty="0"/>
              <a:t>Key Features of CRM System</a:t>
            </a:r>
          </a:p>
          <a:p>
            <a:endParaRPr lang="en-US" b="1" dirty="0"/>
          </a:p>
          <a:p>
            <a:pPr marL="342900" indent="-342900">
              <a:buFont typeface="Arial" panose="020B0604020202020204" pitchFamily="34" charset="0"/>
              <a:buChar char="•"/>
            </a:pPr>
            <a:r>
              <a:rPr lang="en-US" sz="2400" dirty="0"/>
              <a:t>Contact Management</a:t>
            </a:r>
          </a:p>
          <a:p>
            <a:pPr marL="342900" indent="-342900">
              <a:buFont typeface="Arial" panose="020B0604020202020204" pitchFamily="34" charset="0"/>
              <a:buChar char="•"/>
            </a:pPr>
            <a:r>
              <a:rPr lang="en-GB" sz="2400" dirty="0"/>
              <a:t>Instant messaging between employees</a:t>
            </a:r>
            <a:endParaRPr lang="en-US" sz="2400" dirty="0"/>
          </a:p>
          <a:p>
            <a:pPr marL="342900" indent="-342900">
              <a:buFont typeface="Arial" panose="020B0604020202020204" pitchFamily="34" charset="0"/>
              <a:buChar char="•"/>
            </a:pPr>
            <a:r>
              <a:rPr lang="en-US" sz="2400" dirty="0"/>
              <a:t>File &amp; Content Sharing Analytics</a:t>
            </a:r>
          </a:p>
          <a:p>
            <a:pPr marL="342900" indent="-342900">
              <a:buFont typeface="Arial" panose="020B0604020202020204" pitchFamily="34" charset="0"/>
              <a:buChar char="•"/>
            </a:pPr>
            <a:r>
              <a:rPr lang="en-US" sz="2400" dirty="0"/>
              <a:t>Lead Management</a:t>
            </a:r>
          </a:p>
          <a:p>
            <a:pPr marL="342900" indent="-342900">
              <a:buFont typeface="Arial" panose="020B0604020202020204" pitchFamily="34" charset="0"/>
              <a:buChar char="•"/>
            </a:pPr>
            <a:r>
              <a:rPr lang="en-US" sz="2400" dirty="0"/>
              <a:t>Sales Forecasting</a:t>
            </a:r>
          </a:p>
          <a:p>
            <a:pPr marL="342900" indent="-342900">
              <a:buFont typeface="Arial" panose="020B0604020202020204" pitchFamily="34" charset="0"/>
              <a:buChar char="•"/>
            </a:pPr>
            <a:r>
              <a:rPr lang="en-US" sz="2400" dirty="0"/>
              <a:t>Email Tracking </a:t>
            </a:r>
          </a:p>
        </p:txBody>
      </p:sp>
      <p:pic>
        <p:nvPicPr>
          <p:cNvPr id="5" name="Picture 4">
            <a:extLst>
              <a:ext uri="{FF2B5EF4-FFF2-40B4-BE49-F238E27FC236}">
                <a16:creationId xmlns:a16="http://schemas.microsoft.com/office/drawing/2014/main" id="{FA0A4F30-29DD-4348-8730-7B6C9B7B08DA}"/>
              </a:ext>
            </a:extLst>
          </p:cNvPr>
          <p:cNvPicPr>
            <a:picLocks noChangeAspect="1"/>
          </p:cNvPicPr>
          <p:nvPr/>
        </p:nvPicPr>
        <p:blipFill>
          <a:blip r:embed="rId3"/>
          <a:stretch>
            <a:fillRect/>
          </a:stretch>
        </p:blipFill>
        <p:spPr>
          <a:xfrm>
            <a:off x="3357797" y="3595558"/>
            <a:ext cx="8631002" cy="2083345"/>
          </a:xfrm>
          <a:prstGeom prst="rect">
            <a:avLst/>
          </a:prstGeom>
        </p:spPr>
      </p:pic>
    </p:spTree>
    <p:extLst>
      <p:ext uri="{BB962C8B-B14F-4D97-AF65-F5344CB8AC3E}">
        <p14:creationId xmlns:p14="http://schemas.microsoft.com/office/powerpoint/2010/main" val="17718254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a:xfrm>
            <a:off x="609600" y="0"/>
            <a:ext cx="10972800" cy="1143000"/>
          </a:xfrm>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3" name="TextBox 2">
            <a:extLst>
              <a:ext uri="{FF2B5EF4-FFF2-40B4-BE49-F238E27FC236}">
                <a16:creationId xmlns:a16="http://schemas.microsoft.com/office/drawing/2014/main" id="{A658C365-FC99-4B4E-AC0B-1F28E4E26F88}"/>
              </a:ext>
            </a:extLst>
          </p:cNvPr>
          <p:cNvSpPr txBox="1"/>
          <p:nvPr/>
        </p:nvSpPr>
        <p:spPr>
          <a:xfrm>
            <a:off x="374751" y="1253641"/>
            <a:ext cx="5059179" cy="1661993"/>
          </a:xfrm>
          <a:prstGeom prst="rect">
            <a:avLst/>
          </a:prstGeom>
          <a:noFill/>
        </p:spPr>
        <p:txBody>
          <a:bodyPr wrap="square" rtlCol="0">
            <a:spAutoFit/>
          </a:bodyPr>
          <a:lstStyle/>
          <a:p>
            <a:r>
              <a:rPr lang="en-US" sz="2400" b="1" dirty="0"/>
              <a:t>Benefits of CRM System</a:t>
            </a:r>
          </a:p>
          <a:p>
            <a:endParaRPr lang="en-US" b="1" dirty="0"/>
          </a:p>
          <a:p>
            <a:pPr marL="457200" indent="-457200">
              <a:buFont typeface="+mj-lt"/>
              <a:buAutoNum type="arabicPeriod"/>
            </a:pPr>
            <a:r>
              <a:rPr lang="en-GB" sz="2000" dirty="0"/>
              <a:t>Collaborate through integration</a:t>
            </a:r>
          </a:p>
          <a:p>
            <a:pPr marL="457200" indent="-457200">
              <a:buFont typeface="+mj-lt"/>
              <a:buAutoNum type="arabicPeriod"/>
            </a:pPr>
            <a:r>
              <a:rPr lang="en-GB" sz="2000" dirty="0"/>
              <a:t>Manage pipeline effectively</a:t>
            </a:r>
          </a:p>
          <a:p>
            <a:pPr marL="457200" indent="-457200">
              <a:buFont typeface="+mj-lt"/>
              <a:buAutoNum type="arabicPeriod"/>
            </a:pPr>
            <a:r>
              <a:rPr lang="en-GB" sz="2000" dirty="0"/>
              <a:t>Automate for maximum productivity</a:t>
            </a:r>
          </a:p>
        </p:txBody>
      </p:sp>
      <p:pic>
        <p:nvPicPr>
          <p:cNvPr id="5" name="Picture 4">
            <a:extLst>
              <a:ext uri="{FF2B5EF4-FFF2-40B4-BE49-F238E27FC236}">
                <a16:creationId xmlns:a16="http://schemas.microsoft.com/office/drawing/2014/main" id="{FA0A4F30-29DD-4348-8730-7B6C9B7B08DA}"/>
              </a:ext>
            </a:extLst>
          </p:cNvPr>
          <p:cNvPicPr>
            <a:picLocks noChangeAspect="1"/>
          </p:cNvPicPr>
          <p:nvPr/>
        </p:nvPicPr>
        <p:blipFill>
          <a:blip r:embed="rId3"/>
          <a:stretch>
            <a:fillRect/>
          </a:stretch>
        </p:blipFill>
        <p:spPr>
          <a:xfrm>
            <a:off x="827226" y="3073638"/>
            <a:ext cx="10606937" cy="2560295"/>
          </a:xfrm>
          <a:prstGeom prst="rect">
            <a:avLst/>
          </a:prstGeom>
        </p:spPr>
      </p:pic>
      <p:sp>
        <p:nvSpPr>
          <p:cNvPr id="6" name="TextBox 5">
            <a:extLst>
              <a:ext uri="{FF2B5EF4-FFF2-40B4-BE49-F238E27FC236}">
                <a16:creationId xmlns:a16="http://schemas.microsoft.com/office/drawing/2014/main" id="{6CAA18E5-62A0-434F-B9C1-CABAB4081AE1}"/>
              </a:ext>
            </a:extLst>
          </p:cNvPr>
          <p:cNvSpPr txBox="1"/>
          <p:nvPr/>
        </p:nvSpPr>
        <p:spPr>
          <a:xfrm>
            <a:off x="5333998" y="1875050"/>
            <a:ext cx="6858002" cy="1015663"/>
          </a:xfrm>
          <a:prstGeom prst="rect">
            <a:avLst/>
          </a:prstGeom>
          <a:noFill/>
        </p:spPr>
        <p:txBody>
          <a:bodyPr wrap="square" rtlCol="0">
            <a:spAutoFit/>
          </a:bodyPr>
          <a:lstStyle/>
          <a:p>
            <a:pPr marL="457200" indent="-457200">
              <a:buAutoNum type="arabicPeriod" startAt="4"/>
            </a:pPr>
            <a:r>
              <a:rPr lang="en-GB" sz="2000" dirty="0"/>
              <a:t>Engage to build lasting customer relationships</a:t>
            </a:r>
          </a:p>
          <a:p>
            <a:pPr marL="457200" indent="-457200">
              <a:buAutoNum type="arabicPeriod" startAt="4"/>
            </a:pPr>
            <a:r>
              <a:rPr lang="en-GB" sz="2000" dirty="0"/>
              <a:t>Improve customer experience with shared information</a:t>
            </a:r>
          </a:p>
          <a:p>
            <a:pPr marL="457200" indent="-457200">
              <a:buAutoNum type="arabicPeriod" startAt="4"/>
            </a:pPr>
            <a:r>
              <a:rPr lang="en-GB" sz="2000" dirty="0"/>
              <a:t>Increase revenues</a:t>
            </a:r>
          </a:p>
        </p:txBody>
      </p:sp>
    </p:spTree>
    <p:extLst>
      <p:ext uri="{BB962C8B-B14F-4D97-AF65-F5344CB8AC3E}">
        <p14:creationId xmlns:p14="http://schemas.microsoft.com/office/powerpoint/2010/main" val="3354433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6090656-4521-DF40-BFDC-C90B2A15293B}"/>
              </a:ext>
            </a:extLst>
          </p:cNvPr>
          <p:cNvSpPr>
            <a:spLocks noGrp="1"/>
          </p:cNvSpPr>
          <p:nvPr>
            <p:ph idx="1"/>
          </p:nvPr>
        </p:nvSpPr>
        <p:spPr/>
        <p:txBody>
          <a:bodyPr>
            <a:normAutofit fontScale="92500" lnSpcReduction="20000"/>
          </a:bodyPr>
          <a:lstStyle/>
          <a:p>
            <a:pPr marL="0" indent="0">
              <a:buNone/>
              <a:defRPr/>
            </a:pPr>
            <a:r>
              <a:rPr lang="en-GB" altLang="en-US" b="1" dirty="0"/>
              <a:t>Issues Related to CRM</a:t>
            </a:r>
            <a:br>
              <a:rPr lang="en-GB" altLang="en-US" b="1" dirty="0"/>
            </a:br>
            <a:br>
              <a:rPr lang="en-GB" altLang="en-US" dirty="0">
                <a:solidFill>
                  <a:srgbClr val="FF0000"/>
                </a:solidFill>
              </a:rPr>
            </a:br>
            <a:r>
              <a:rPr lang="en-GB" altLang="en-US" dirty="0"/>
              <a:t>Customer privacy</a:t>
            </a:r>
          </a:p>
          <a:p>
            <a:pPr marL="0" indent="0">
              <a:buNone/>
              <a:defRPr/>
            </a:pPr>
            <a:endParaRPr lang="en-GB" altLang="en-US" sz="800" dirty="0"/>
          </a:p>
          <a:p>
            <a:pPr marL="0" indent="0">
              <a:buNone/>
              <a:defRPr/>
            </a:pPr>
            <a:r>
              <a:rPr lang="en-GB" altLang="en-US" dirty="0"/>
              <a:t>Laws in the finance &amp; health sector about how and where data can be used</a:t>
            </a:r>
          </a:p>
          <a:p>
            <a:pPr marL="0" indent="0">
              <a:buNone/>
              <a:defRPr/>
            </a:pPr>
            <a:endParaRPr lang="en-GB" altLang="en-US" sz="800" dirty="0"/>
          </a:p>
          <a:p>
            <a:pPr marL="0" indent="0">
              <a:buNone/>
              <a:defRPr/>
            </a:pPr>
            <a:r>
              <a:rPr lang="en-GB" altLang="en-US" dirty="0"/>
              <a:t>Information about children in various age ranges 0-2 years, 2-4 years up to 13 years of age </a:t>
            </a:r>
          </a:p>
          <a:p>
            <a:pPr marL="0" indent="0">
              <a:buNone/>
              <a:defRPr/>
            </a:pPr>
            <a:endParaRPr lang="en-GB" altLang="en-US" sz="800" dirty="0"/>
          </a:p>
          <a:p>
            <a:pPr marL="0" indent="0">
              <a:buNone/>
              <a:defRPr/>
            </a:pPr>
            <a:r>
              <a:rPr lang="en-GB" altLang="en-US" dirty="0"/>
              <a:t>Organisations struggle to keep up with growing legislation and industry best practice</a:t>
            </a:r>
          </a:p>
          <a:p>
            <a:pPr marL="0" indent="0">
              <a:buNone/>
              <a:defRPr/>
            </a:pPr>
            <a:endParaRPr lang="en-GB" altLang="en-US" sz="800" dirty="0"/>
          </a:p>
          <a:p>
            <a:pPr marL="0" indent="0">
              <a:buNone/>
              <a:defRPr/>
            </a:pPr>
            <a:r>
              <a:rPr lang="en-GB" altLang="en-US" dirty="0"/>
              <a:t>Individuals opting in </a:t>
            </a:r>
          </a:p>
          <a:p>
            <a:endParaRPr lang="en-US" dirty="0"/>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23</a:t>
            </a:fld>
            <a:endParaRPr lang="en-GB"/>
          </a:p>
        </p:txBody>
      </p:sp>
    </p:spTree>
    <p:extLst>
      <p:ext uri="{BB962C8B-B14F-4D97-AF65-F5344CB8AC3E}">
        <p14:creationId xmlns:p14="http://schemas.microsoft.com/office/powerpoint/2010/main" val="28074504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831-B112-A442-94C1-7770E1AFA13D}"/>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66090656-4521-DF40-BFDC-C90B2A15293B}"/>
              </a:ext>
            </a:extLst>
          </p:cNvPr>
          <p:cNvSpPr>
            <a:spLocks noGrp="1"/>
          </p:cNvSpPr>
          <p:nvPr>
            <p:ph idx="1"/>
          </p:nvPr>
        </p:nvSpPr>
        <p:spPr/>
        <p:txBody>
          <a:bodyPr>
            <a:normAutofit/>
          </a:bodyPr>
          <a:lstStyle/>
          <a:p>
            <a:pPr marL="0" indent="0">
              <a:buNone/>
            </a:pPr>
            <a:r>
              <a:rPr lang="en-GB" altLang="en-US" b="1" dirty="0"/>
              <a:t>Homework</a:t>
            </a:r>
            <a:br>
              <a:rPr lang="en-GB" altLang="en-US" b="1" dirty="0"/>
            </a:br>
            <a:br>
              <a:rPr lang="en-GB" altLang="en-US" dirty="0">
                <a:solidFill>
                  <a:srgbClr val="FF0000"/>
                </a:solidFill>
              </a:rPr>
            </a:br>
            <a:r>
              <a:rPr lang="en-GB" altLang="en-US" dirty="0">
                <a:cs typeface="Arial" panose="020B0604020202020204" pitchFamily="34" charset="0"/>
              </a:rPr>
              <a:t>Watch the P&amp;O Get Hot on Service for brief discussion at the next session, looking at the what, where, why, who.  (Resources Section)</a:t>
            </a:r>
          </a:p>
          <a:p>
            <a:pPr marL="0" indent="0">
              <a:buNone/>
            </a:pPr>
            <a:endParaRPr lang="en-GB" altLang="en-US" sz="1200" dirty="0">
              <a:cs typeface="Arial" panose="020B0604020202020204" pitchFamily="34" charset="0"/>
            </a:endParaRPr>
          </a:p>
          <a:p>
            <a:pPr marL="0" indent="0">
              <a:buNone/>
            </a:pPr>
            <a:r>
              <a:rPr lang="en-GB" altLang="en-US" dirty="0">
                <a:cs typeface="Arial" panose="020B0604020202020204" pitchFamily="34" charset="0"/>
              </a:rPr>
              <a:t>Discuss your </a:t>
            </a:r>
            <a:r>
              <a:rPr lang="en-GB" altLang="en-US" i="1" dirty="0">
                <a:cs typeface="Arial" panose="020B0604020202020204" pitchFamily="34" charset="0"/>
              </a:rPr>
              <a:t>“feelings” </a:t>
            </a:r>
            <a:r>
              <a:rPr lang="en-GB" altLang="en-US" dirty="0">
                <a:cs typeface="Arial" panose="020B0604020202020204" pitchFamily="34" charset="0"/>
              </a:rPr>
              <a:t>about the customer service of your organisation.</a:t>
            </a:r>
          </a:p>
          <a:p>
            <a:pPr marL="0" indent="0">
              <a:buNone/>
            </a:pPr>
            <a:br>
              <a:rPr lang="en-GB" altLang="en-US" dirty="0">
                <a:cs typeface="Arial" panose="020B0604020202020204" pitchFamily="34" charset="0"/>
              </a:rPr>
            </a:br>
            <a:r>
              <a:rPr lang="en-GB" altLang="en-US" dirty="0">
                <a:cs typeface="Arial" panose="020B0604020202020204" pitchFamily="34" charset="0"/>
              </a:rPr>
              <a:t>Review material on annual company reports.</a:t>
            </a:r>
          </a:p>
        </p:txBody>
      </p:sp>
      <p:sp>
        <p:nvSpPr>
          <p:cNvPr id="4" name="Slide Number Placeholder 3">
            <a:extLst>
              <a:ext uri="{FF2B5EF4-FFF2-40B4-BE49-F238E27FC236}">
                <a16:creationId xmlns:a16="http://schemas.microsoft.com/office/drawing/2014/main" id="{B9115EE7-C99A-FC49-98B3-973984A28EA8}"/>
              </a:ext>
            </a:extLst>
          </p:cNvPr>
          <p:cNvSpPr>
            <a:spLocks noGrp="1"/>
          </p:cNvSpPr>
          <p:nvPr>
            <p:ph type="sldNum" sz="quarter" idx="12"/>
          </p:nvPr>
        </p:nvSpPr>
        <p:spPr/>
        <p:txBody>
          <a:bodyPr/>
          <a:lstStyle/>
          <a:p>
            <a:fld id="{3D165440-4880-415F-9146-4793BDD623F8}" type="slidenum">
              <a:rPr lang="en-GB" smtClean="0"/>
              <a:t>24</a:t>
            </a:fld>
            <a:endParaRPr lang="en-GB"/>
          </a:p>
        </p:txBody>
      </p:sp>
    </p:spTree>
    <p:extLst>
      <p:ext uri="{BB962C8B-B14F-4D97-AF65-F5344CB8AC3E}">
        <p14:creationId xmlns:p14="http://schemas.microsoft.com/office/powerpoint/2010/main" val="1608731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358327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75744-4290-A140-83C6-804E0BA431D7}"/>
              </a:ext>
            </a:extLst>
          </p:cNvPr>
          <p:cNvSpPr>
            <a:spLocks noGrp="1"/>
          </p:cNvSpPr>
          <p:nvPr>
            <p:ph type="title"/>
          </p:nvPr>
        </p:nvSpPr>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C93D3E87-06AF-F449-A9B7-13CE4C9DA5DA}"/>
              </a:ext>
            </a:extLst>
          </p:cNvPr>
          <p:cNvSpPr>
            <a:spLocks noGrp="1"/>
          </p:cNvSpPr>
          <p:nvPr>
            <p:ph idx="1"/>
          </p:nvPr>
        </p:nvSpPr>
        <p:spPr/>
        <p:txBody>
          <a:bodyPr>
            <a:normAutofit/>
          </a:bodyPr>
          <a:lstStyle/>
          <a:p>
            <a:pPr marL="0" indent="0">
              <a:buNone/>
            </a:pPr>
            <a:r>
              <a:rPr lang="en-US" dirty="0"/>
              <a:t>References</a:t>
            </a:r>
          </a:p>
          <a:p>
            <a:pPr marL="0" indent="0">
              <a:buNone/>
            </a:pPr>
            <a:r>
              <a:rPr lang="en-GB" sz="1800" dirty="0" err="1"/>
              <a:t>Kulpa</a:t>
            </a:r>
            <a:r>
              <a:rPr lang="en-GB" sz="1800" dirty="0"/>
              <a:t>, J., 2017. </a:t>
            </a:r>
            <a:r>
              <a:rPr lang="en-GB" sz="1800" i="1" dirty="0"/>
              <a:t>Council Post: Why Is Customer Relationship Management So Important?</a:t>
            </a:r>
            <a:r>
              <a:rPr lang="en-GB" sz="1800" dirty="0"/>
              <a:t>. [online] Forbes. Available at: &lt;https://</a:t>
            </a:r>
            <a:r>
              <a:rPr lang="en-GB" sz="1800" dirty="0" err="1"/>
              <a:t>www.forbes.com</a:t>
            </a:r>
            <a:r>
              <a:rPr lang="en-GB" sz="1800" dirty="0"/>
              <a:t>/sites/</a:t>
            </a:r>
            <a:r>
              <a:rPr lang="en-GB" sz="1800" dirty="0" err="1"/>
              <a:t>forbesagencycouncil</a:t>
            </a:r>
            <a:r>
              <a:rPr lang="en-GB" sz="1800" dirty="0"/>
              <a:t>/2017/10/24/why-is-customer-relationship-management-so-important/#580366dd7dac&gt; [Accessed 18 May 2020].</a:t>
            </a:r>
          </a:p>
          <a:p>
            <a:pPr marL="0" indent="0">
              <a:buNone/>
            </a:pPr>
            <a:endParaRPr lang="en-GB" sz="1800" dirty="0"/>
          </a:p>
          <a:p>
            <a:pPr marL="0" indent="0">
              <a:buNone/>
            </a:pPr>
            <a:r>
              <a:rPr lang="en-GB" sz="1800" dirty="0"/>
              <a:t>Pollack, T., 2014. </a:t>
            </a:r>
            <a:r>
              <a:rPr lang="en-GB" sz="1800" i="1" dirty="0"/>
              <a:t>A Brief Introduction To Customer Relationship Management Systems - Tait Pollack</a:t>
            </a:r>
            <a:r>
              <a:rPr lang="en-GB" sz="1800" dirty="0"/>
              <a:t>. [online] Tait Pollack. Available at: &lt;https://</a:t>
            </a:r>
            <a:r>
              <a:rPr lang="en-GB" sz="1800" dirty="0" err="1"/>
              <a:t>www.taitpollack.com</a:t>
            </a:r>
            <a:r>
              <a:rPr lang="en-GB" sz="1800" dirty="0"/>
              <a:t>/a-brief-introduction-to-customer-relationship-management-systems/&gt; [Accessed 1 May 2020].</a:t>
            </a:r>
          </a:p>
          <a:p>
            <a:pPr marL="0" indent="0">
              <a:buNone/>
            </a:pPr>
            <a:endParaRPr lang="en-GB" sz="1800" dirty="0"/>
          </a:p>
          <a:p>
            <a:pPr marL="0" indent="0">
              <a:buNone/>
            </a:pPr>
            <a:r>
              <a:rPr lang="en-GB" sz="1800" dirty="0" err="1"/>
              <a:t>Wailgum</a:t>
            </a:r>
            <a:r>
              <a:rPr lang="en-GB" sz="1800" dirty="0"/>
              <a:t>, T. and </a:t>
            </a:r>
            <a:r>
              <a:rPr lang="en-GB" sz="1800" dirty="0" err="1"/>
              <a:t>Fruhlinger</a:t>
            </a:r>
            <a:r>
              <a:rPr lang="en-GB" sz="1800" dirty="0"/>
              <a:t>, J., 2018. </a:t>
            </a:r>
            <a:r>
              <a:rPr lang="en-GB" sz="1800" i="1" dirty="0"/>
              <a:t>What Is CRM? Software For Managing Customer Data</a:t>
            </a:r>
            <a:r>
              <a:rPr lang="en-GB" sz="1800" dirty="0"/>
              <a:t>. [online] CIO. Available at: &lt;https://</a:t>
            </a:r>
            <a:r>
              <a:rPr lang="en-GB" sz="1800" dirty="0" err="1"/>
              <a:t>www.cio.com</a:t>
            </a:r>
            <a:r>
              <a:rPr lang="en-GB" sz="1800" dirty="0"/>
              <a:t>/article/2439505/customer-relationship-management-crm-definition-and-solutions.html#tk.cio_rs&gt; [Accessed 2 May 2020].</a:t>
            </a:r>
            <a:endParaRPr lang="en-US" sz="1800" dirty="0"/>
          </a:p>
        </p:txBody>
      </p:sp>
      <p:sp>
        <p:nvSpPr>
          <p:cNvPr id="4" name="Slide Number Placeholder 3">
            <a:extLst>
              <a:ext uri="{FF2B5EF4-FFF2-40B4-BE49-F238E27FC236}">
                <a16:creationId xmlns:a16="http://schemas.microsoft.com/office/drawing/2014/main" id="{1C8A6E03-B8C2-6E4D-B3C4-488A21AF516C}"/>
              </a:ext>
            </a:extLst>
          </p:cNvPr>
          <p:cNvSpPr>
            <a:spLocks noGrp="1"/>
          </p:cNvSpPr>
          <p:nvPr>
            <p:ph type="sldNum" sz="quarter" idx="12"/>
          </p:nvPr>
        </p:nvSpPr>
        <p:spPr/>
        <p:txBody>
          <a:bodyPr/>
          <a:lstStyle/>
          <a:p>
            <a:fld id="{3D165440-4880-415F-9146-4793BDD623F8}" type="slidenum">
              <a:rPr lang="en-GB" smtClean="0"/>
              <a:t>26</a:t>
            </a:fld>
            <a:endParaRPr lang="en-GB"/>
          </a:p>
        </p:txBody>
      </p:sp>
    </p:spTree>
    <p:extLst>
      <p:ext uri="{BB962C8B-B14F-4D97-AF65-F5344CB8AC3E}">
        <p14:creationId xmlns:p14="http://schemas.microsoft.com/office/powerpoint/2010/main" val="3095745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516</TotalTime>
  <Words>4184</Words>
  <Application>Microsoft Macintosh PowerPoint</Application>
  <PresentationFormat>Widescreen</PresentationFormat>
  <Paragraphs>408</Paragraphs>
  <Slides>26</Slides>
  <Notes>16</Notes>
  <HiddenSlides>5</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Myriad Pro</vt:lpstr>
      <vt:lpstr>20140311PresentationUWTSDTemplate</vt:lpstr>
      <vt:lpstr>BA Management Skills for the Workplace BMSK5003</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 Davies</dc:creator>
  <cp:lastModifiedBy>Mark Bell-Davies</cp:lastModifiedBy>
  <cp:revision>40</cp:revision>
  <dcterms:created xsi:type="dcterms:W3CDTF">2020-05-11T13:19:44Z</dcterms:created>
  <dcterms:modified xsi:type="dcterms:W3CDTF">2020-07-10T13:35:15Z</dcterms:modified>
</cp:coreProperties>
</file>