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0" autoAdjust="0"/>
    <p:restoredTop sz="94617"/>
  </p:normalViewPr>
  <p:slideViewPr>
    <p:cSldViewPr snapToGrid="0">
      <p:cViewPr varScale="1">
        <p:scale>
          <a:sx n="88" d="100"/>
          <a:sy n="88" d="100"/>
        </p:scale>
        <p:origin x="96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612695-ED8C-4E9C-93FC-0F934515714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18AFA1F-5C3A-442F-815D-A9C5588939E8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1" dirty="0"/>
            <a:t>Research Aim</a:t>
          </a:r>
          <a:endParaRPr lang="en-GB" dirty="0"/>
        </a:p>
      </dgm:t>
    </dgm:pt>
    <dgm:pt modelId="{09907347-7CAA-4455-9BC5-717380E8839A}" type="parTrans" cxnId="{CCA00230-FCF5-45CD-8C4E-1E14ECAE42FC}">
      <dgm:prSet/>
      <dgm:spPr/>
      <dgm:t>
        <a:bodyPr/>
        <a:lstStyle/>
        <a:p>
          <a:endParaRPr lang="en-GB"/>
        </a:p>
      </dgm:t>
    </dgm:pt>
    <dgm:pt modelId="{993EDE60-CA3E-4DCC-8ED3-8E40AFE89536}" type="sibTrans" cxnId="{CCA00230-FCF5-45CD-8C4E-1E14ECAE42FC}">
      <dgm:prSet/>
      <dgm:spPr/>
      <dgm:t>
        <a:bodyPr/>
        <a:lstStyle/>
        <a:p>
          <a:endParaRPr lang="en-GB"/>
        </a:p>
      </dgm:t>
    </dgm:pt>
    <dgm:pt modelId="{552830DC-1D8E-4BA1-9A2E-B62840046064}">
      <dgm:prSet/>
      <dgm:spPr/>
      <dgm:t>
        <a:bodyPr/>
        <a:lstStyle/>
        <a:p>
          <a:pPr>
            <a:buFont typeface="+mj-lt"/>
            <a:buAutoNum type="arabicPeriod"/>
          </a:pPr>
          <a:r>
            <a:rPr lang="en-US" b="1" dirty="0"/>
            <a:t>Objectives</a:t>
          </a:r>
          <a:endParaRPr lang="en-US" dirty="0"/>
        </a:p>
      </dgm:t>
    </dgm:pt>
    <dgm:pt modelId="{37B39972-9BE5-4CCB-8E6F-C3ADAE4A662C}" type="parTrans" cxnId="{4AEE77F0-CDAD-4FB6-8C79-EC88C06953A8}">
      <dgm:prSet/>
      <dgm:spPr/>
      <dgm:t>
        <a:bodyPr/>
        <a:lstStyle/>
        <a:p>
          <a:endParaRPr lang="en-GB"/>
        </a:p>
      </dgm:t>
    </dgm:pt>
    <dgm:pt modelId="{565C9252-1A31-4936-AECA-68BB8934F133}" type="sibTrans" cxnId="{4AEE77F0-CDAD-4FB6-8C79-EC88C06953A8}">
      <dgm:prSet/>
      <dgm:spPr/>
      <dgm:t>
        <a:bodyPr/>
        <a:lstStyle/>
        <a:p>
          <a:endParaRPr lang="en-GB"/>
        </a:p>
      </dgm:t>
    </dgm:pt>
    <dgm:pt modelId="{F92055F2-4D3A-48D7-9B4F-25DCAD008CDD}">
      <dgm:prSet/>
      <dgm:spPr/>
      <dgm:t>
        <a:bodyPr/>
        <a:lstStyle/>
        <a:p>
          <a:pPr>
            <a:buFont typeface="+mj-lt"/>
            <a:buAutoNum type="arabicPeriod"/>
          </a:pPr>
          <a:r>
            <a:rPr lang="en-US" dirty="0"/>
            <a:t>To examine the role of media in framing Gaza as a global humanitarian cause, transcending geography. </a:t>
          </a:r>
        </a:p>
      </dgm:t>
    </dgm:pt>
    <dgm:pt modelId="{12F965AD-7095-4DAE-928E-31C7E206DCB3}" type="parTrans" cxnId="{BB58B376-5707-4144-8358-A08ED4B9A832}">
      <dgm:prSet/>
      <dgm:spPr/>
      <dgm:t>
        <a:bodyPr/>
        <a:lstStyle/>
        <a:p>
          <a:endParaRPr lang="en-GB"/>
        </a:p>
      </dgm:t>
    </dgm:pt>
    <dgm:pt modelId="{43A66EC7-9F18-4305-A027-6AFA8778CB73}" type="sibTrans" cxnId="{BB58B376-5707-4144-8358-A08ED4B9A832}">
      <dgm:prSet/>
      <dgm:spPr/>
      <dgm:t>
        <a:bodyPr/>
        <a:lstStyle/>
        <a:p>
          <a:endParaRPr lang="en-GB"/>
        </a:p>
      </dgm:t>
    </dgm:pt>
    <dgm:pt modelId="{ED98CFF3-76CC-4A90-BD39-0319F34CE31E}">
      <dgm:prSet/>
      <dgm:spPr/>
      <dgm:t>
        <a:bodyPr/>
        <a:lstStyle/>
        <a:p>
          <a:pPr>
            <a:buFont typeface="+mj-lt"/>
            <a:buAutoNum type="arabicPeriod"/>
          </a:pPr>
          <a:r>
            <a:rPr lang="en-US" dirty="0"/>
            <a:t>To understand how Gaza's symbolic power influences political, humanitarian, and global discourses.</a:t>
          </a:r>
        </a:p>
      </dgm:t>
    </dgm:pt>
    <dgm:pt modelId="{5782BDAE-FB63-474E-8DBE-B9920408D408}" type="parTrans" cxnId="{159C944C-9DA4-4497-B41A-57F2A2445976}">
      <dgm:prSet/>
      <dgm:spPr/>
      <dgm:t>
        <a:bodyPr/>
        <a:lstStyle/>
        <a:p>
          <a:endParaRPr lang="en-GB"/>
        </a:p>
      </dgm:t>
    </dgm:pt>
    <dgm:pt modelId="{49D3746C-6B6B-4DCE-B32F-C322604662DE}" type="sibTrans" cxnId="{159C944C-9DA4-4497-B41A-57F2A2445976}">
      <dgm:prSet/>
      <dgm:spPr/>
      <dgm:t>
        <a:bodyPr/>
        <a:lstStyle/>
        <a:p>
          <a:endParaRPr lang="en-GB"/>
        </a:p>
      </dgm:t>
    </dgm:pt>
    <dgm:pt modelId="{3EB26D40-F96C-49B9-A051-9D2A8CFE83AC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/>
            <a:t>To investigate how Gaza’s small-scale quantitative features create a disproportionate qualitative impact globally. </a:t>
          </a:r>
          <a:endParaRPr lang="en-GB" dirty="0"/>
        </a:p>
      </dgm:t>
    </dgm:pt>
    <dgm:pt modelId="{1EB3DF11-04C9-4AC8-9260-940DE88D8B87}" type="parTrans" cxnId="{BFEF4ED5-E1D0-4B3F-83B1-8D6E452226E1}">
      <dgm:prSet/>
      <dgm:spPr/>
      <dgm:t>
        <a:bodyPr/>
        <a:lstStyle/>
        <a:p>
          <a:endParaRPr lang="en-GB"/>
        </a:p>
      </dgm:t>
    </dgm:pt>
    <dgm:pt modelId="{34051BCC-46F5-49F3-ABA0-E5FF0E0CCCAC}" type="sibTrans" cxnId="{BFEF4ED5-E1D0-4B3F-83B1-8D6E452226E1}">
      <dgm:prSet/>
      <dgm:spPr/>
      <dgm:t>
        <a:bodyPr/>
        <a:lstStyle/>
        <a:p>
          <a:endParaRPr lang="en-GB"/>
        </a:p>
      </dgm:t>
    </dgm:pt>
    <dgm:pt modelId="{8887721A-87FF-4D04-B192-E5E0B3BB8287}">
      <dgm:prSet/>
      <dgm:spPr/>
      <dgm:t>
        <a:bodyPr/>
        <a:lstStyle/>
        <a:p>
          <a:pPr>
            <a:buFont typeface="+mj-lt"/>
            <a:buAutoNum type="arabicPeriod"/>
          </a:pPr>
          <a:r>
            <a:rPr lang="en-US" dirty="0"/>
            <a:t>To analyze Gaza’s population, land size, casualties, and humanitarian data through statistical analysis. </a:t>
          </a:r>
        </a:p>
      </dgm:t>
    </dgm:pt>
    <dgm:pt modelId="{C54CFB74-9DB8-4B1B-B8A7-83ADD933EA45}" type="parTrans" cxnId="{9CFF71D7-A25B-42A1-B55A-AD65DAD8171B}">
      <dgm:prSet/>
      <dgm:spPr/>
      <dgm:t>
        <a:bodyPr/>
        <a:lstStyle/>
        <a:p>
          <a:endParaRPr lang="en-GB"/>
        </a:p>
      </dgm:t>
    </dgm:pt>
    <dgm:pt modelId="{9A9B9480-5C39-42B0-905C-DFBC86E6B858}" type="sibTrans" cxnId="{9CFF71D7-A25B-42A1-B55A-AD65DAD8171B}">
      <dgm:prSet/>
      <dgm:spPr/>
      <dgm:t>
        <a:bodyPr/>
        <a:lstStyle/>
        <a:p>
          <a:endParaRPr lang="en-GB"/>
        </a:p>
      </dgm:t>
    </dgm:pt>
    <dgm:pt modelId="{A53DA22B-3D62-4391-B442-62BE2C6D4B05}" type="pres">
      <dgm:prSet presAssocID="{93612695-ED8C-4E9C-93FC-0F9345157146}" presName="linear" presStyleCnt="0">
        <dgm:presLayoutVars>
          <dgm:animLvl val="lvl"/>
          <dgm:resizeHandles val="exact"/>
        </dgm:presLayoutVars>
      </dgm:prSet>
      <dgm:spPr/>
    </dgm:pt>
    <dgm:pt modelId="{9D5E2CF4-4F68-4EC6-BAFF-DF12DA47CDE9}" type="pres">
      <dgm:prSet presAssocID="{B18AFA1F-5C3A-442F-815D-A9C5588939E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B71F4D8-1179-4963-9E4C-F5119813DD66}" type="pres">
      <dgm:prSet presAssocID="{B18AFA1F-5C3A-442F-815D-A9C5588939E8}" presName="childText" presStyleLbl="revTx" presStyleIdx="0" presStyleCnt="2">
        <dgm:presLayoutVars>
          <dgm:bulletEnabled val="1"/>
        </dgm:presLayoutVars>
      </dgm:prSet>
      <dgm:spPr/>
    </dgm:pt>
    <dgm:pt modelId="{4D4D7544-41B1-4AC6-81DD-6D66E3DCD20C}" type="pres">
      <dgm:prSet presAssocID="{552830DC-1D8E-4BA1-9A2E-B62840046064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5FF370FB-AF60-4C7A-885C-820F64A31452}" type="pres">
      <dgm:prSet presAssocID="{552830DC-1D8E-4BA1-9A2E-B62840046064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FE94DC16-D932-48FC-BE63-2A1FB005DEED}" type="presOf" srcId="{F92055F2-4D3A-48D7-9B4F-25DCAD008CDD}" destId="{5FF370FB-AF60-4C7A-885C-820F64A31452}" srcOrd="0" destOrd="1" presId="urn:microsoft.com/office/officeart/2005/8/layout/vList2"/>
    <dgm:cxn modelId="{CCA00230-FCF5-45CD-8C4E-1E14ECAE42FC}" srcId="{93612695-ED8C-4E9C-93FC-0F9345157146}" destId="{B18AFA1F-5C3A-442F-815D-A9C5588939E8}" srcOrd="0" destOrd="0" parTransId="{09907347-7CAA-4455-9BC5-717380E8839A}" sibTransId="{993EDE60-CA3E-4DCC-8ED3-8E40AFE89536}"/>
    <dgm:cxn modelId="{E9390346-65D8-430F-9D89-E87BBD6881F1}" type="presOf" srcId="{8887721A-87FF-4D04-B192-E5E0B3BB8287}" destId="{5FF370FB-AF60-4C7A-885C-820F64A31452}" srcOrd="0" destOrd="0" presId="urn:microsoft.com/office/officeart/2005/8/layout/vList2"/>
    <dgm:cxn modelId="{159C944C-9DA4-4497-B41A-57F2A2445976}" srcId="{552830DC-1D8E-4BA1-9A2E-B62840046064}" destId="{ED98CFF3-76CC-4A90-BD39-0319F34CE31E}" srcOrd="2" destOrd="0" parTransId="{5782BDAE-FB63-474E-8DBE-B9920408D408}" sibTransId="{49D3746C-6B6B-4DCE-B32F-C322604662DE}"/>
    <dgm:cxn modelId="{81A49F60-B05E-4D1D-B4E3-21E984E2404C}" type="presOf" srcId="{93612695-ED8C-4E9C-93FC-0F9345157146}" destId="{A53DA22B-3D62-4391-B442-62BE2C6D4B05}" srcOrd="0" destOrd="0" presId="urn:microsoft.com/office/officeart/2005/8/layout/vList2"/>
    <dgm:cxn modelId="{BB58B376-5707-4144-8358-A08ED4B9A832}" srcId="{552830DC-1D8E-4BA1-9A2E-B62840046064}" destId="{F92055F2-4D3A-48D7-9B4F-25DCAD008CDD}" srcOrd="1" destOrd="0" parTransId="{12F965AD-7095-4DAE-928E-31C7E206DCB3}" sibTransId="{43A66EC7-9F18-4305-A027-6AFA8778CB73}"/>
    <dgm:cxn modelId="{DD0FD077-3951-406D-A104-8D1DA05FC026}" type="presOf" srcId="{3EB26D40-F96C-49B9-A051-9D2A8CFE83AC}" destId="{AB71F4D8-1179-4963-9E4C-F5119813DD66}" srcOrd="0" destOrd="0" presId="urn:microsoft.com/office/officeart/2005/8/layout/vList2"/>
    <dgm:cxn modelId="{DB11E29E-4310-4706-9193-56849289A112}" type="presOf" srcId="{B18AFA1F-5C3A-442F-815D-A9C5588939E8}" destId="{9D5E2CF4-4F68-4EC6-BAFF-DF12DA47CDE9}" srcOrd="0" destOrd="0" presId="urn:microsoft.com/office/officeart/2005/8/layout/vList2"/>
    <dgm:cxn modelId="{C9A673A1-5903-4C61-990D-3679AD82C83E}" type="presOf" srcId="{ED98CFF3-76CC-4A90-BD39-0319F34CE31E}" destId="{5FF370FB-AF60-4C7A-885C-820F64A31452}" srcOrd="0" destOrd="2" presId="urn:microsoft.com/office/officeart/2005/8/layout/vList2"/>
    <dgm:cxn modelId="{121DCDA9-DB39-4005-933E-99F21AC249D9}" type="presOf" srcId="{552830DC-1D8E-4BA1-9A2E-B62840046064}" destId="{4D4D7544-41B1-4AC6-81DD-6D66E3DCD20C}" srcOrd="0" destOrd="0" presId="urn:microsoft.com/office/officeart/2005/8/layout/vList2"/>
    <dgm:cxn modelId="{BFEF4ED5-E1D0-4B3F-83B1-8D6E452226E1}" srcId="{B18AFA1F-5C3A-442F-815D-A9C5588939E8}" destId="{3EB26D40-F96C-49B9-A051-9D2A8CFE83AC}" srcOrd="0" destOrd="0" parTransId="{1EB3DF11-04C9-4AC8-9260-940DE88D8B87}" sibTransId="{34051BCC-46F5-49F3-ABA0-E5FF0E0CCCAC}"/>
    <dgm:cxn modelId="{9CFF71D7-A25B-42A1-B55A-AD65DAD8171B}" srcId="{552830DC-1D8E-4BA1-9A2E-B62840046064}" destId="{8887721A-87FF-4D04-B192-E5E0B3BB8287}" srcOrd="0" destOrd="0" parTransId="{C54CFB74-9DB8-4B1B-B8A7-83ADD933EA45}" sibTransId="{9A9B9480-5C39-42B0-905C-DFBC86E6B858}"/>
    <dgm:cxn modelId="{4AEE77F0-CDAD-4FB6-8C79-EC88C06953A8}" srcId="{93612695-ED8C-4E9C-93FC-0F9345157146}" destId="{552830DC-1D8E-4BA1-9A2E-B62840046064}" srcOrd="1" destOrd="0" parTransId="{37B39972-9BE5-4CCB-8E6F-C3ADAE4A662C}" sibTransId="{565C9252-1A31-4936-AECA-68BB8934F133}"/>
    <dgm:cxn modelId="{4E47BCE7-F0CD-4D92-929F-AE063797F572}" type="presParOf" srcId="{A53DA22B-3D62-4391-B442-62BE2C6D4B05}" destId="{9D5E2CF4-4F68-4EC6-BAFF-DF12DA47CDE9}" srcOrd="0" destOrd="0" presId="urn:microsoft.com/office/officeart/2005/8/layout/vList2"/>
    <dgm:cxn modelId="{A0D580DE-DDA1-4EB8-85B4-13A1753D10F6}" type="presParOf" srcId="{A53DA22B-3D62-4391-B442-62BE2C6D4B05}" destId="{AB71F4D8-1179-4963-9E4C-F5119813DD66}" srcOrd="1" destOrd="0" presId="urn:microsoft.com/office/officeart/2005/8/layout/vList2"/>
    <dgm:cxn modelId="{7B3A6592-4AAF-4495-915B-1CB9AD1128B7}" type="presParOf" srcId="{A53DA22B-3D62-4391-B442-62BE2C6D4B05}" destId="{4D4D7544-41B1-4AC6-81DD-6D66E3DCD20C}" srcOrd="2" destOrd="0" presId="urn:microsoft.com/office/officeart/2005/8/layout/vList2"/>
    <dgm:cxn modelId="{0C162B3D-EECC-4A9E-929C-B12BC6E444FD}" type="presParOf" srcId="{A53DA22B-3D62-4391-B442-62BE2C6D4B05}" destId="{5FF370FB-AF60-4C7A-885C-820F64A31452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A66F520-3DF5-41E3-BF2B-ABC0512C6D0A}" type="doc">
      <dgm:prSet loTypeId="urn:microsoft.com/office/officeart/2005/8/layout/list1" loCatId="list" qsTypeId="urn:microsoft.com/office/officeart/2005/8/quickstyle/simple3" qsCatId="simple" csTypeId="urn:microsoft.com/office/officeart/2005/8/colors/accent1_5" csCatId="accent1" phldr="1"/>
      <dgm:spPr/>
      <dgm:t>
        <a:bodyPr/>
        <a:lstStyle/>
        <a:p>
          <a:endParaRPr lang="en-GB"/>
        </a:p>
      </dgm:t>
    </dgm:pt>
    <dgm:pt modelId="{FD47DBEC-7547-4123-B0E6-8A8CCD7D1DCD}">
      <dgm:prSet phldrT="[Text]" custT="1"/>
      <dgm:spPr/>
      <dgm:t>
        <a:bodyPr/>
        <a:lstStyle/>
        <a:p>
          <a:r>
            <a:rPr lang="en-US" sz="1400" b="0" dirty="0"/>
            <a:t>How do Gaza’s quantitative features contrast with its symbolic global influence? </a:t>
          </a:r>
          <a:endParaRPr lang="en-GB" sz="1400" b="0" dirty="0"/>
        </a:p>
      </dgm:t>
    </dgm:pt>
    <dgm:pt modelId="{9A2FF573-F5E4-48B2-8967-FE8B7A81B1C3}" type="parTrans" cxnId="{8B34D0C8-A5F0-4FBA-9753-EDBD17982011}">
      <dgm:prSet/>
      <dgm:spPr/>
      <dgm:t>
        <a:bodyPr/>
        <a:lstStyle/>
        <a:p>
          <a:endParaRPr lang="en-GB"/>
        </a:p>
      </dgm:t>
    </dgm:pt>
    <dgm:pt modelId="{8EF752A7-C947-4A08-BE23-E9EF924B1E50}" type="sibTrans" cxnId="{8B34D0C8-A5F0-4FBA-9753-EDBD17982011}">
      <dgm:prSet/>
      <dgm:spPr/>
      <dgm:t>
        <a:bodyPr/>
        <a:lstStyle/>
        <a:p>
          <a:endParaRPr lang="en-GB"/>
        </a:p>
      </dgm:t>
    </dgm:pt>
    <dgm:pt modelId="{6E32077D-7466-4DA5-B564-179CFEB3A795}">
      <dgm:prSet custT="1"/>
      <dgm:spPr/>
      <dgm:t>
        <a:bodyPr/>
        <a:lstStyle/>
        <a:p>
          <a:r>
            <a:rPr lang="en-US" sz="1400" b="0"/>
            <a:t>How has media representation transformed Gaza into a global humanitarian symbol? </a:t>
          </a:r>
          <a:endParaRPr lang="en-US" sz="1400" b="0" dirty="0"/>
        </a:p>
      </dgm:t>
    </dgm:pt>
    <dgm:pt modelId="{EF8F6973-937F-44CA-9C74-DA47B261C835}" type="parTrans" cxnId="{11C824DD-CAA2-4775-BE4C-8F6BD3AF7804}">
      <dgm:prSet/>
      <dgm:spPr/>
      <dgm:t>
        <a:bodyPr/>
        <a:lstStyle/>
        <a:p>
          <a:endParaRPr lang="en-GB"/>
        </a:p>
      </dgm:t>
    </dgm:pt>
    <dgm:pt modelId="{51069A3C-081C-4864-AC95-7FD61A587155}" type="sibTrans" cxnId="{11C824DD-CAA2-4775-BE4C-8F6BD3AF7804}">
      <dgm:prSet/>
      <dgm:spPr/>
      <dgm:t>
        <a:bodyPr/>
        <a:lstStyle/>
        <a:p>
          <a:endParaRPr lang="en-GB"/>
        </a:p>
      </dgm:t>
    </dgm:pt>
    <dgm:pt modelId="{744C016D-9E56-4840-92B5-2863FF6DF621}">
      <dgm:prSet custT="1"/>
      <dgm:spPr/>
      <dgm:t>
        <a:bodyPr/>
        <a:lstStyle/>
        <a:p>
          <a:r>
            <a:rPr lang="en-US" sz="1400" b="0" dirty="0"/>
            <a:t>What sociopolitical, psychological, or symbolic factors explain Gaza’s disproportionate influence on global discourse? </a:t>
          </a:r>
        </a:p>
      </dgm:t>
    </dgm:pt>
    <dgm:pt modelId="{059AFA4A-A479-4344-8D81-94D1640B5CAA}" type="parTrans" cxnId="{921DF850-A30A-4BF9-94BB-B86C3103C282}">
      <dgm:prSet/>
      <dgm:spPr/>
      <dgm:t>
        <a:bodyPr/>
        <a:lstStyle/>
        <a:p>
          <a:endParaRPr lang="en-GB"/>
        </a:p>
      </dgm:t>
    </dgm:pt>
    <dgm:pt modelId="{FE5D64CF-3A6B-4A05-8E47-A1540FEE9BF3}" type="sibTrans" cxnId="{921DF850-A30A-4BF9-94BB-B86C3103C282}">
      <dgm:prSet/>
      <dgm:spPr/>
      <dgm:t>
        <a:bodyPr/>
        <a:lstStyle/>
        <a:p>
          <a:endParaRPr lang="en-GB"/>
        </a:p>
      </dgm:t>
    </dgm:pt>
    <dgm:pt modelId="{682EF4DB-4582-4FCA-A063-0EEDD9E7EEE4}">
      <dgm:prSet custT="1"/>
      <dgm:spPr/>
      <dgm:t>
        <a:bodyPr/>
        <a:lstStyle/>
        <a:p>
          <a:r>
            <a:rPr lang="en-US" sz="1400" b="0" dirty="0"/>
            <a:t>How does Gaza exemplify asymmetric warfare, where narrative, symbolism, and activism shape global perception? </a:t>
          </a:r>
        </a:p>
      </dgm:t>
    </dgm:pt>
    <dgm:pt modelId="{6C17FB84-39B5-45B9-9BCD-146B663D3ADD}" type="parTrans" cxnId="{A9F3F2E7-F998-4C6B-92E4-23B96EED5424}">
      <dgm:prSet/>
      <dgm:spPr/>
      <dgm:t>
        <a:bodyPr/>
        <a:lstStyle/>
        <a:p>
          <a:endParaRPr lang="en-GB"/>
        </a:p>
      </dgm:t>
    </dgm:pt>
    <dgm:pt modelId="{5EADFCB4-9028-4137-A5D7-CD2BB6E8747A}" type="sibTrans" cxnId="{A9F3F2E7-F998-4C6B-92E4-23B96EED5424}">
      <dgm:prSet/>
      <dgm:spPr/>
      <dgm:t>
        <a:bodyPr/>
        <a:lstStyle/>
        <a:p>
          <a:endParaRPr lang="en-GB"/>
        </a:p>
      </dgm:t>
    </dgm:pt>
    <dgm:pt modelId="{669D796D-F72F-4919-A78A-CDB7738BA330}" type="pres">
      <dgm:prSet presAssocID="{CA66F520-3DF5-41E3-BF2B-ABC0512C6D0A}" presName="linear" presStyleCnt="0">
        <dgm:presLayoutVars>
          <dgm:dir/>
          <dgm:animLvl val="lvl"/>
          <dgm:resizeHandles val="exact"/>
        </dgm:presLayoutVars>
      </dgm:prSet>
      <dgm:spPr/>
    </dgm:pt>
    <dgm:pt modelId="{2C8011A0-CF1C-4321-8510-566E99F75CBC}" type="pres">
      <dgm:prSet presAssocID="{FD47DBEC-7547-4123-B0E6-8A8CCD7D1DCD}" presName="parentLin" presStyleCnt="0"/>
      <dgm:spPr/>
    </dgm:pt>
    <dgm:pt modelId="{5C1FD355-883B-45DB-A6DC-30F0EAA6EFD5}" type="pres">
      <dgm:prSet presAssocID="{FD47DBEC-7547-4123-B0E6-8A8CCD7D1DCD}" presName="parentLeftMargin" presStyleLbl="node1" presStyleIdx="0" presStyleCnt="4"/>
      <dgm:spPr/>
    </dgm:pt>
    <dgm:pt modelId="{1C5DAABE-2861-4513-B43E-B3D8BC4D1196}" type="pres">
      <dgm:prSet presAssocID="{FD47DBEC-7547-4123-B0E6-8A8CCD7D1DC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590E643-D065-49F7-B168-F70A050F42C9}" type="pres">
      <dgm:prSet presAssocID="{FD47DBEC-7547-4123-B0E6-8A8CCD7D1DCD}" presName="negativeSpace" presStyleCnt="0"/>
      <dgm:spPr/>
    </dgm:pt>
    <dgm:pt modelId="{CE0221B2-3692-403E-98D5-04767FF194CD}" type="pres">
      <dgm:prSet presAssocID="{FD47DBEC-7547-4123-B0E6-8A8CCD7D1DCD}" presName="childText" presStyleLbl="conFgAcc1" presStyleIdx="0" presStyleCnt="4">
        <dgm:presLayoutVars>
          <dgm:bulletEnabled val="1"/>
        </dgm:presLayoutVars>
      </dgm:prSet>
      <dgm:spPr/>
    </dgm:pt>
    <dgm:pt modelId="{2CA32EB6-8B27-41B0-B2C0-9C860A23F1FE}" type="pres">
      <dgm:prSet presAssocID="{8EF752A7-C947-4A08-BE23-E9EF924B1E50}" presName="spaceBetweenRectangles" presStyleCnt="0"/>
      <dgm:spPr/>
    </dgm:pt>
    <dgm:pt modelId="{A001FFC8-5EB5-4AFD-A7F3-2A2B767F3305}" type="pres">
      <dgm:prSet presAssocID="{6E32077D-7466-4DA5-B564-179CFEB3A795}" presName="parentLin" presStyleCnt="0"/>
      <dgm:spPr/>
    </dgm:pt>
    <dgm:pt modelId="{669F6459-A61C-43A2-AF7B-41035A1BD688}" type="pres">
      <dgm:prSet presAssocID="{6E32077D-7466-4DA5-B564-179CFEB3A795}" presName="parentLeftMargin" presStyleLbl="node1" presStyleIdx="0" presStyleCnt="4"/>
      <dgm:spPr/>
    </dgm:pt>
    <dgm:pt modelId="{F8C447E0-422E-4951-825A-626D73E20940}" type="pres">
      <dgm:prSet presAssocID="{6E32077D-7466-4DA5-B564-179CFEB3A79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7A7164E-CBF9-4060-A303-F316C64EC66F}" type="pres">
      <dgm:prSet presAssocID="{6E32077D-7466-4DA5-B564-179CFEB3A795}" presName="negativeSpace" presStyleCnt="0"/>
      <dgm:spPr/>
    </dgm:pt>
    <dgm:pt modelId="{8A6DF289-3D18-4A62-A786-4EA83B502A9D}" type="pres">
      <dgm:prSet presAssocID="{6E32077D-7466-4DA5-B564-179CFEB3A795}" presName="childText" presStyleLbl="conFgAcc1" presStyleIdx="1" presStyleCnt="4">
        <dgm:presLayoutVars>
          <dgm:bulletEnabled val="1"/>
        </dgm:presLayoutVars>
      </dgm:prSet>
      <dgm:spPr/>
    </dgm:pt>
    <dgm:pt modelId="{14172F92-7638-41F8-A070-E0648F7EA2BA}" type="pres">
      <dgm:prSet presAssocID="{51069A3C-081C-4864-AC95-7FD61A587155}" presName="spaceBetweenRectangles" presStyleCnt="0"/>
      <dgm:spPr/>
    </dgm:pt>
    <dgm:pt modelId="{3B9C5DF0-9194-44EA-B926-66643A8757C8}" type="pres">
      <dgm:prSet presAssocID="{744C016D-9E56-4840-92B5-2863FF6DF621}" presName="parentLin" presStyleCnt="0"/>
      <dgm:spPr/>
    </dgm:pt>
    <dgm:pt modelId="{8842398D-DD1A-4148-B526-08766768B864}" type="pres">
      <dgm:prSet presAssocID="{744C016D-9E56-4840-92B5-2863FF6DF621}" presName="parentLeftMargin" presStyleLbl="node1" presStyleIdx="1" presStyleCnt="4"/>
      <dgm:spPr/>
    </dgm:pt>
    <dgm:pt modelId="{D9DF5194-4CDD-4A57-9E3D-8A79D26BA090}" type="pres">
      <dgm:prSet presAssocID="{744C016D-9E56-4840-92B5-2863FF6DF62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368A532-E712-4E1F-8F3A-6EE67EABA70F}" type="pres">
      <dgm:prSet presAssocID="{744C016D-9E56-4840-92B5-2863FF6DF621}" presName="negativeSpace" presStyleCnt="0"/>
      <dgm:spPr/>
    </dgm:pt>
    <dgm:pt modelId="{8FA07DD2-B131-4938-9C32-875F6DD6F159}" type="pres">
      <dgm:prSet presAssocID="{744C016D-9E56-4840-92B5-2863FF6DF621}" presName="childText" presStyleLbl="conFgAcc1" presStyleIdx="2" presStyleCnt="4">
        <dgm:presLayoutVars>
          <dgm:bulletEnabled val="1"/>
        </dgm:presLayoutVars>
      </dgm:prSet>
      <dgm:spPr/>
    </dgm:pt>
    <dgm:pt modelId="{CCA1522D-AFFA-49D8-898C-529C6FE5A88B}" type="pres">
      <dgm:prSet presAssocID="{FE5D64CF-3A6B-4A05-8E47-A1540FEE9BF3}" presName="spaceBetweenRectangles" presStyleCnt="0"/>
      <dgm:spPr/>
    </dgm:pt>
    <dgm:pt modelId="{37224074-8DAB-4ECC-8F08-BCA0A0006291}" type="pres">
      <dgm:prSet presAssocID="{682EF4DB-4582-4FCA-A063-0EEDD9E7EEE4}" presName="parentLin" presStyleCnt="0"/>
      <dgm:spPr/>
    </dgm:pt>
    <dgm:pt modelId="{50558655-3AB1-440B-8428-C40173AA25E9}" type="pres">
      <dgm:prSet presAssocID="{682EF4DB-4582-4FCA-A063-0EEDD9E7EEE4}" presName="parentLeftMargin" presStyleLbl="node1" presStyleIdx="2" presStyleCnt="4"/>
      <dgm:spPr/>
    </dgm:pt>
    <dgm:pt modelId="{9319143B-97A1-41EE-8B6C-0CD12F722393}" type="pres">
      <dgm:prSet presAssocID="{682EF4DB-4582-4FCA-A063-0EEDD9E7EEE4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1D1C00C9-73DD-4AC2-BC41-DE6B46C53E4A}" type="pres">
      <dgm:prSet presAssocID="{682EF4DB-4582-4FCA-A063-0EEDD9E7EEE4}" presName="negativeSpace" presStyleCnt="0"/>
      <dgm:spPr/>
    </dgm:pt>
    <dgm:pt modelId="{1A9CAD66-5FA3-401B-9144-D9D2D1314829}" type="pres">
      <dgm:prSet presAssocID="{682EF4DB-4582-4FCA-A063-0EEDD9E7EEE4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67CCF237-ECBD-4F9A-BE08-414E5CC6F0B7}" type="presOf" srcId="{CA66F520-3DF5-41E3-BF2B-ABC0512C6D0A}" destId="{669D796D-F72F-4919-A78A-CDB7738BA330}" srcOrd="0" destOrd="0" presId="urn:microsoft.com/office/officeart/2005/8/layout/list1"/>
    <dgm:cxn modelId="{F8461843-90BF-4AFC-878D-0103658A9C2B}" type="presOf" srcId="{6E32077D-7466-4DA5-B564-179CFEB3A795}" destId="{F8C447E0-422E-4951-825A-626D73E20940}" srcOrd="1" destOrd="0" presId="urn:microsoft.com/office/officeart/2005/8/layout/list1"/>
    <dgm:cxn modelId="{921DF850-A30A-4BF9-94BB-B86C3103C282}" srcId="{CA66F520-3DF5-41E3-BF2B-ABC0512C6D0A}" destId="{744C016D-9E56-4840-92B5-2863FF6DF621}" srcOrd="2" destOrd="0" parTransId="{059AFA4A-A479-4344-8D81-94D1640B5CAA}" sibTransId="{FE5D64CF-3A6B-4A05-8E47-A1540FEE9BF3}"/>
    <dgm:cxn modelId="{6B1E1761-C36F-484E-B288-51CE40DE5A35}" type="presOf" srcId="{682EF4DB-4582-4FCA-A063-0EEDD9E7EEE4}" destId="{50558655-3AB1-440B-8428-C40173AA25E9}" srcOrd="0" destOrd="0" presId="urn:microsoft.com/office/officeart/2005/8/layout/list1"/>
    <dgm:cxn modelId="{9F8F7E7D-BBB1-4734-B27E-CCCDA56909F7}" type="presOf" srcId="{6E32077D-7466-4DA5-B564-179CFEB3A795}" destId="{669F6459-A61C-43A2-AF7B-41035A1BD688}" srcOrd="0" destOrd="0" presId="urn:microsoft.com/office/officeart/2005/8/layout/list1"/>
    <dgm:cxn modelId="{21CC357F-4238-4594-84BF-002E562AFD23}" type="presOf" srcId="{FD47DBEC-7547-4123-B0E6-8A8CCD7D1DCD}" destId="{1C5DAABE-2861-4513-B43E-B3D8BC4D1196}" srcOrd="1" destOrd="0" presId="urn:microsoft.com/office/officeart/2005/8/layout/list1"/>
    <dgm:cxn modelId="{9351EF8C-9381-478E-B321-87EC872B4662}" type="presOf" srcId="{744C016D-9E56-4840-92B5-2863FF6DF621}" destId="{D9DF5194-4CDD-4A57-9E3D-8A79D26BA090}" srcOrd="1" destOrd="0" presId="urn:microsoft.com/office/officeart/2005/8/layout/list1"/>
    <dgm:cxn modelId="{DC3B15C2-C595-40A1-921B-4BAB7E65EAD9}" type="presOf" srcId="{744C016D-9E56-4840-92B5-2863FF6DF621}" destId="{8842398D-DD1A-4148-B526-08766768B864}" srcOrd="0" destOrd="0" presId="urn:microsoft.com/office/officeart/2005/8/layout/list1"/>
    <dgm:cxn modelId="{8B34D0C8-A5F0-4FBA-9753-EDBD17982011}" srcId="{CA66F520-3DF5-41E3-BF2B-ABC0512C6D0A}" destId="{FD47DBEC-7547-4123-B0E6-8A8CCD7D1DCD}" srcOrd="0" destOrd="0" parTransId="{9A2FF573-F5E4-48B2-8967-FE8B7A81B1C3}" sibTransId="{8EF752A7-C947-4A08-BE23-E9EF924B1E50}"/>
    <dgm:cxn modelId="{CBFEC3D7-D93E-4954-AE4A-AD2327493515}" type="presOf" srcId="{682EF4DB-4582-4FCA-A063-0EEDD9E7EEE4}" destId="{9319143B-97A1-41EE-8B6C-0CD12F722393}" srcOrd="1" destOrd="0" presId="urn:microsoft.com/office/officeart/2005/8/layout/list1"/>
    <dgm:cxn modelId="{11C824DD-CAA2-4775-BE4C-8F6BD3AF7804}" srcId="{CA66F520-3DF5-41E3-BF2B-ABC0512C6D0A}" destId="{6E32077D-7466-4DA5-B564-179CFEB3A795}" srcOrd="1" destOrd="0" parTransId="{EF8F6973-937F-44CA-9C74-DA47B261C835}" sibTransId="{51069A3C-081C-4864-AC95-7FD61A587155}"/>
    <dgm:cxn modelId="{A9F3F2E7-F998-4C6B-92E4-23B96EED5424}" srcId="{CA66F520-3DF5-41E3-BF2B-ABC0512C6D0A}" destId="{682EF4DB-4582-4FCA-A063-0EEDD9E7EEE4}" srcOrd="3" destOrd="0" parTransId="{6C17FB84-39B5-45B9-9BCD-146B663D3ADD}" sibTransId="{5EADFCB4-9028-4137-A5D7-CD2BB6E8747A}"/>
    <dgm:cxn modelId="{3F5AF8E8-6902-41BC-BF32-A324C69D2CF5}" type="presOf" srcId="{FD47DBEC-7547-4123-B0E6-8A8CCD7D1DCD}" destId="{5C1FD355-883B-45DB-A6DC-30F0EAA6EFD5}" srcOrd="0" destOrd="0" presId="urn:microsoft.com/office/officeart/2005/8/layout/list1"/>
    <dgm:cxn modelId="{3774D059-60A6-4DD3-BC95-8EAD01194943}" type="presParOf" srcId="{669D796D-F72F-4919-A78A-CDB7738BA330}" destId="{2C8011A0-CF1C-4321-8510-566E99F75CBC}" srcOrd="0" destOrd="0" presId="urn:microsoft.com/office/officeart/2005/8/layout/list1"/>
    <dgm:cxn modelId="{9F24E4CD-F1B2-45A8-B86C-D6A97A2017B8}" type="presParOf" srcId="{2C8011A0-CF1C-4321-8510-566E99F75CBC}" destId="{5C1FD355-883B-45DB-A6DC-30F0EAA6EFD5}" srcOrd="0" destOrd="0" presId="urn:microsoft.com/office/officeart/2005/8/layout/list1"/>
    <dgm:cxn modelId="{F0045E53-6837-41C6-94FB-FD65319CFF49}" type="presParOf" srcId="{2C8011A0-CF1C-4321-8510-566E99F75CBC}" destId="{1C5DAABE-2861-4513-B43E-B3D8BC4D1196}" srcOrd="1" destOrd="0" presId="urn:microsoft.com/office/officeart/2005/8/layout/list1"/>
    <dgm:cxn modelId="{3802CF5E-E9E1-4F4B-9384-DD9633232091}" type="presParOf" srcId="{669D796D-F72F-4919-A78A-CDB7738BA330}" destId="{2590E643-D065-49F7-B168-F70A050F42C9}" srcOrd="1" destOrd="0" presId="urn:microsoft.com/office/officeart/2005/8/layout/list1"/>
    <dgm:cxn modelId="{A4BD3E93-7E9F-4C3C-8E3C-D56ABABB47DA}" type="presParOf" srcId="{669D796D-F72F-4919-A78A-CDB7738BA330}" destId="{CE0221B2-3692-403E-98D5-04767FF194CD}" srcOrd="2" destOrd="0" presId="urn:microsoft.com/office/officeart/2005/8/layout/list1"/>
    <dgm:cxn modelId="{88A84310-3214-44A1-9DD7-577564B80C0D}" type="presParOf" srcId="{669D796D-F72F-4919-A78A-CDB7738BA330}" destId="{2CA32EB6-8B27-41B0-B2C0-9C860A23F1FE}" srcOrd="3" destOrd="0" presId="urn:microsoft.com/office/officeart/2005/8/layout/list1"/>
    <dgm:cxn modelId="{10BFC24E-A039-4554-A1E9-9AEC6EACA166}" type="presParOf" srcId="{669D796D-F72F-4919-A78A-CDB7738BA330}" destId="{A001FFC8-5EB5-4AFD-A7F3-2A2B767F3305}" srcOrd="4" destOrd="0" presId="urn:microsoft.com/office/officeart/2005/8/layout/list1"/>
    <dgm:cxn modelId="{96B2CBCE-A9C5-418B-8BD5-F614EAAF618A}" type="presParOf" srcId="{A001FFC8-5EB5-4AFD-A7F3-2A2B767F3305}" destId="{669F6459-A61C-43A2-AF7B-41035A1BD688}" srcOrd="0" destOrd="0" presId="urn:microsoft.com/office/officeart/2005/8/layout/list1"/>
    <dgm:cxn modelId="{DEB74BEB-C4EF-4674-AD70-813F00BBBAEE}" type="presParOf" srcId="{A001FFC8-5EB5-4AFD-A7F3-2A2B767F3305}" destId="{F8C447E0-422E-4951-825A-626D73E20940}" srcOrd="1" destOrd="0" presId="urn:microsoft.com/office/officeart/2005/8/layout/list1"/>
    <dgm:cxn modelId="{3C89F129-DFE3-461F-98CD-031BBE34726E}" type="presParOf" srcId="{669D796D-F72F-4919-A78A-CDB7738BA330}" destId="{D7A7164E-CBF9-4060-A303-F316C64EC66F}" srcOrd="5" destOrd="0" presId="urn:microsoft.com/office/officeart/2005/8/layout/list1"/>
    <dgm:cxn modelId="{0F112B6D-7607-4938-8FF8-1DA7DBCF800C}" type="presParOf" srcId="{669D796D-F72F-4919-A78A-CDB7738BA330}" destId="{8A6DF289-3D18-4A62-A786-4EA83B502A9D}" srcOrd="6" destOrd="0" presId="urn:microsoft.com/office/officeart/2005/8/layout/list1"/>
    <dgm:cxn modelId="{727C905E-08F5-4E4E-94B4-2B25E7C03180}" type="presParOf" srcId="{669D796D-F72F-4919-A78A-CDB7738BA330}" destId="{14172F92-7638-41F8-A070-E0648F7EA2BA}" srcOrd="7" destOrd="0" presId="urn:microsoft.com/office/officeart/2005/8/layout/list1"/>
    <dgm:cxn modelId="{C75AADFE-C134-44AC-9BD4-EB04F71EBACC}" type="presParOf" srcId="{669D796D-F72F-4919-A78A-CDB7738BA330}" destId="{3B9C5DF0-9194-44EA-B926-66643A8757C8}" srcOrd="8" destOrd="0" presId="urn:microsoft.com/office/officeart/2005/8/layout/list1"/>
    <dgm:cxn modelId="{3D6968AC-5737-4AFB-8F19-A6FE3BF6E8EE}" type="presParOf" srcId="{3B9C5DF0-9194-44EA-B926-66643A8757C8}" destId="{8842398D-DD1A-4148-B526-08766768B864}" srcOrd="0" destOrd="0" presId="urn:microsoft.com/office/officeart/2005/8/layout/list1"/>
    <dgm:cxn modelId="{44DB9114-162E-495F-B366-A56F7031E72B}" type="presParOf" srcId="{3B9C5DF0-9194-44EA-B926-66643A8757C8}" destId="{D9DF5194-4CDD-4A57-9E3D-8A79D26BA090}" srcOrd="1" destOrd="0" presId="urn:microsoft.com/office/officeart/2005/8/layout/list1"/>
    <dgm:cxn modelId="{F1781FCB-DE01-4648-9A33-5B37A2A00FC4}" type="presParOf" srcId="{669D796D-F72F-4919-A78A-CDB7738BA330}" destId="{5368A532-E712-4E1F-8F3A-6EE67EABA70F}" srcOrd="9" destOrd="0" presId="urn:microsoft.com/office/officeart/2005/8/layout/list1"/>
    <dgm:cxn modelId="{B0CC437D-4512-43E3-876C-83D822DDF712}" type="presParOf" srcId="{669D796D-F72F-4919-A78A-CDB7738BA330}" destId="{8FA07DD2-B131-4938-9C32-875F6DD6F159}" srcOrd="10" destOrd="0" presId="urn:microsoft.com/office/officeart/2005/8/layout/list1"/>
    <dgm:cxn modelId="{5E66544E-E796-498C-8354-30AA0B88C232}" type="presParOf" srcId="{669D796D-F72F-4919-A78A-CDB7738BA330}" destId="{CCA1522D-AFFA-49D8-898C-529C6FE5A88B}" srcOrd="11" destOrd="0" presId="urn:microsoft.com/office/officeart/2005/8/layout/list1"/>
    <dgm:cxn modelId="{C5ED95FE-5E2A-4F76-BCB2-A709F94919A2}" type="presParOf" srcId="{669D796D-F72F-4919-A78A-CDB7738BA330}" destId="{37224074-8DAB-4ECC-8F08-BCA0A0006291}" srcOrd="12" destOrd="0" presId="urn:microsoft.com/office/officeart/2005/8/layout/list1"/>
    <dgm:cxn modelId="{850924A0-D170-4A3B-BAAE-67AB4D4AC7DC}" type="presParOf" srcId="{37224074-8DAB-4ECC-8F08-BCA0A0006291}" destId="{50558655-3AB1-440B-8428-C40173AA25E9}" srcOrd="0" destOrd="0" presId="urn:microsoft.com/office/officeart/2005/8/layout/list1"/>
    <dgm:cxn modelId="{23BF2991-9A71-4958-B5E3-A640082EEE48}" type="presParOf" srcId="{37224074-8DAB-4ECC-8F08-BCA0A0006291}" destId="{9319143B-97A1-41EE-8B6C-0CD12F722393}" srcOrd="1" destOrd="0" presId="urn:microsoft.com/office/officeart/2005/8/layout/list1"/>
    <dgm:cxn modelId="{75C13E65-7239-4704-BF73-F7201E0C9287}" type="presParOf" srcId="{669D796D-F72F-4919-A78A-CDB7738BA330}" destId="{1D1C00C9-73DD-4AC2-BC41-DE6B46C53E4A}" srcOrd="13" destOrd="0" presId="urn:microsoft.com/office/officeart/2005/8/layout/list1"/>
    <dgm:cxn modelId="{7ABC6731-2C8B-4901-A73A-FFFB0274234C}" type="presParOf" srcId="{669D796D-F72F-4919-A78A-CDB7738BA330}" destId="{1A9CAD66-5FA3-401B-9144-D9D2D1314829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BD08CA2-7556-41EE-9F10-C38452F974F4}" type="doc">
      <dgm:prSet loTypeId="urn:diagrams.loki3.com/Bracke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58EEEA1-A4D4-441D-82AA-CB545FBA2DE1}">
      <dgm:prSet phldrT="[Text]"/>
      <dgm:spPr/>
      <dgm:t>
        <a:bodyPr/>
        <a:lstStyle/>
        <a:p>
          <a:pPr>
            <a:buClrTx/>
            <a:buSzTx/>
            <a:buFontTx/>
            <a:buChar char="•"/>
          </a:pPr>
          <a:r>
            <a:rPr kumimoji="0" lang="en-US" altLang="en-US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Symbolic Power (Bourdieu, 1991)</a:t>
          </a:r>
          <a:r>
            <a: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endParaRPr lang="en-GB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E580F91-3F13-43ED-AE2C-1CAB1FFB6FE2}" type="parTrans" cxnId="{6F02A605-31DD-482A-8E77-6EE9EA192A7C}">
      <dgm:prSet/>
      <dgm:spPr/>
      <dgm:t>
        <a:bodyPr/>
        <a:lstStyle/>
        <a:p>
          <a:endParaRPr lang="en-GB"/>
        </a:p>
      </dgm:t>
    </dgm:pt>
    <dgm:pt modelId="{AE41C545-ED65-4613-BED9-92C22B4639B4}" type="sibTrans" cxnId="{6F02A605-31DD-482A-8E77-6EE9EA192A7C}">
      <dgm:prSet/>
      <dgm:spPr/>
      <dgm:t>
        <a:bodyPr/>
        <a:lstStyle/>
        <a:p>
          <a:endParaRPr lang="en-GB"/>
        </a:p>
      </dgm:t>
    </dgm:pt>
    <dgm:pt modelId="{849166A8-2872-4022-B9AC-CEE13898B0A9}">
      <dgm:prSet/>
      <dgm:spPr/>
      <dgm:t>
        <a:bodyPr/>
        <a:lstStyle/>
        <a:p>
          <a:r>
            <a: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Bourdieu’s concept of symbolic power is crucial in understanding Gaza’s global influence. It emphasizes how symbolic actions and representations, rather than economic or political power, shape perceptions globally. </a:t>
          </a:r>
        </a:p>
      </dgm:t>
    </dgm:pt>
    <dgm:pt modelId="{63226AFE-7A1D-48D9-B274-70A0CA5F19E6}" type="parTrans" cxnId="{BFE19057-A07E-4E3F-8BE0-5C43C65EE6CA}">
      <dgm:prSet/>
      <dgm:spPr/>
      <dgm:t>
        <a:bodyPr/>
        <a:lstStyle/>
        <a:p>
          <a:endParaRPr lang="en-GB"/>
        </a:p>
      </dgm:t>
    </dgm:pt>
    <dgm:pt modelId="{40F0093A-DA4B-4C35-B578-6580FC96AE79}" type="sibTrans" cxnId="{BFE19057-A07E-4E3F-8BE0-5C43C65EE6CA}">
      <dgm:prSet/>
      <dgm:spPr/>
      <dgm:t>
        <a:bodyPr/>
        <a:lstStyle/>
        <a:p>
          <a:endParaRPr lang="en-GB"/>
        </a:p>
      </dgm:t>
    </dgm:pt>
    <dgm:pt modelId="{198D0100-905D-43BF-9411-2C6514F711D8}">
      <dgm:prSet/>
      <dgm:spPr/>
      <dgm:t>
        <a:bodyPr/>
        <a:lstStyle/>
        <a:p>
          <a:r>
            <a: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Gaza’s symbolic status as a site of resistance and human rights activism is central to this theory. </a:t>
          </a:r>
        </a:p>
      </dgm:t>
    </dgm:pt>
    <dgm:pt modelId="{AAA1B8B0-8E6B-4457-B93A-48A143191374}" type="parTrans" cxnId="{BB4F21F4-497A-48BA-84B6-BB6569811170}">
      <dgm:prSet/>
      <dgm:spPr/>
      <dgm:t>
        <a:bodyPr/>
        <a:lstStyle/>
        <a:p>
          <a:endParaRPr lang="en-GB"/>
        </a:p>
      </dgm:t>
    </dgm:pt>
    <dgm:pt modelId="{6F67F3F2-8FEE-4EBB-97B7-937BEA1D0CDB}" type="sibTrans" cxnId="{BB4F21F4-497A-48BA-84B6-BB6569811170}">
      <dgm:prSet/>
      <dgm:spPr/>
      <dgm:t>
        <a:bodyPr/>
        <a:lstStyle/>
        <a:p>
          <a:endParaRPr lang="en-GB"/>
        </a:p>
      </dgm:t>
    </dgm:pt>
    <dgm:pt modelId="{EEF4E50B-3267-438C-B253-EB793CACD0CE}">
      <dgm:prSet/>
      <dgm:spPr/>
      <dgm:t>
        <a:bodyPr/>
        <a:lstStyle/>
        <a:p>
          <a:r>
            <a:rPr kumimoji="0" lang="en-US" altLang="en-US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Soft Power (Nye, 2004)</a:t>
          </a:r>
          <a:r>
            <a:rPr kumimoji="0" lang="en-US" altLang="en-US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endParaRPr kumimoji="0" lang="en-US" altLang="en-US" b="0" i="0" u="none" strike="noStrike" cap="none" normalizeH="0" baseline="0" dirty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7CF4BEB-B713-4FA3-8A0E-F517AC022795}" type="parTrans" cxnId="{13CE5F60-F28C-4D89-BF6D-985A2A3A8D7E}">
      <dgm:prSet/>
      <dgm:spPr/>
      <dgm:t>
        <a:bodyPr/>
        <a:lstStyle/>
        <a:p>
          <a:endParaRPr lang="en-GB"/>
        </a:p>
      </dgm:t>
    </dgm:pt>
    <dgm:pt modelId="{42A99462-3422-417F-BA76-601C058BAA76}" type="sibTrans" cxnId="{13CE5F60-F28C-4D89-BF6D-985A2A3A8D7E}">
      <dgm:prSet/>
      <dgm:spPr/>
      <dgm:t>
        <a:bodyPr/>
        <a:lstStyle/>
        <a:p>
          <a:endParaRPr lang="en-GB"/>
        </a:p>
      </dgm:t>
    </dgm:pt>
    <dgm:pt modelId="{BE591031-8E87-4023-BFE1-7053A4FF2525}">
      <dgm:prSet/>
      <dgm:spPr/>
      <dgm:t>
        <a:bodyPr/>
        <a:lstStyle/>
        <a:p>
          <a:r>
            <a: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Joseph Nye’s soft power theory explains how Gaza’s media portrayal, human rights campaigns, and public opinion shape its influence worldwide without military power. </a:t>
          </a:r>
        </a:p>
      </dgm:t>
    </dgm:pt>
    <dgm:pt modelId="{EE9A4CD1-D8B4-4236-9235-F3657E97C430}" type="parTrans" cxnId="{E9B994AA-AFC3-45DA-8BD2-2EAEB164B771}">
      <dgm:prSet/>
      <dgm:spPr/>
      <dgm:t>
        <a:bodyPr/>
        <a:lstStyle/>
        <a:p>
          <a:endParaRPr lang="en-GB"/>
        </a:p>
      </dgm:t>
    </dgm:pt>
    <dgm:pt modelId="{C1480E07-F739-40A9-936E-BAF424342A7B}" type="sibTrans" cxnId="{E9B994AA-AFC3-45DA-8BD2-2EAEB164B771}">
      <dgm:prSet/>
      <dgm:spPr/>
      <dgm:t>
        <a:bodyPr/>
        <a:lstStyle/>
        <a:p>
          <a:endParaRPr lang="en-GB"/>
        </a:p>
      </dgm:t>
    </dgm:pt>
    <dgm:pt modelId="{5EB81E1A-BD36-4CCC-ABDF-27B46CB67653}">
      <dgm:prSet/>
      <dgm:spPr/>
      <dgm:t>
        <a:bodyPr/>
        <a:lstStyle/>
        <a:p>
          <a:r>
            <a: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Gaza has leveraged symbolic representation to create emotional appeal, thus influencing international policy and activism. </a:t>
          </a:r>
        </a:p>
      </dgm:t>
    </dgm:pt>
    <dgm:pt modelId="{8BE80DB4-EBCD-448D-94FA-237BC4AF4856}" type="parTrans" cxnId="{DAE28658-7429-48B8-BF80-CD64204404F0}">
      <dgm:prSet/>
      <dgm:spPr/>
      <dgm:t>
        <a:bodyPr/>
        <a:lstStyle/>
        <a:p>
          <a:endParaRPr lang="en-GB"/>
        </a:p>
      </dgm:t>
    </dgm:pt>
    <dgm:pt modelId="{4B020DE6-2FC6-465D-A1F5-ED1E8440406A}" type="sibTrans" cxnId="{DAE28658-7429-48B8-BF80-CD64204404F0}">
      <dgm:prSet/>
      <dgm:spPr/>
      <dgm:t>
        <a:bodyPr/>
        <a:lstStyle/>
        <a:p>
          <a:endParaRPr lang="en-GB"/>
        </a:p>
      </dgm:t>
    </dgm:pt>
    <dgm:pt modelId="{EFAA7A4B-50F2-4AF6-9810-BED0AEB50BB9}">
      <dgm:prSet/>
      <dgm:spPr/>
      <dgm:t>
        <a:bodyPr/>
        <a:lstStyle/>
        <a:p>
          <a:r>
            <a:rPr kumimoji="0" lang="en-US" altLang="en-US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Media Framing Theory (Entman, 1993)</a:t>
          </a:r>
          <a:r>
            <a:rPr kumimoji="0" lang="en-US" altLang="en-US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endParaRPr kumimoji="0" lang="en-US" altLang="en-US" b="0" i="0" u="none" strike="noStrike" cap="none" normalizeH="0" baseline="0" dirty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F37235D-E51D-4492-A559-E22F47641693}" type="parTrans" cxnId="{6C51EA3F-809C-441E-BF98-657A721DBC14}">
      <dgm:prSet/>
      <dgm:spPr/>
      <dgm:t>
        <a:bodyPr/>
        <a:lstStyle/>
        <a:p>
          <a:endParaRPr lang="en-GB"/>
        </a:p>
      </dgm:t>
    </dgm:pt>
    <dgm:pt modelId="{340975B2-4E10-4D91-BC54-12E6F2131374}" type="sibTrans" cxnId="{6C51EA3F-809C-441E-BF98-657A721DBC14}">
      <dgm:prSet/>
      <dgm:spPr/>
      <dgm:t>
        <a:bodyPr/>
        <a:lstStyle/>
        <a:p>
          <a:endParaRPr lang="en-GB"/>
        </a:p>
      </dgm:t>
    </dgm:pt>
    <dgm:pt modelId="{B0B98059-F8D3-4495-889C-E71732F15ECF}">
      <dgm:prSet/>
      <dgm:spPr/>
      <dgm:t>
        <a:bodyPr/>
        <a:lstStyle/>
        <a:p>
          <a:r>
            <a: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Media framing theory shows how media constructs narratives that shape public opinion. </a:t>
          </a:r>
        </a:p>
      </dgm:t>
    </dgm:pt>
    <dgm:pt modelId="{8F5C18A1-50B0-42DC-A666-27BCBBADB814}" type="parTrans" cxnId="{A879D268-B2C7-4C79-A1B1-54152E504FBC}">
      <dgm:prSet/>
      <dgm:spPr/>
      <dgm:t>
        <a:bodyPr/>
        <a:lstStyle/>
        <a:p>
          <a:endParaRPr lang="en-GB"/>
        </a:p>
      </dgm:t>
    </dgm:pt>
    <dgm:pt modelId="{B309D391-6BEF-44C8-890C-FE7E6A3055CE}" type="sibTrans" cxnId="{A879D268-B2C7-4C79-A1B1-54152E504FBC}">
      <dgm:prSet/>
      <dgm:spPr/>
      <dgm:t>
        <a:bodyPr/>
        <a:lstStyle/>
        <a:p>
          <a:endParaRPr lang="en-GB"/>
        </a:p>
      </dgm:t>
    </dgm:pt>
    <dgm:pt modelId="{44A89081-9536-4CE6-913E-825919F32E4E}">
      <dgm:prSet/>
      <dgm:spPr/>
      <dgm:t>
        <a:bodyPr/>
        <a:lstStyle/>
        <a:p>
          <a:r>
            <a: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Gaza’s media portrayal, particularly in visual and human narratives, frames it as a symbol of defiance and injustice, transforming it into a global issue. </a:t>
          </a:r>
        </a:p>
      </dgm:t>
    </dgm:pt>
    <dgm:pt modelId="{FCE0A4BB-2BDD-495A-AEB7-B18D727365B7}" type="parTrans" cxnId="{29D2EAA9-DEAD-4F0B-B876-B10849070EE5}">
      <dgm:prSet/>
      <dgm:spPr/>
      <dgm:t>
        <a:bodyPr/>
        <a:lstStyle/>
        <a:p>
          <a:endParaRPr lang="en-GB"/>
        </a:p>
      </dgm:t>
    </dgm:pt>
    <dgm:pt modelId="{F1E73AA6-CED4-4D0F-A94C-19581344373C}" type="sibTrans" cxnId="{29D2EAA9-DEAD-4F0B-B876-B10849070EE5}">
      <dgm:prSet/>
      <dgm:spPr/>
      <dgm:t>
        <a:bodyPr/>
        <a:lstStyle/>
        <a:p>
          <a:endParaRPr lang="en-GB"/>
        </a:p>
      </dgm:t>
    </dgm:pt>
    <dgm:pt modelId="{DDA0005B-1F20-430A-8820-151C68D6FA94}">
      <dgm:prSet/>
      <dgm:spPr/>
      <dgm:t>
        <a:bodyPr/>
        <a:lstStyle/>
        <a:p>
          <a:r>
            <a:rPr kumimoji="0" lang="en-US" altLang="en-US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Asymmetric Warfare (Arreguín-Toft, 2001)</a:t>
          </a:r>
          <a:r>
            <a:rPr kumimoji="0" lang="en-US" altLang="en-US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endParaRPr kumimoji="0" lang="en-US" altLang="en-US" b="0" i="0" u="none" strike="noStrike" cap="none" normalizeH="0" baseline="0" dirty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31FDE19-4AB8-4BF7-9FFE-CB8B81E6CB8A}" type="parTrans" cxnId="{6ED1B92D-ED10-49AE-A1E0-695283FD9959}">
      <dgm:prSet/>
      <dgm:spPr/>
      <dgm:t>
        <a:bodyPr/>
        <a:lstStyle/>
        <a:p>
          <a:endParaRPr lang="en-GB"/>
        </a:p>
      </dgm:t>
    </dgm:pt>
    <dgm:pt modelId="{15A6891E-5D2C-4BCB-BBA0-B025B6E8C124}" type="sibTrans" cxnId="{6ED1B92D-ED10-49AE-A1E0-695283FD9959}">
      <dgm:prSet/>
      <dgm:spPr/>
      <dgm:t>
        <a:bodyPr/>
        <a:lstStyle/>
        <a:p>
          <a:endParaRPr lang="en-GB"/>
        </a:p>
      </dgm:t>
    </dgm:pt>
    <dgm:pt modelId="{1F8265CD-7A5B-4DF0-A9F4-902F69F416F9}">
      <dgm:prSet/>
      <dgm:spPr/>
      <dgm:t>
        <a:bodyPr/>
        <a:lstStyle/>
        <a:p>
          <a:r>
            <a: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Gaza is a key example of asymmetric warfare, where weaker parties use symbolic and moral resistance instead of conventional military strength. </a:t>
          </a:r>
        </a:p>
      </dgm:t>
    </dgm:pt>
    <dgm:pt modelId="{46250CEE-6AEB-44A9-AC2E-0D9D4F12B5CA}" type="parTrans" cxnId="{23DF993D-53BB-42EC-9DB1-6AD39473ABDD}">
      <dgm:prSet/>
      <dgm:spPr/>
      <dgm:t>
        <a:bodyPr/>
        <a:lstStyle/>
        <a:p>
          <a:endParaRPr lang="en-GB"/>
        </a:p>
      </dgm:t>
    </dgm:pt>
    <dgm:pt modelId="{149F7430-37EE-45B5-9EAD-CE8AA59A0039}" type="sibTrans" cxnId="{23DF993D-53BB-42EC-9DB1-6AD39473ABDD}">
      <dgm:prSet/>
      <dgm:spPr/>
      <dgm:t>
        <a:bodyPr/>
        <a:lstStyle/>
        <a:p>
          <a:endParaRPr lang="en-GB"/>
        </a:p>
      </dgm:t>
    </dgm:pt>
    <dgm:pt modelId="{DE6A74F1-6F0F-4615-B38D-7B21A9E92FE4}">
      <dgm:prSet/>
      <dgm:spPr/>
      <dgm:t>
        <a:bodyPr/>
        <a:lstStyle/>
        <a:p>
          <a:r>
            <a: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The symbolic resistance of Gaza challenges traditional power structures and attracts global attention through human stories and media exaggeration.</a:t>
          </a:r>
        </a:p>
      </dgm:t>
    </dgm:pt>
    <dgm:pt modelId="{D1512162-92C5-40EE-BC6F-A015CBD6F85E}" type="parTrans" cxnId="{F672AB2E-2984-44F1-B930-8F244DAF3B92}">
      <dgm:prSet/>
      <dgm:spPr/>
      <dgm:t>
        <a:bodyPr/>
        <a:lstStyle/>
        <a:p>
          <a:endParaRPr lang="en-GB"/>
        </a:p>
      </dgm:t>
    </dgm:pt>
    <dgm:pt modelId="{41A68A2A-F8F3-41FB-A267-AD3FCD13E717}" type="sibTrans" cxnId="{F672AB2E-2984-44F1-B930-8F244DAF3B92}">
      <dgm:prSet/>
      <dgm:spPr/>
      <dgm:t>
        <a:bodyPr/>
        <a:lstStyle/>
        <a:p>
          <a:endParaRPr lang="en-GB"/>
        </a:p>
      </dgm:t>
    </dgm:pt>
    <dgm:pt modelId="{FA7161AE-F5DB-4F30-9360-3AD8433A28A6}" type="pres">
      <dgm:prSet presAssocID="{2BD08CA2-7556-41EE-9F10-C38452F974F4}" presName="Name0" presStyleCnt="0">
        <dgm:presLayoutVars>
          <dgm:dir/>
          <dgm:animLvl val="lvl"/>
          <dgm:resizeHandles val="exact"/>
        </dgm:presLayoutVars>
      </dgm:prSet>
      <dgm:spPr/>
    </dgm:pt>
    <dgm:pt modelId="{025FA33A-06CA-49DB-9ED4-743D88E5FBA9}" type="pres">
      <dgm:prSet presAssocID="{558EEEA1-A4D4-441D-82AA-CB545FBA2DE1}" presName="linNode" presStyleCnt="0"/>
      <dgm:spPr/>
    </dgm:pt>
    <dgm:pt modelId="{46383D5D-518A-46E7-BBBF-74AE441AA3DC}" type="pres">
      <dgm:prSet presAssocID="{558EEEA1-A4D4-441D-82AA-CB545FBA2DE1}" presName="parTx" presStyleLbl="revTx" presStyleIdx="0" presStyleCnt="4">
        <dgm:presLayoutVars>
          <dgm:chMax val="1"/>
          <dgm:bulletEnabled val="1"/>
        </dgm:presLayoutVars>
      </dgm:prSet>
      <dgm:spPr/>
    </dgm:pt>
    <dgm:pt modelId="{27C7F48F-CC20-4500-9C89-9C38398C9A1F}" type="pres">
      <dgm:prSet presAssocID="{558EEEA1-A4D4-441D-82AA-CB545FBA2DE1}" presName="bracket" presStyleLbl="parChTrans1D1" presStyleIdx="0" presStyleCnt="4"/>
      <dgm:spPr/>
    </dgm:pt>
    <dgm:pt modelId="{A618C996-AC8E-47E8-A0D2-FF1BA523B614}" type="pres">
      <dgm:prSet presAssocID="{558EEEA1-A4D4-441D-82AA-CB545FBA2DE1}" presName="spH" presStyleCnt="0"/>
      <dgm:spPr/>
    </dgm:pt>
    <dgm:pt modelId="{4F617BB0-226F-4C54-AA46-A869A837164E}" type="pres">
      <dgm:prSet presAssocID="{558EEEA1-A4D4-441D-82AA-CB545FBA2DE1}" presName="desTx" presStyleLbl="node1" presStyleIdx="0" presStyleCnt="4">
        <dgm:presLayoutVars>
          <dgm:bulletEnabled val="1"/>
        </dgm:presLayoutVars>
      </dgm:prSet>
      <dgm:spPr/>
    </dgm:pt>
    <dgm:pt modelId="{601A62C4-A8F3-40C6-9BCF-CFB028B6487B}" type="pres">
      <dgm:prSet presAssocID="{AE41C545-ED65-4613-BED9-92C22B4639B4}" presName="spV" presStyleCnt="0"/>
      <dgm:spPr/>
    </dgm:pt>
    <dgm:pt modelId="{9D978A46-CB37-424C-B2A2-2066FAB5F12B}" type="pres">
      <dgm:prSet presAssocID="{EEF4E50B-3267-438C-B253-EB793CACD0CE}" presName="linNode" presStyleCnt="0"/>
      <dgm:spPr/>
    </dgm:pt>
    <dgm:pt modelId="{BE898635-4EEF-41A8-9836-488EC9A9E89F}" type="pres">
      <dgm:prSet presAssocID="{EEF4E50B-3267-438C-B253-EB793CACD0CE}" presName="parTx" presStyleLbl="revTx" presStyleIdx="1" presStyleCnt="4">
        <dgm:presLayoutVars>
          <dgm:chMax val="1"/>
          <dgm:bulletEnabled val="1"/>
        </dgm:presLayoutVars>
      </dgm:prSet>
      <dgm:spPr/>
    </dgm:pt>
    <dgm:pt modelId="{6CD7E2D7-B470-422E-B144-9B8A3D9E0314}" type="pres">
      <dgm:prSet presAssocID="{EEF4E50B-3267-438C-B253-EB793CACD0CE}" presName="bracket" presStyleLbl="parChTrans1D1" presStyleIdx="1" presStyleCnt="4"/>
      <dgm:spPr/>
    </dgm:pt>
    <dgm:pt modelId="{919DB93A-00DF-43B9-A743-94DE0A26090A}" type="pres">
      <dgm:prSet presAssocID="{EEF4E50B-3267-438C-B253-EB793CACD0CE}" presName="spH" presStyleCnt="0"/>
      <dgm:spPr/>
    </dgm:pt>
    <dgm:pt modelId="{4B8250EA-245F-46A9-8B13-9CBD114E4E51}" type="pres">
      <dgm:prSet presAssocID="{EEF4E50B-3267-438C-B253-EB793CACD0CE}" presName="desTx" presStyleLbl="node1" presStyleIdx="1" presStyleCnt="4">
        <dgm:presLayoutVars>
          <dgm:bulletEnabled val="1"/>
        </dgm:presLayoutVars>
      </dgm:prSet>
      <dgm:spPr/>
    </dgm:pt>
    <dgm:pt modelId="{094609BD-B237-45A3-ABAB-FDD7BE275AA4}" type="pres">
      <dgm:prSet presAssocID="{42A99462-3422-417F-BA76-601C058BAA76}" presName="spV" presStyleCnt="0"/>
      <dgm:spPr/>
    </dgm:pt>
    <dgm:pt modelId="{3F393B82-BA44-481B-A410-67DECCE44E8A}" type="pres">
      <dgm:prSet presAssocID="{EFAA7A4B-50F2-4AF6-9810-BED0AEB50BB9}" presName="linNode" presStyleCnt="0"/>
      <dgm:spPr/>
    </dgm:pt>
    <dgm:pt modelId="{7C758E87-E0B3-4FDB-B0BD-660A6F221327}" type="pres">
      <dgm:prSet presAssocID="{EFAA7A4B-50F2-4AF6-9810-BED0AEB50BB9}" presName="parTx" presStyleLbl="revTx" presStyleIdx="2" presStyleCnt="4">
        <dgm:presLayoutVars>
          <dgm:chMax val="1"/>
          <dgm:bulletEnabled val="1"/>
        </dgm:presLayoutVars>
      </dgm:prSet>
      <dgm:spPr/>
    </dgm:pt>
    <dgm:pt modelId="{5FF3CA9B-9C7F-4235-99A9-06B174DA2916}" type="pres">
      <dgm:prSet presAssocID="{EFAA7A4B-50F2-4AF6-9810-BED0AEB50BB9}" presName="bracket" presStyleLbl="parChTrans1D1" presStyleIdx="2" presStyleCnt="4"/>
      <dgm:spPr/>
    </dgm:pt>
    <dgm:pt modelId="{F46FC81B-C0BA-48EC-A067-B82B3DFA8E1C}" type="pres">
      <dgm:prSet presAssocID="{EFAA7A4B-50F2-4AF6-9810-BED0AEB50BB9}" presName="spH" presStyleCnt="0"/>
      <dgm:spPr/>
    </dgm:pt>
    <dgm:pt modelId="{BAEA6607-D5B9-4BCE-AEB1-2FD57B41E253}" type="pres">
      <dgm:prSet presAssocID="{EFAA7A4B-50F2-4AF6-9810-BED0AEB50BB9}" presName="desTx" presStyleLbl="node1" presStyleIdx="2" presStyleCnt="4">
        <dgm:presLayoutVars>
          <dgm:bulletEnabled val="1"/>
        </dgm:presLayoutVars>
      </dgm:prSet>
      <dgm:spPr/>
    </dgm:pt>
    <dgm:pt modelId="{F2AD7498-57DA-46EF-A8AE-65E427CFEB4A}" type="pres">
      <dgm:prSet presAssocID="{340975B2-4E10-4D91-BC54-12E6F2131374}" presName="spV" presStyleCnt="0"/>
      <dgm:spPr/>
    </dgm:pt>
    <dgm:pt modelId="{F1030D3B-87A2-474A-897F-AA981379A350}" type="pres">
      <dgm:prSet presAssocID="{DDA0005B-1F20-430A-8820-151C68D6FA94}" presName="linNode" presStyleCnt="0"/>
      <dgm:spPr/>
    </dgm:pt>
    <dgm:pt modelId="{B983A3C5-DFC9-43E9-9C43-3E4F161D5855}" type="pres">
      <dgm:prSet presAssocID="{DDA0005B-1F20-430A-8820-151C68D6FA94}" presName="parTx" presStyleLbl="revTx" presStyleIdx="3" presStyleCnt="4">
        <dgm:presLayoutVars>
          <dgm:chMax val="1"/>
          <dgm:bulletEnabled val="1"/>
        </dgm:presLayoutVars>
      </dgm:prSet>
      <dgm:spPr/>
    </dgm:pt>
    <dgm:pt modelId="{AC00FFE3-2BFC-433A-B638-4A3F1812F9DC}" type="pres">
      <dgm:prSet presAssocID="{DDA0005B-1F20-430A-8820-151C68D6FA94}" presName="bracket" presStyleLbl="parChTrans1D1" presStyleIdx="3" presStyleCnt="4"/>
      <dgm:spPr/>
    </dgm:pt>
    <dgm:pt modelId="{B65B3501-000C-4B40-B3B4-4D932684E4BA}" type="pres">
      <dgm:prSet presAssocID="{DDA0005B-1F20-430A-8820-151C68D6FA94}" presName="spH" presStyleCnt="0"/>
      <dgm:spPr/>
    </dgm:pt>
    <dgm:pt modelId="{836011C8-9A29-4106-9CD6-A388BEB914CB}" type="pres">
      <dgm:prSet presAssocID="{DDA0005B-1F20-430A-8820-151C68D6FA94}" presName="desTx" presStyleLbl="node1" presStyleIdx="3" presStyleCnt="4">
        <dgm:presLayoutVars>
          <dgm:bulletEnabled val="1"/>
        </dgm:presLayoutVars>
      </dgm:prSet>
      <dgm:spPr/>
    </dgm:pt>
  </dgm:ptLst>
  <dgm:cxnLst>
    <dgm:cxn modelId="{6F02A605-31DD-482A-8E77-6EE9EA192A7C}" srcId="{2BD08CA2-7556-41EE-9F10-C38452F974F4}" destId="{558EEEA1-A4D4-441D-82AA-CB545FBA2DE1}" srcOrd="0" destOrd="0" parTransId="{FE580F91-3F13-43ED-AE2C-1CAB1FFB6FE2}" sibTransId="{AE41C545-ED65-4613-BED9-92C22B4639B4}"/>
    <dgm:cxn modelId="{8EBB2710-319E-487A-86C5-B0223893922E}" type="presOf" srcId="{5EB81E1A-BD36-4CCC-ABDF-27B46CB67653}" destId="{4B8250EA-245F-46A9-8B13-9CBD114E4E51}" srcOrd="0" destOrd="1" presId="urn:diagrams.loki3.com/BracketList"/>
    <dgm:cxn modelId="{B9AAA91A-10CC-4E45-BEEB-294D3B284273}" type="presOf" srcId="{EFAA7A4B-50F2-4AF6-9810-BED0AEB50BB9}" destId="{7C758E87-E0B3-4FDB-B0BD-660A6F221327}" srcOrd="0" destOrd="0" presId="urn:diagrams.loki3.com/BracketList"/>
    <dgm:cxn modelId="{6ED1B92D-ED10-49AE-A1E0-695283FD9959}" srcId="{2BD08CA2-7556-41EE-9F10-C38452F974F4}" destId="{DDA0005B-1F20-430A-8820-151C68D6FA94}" srcOrd="3" destOrd="0" parTransId="{831FDE19-4AB8-4BF7-9FFE-CB8B81E6CB8A}" sibTransId="{15A6891E-5D2C-4BCB-BBA0-B025B6E8C124}"/>
    <dgm:cxn modelId="{F672AB2E-2984-44F1-B930-8F244DAF3B92}" srcId="{DDA0005B-1F20-430A-8820-151C68D6FA94}" destId="{DE6A74F1-6F0F-4615-B38D-7B21A9E92FE4}" srcOrd="1" destOrd="0" parTransId="{D1512162-92C5-40EE-BC6F-A015CBD6F85E}" sibTransId="{41A68A2A-F8F3-41FB-A267-AD3FCD13E717}"/>
    <dgm:cxn modelId="{23DF993D-53BB-42EC-9DB1-6AD39473ABDD}" srcId="{DDA0005B-1F20-430A-8820-151C68D6FA94}" destId="{1F8265CD-7A5B-4DF0-A9F4-902F69F416F9}" srcOrd="0" destOrd="0" parTransId="{46250CEE-6AEB-44A9-AC2E-0D9D4F12B5CA}" sibTransId="{149F7430-37EE-45B5-9EAD-CE8AA59A0039}"/>
    <dgm:cxn modelId="{6C51EA3F-809C-441E-BF98-657A721DBC14}" srcId="{2BD08CA2-7556-41EE-9F10-C38452F974F4}" destId="{EFAA7A4B-50F2-4AF6-9810-BED0AEB50BB9}" srcOrd="2" destOrd="0" parTransId="{DF37235D-E51D-4492-A559-E22F47641693}" sibTransId="{340975B2-4E10-4D91-BC54-12E6F2131374}"/>
    <dgm:cxn modelId="{CC745F4B-4809-4343-B412-3F3F31B6A316}" type="presOf" srcId="{558EEEA1-A4D4-441D-82AA-CB545FBA2DE1}" destId="{46383D5D-518A-46E7-BBBF-74AE441AA3DC}" srcOrd="0" destOrd="0" presId="urn:diagrams.loki3.com/BracketList"/>
    <dgm:cxn modelId="{13D47A4C-0923-461F-8A33-4D1DBEB82A36}" type="presOf" srcId="{2BD08CA2-7556-41EE-9F10-C38452F974F4}" destId="{FA7161AE-F5DB-4F30-9360-3AD8433A28A6}" srcOrd="0" destOrd="0" presId="urn:diagrams.loki3.com/BracketList"/>
    <dgm:cxn modelId="{535B4E4F-8341-44BE-8620-ED79837E3C9B}" type="presOf" srcId="{EEF4E50B-3267-438C-B253-EB793CACD0CE}" destId="{BE898635-4EEF-41A8-9836-488EC9A9E89F}" srcOrd="0" destOrd="0" presId="urn:diagrams.loki3.com/BracketList"/>
    <dgm:cxn modelId="{BFE19057-A07E-4E3F-8BE0-5C43C65EE6CA}" srcId="{558EEEA1-A4D4-441D-82AA-CB545FBA2DE1}" destId="{849166A8-2872-4022-B9AC-CEE13898B0A9}" srcOrd="0" destOrd="0" parTransId="{63226AFE-7A1D-48D9-B274-70A0CA5F19E6}" sibTransId="{40F0093A-DA4B-4C35-B578-6580FC96AE79}"/>
    <dgm:cxn modelId="{DAE28658-7429-48B8-BF80-CD64204404F0}" srcId="{EEF4E50B-3267-438C-B253-EB793CACD0CE}" destId="{5EB81E1A-BD36-4CCC-ABDF-27B46CB67653}" srcOrd="1" destOrd="0" parTransId="{8BE80DB4-EBCD-448D-94FA-237BC4AF4856}" sibTransId="{4B020DE6-2FC6-465D-A1F5-ED1E8440406A}"/>
    <dgm:cxn modelId="{13CE5F60-F28C-4D89-BF6D-985A2A3A8D7E}" srcId="{2BD08CA2-7556-41EE-9F10-C38452F974F4}" destId="{EEF4E50B-3267-438C-B253-EB793CACD0CE}" srcOrd="1" destOrd="0" parTransId="{C7CF4BEB-B713-4FA3-8A0E-F517AC022795}" sibTransId="{42A99462-3422-417F-BA76-601C058BAA76}"/>
    <dgm:cxn modelId="{A879D268-B2C7-4C79-A1B1-54152E504FBC}" srcId="{EFAA7A4B-50F2-4AF6-9810-BED0AEB50BB9}" destId="{B0B98059-F8D3-4495-889C-E71732F15ECF}" srcOrd="0" destOrd="0" parTransId="{8F5C18A1-50B0-42DC-A666-27BCBBADB814}" sibTransId="{B309D391-6BEF-44C8-890C-FE7E6A3055CE}"/>
    <dgm:cxn modelId="{4203C082-5F0D-4E49-9156-C956E625BC7C}" type="presOf" srcId="{849166A8-2872-4022-B9AC-CEE13898B0A9}" destId="{4F617BB0-226F-4C54-AA46-A869A837164E}" srcOrd="0" destOrd="0" presId="urn:diagrams.loki3.com/BracketList"/>
    <dgm:cxn modelId="{07A7468E-D4D3-4EAA-9000-6FBC85EECD90}" type="presOf" srcId="{DDA0005B-1F20-430A-8820-151C68D6FA94}" destId="{B983A3C5-DFC9-43E9-9C43-3E4F161D5855}" srcOrd="0" destOrd="0" presId="urn:diagrams.loki3.com/BracketList"/>
    <dgm:cxn modelId="{29D2EAA9-DEAD-4F0B-B876-B10849070EE5}" srcId="{EFAA7A4B-50F2-4AF6-9810-BED0AEB50BB9}" destId="{44A89081-9536-4CE6-913E-825919F32E4E}" srcOrd="1" destOrd="0" parTransId="{FCE0A4BB-2BDD-495A-AEB7-B18D727365B7}" sibTransId="{F1E73AA6-CED4-4D0F-A94C-19581344373C}"/>
    <dgm:cxn modelId="{E9B994AA-AFC3-45DA-8BD2-2EAEB164B771}" srcId="{EEF4E50B-3267-438C-B253-EB793CACD0CE}" destId="{BE591031-8E87-4023-BFE1-7053A4FF2525}" srcOrd="0" destOrd="0" parTransId="{EE9A4CD1-D8B4-4236-9235-F3657E97C430}" sibTransId="{C1480E07-F739-40A9-936E-BAF424342A7B}"/>
    <dgm:cxn modelId="{F453E9B9-5A75-4AE8-8561-76A6C8468D05}" type="presOf" srcId="{B0B98059-F8D3-4495-889C-E71732F15ECF}" destId="{BAEA6607-D5B9-4BCE-AEB1-2FD57B41E253}" srcOrd="0" destOrd="0" presId="urn:diagrams.loki3.com/BracketList"/>
    <dgm:cxn modelId="{2F3E6EC5-8357-4113-A50A-3DE304B43425}" type="presOf" srcId="{44A89081-9536-4CE6-913E-825919F32E4E}" destId="{BAEA6607-D5B9-4BCE-AEB1-2FD57B41E253}" srcOrd="0" destOrd="1" presId="urn:diagrams.loki3.com/BracketList"/>
    <dgm:cxn modelId="{E719F5CF-192A-4B8A-B903-BEFBC7CCF112}" type="presOf" srcId="{BE591031-8E87-4023-BFE1-7053A4FF2525}" destId="{4B8250EA-245F-46A9-8B13-9CBD114E4E51}" srcOrd="0" destOrd="0" presId="urn:diagrams.loki3.com/BracketList"/>
    <dgm:cxn modelId="{6F3FD7E0-0028-4C16-A213-FBBA16D43DC1}" type="presOf" srcId="{1F8265CD-7A5B-4DF0-A9F4-902F69F416F9}" destId="{836011C8-9A29-4106-9CD6-A388BEB914CB}" srcOrd="0" destOrd="0" presId="urn:diagrams.loki3.com/BracketList"/>
    <dgm:cxn modelId="{E9ABC8E5-3486-479E-BEA3-19044C610FC1}" type="presOf" srcId="{DE6A74F1-6F0F-4615-B38D-7B21A9E92FE4}" destId="{836011C8-9A29-4106-9CD6-A388BEB914CB}" srcOrd="0" destOrd="1" presId="urn:diagrams.loki3.com/BracketList"/>
    <dgm:cxn modelId="{BB4F21F4-497A-48BA-84B6-BB6569811170}" srcId="{558EEEA1-A4D4-441D-82AA-CB545FBA2DE1}" destId="{198D0100-905D-43BF-9411-2C6514F711D8}" srcOrd="1" destOrd="0" parTransId="{AAA1B8B0-8E6B-4457-B93A-48A143191374}" sibTransId="{6F67F3F2-8FEE-4EBB-97B7-937BEA1D0CDB}"/>
    <dgm:cxn modelId="{CBBA1FF5-3328-4856-B0CB-AD50C2467B09}" type="presOf" srcId="{198D0100-905D-43BF-9411-2C6514F711D8}" destId="{4F617BB0-226F-4C54-AA46-A869A837164E}" srcOrd="0" destOrd="1" presId="urn:diagrams.loki3.com/BracketList"/>
    <dgm:cxn modelId="{141D58A3-C7C5-43FD-83B3-284E7CD6F1B3}" type="presParOf" srcId="{FA7161AE-F5DB-4F30-9360-3AD8433A28A6}" destId="{025FA33A-06CA-49DB-9ED4-743D88E5FBA9}" srcOrd="0" destOrd="0" presId="urn:diagrams.loki3.com/BracketList"/>
    <dgm:cxn modelId="{4A9064F7-286F-45F2-A2C7-70DA9FE68918}" type="presParOf" srcId="{025FA33A-06CA-49DB-9ED4-743D88E5FBA9}" destId="{46383D5D-518A-46E7-BBBF-74AE441AA3DC}" srcOrd="0" destOrd="0" presId="urn:diagrams.loki3.com/BracketList"/>
    <dgm:cxn modelId="{E2CDDD18-BFD6-48C2-B89D-72AD387D21AE}" type="presParOf" srcId="{025FA33A-06CA-49DB-9ED4-743D88E5FBA9}" destId="{27C7F48F-CC20-4500-9C89-9C38398C9A1F}" srcOrd="1" destOrd="0" presId="urn:diagrams.loki3.com/BracketList"/>
    <dgm:cxn modelId="{9EC7A100-2B5E-44FF-8C03-D13375628CAA}" type="presParOf" srcId="{025FA33A-06CA-49DB-9ED4-743D88E5FBA9}" destId="{A618C996-AC8E-47E8-A0D2-FF1BA523B614}" srcOrd="2" destOrd="0" presId="urn:diagrams.loki3.com/BracketList"/>
    <dgm:cxn modelId="{83F0E157-9C48-41D5-8EBA-E9D90534ABAC}" type="presParOf" srcId="{025FA33A-06CA-49DB-9ED4-743D88E5FBA9}" destId="{4F617BB0-226F-4C54-AA46-A869A837164E}" srcOrd="3" destOrd="0" presId="urn:diagrams.loki3.com/BracketList"/>
    <dgm:cxn modelId="{4FAF73C6-A465-4CCB-ACE4-6202E89FF2FF}" type="presParOf" srcId="{FA7161AE-F5DB-4F30-9360-3AD8433A28A6}" destId="{601A62C4-A8F3-40C6-9BCF-CFB028B6487B}" srcOrd="1" destOrd="0" presId="urn:diagrams.loki3.com/BracketList"/>
    <dgm:cxn modelId="{4108E822-23BC-4615-BAB5-7CB904CD4D27}" type="presParOf" srcId="{FA7161AE-F5DB-4F30-9360-3AD8433A28A6}" destId="{9D978A46-CB37-424C-B2A2-2066FAB5F12B}" srcOrd="2" destOrd="0" presId="urn:diagrams.loki3.com/BracketList"/>
    <dgm:cxn modelId="{AAEE3D12-4409-455C-9268-C3F2F73C20BC}" type="presParOf" srcId="{9D978A46-CB37-424C-B2A2-2066FAB5F12B}" destId="{BE898635-4EEF-41A8-9836-488EC9A9E89F}" srcOrd="0" destOrd="0" presId="urn:diagrams.loki3.com/BracketList"/>
    <dgm:cxn modelId="{738292EE-3755-45A8-BEB1-91C1018690D0}" type="presParOf" srcId="{9D978A46-CB37-424C-B2A2-2066FAB5F12B}" destId="{6CD7E2D7-B470-422E-B144-9B8A3D9E0314}" srcOrd="1" destOrd="0" presId="urn:diagrams.loki3.com/BracketList"/>
    <dgm:cxn modelId="{B309A211-E0D2-4D13-A57C-02A725ACA5FE}" type="presParOf" srcId="{9D978A46-CB37-424C-B2A2-2066FAB5F12B}" destId="{919DB93A-00DF-43B9-A743-94DE0A26090A}" srcOrd="2" destOrd="0" presId="urn:diagrams.loki3.com/BracketList"/>
    <dgm:cxn modelId="{317FCE5D-F1AF-4888-AA16-BF5AF919A9BE}" type="presParOf" srcId="{9D978A46-CB37-424C-B2A2-2066FAB5F12B}" destId="{4B8250EA-245F-46A9-8B13-9CBD114E4E51}" srcOrd="3" destOrd="0" presId="urn:diagrams.loki3.com/BracketList"/>
    <dgm:cxn modelId="{BA5AD662-87EE-4FE3-AA3F-1F93084799DE}" type="presParOf" srcId="{FA7161AE-F5DB-4F30-9360-3AD8433A28A6}" destId="{094609BD-B237-45A3-ABAB-FDD7BE275AA4}" srcOrd="3" destOrd="0" presId="urn:diagrams.loki3.com/BracketList"/>
    <dgm:cxn modelId="{46A9CB6F-6DDF-4BD4-A0BB-CDCC0996B57A}" type="presParOf" srcId="{FA7161AE-F5DB-4F30-9360-3AD8433A28A6}" destId="{3F393B82-BA44-481B-A410-67DECCE44E8A}" srcOrd="4" destOrd="0" presId="urn:diagrams.loki3.com/BracketList"/>
    <dgm:cxn modelId="{8357A065-B58D-4BC8-B459-8EFDAB909D22}" type="presParOf" srcId="{3F393B82-BA44-481B-A410-67DECCE44E8A}" destId="{7C758E87-E0B3-4FDB-B0BD-660A6F221327}" srcOrd="0" destOrd="0" presId="urn:diagrams.loki3.com/BracketList"/>
    <dgm:cxn modelId="{F06B4107-788C-4822-850C-8CDE15C9E6A2}" type="presParOf" srcId="{3F393B82-BA44-481B-A410-67DECCE44E8A}" destId="{5FF3CA9B-9C7F-4235-99A9-06B174DA2916}" srcOrd="1" destOrd="0" presId="urn:diagrams.loki3.com/BracketList"/>
    <dgm:cxn modelId="{EC9BB41E-77FF-4DB8-A1E7-6986094FF705}" type="presParOf" srcId="{3F393B82-BA44-481B-A410-67DECCE44E8A}" destId="{F46FC81B-C0BA-48EC-A067-B82B3DFA8E1C}" srcOrd="2" destOrd="0" presId="urn:diagrams.loki3.com/BracketList"/>
    <dgm:cxn modelId="{6F823E04-7819-4154-8796-50FD551D92F7}" type="presParOf" srcId="{3F393B82-BA44-481B-A410-67DECCE44E8A}" destId="{BAEA6607-D5B9-4BCE-AEB1-2FD57B41E253}" srcOrd="3" destOrd="0" presId="urn:diagrams.loki3.com/BracketList"/>
    <dgm:cxn modelId="{50EA04D7-DF2F-488A-82C6-A3080B1EA6E9}" type="presParOf" srcId="{FA7161AE-F5DB-4F30-9360-3AD8433A28A6}" destId="{F2AD7498-57DA-46EF-A8AE-65E427CFEB4A}" srcOrd="5" destOrd="0" presId="urn:diagrams.loki3.com/BracketList"/>
    <dgm:cxn modelId="{DC65E7E7-8917-4E10-A813-722CF3E35DEF}" type="presParOf" srcId="{FA7161AE-F5DB-4F30-9360-3AD8433A28A6}" destId="{F1030D3B-87A2-474A-897F-AA981379A350}" srcOrd="6" destOrd="0" presId="urn:diagrams.loki3.com/BracketList"/>
    <dgm:cxn modelId="{25D73439-FD9F-42EC-B286-323B0D99C320}" type="presParOf" srcId="{F1030D3B-87A2-474A-897F-AA981379A350}" destId="{B983A3C5-DFC9-43E9-9C43-3E4F161D5855}" srcOrd="0" destOrd="0" presId="urn:diagrams.loki3.com/BracketList"/>
    <dgm:cxn modelId="{7AAC199D-E641-4185-AFF1-B5DBA62D1587}" type="presParOf" srcId="{F1030D3B-87A2-474A-897F-AA981379A350}" destId="{AC00FFE3-2BFC-433A-B638-4A3F1812F9DC}" srcOrd="1" destOrd="0" presId="urn:diagrams.loki3.com/BracketList"/>
    <dgm:cxn modelId="{0EF0DAF4-3D51-4890-A82D-42E336DA523E}" type="presParOf" srcId="{F1030D3B-87A2-474A-897F-AA981379A350}" destId="{B65B3501-000C-4B40-B3B4-4D932684E4BA}" srcOrd="2" destOrd="0" presId="urn:diagrams.loki3.com/BracketList"/>
    <dgm:cxn modelId="{AF992255-1B6A-4CE8-B05C-987F91352E98}" type="presParOf" srcId="{F1030D3B-87A2-474A-897F-AA981379A350}" destId="{836011C8-9A29-4106-9CD6-A388BEB914CB}" srcOrd="3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80667AD-B98B-45E7-BEC6-51618289B5B8}" type="doc">
      <dgm:prSet loTypeId="urn:microsoft.com/office/officeart/2005/8/layout/hProcess7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3931199-8AD2-426F-A8FF-448D6D05D287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1" dirty="0"/>
            <a:t>Quantitative Analysis</a:t>
          </a:r>
          <a:endParaRPr lang="en-GB" dirty="0"/>
        </a:p>
      </dgm:t>
    </dgm:pt>
    <dgm:pt modelId="{54FB08DF-7B93-4618-8E08-532B550E7D4D}" type="parTrans" cxnId="{7FF410E8-83AE-44AA-B9F2-921155FA178C}">
      <dgm:prSet/>
      <dgm:spPr/>
      <dgm:t>
        <a:bodyPr/>
        <a:lstStyle/>
        <a:p>
          <a:endParaRPr lang="en-GB"/>
        </a:p>
      </dgm:t>
    </dgm:pt>
    <dgm:pt modelId="{ECC0DFED-55E6-4A42-81DF-79C433DCF47A}" type="sibTrans" cxnId="{7FF410E8-83AE-44AA-B9F2-921155FA178C}">
      <dgm:prSet/>
      <dgm:spPr/>
      <dgm:t>
        <a:bodyPr/>
        <a:lstStyle/>
        <a:p>
          <a:endParaRPr lang="en-GB"/>
        </a:p>
      </dgm:t>
    </dgm:pt>
    <dgm:pt modelId="{2611F86B-8171-4046-AD79-21058C146E0F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/>
            <a:t>Focus on the framing of Gaza in international media, including images, language, and themes that promote global sympathy and mobilize activism. </a:t>
          </a:r>
        </a:p>
      </dgm:t>
    </dgm:pt>
    <dgm:pt modelId="{84665C1B-58CC-4644-B1A1-0BD80FA090E8}" type="parTrans" cxnId="{780D8398-64AB-48C0-B482-3C441FA10941}">
      <dgm:prSet/>
      <dgm:spPr/>
      <dgm:t>
        <a:bodyPr/>
        <a:lstStyle/>
        <a:p>
          <a:endParaRPr lang="en-GB"/>
        </a:p>
      </dgm:t>
    </dgm:pt>
    <dgm:pt modelId="{BBE1749B-CAC6-476D-AEE2-7DA64071C967}" type="sibTrans" cxnId="{780D8398-64AB-48C0-B482-3C441FA10941}">
      <dgm:prSet/>
      <dgm:spPr/>
      <dgm:t>
        <a:bodyPr/>
        <a:lstStyle/>
        <a:p>
          <a:endParaRPr lang="en-GB"/>
        </a:p>
      </dgm:t>
    </dgm:pt>
    <dgm:pt modelId="{96320022-E4ED-4902-A77C-F44A8FDF4DDB}">
      <dgm:prSet/>
      <dgm:spPr/>
      <dgm:t>
        <a:bodyPr/>
        <a:lstStyle/>
        <a:p>
          <a:pPr>
            <a:buNone/>
          </a:pPr>
          <a:r>
            <a:rPr lang="en-US" b="1" dirty="0"/>
            <a:t>Qualitative Analysis</a:t>
          </a:r>
          <a:r>
            <a:rPr lang="en-US" dirty="0"/>
            <a:t>:</a:t>
          </a:r>
        </a:p>
      </dgm:t>
    </dgm:pt>
    <dgm:pt modelId="{A3102270-0EC4-40B3-9E57-BF61D37ECCDA}" type="parTrans" cxnId="{5B97B9BB-1C0B-408E-887C-686E2C05E7EA}">
      <dgm:prSet/>
      <dgm:spPr/>
      <dgm:t>
        <a:bodyPr/>
        <a:lstStyle/>
        <a:p>
          <a:endParaRPr lang="en-GB"/>
        </a:p>
      </dgm:t>
    </dgm:pt>
    <dgm:pt modelId="{14BD23CB-408B-43D0-8C84-F0CCAD339630}" type="sibTrans" cxnId="{5B97B9BB-1C0B-408E-887C-686E2C05E7EA}">
      <dgm:prSet/>
      <dgm:spPr/>
      <dgm:t>
        <a:bodyPr/>
        <a:lstStyle/>
        <a:p>
          <a:endParaRPr lang="en-GB"/>
        </a:p>
      </dgm:t>
    </dgm:pt>
    <dgm:pt modelId="{5DB4FF52-B717-42FE-AD87-4255C3F24FA5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1"/>
            <a:t>Qualitative Analysis</a:t>
          </a:r>
          <a:r>
            <a:rPr lang="en-US"/>
            <a:t> Discourse analysis of media representations, international campaigns (e.g., Free Gaza), and social media content. </a:t>
          </a:r>
          <a:endParaRPr lang="en-GB" dirty="0"/>
        </a:p>
      </dgm:t>
    </dgm:pt>
    <dgm:pt modelId="{088A2060-3F83-421B-917E-D45BF88E4E37}" type="parTrans" cxnId="{FCC0DE2F-0860-450C-8A92-BEFCAB1DAF69}">
      <dgm:prSet/>
      <dgm:spPr/>
      <dgm:t>
        <a:bodyPr/>
        <a:lstStyle/>
        <a:p>
          <a:endParaRPr lang="en-GB"/>
        </a:p>
      </dgm:t>
    </dgm:pt>
    <dgm:pt modelId="{86238FC5-38CF-4D51-A731-855E4E431D06}" type="sibTrans" cxnId="{FCC0DE2F-0860-450C-8A92-BEFCAB1DAF69}">
      <dgm:prSet/>
      <dgm:spPr/>
      <dgm:t>
        <a:bodyPr/>
        <a:lstStyle/>
        <a:p>
          <a:endParaRPr lang="en-GB"/>
        </a:p>
      </dgm:t>
    </dgm:pt>
    <dgm:pt modelId="{FA89CC66-EDE2-46A3-B8D4-798057E8B6B5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/>
            <a:t>Discourse analysis of media representations, international campaigns (e.g., Free Gaza), and social media content. </a:t>
          </a:r>
        </a:p>
      </dgm:t>
    </dgm:pt>
    <dgm:pt modelId="{34A38862-6696-47E3-AB29-249A9F541A31}" type="parTrans" cxnId="{E9ECD04A-A1DD-48EF-A391-E993091F232B}">
      <dgm:prSet/>
      <dgm:spPr/>
      <dgm:t>
        <a:bodyPr/>
        <a:lstStyle/>
        <a:p>
          <a:endParaRPr lang="en-GB"/>
        </a:p>
      </dgm:t>
    </dgm:pt>
    <dgm:pt modelId="{D14BDA31-F2BB-478C-8ABE-CBDA0092C887}" type="sibTrans" cxnId="{E9ECD04A-A1DD-48EF-A391-E993091F232B}">
      <dgm:prSet/>
      <dgm:spPr/>
      <dgm:t>
        <a:bodyPr/>
        <a:lstStyle/>
        <a:p>
          <a:endParaRPr lang="en-GB"/>
        </a:p>
      </dgm:t>
    </dgm:pt>
    <dgm:pt modelId="{6EFD8ADD-E4D7-4741-82DD-EC8F6434553A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/>
            <a:t>Focus on the framing of Gaza in international media, including images, language, and themes that promote global sympathy and mobilize activism</a:t>
          </a:r>
        </a:p>
      </dgm:t>
    </dgm:pt>
    <dgm:pt modelId="{FF37EBC1-5BC6-4783-8955-714774361BD3}" type="parTrans" cxnId="{24F27007-6EF6-4104-83CB-912957B3D887}">
      <dgm:prSet/>
      <dgm:spPr/>
      <dgm:t>
        <a:bodyPr/>
        <a:lstStyle/>
        <a:p>
          <a:endParaRPr lang="en-GB"/>
        </a:p>
      </dgm:t>
    </dgm:pt>
    <dgm:pt modelId="{5C71563C-F47D-4E77-A9C9-CCCA0F2E336D}" type="sibTrans" cxnId="{24F27007-6EF6-4104-83CB-912957B3D887}">
      <dgm:prSet/>
      <dgm:spPr/>
      <dgm:t>
        <a:bodyPr/>
        <a:lstStyle/>
        <a:p>
          <a:endParaRPr lang="en-GB"/>
        </a:p>
      </dgm:t>
    </dgm:pt>
    <dgm:pt modelId="{C6535057-D912-4994-9D6A-C1D158E44AF6}">
      <dgm:prSet/>
      <dgm:spPr/>
      <dgm:t>
        <a:bodyPr/>
        <a:lstStyle/>
        <a:p>
          <a:pPr>
            <a:buNone/>
          </a:pPr>
          <a:r>
            <a:rPr lang="en-US" b="1" dirty="0"/>
            <a:t>Objective</a:t>
          </a:r>
          <a:endParaRPr lang="en-US" dirty="0"/>
        </a:p>
      </dgm:t>
    </dgm:pt>
    <dgm:pt modelId="{14EDD75B-6E07-4239-826E-37C56B5FFF92}" type="parTrans" cxnId="{7C0B7E00-D5AF-41D2-8746-72E029033E62}">
      <dgm:prSet/>
      <dgm:spPr/>
      <dgm:t>
        <a:bodyPr/>
        <a:lstStyle/>
        <a:p>
          <a:endParaRPr lang="en-GB"/>
        </a:p>
      </dgm:t>
    </dgm:pt>
    <dgm:pt modelId="{7715E854-DD45-439D-8403-2177086E4EEA}" type="sibTrans" cxnId="{7C0B7E00-D5AF-41D2-8746-72E029033E62}">
      <dgm:prSet/>
      <dgm:spPr/>
      <dgm:t>
        <a:bodyPr/>
        <a:lstStyle/>
        <a:p>
          <a:endParaRPr lang="en-GB"/>
        </a:p>
      </dgm:t>
    </dgm:pt>
    <dgm:pt modelId="{9F80BD90-737A-4805-9F6D-00DBBC29B4EB}">
      <dgm:prSet/>
      <dgm:spPr/>
      <dgm:t>
        <a:bodyPr/>
        <a:lstStyle/>
        <a:p>
          <a:pPr>
            <a:buNone/>
          </a:pPr>
          <a:r>
            <a:rPr lang="en-US" dirty="0"/>
            <a:t>This dual approach aims to compare Gaza’s statistical data with its media portrayal and explore how both interact to amplify its global significance.</a:t>
          </a:r>
        </a:p>
      </dgm:t>
    </dgm:pt>
    <dgm:pt modelId="{05ED29D1-9413-4F7C-848B-699B09B9B30C}" type="parTrans" cxnId="{02E68CF2-60A6-4FB6-B13C-E4BA47D339ED}">
      <dgm:prSet/>
      <dgm:spPr/>
      <dgm:t>
        <a:bodyPr/>
        <a:lstStyle/>
        <a:p>
          <a:endParaRPr lang="en-GB"/>
        </a:p>
      </dgm:t>
    </dgm:pt>
    <dgm:pt modelId="{0810B77D-BF0C-4412-BCD4-BCA3F1FB75F8}" type="sibTrans" cxnId="{02E68CF2-60A6-4FB6-B13C-E4BA47D339ED}">
      <dgm:prSet/>
      <dgm:spPr/>
      <dgm:t>
        <a:bodyPr/>
        <a:lstStyle/>
        <a:p>
          <a:endParaRPr lang="en-GB"/>
        </a:p>
      </dgm:t>
    </dgm:pt>
    <dgm:pt modelId="{31117748-651C-4802-B4B5-D6FAA3481F26}" type="pres">
      <dgm:prSet presAssocID="{580667AD-B98B-45E7-BEC6-51618289B5B8}" presName="Name0" presStyleCnt="0">
        <dgm:presLayoutVars>
          <dgm:dir/>
          <dgm:animLvl val="lvl"/>
          <dgm:resizeHandles val="exact"/>
        </dgm:presLayoutVars>
      </dgm:prSet>
      <dgm:spPr/>
    </dgm:pt>
    <dgm:pt modelId="{C5B24109-2D93-434A-9D22-C997FB575315}" type="pres">
      <dgm:prSet presAssocID="{A3931199-8AD2-426F-A8FF-448D6D05D287}" presName="compositeNode" presStyleCnt="0">
        <dgm:presLayoutVars>
          <dgm:bulletEnabled val="1"/>
        </dgm:presLayoutVars>
      </dgm:prSet>
      <dgm:spPr/>
    </dgm:pt>
    <dgm:pt modelId="{E10CDFC8-CA84-4153-A627-6BA260B724AA}" type="pres">
      <dgm:prSet presAssocID="{A3931199-8AD2-426F-A8FF-448D6D05D287}" presName="bgRect" presStyleLbl="node1" presStyleIdx="0" presStyleCnt="3"/>
      <dgm:spPr/>
    </dgm:pt>
    <dgm:pt modelId="{8E5F6E62-2605-464A-8537-B14761E540E1}" type="pres">
      <dgm:prSet presAssocID="{A3931199-8AD2-426F-A8FF-448D6D05D287}" presName="parentNode" presStyleLbl="node1" presStyleIdx="0" presStyleCnt="3">
        <dgm:presLayoutVars>
          <dgm:chMax val="0"/>
          <dgm:bulletEnabled val="1"/>
        </dgm:presLayoutVars>
      </dgm:prSet>
      <dgm:spPr/>
    </dgm:pt>
    <dgm:pt modelId="{936B5C60-B530-4A78-A6E8-CF3F6FEE5B1A}" type="pres">
      <dgm:prSet presAssocID="{A3931199-8AD2-426F-A8FF-448D6D05D287}" presName="childNode" presStyleLbl="node1" presStyleIdx="0" presStyleCnt="3">
        <dgm:presLayoutVars>
          <dgm:bulletEnabled val="1"/>
        </dgm:presLayoutVars>
      </dgm:prSet>
      <dgm:spPr/>
    </dgm:pt>
    <dgm:pt modelId="{926C6138-4DD0-49C7-8C2B-B5CB20731209}" type="pres">
      <dgm:prSet presAssocID="{ECC0DFED-55E6-4A42-81DF-79C433DCF47A}" presName="hSp" presStyleCnt="0"/>
      <dgm:spPr/>
    </dgm:pt>
    <dgm:pt modelId="{BC4A71C6-5BBB-486A-AE04-1763411EE4B6}" type="pres">
      <dgm:prSet presAssocID="{ECC0DFED-55E6-4A42-81DF-79C433DCF47A}" presName="vProcSp" presStyleCnt="0"/>
      <dgm:spPr/>
    </dgm:pt>
    <dgm:pt modelId="{C523BDF7-047F-42B8-96D1-3D7C109FB8F1}" type="pres">
      <dgm:prSet presAssocID="{ECC0DFED-55E6-4A42-81DF-79C433DCF47A}" presName="vSp1" presStyleCnt="0"/>
      <dgm:spPr/>
    </dgm:pt>
    <dgm:pt modelId="{279C0A56-9EEA-4AC7-995E-1D44DF6B9471}" type="pres">
      <dgm:prSet presAssocID="{ECC0DFED-55E6-4A42-81DF-79C433DCF47A}" presName="simulatedConn" presStyleLbl="solidFgAcc1" presStyleIdx="0" presStyleCnt="2"/>
      <dgm:spPr/>
    </dgm:pt>
    <dgm:pt modelId="{1C75F708-D3DB-4785-91DB-08C0EBD7C9DA}" type="pres">
      <dgm:prSet presAssocID="{ECC0DFED-55E6-4A42-81DF-79C433DCF47A}" presName="vSp2" presStyleCnt="0"/>
      <dgm:spPr/>
    </dgm:pt>
    <dgm:pt modelId="{FBA14A75-1790-4C2A-B510-AFFDC51085D1}" type="pres">
      <dgm:prSet presAssocID="{ECC0DFED-55E6-4A42-81DF-79C433DCF47A}" presName="sibTrans" presStyleCnt="0"/>
      <dgm:spPr/>
    </dgm:pt>
    <dgm:pt modelId="{01B18A79-2F94-4E97-9BAF-A40CBF970FD7}" type="pres">
      <dgm:prSet presAssocID="{96320022-E4ED-4902-A77C-F44A8FDF4DDB}" presName="compositeNode" presStyleCnt="0">
        <dgm:presLayoutVars>
          <dgm:bulletEnabled val="1"/>
        </dgm:presLayoutVars>
      </dgm:prSet>
      <dgm:spPr/>
    </dgm:pt>
    <dgm:pt modelId="{C676427E-3341-4A53-B86B-E95ED02FC53F}" type="pres">
      <dgm:prSet presAssocID="{96320022-E4ED-4902-A77C-F44A8FDF4DDB}" presName="bgRect" presStyleLbl="node1" presStyleIdx="1" presStyleCnt="3"/>
      <dgm:spPr/>
    </dgm:pt>
    <dgm:pt modelId="{D7506CC3-CC0A-4105-B392-1BFBBF06C4E0}" type="pres">
      <dgm:prSet presAssocID="{96320022-E4ED-4902-A77C-F44A8FDF4DDB}" presName="parentNode" presStyleLbl="node1" presStyleIdx="1" presStyleCnt="3">
        <dgm:presLayoutVars>
          <dgm:chMax val="0"/>
          <dgm:bulletEnabled val="1"/>
        </dgm:presLayoutVars>
      </dgm:prSet>
      <dgm:spPr/>
    </dgm:pt>
    <dgm:pt modelId="{55E02395-5D30-4573-8EDB-D9C42A23F44B}" type="pres">
      <dgm:prSet presAssocID="{96320022-E4ED-4902-A77C-F44A8FDF4DDB}" presName="childNode" presStyleLbl="node1" presStyleIdx="1" presStyleCnt="3">
        <dgm:presLayoutVars>
          <dgm:bulletEnabled val="1"/>
        </dgm:presLayoutVars>
      </dgm:prSet>
      <dgm:spPr/>
    </dgm:pt>
    <dgm:pt modelId="{D7CA2921-F571-49BA-8F83-C5C3F915C9E7}" type="pres">
      <dgm:prSet presAssocID="{14BD23CB-408B-43D0-8C84-F0CCAD339630}" presName="hSp" presStyleCnt="0"/>
      <dgm:spPr/>
    </dgm:pt>
    <dgm:pt modelId="{571A8972-5B55-4EB4-8BE5-652A566C2D82}" type="pres">
      <dgm:prSet presAssocID="{14BD23CB-408B-43D0-8C84-F0CCAD339630}" presName="vProcSp" presStyleCnt="0"/>
      <dgm:spPr/>
    </dgm:pt>
    <dgm:pt modelId="{7A1B7C08-B57B-4D47-9193-0282B2ACFB5A}" type="pres">
      <dgm:prSet presAssocID="{14BD23CB-408B-43D0-8C84-F0CCAD339630}" presName="vSp1" presStyleCnt="0"/>
      <dgm:spPr/>
    </dgm:pt>
    <dgm:pt modelId="{A1CE418D-4B8B-41E7-895A-E0DCD02DDD6A}" type="pres">
      <dgm:prSet presAssocID="{14BD23CB-408B-43D0-8C84-F0CCAD339630}" presName="simulatedConn" presStyleLbl="solidFgAcc1" presStyleIdx="1" presStyleCnt="2"/>
      <dgm:spPr/>
    </dgm:pt>
    <dgm:pt modelId="{AF7CC442-C614-47B0-96E6-BF711F83C052}" type="pres">
      <dgm:prSet presAssocID="{14BD23CB-408B-43D0-8C84-F0CCAD339630}" presName="vSp2" presStyleCnt="0"/>
      <dgm:spPr/>
    </dgm:pt>
    <dgm:pt modelId="{D8004926-F619-4DFC-A446-E2A167F3B54F}" type="pres">
      <dgm:prSet presAssocID="{14BD23CB-408B-43D0-8C84-F0CCAD339630}" presName="sibTrans" presStyleCnt="0"/>
      <dgm:spPr/>
    </dgm:pt>
    <dgm:pt modelId="{EC0D69A3-2DD1-4806-8F23-BECB595235C2}" type="pres">
      <dgm:prSet presAssocID="{C6535057-D912-4994-9D6A-C1D158E44AF6}" presName="compositeNode" presStyleCnt="0">
        <dgm:presLayoutVars>
          <dgm:bulletEnabled val="1"/>
        </dgm:presLayoutVars>
      </dgm:prSet>
      <dgm:spPr/>
    </dgm:pt>
    <dgm:pt modelId="{D0FEA65D-2B65-48A5-A827-35CA85BE2E76}" type="pres">
      <dgm:prSet presAssocID="{C6535057-D912-4994-9D6A-C1D158E44AF6}" presName="bgRect" presStyleLbl="node1" presStyleIdx="2" presStyleCnt="3"/>
      <dgm:spPr/>
    </dgm:pt>
    <dgm:pt modelId="{162854CB-6CA4-407D-85F4-20E64F74DB2B}" type="pres">
      <dgm:prSet presAssocID="{C6535057-D912-4994-9D6A-C1D158E44AF6}" presName="parentNode" presStyleLbl="node1" presStyleIdx="2" presStyleCnt="3">
        <dgm:presLayoutVars>
          <dgm:chMax val="0"/>
          <dgm:bulletEnabled val="1"/>
        </dgm:presLayoutVars>
      </dgm:prSet>
      <dgm:spPr/>
    </dgm:pt>
    <dgm:pt modelId="{99F0C603-BA59-433F-9A1B-2A335826D354}" type="pres">
      <dgm:prSet presAssocID="{C6535057-D912-4994-9D6A-C1D158E44AF6}" presName="childNode" presStyleLbl="node1" presStyleIdx="2" presStyleCnt="3">
        <dgm:presLayoutVars>
          <dgm:bulletEnabled val="1"/>
        </dgm:presLayoutVars>
      </dgm:prSet>
      <dgm:spPr/>
    </dgm:pt>
  </dgm:ptLst>
  <dgm:cxnLst>
    <dgm:cxn modelId="{7C0B7E00-D5AF-41D2-8746-72E029033E62}" srcId="{580667AD-B98B-45E7-BEC6-51618289B5B8}" destId="{C6535057-D912-4994-9D6A-C1D158E44AF6}" srcOrd="2" destOrd="0" parTransId="{14EDD75B-6E07-4239-826E-37C56B5FFF92}" sibTransId="{7715E854-DD45-439D-8403-2177086E4EEA}"/>
    <dgm:cxn modelId="{24F27007-6EF6-4104-83CB-912957B3D887}" srcId="{96320022-E4ED-4902-A77C-F44A8FDF4DDB}" destId="{6EFD8ADD-E4D7-4741-82DD-EC8F6434553A}" srcOrd="1" destOrd="0" parTransId="{FF37EBC1-5BC6-4783-8955-714774361BD3}" sibTransId="{5C71563C-F47D-4E77-A9C9-CCCA0F2E336D}"/>
    <dgm:cxn modelId="{A7EFAA1E-5C7C-47A3-A096-923361E73910}" type="presOf" srcId="{2611F86B-8171-4046-AD79-21058C146E0F}" destId="{936B5C60-B530-4A78-A6E8-CF3F6FEE5B1A}" srcOrd="0" destOrd="1" presId="urn:microsoft.com/office/officeart/2005/8/layout/hProcess7"/>
    <dgm:cxn modelId="{9EBF782D-4672-408C-97E5-A951365BE669}" type="presOf" srcId="{A3931199-8AD2-426F-A8FF-448D6D05D287}" destId="{8E5F6E62-2605-464A-8537-B14761E540E1}" srcOrd="1" destOrd="0" presId="urn:microsoft.com/office/officeart/2005/8/layout/hProcess7"/>
    <dgm:cxn modelId="{FCC0DE2F-0860-450C-8A92-BEFCAB1DAF69}" srcId="{A3931199-8AD2-426F-A8FF-448D6D05D287}" destId="{5DB4FF52-B717-42FE-AD87-4255C3F24FA5}" srcOrd="0" destOrd="0" parTransId="{088A2060-3F83-421B-917E-D45BF88E4E37}" sibTransId="{86238FC5-38CF-4D51-A731-855E4E431D06}"/>
    <dgm:cxn modelId="{4F21B639-4E8E-45F9-AC93-CD67AF66CD85}" type="presOf" srcId="{96320022-E4ED-4902-A77C-F44A8FDF4DDB}" destId="{C676427E-3341-4A53-B86B-E95ED02FC53F}" srcOrd="0" destOrd="0" presId="urn:microsoft.com/office/officeart/2005/8/layout/hProcess7"/>
    <dgm:cxn modelId="{4E5DD43C-D700-4177-B0B2-2396A6CADEB0}" type="presOf" srcId="{5DB4FF52-B717-42FE-AD87-4255C3F24FA5}" destId="{936B5C60-B530-4A78-A6E8-CF3F6FEE5B1A}" srcOrd="0" destOrd="0" presId="urn:microsoft.com/office/officeart/2005/8/layout/hProcess7"/>
    <dgm:cxn modelId="{E9ECD04A-A1DD-48EF-A391-E993091F232B}" srcId="{96320022-E4ED-4902-A77C-F44A8FDF4DDB}" destId="{FA89CC66-EDE2-46A3-B8D4-798057E8B6B5}" srcOrd="0" destOrd="0" parTransId="{34A38862-6696-47E3-AB29-249A9F541A31}" sibTransId="{D14BDA31-F2BB-478C-8ABE-CBDA0092C887}"/>
    <dgm:cxn modelId="{5A0E8060-33AA-4E21-8CA0-F0C08A7B3693}" type="presOf" srcId="{6EFD8ADD-E4D7-4741-82DD-EC8F6434553A}" destId="{55E02395-5D30-4573-8EDB-D9C42A23F44B}" srcOrd="0" destOrd="1" presId="urn:microsoft.com/office/officeart/2005/8/layout/hProcess7"/>
    <dgm:cxn modelId="{AC253763-C691-49DF-9004-6F7CD260685F}" type="presOf" srcId="{96320022-E4ED-4902-A77C-F44A8FDF4DDB}" destId="{D7506CC3-CC0A-4105-B392-1BFBBF06C4E0}" srcOrd="1" destOrd="0" presId="urn:microsoft.com/office/officeart/2005/8/layout/hProcess7"/>
    <dgm:cxn modelId="{1FC97B70-3DB8-4FD8-9408-9A884D589087}" type="presOf" srcId="{FA89CC66-EDE2-46A3-B8D4-798057E8B6B5}" destId="{55E02395-5D30-4573-8EDB-D9C42A23F44B}" srcOrd="0" destOrd="0" presId="urn:microsoft.com/office/officeart/2005/8/layout/hProcess7"/>
    <dgm:cxn modelId="{786DD08C-BC49-4CC6-BA1C-434BFCA2211A}" type="presOf" srcId="{C6535057-D912-4994-9D6A-C1D158E44AF6}" destId="{D0FEA65D-2B65-48A5-A827-35CA85BE2E76}" srcOrd="0" destOrd="0" presId="urn:microsoft.com/office/officeart/2005/8/layout/hProcess7"/>
    <dgm:cxn modelId="{AF72E594-43CA-44AE-8A36-05954A535E5C}" type="presOf" srcId="{C6535057-D912-4994-9D6A-C1D158E44AF6}" destId="{162854CB-6CA4-407D-85F4-20E64F74DB2B}" srcOrd="1" destOrd="0" presId="urn:microsoft.com/office/officeart/2005/8/layout/hProcess7"/>
    <dgm:cxn modelId="{780D8398-64AB-48C0-B482-3C441FA10941}" srcId="{A3931199-8AD2-426F-A8FF-448D6D05D287}" destId="{2611F86B-8171-4046-AD79-21058C146E0F}" srcOrd="1" destOrd="0" parTransId="{84665C1B-58CC-4644-B1A1-0BD80FA090E8}" sibTransId="{BBE1749B-CAC6-476D-AEE2-7DA64071C967}"/>
    <dgm:cxn modelId="{41B1589B-8D77-438E-BCE0-7EA6A386AAFF}" type="presOf" srcId="{9F80BD90-737A-4805-9F6D-00DBBC29B4EB}" destId="{99F0C603-BA59-433F-9A1B-2A335826D354}" srcOrd="0" destOrd="0" presId="urn:microsoft.com/office/officeart/2005/8/layout/hProcess7"/>
    <dgm:cxn modelId="{82DF22B8-A78E-4D96-9C4C-9C08CEF79F23}" type="presOf" srcId="{580667AD-B98B-45E7-BEC6-51618289B5B8}" destId="{31117748-651C-4802-B4B5-D6FAA3481F26}" srcOrd="0" destOrd="0" presId="urn:microsoft.com/office/officeart/2005/8/layout/hProcess7"/>
    <dgm:cxn modelId="{5B97B9BB-1C0B-408E-887C-686E2C05E7EA}" srcId="{580667AD-B98B-45E7-BEC6-51618289B5B8}" destId="{96320022-E4ED-4902-A77C-F44A8FDF4DDB}" srcOrd="1" destOrd="0" parTransId="{A3102270-0EC4-40B3-9E57-BF61D37ECCDA}" sibTransId="{14BD23CB-408B-43D0-8C84-F0CCAD339630}"/>
    <dgm:cxn modelId="{995292CF-9773-417E-B471-4EA2E1D30438}" type="presOf" srcId="{A3931199-8AD2-426F-A8FF-448D6D05D287}" destId="{E10CDFC8-CA84-4153-A627-6BA260B724AA}" srcOrd="0" destOrd="0" presId="urn:microsoft.com/office/officeart/2005/8/layout/hProcess7"/>
    <dgm:cxn modelId="{7FF410E8-83AE-44AA-B9F2-921155FA178C}" srcId="{580667AD-B98B-45E7-BEC6-51618289B5B8}" destId="{A3931199-8AD2-426F-A8FF-448D6D05D287}" srcOrd="0" destOrd="0" parTransId="{54FB08DF-7B93-4618-8E08-532B550E7D4D}" sibTransId="{ECC0DFED-55E6-4A42-81DF-79C433DCF47A}"/>
    <dgm:cxn modelId="{02E68CF2-60A6-4FB6-B13C-E4BA47D339ED}" srcId="{C6535057-D912-4994-9D6A-C1D158E44AF6}" destId="{9F80BD90-737A-4805-9F6D-00DBBC29B4EB}" srcOrd="0" destOrd="0" parTransId="{05ED29D1-9413-4F7C-848B-699B09B9B30C}" sibTransId="{0810B77D-BF0C-4412-BCD4-BCA3F1FB75F8}"/>
    <dgm:cxn modelId="{7D5E1E63-D1DA-48DD-BFA7-8D49E3E150CC}" type="presParOf" srcId="{31117748-651C-4802-B4B5-D6FAA3481F26}" destId="{C5B24109-2D93-434A-9D22-C997FB575315}" srcOrd="0" destOrd="0" presId="urn:microsoft.com/office/officeart/2005/8/layout/hProcess7"/>
    <dgm:cxn modelId="{947F1E57-64F3-4886-B5F6-22CC160FE942}" type="presParOf" srcId="{C5B24109-2D93-434A-9D22-C997FB575315}" destId="{E10CDFC8-CA84-4153-A627-6BA260B724AA}" srcOrd="0" destOrd="0" presId="urn:microsoft.com/office/officeart/2005/8/layout/hProcess7"/>
    <dgm:cxn modelId="{DD4D6436-12F6-4371-B037-B253110A396A}" type="presParOf" srcId="{C5B24109-2D93-434A-9D22-C997FB575315}" destId="{8E5F6E62-2605-464A-8537-B14761E540E1}" srcOrd="1" destOrd="0" presId="urn:microsoft.com/office/officeart/2005/8/layout/hProcess7"/>
    <dgm:cxn modelId="{A9DF9DD9-87E2-4995-8BBB-F517C2EBA83F}" type="presParOf" srcId="{C5B24109-2D93-434A-9D22-C997FB575315}" destId="{936B5C60-B530-4A78-A6E8-CF3F6FEE5B1A}" srcOrd="2" destOrd="0" presId="urn:microsoft.com/office/officeart/2005/8/layout/hProcess7"/>
    <dgm:cxn modelId="{6F590B66-3620-4FCE-B0BD-5E379DE02FE7}" type="presParOf" srcId="{31117748-651C-4802-B4B5-D6FAA3481F26}" destId="{926C6138-4DD0-49C7-8C2B-B5CB20731209}" srcOrd="1" destOrd="0" presId="urn:microsoft.com/office/officeart/2005/8/layout/hProcess7"/>
    <dgm:cxn modelId="{EE1121C9-FE90-48B2-8C1F-876BE293800F}" type="presParOf" srcId="{31117748-651C-4802-B4B5-D6FAA3481F26}" destId="{BC4A71C6-5BBB-486A-AE04-1763411EE4B6}" srcOrd="2" destOrd="0" presId="urn:microsoft.com/office/officeart/2005/8/layout/hProcess7"/>
    <dgm:cxn modelId="{F13E478F-6DC7-4FED-B6CE-62F1B4258C2C}" type="presParOf" srcId="{BC4A71C6-5BBB-486A-AE04-1763411EE4B6}" destId="{C523BDF7-047F-42B8-96D1-3D7C109FB8F1}" srcOrd="0" destOrd="0" presId="urn:microsoft.com/office/officeart/2005/8/layout/hProcess7"/>
    <dgm:cxn modelId="{E9B2EDBC-FCF2-410F-938B-D08296C9E9EE}" type="presParOf" srcId="{BC4A71C6-5BBB-486A-AE04-1763411EE4B6}" destId="{279C0A56-9EEA-4AC7-995E-1D44DF6B9471}" srcOrd="1" destOrd="0" presId="urn:microsoft.com/office/officeart/2005/8/layout/hProcess7"/>
    <dgm:cxn modelId="{DA42DF39-FB0E-4835-81B7-6F00061615D8}" type="presParOf" srcId="{BC4A71C6-5BBB-486A-AE04-1763411EE4B6}" destId="{1C75F708-D3DB-4785-91DB-08C0EBD7C9DA}" srcOrd="2" destOrd="0" presId="urn:microsoft.com/office/officeart/2005/8/layout/hProcess7"/>
    <dgm:cxn modelId="{66088306-3CD9-4D53-A5BB-CA40ABA629A9}" type="presParOf" srcId="{31117748-651C-4802-B4B5-D6FAA3481F26}" destId="{FBA14A75-1790-4C2A-B510-AFFDC51085D1}" srcOrd="3" destOrd="0" presId="urn:microsoft.com/office/officeart/2005/8/layout/hProcess7"/>
    <dgm:cxn modelId="{7CFB8EC5-D9D2-4BFB-9EB3-4C2125E74A18}" type="presParOf" srcId="{31117748-651C-4802-B4B5-D6FAA3481F26}" destId="{01B18A79-2F94-4E97-9BAF-A40CBF970FD7}" srcOrd="4" destOrd="0" presId="urn:microsoft.com/office/officeart/2005/8/layout/hProcess7"/>
    <dgm:cxn modelId="{DA3E71E6-8468-465E-9DCC-1974061DBE30}" type="presParOf" srcId="{01B18A79-2F94-4E97-9BAF-A40CBF970FD7}" destId="{C676427E-3341-4A53-B86B-E95ED02FC53F}" srcOrd="0" destOrd="0" presId="urn:microsoft.com/office/officeart/2005/8/layout/hProcess7"/>
    <dgm:cxn modelId="{E7B11ACE-4660-4349-900A-6113AEBDBF27}" type="presParOf" srcId="{01B18A79-2F94-4E97-9BAF-A40CBF970FD7}" destId="{D7506CC3-CC0A-4105-B392-1BFBBF06C4E0}" srcOrd="1" destOrd="0" presId="urn:microsoft.com/office/officeart/2005/8/layout/hProcess7"/>
    <dgm:cxn modelId="{8F3A1060-63E7-43CE-B8D4-48C7853711F8}" type="presParOf" srcId="{01B18A79-2F94-4E97-9BAF-A40CBF970FD7}" destId="{55E02395-5D30-4573-8EDB-D9C42A23F44B}" srcOrd="2" destOrd="0" presId="urn:microsoft.com/office/officeart/2005/8/layout/hProcess7"/>
    <dgm:cxn modelId="{F0DEF7D7-554D-4A36-A504-F1E83890B40E}" type="presParOf" srcId="{31117748-651C-4802-B4B5-D6FAA3481F26}" destId="{D7CA2921-F571-49BA-8F83-C5C3F915C9E7}" srcOrd="5" destOrd="0" presId="urn:microsoft.com/office/officeart/2005/8/layout/hProcess7"/>
    <dgm:cxn modelId="{BDDB7E84-794C-4028-A1C1-2A7361AB8347}" type="presParOf" srcId="{31117748-651C-4802-B4B5-D6FAA3481F26}" destId="{571A8972-5B55-4EB4-8BE5-652A566C2D82}" srcOrd="6" destOrd="0" presId="urn:microsoft.com/office/officeart/2005/8/layout/hProcess7"/>
    <dgm:cxn modelId="{72D92C11-D09B-4DBB-9DF7-5D74999F0ACC}" type="presParOf" srcId="{571A8972-5B55-4EB4-8BE5-652A566C2D82}" destId="{7A1B7C08-B57B-4D47-9193-0282B2ACFB5A}" srcOrd="0" destOrd="0" presId="urn:microsoft.com/office/officeart/2005/8/layout/hProcess7"/>
    <dgm:cxn modelId="{9BA82AB9-8849-4F67-BFAD-B1F55FD41464}" type="presParOf" srcId="{571A8972-5B55-4EB4-8BE5-652A566C2D82}" destId="{A1CE418D-4B8B-41E7-895A-E0DCD02DDD6A}" srcOrd="1" destOrd="0" presId="urn:microsoft.com/office/officeart/2005/8/layout/hProcess7"/>
    <dgm:cxn modelId="{2DA511E4-620A-4A0B-9A25-65A4070EAF3A}" type="presParOf" srcId="{571A8972-5B55-4EB4-8BE5-652A566C2D82}" destId="{AF7CC442-C614-47B0-96E6-BF711F83C052}" srcOrd="2" destOrd="0" presId="urn:microsoft.com/office/officeart/2005/8/layout/hProcess7"/>
    <dgm:cxn modelId="{E8412E94-7F55-487E-BD01-FF38F8F15F74}" type="presParOf" srcId="{31117748-651C-4802-B4B5-D6FAA3481F26}" destId="{D8004926-F619-4DFC-A446-E2A167F3B54F}" srcOrd="7" destOrd="0" presId="urn:microsoft.com/office/officeart/2005/8/layout/hProcess7"/>
    <dgm:cxn modelId="{87C71DA8-5F27-4799-83E0-1CA70E74A5F1}" type="presParOf" srcId="{31117748-651C-4802-B4B5-D6FAA3481F26}" destId="{EC0D69A3-2DD1-4806-8F23-BECB595235C2}" srcOrd="8" destOrd="0" presId="urn:microsoft.com/office/officeart/2005/8/layout/hProcess7"/>
    <dgm:cxn modelId="{150167BD-D8D0-4AEF-9C96-E6401B63DBD0}" type="presParOf" srcId="{EC0D69A3-2DD1-4806-8F23-BECB595235C2}" destId="{D0FEA65D-2B65-48A5-A827-35CA85BE2E76}" srcOrd="0" destOrd="0" presId="urn:microsoft.com/office/officeart/2005/8/layout/hProcess7"/>
    <dgm:cxn modelId="{6B84C20D-1EE2-427B-9D11-3E5CFEE45646}" type="presParOf" srcId="{EC0D69A3-2DD1-4806-8F23-BECB595235C2}" destId="{162854CB-6CA4-407D-85F4-20E64F74DB2B}" srcOrd="1" destOrd="0" presId="urn:microsoft.com/office/officeart/2005/8/layout/hProcess7"/>
    <dgm:cxn modelId="{0BB9B5FB-C801-41A5-85AB-805EF5747E25}" type="presParOf" srcId="{EC0D69A3-2DD1-4806-8F23-BECB595235C2}" destId="{99F0C603-BA59-433F-9A1B-2A335826D354}" srcOrd="2" destOrd="0" presId="urn:microsoft.com/office/officeart/2005/8/layout/hProcess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8B5F9C7-B182-4D09-A889-C82FD9CB7830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4F8045F6-E1F9-4BD6-9C12-C3E46046CDE5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1" dirty="0"/>
            <a:t>Quantitative Data</a:t>
          </a:r>
          <a:endParaRPr lang="en-GB" dirty="0"/>
        </a:p>
      </dgm:t>
    </dgm:pt>
    <dgm:pt modelId="{A4273E5C-BF0D-4A52-B02C-C6C6D3F1CD51}" type="parTrans" cxnId="{C78C0C0C-29E5-4FC1-A094-34DEA16D820F}">
      <dgm:prSet/>
      <dgm:spPr/>
      <dgm:t>
        <a:bodyPr/>
        <a:lstStyle/>
        <a:p>
          <a:endParaRPr lang="en-GB"/>
        </a:p>
      </dgm:t>
    </dgm:pt>
    <dgm:pt modelId="{23EE0CDA-C126-4817-A8EA-C7579ACA911B}" type="sibTrans" cxnId="{C78C0C0C-29E5-4FC1-A094-34DEA16D820F}">
      <dgm:prSet/>
      <dgm:spPr/>
      <dgm:t>
        <a:bodyPr/>
        <a:lstStyle/>
        <a:p>
          <a:endParaRPr lang="en-GB"/>
        </a:p>
      </dgm:t>
    </dgm:pt>
    <dgm:pt modelId="{0767BF6B-C031-474C-BA9F-B7D89BF187F8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/>
            <a:t>Focus on Gaza’s population demographics, casualties, and territorial details to provide a factual foundation. </a:t>
          </a:r>
        </a:p>
      </dgm:t>
    </dgm:pt>
    <dgm:pt modelId="{74C1CD78-242A-46B8-8E00-B279B732CACA}" type="parTrans" cxnId="{45433F46-A18B-49E7-98D6-B5C7262F4ED5}">
      <dgm:prSet/>
      <dgm:spPr/>
      <dgm:t>
        <a:bodyPr/>
        <a:lstStyle/>
        <a:p>
          <a:endParaRPr lang="en-GB"/>
        </a:p>
      </dgm:t>
    </dgm:pt>
    <dgm:pt modelId="{A06DF89C-1E0F-4A2A-A036-BBADE450ACF1}" type="sibTrans" cxnId="{45433F46-A18B-49E7-98D6-B5C7262F4ED5}">
      <dgm:prSet/>
      <dgm:spPr/>
      <dgm:t>
        <a:bodyPr/>
        <a:lstStyle/>
        <a:p>
          <a:endParaRPr lang="en-GB"/>
        </a:p>
      </dgm:t>
    </dgm:pt>
    <dgm:pt modelId="{1DCEE529-2916-4A65-A234-6826EE08828A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1" dirty="0"/>
            <a:t>Qualitative Data</a:t>
          </a:r>
          <a:endParaRPr lang="en-US" dirty="0"/>
        </a:p>
      </dgm:t>
    </dgm:pt>
    <dgm:pt modelId="{C3EF2D1A-090D-4C69-82C1-A06DAFD04BB8}" type="parTrans" cxnId="{7BBBA845-5C47-480C-BD58-968B4342B1B7}">
      <dgm:prSet/>
      <dgm:spPr/>
      <dgm:t>
        <a:bodyPr/>
        <a:lstStyle/>
        <a:p>
          <a:endParaRPr lang="en-GB"/>
        </a:p>
      </dgm:t>
    </dgm:pt>
    <dgm:pt modelId="{994A3B49-C7AD-4662-B288-97A645E4DD56}" type="sibTrans" cxnId="{7BBBA845-5C47-480C-BD58-968B4342B1B7}">
      <dgm:prSet/>
      <dgm:spPr/>
      <dgm:t>
        <a:bodyPr/>
        <a:lstStyle/>
        <a:p>
          <a:endParaRPr lang="en-GB"/>
        </a:p>
      </dgm:t>
    </dgm:pt>
    <dgm:pt modelId="{215B0E2B-43AC-497D-B705-F1906C50FE7F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/>
            <a:t>Analysis of how Gaza has been framed in terms of human suffering, resistance, and human rights through various media channels. </a:t>
          </a:r>
        </a:p>
      </dgm:t>
    </dgm:pt>
    <dgm:pt modelId="{91A50646-60B2-4886-B43A-F3F13B5B569D}" type="parTrans" cxnId="{CE1B9E84-86CD-4ADB-8277-2DF29735783F}">
      <dgm:prSet/>
      <dgm:spPr/>
      <dgm:t>
        <a:bodyPr/>
        <a:lstStyle/>
        <a:p>
          <a:endParaRPr lang="en-GB"/>
        </a:p>
      </dgm:t>
    </dgm:pt>
    <dgm:pt modelId="{9BCFFFDC-CF58-40A7-A7A2-5044E25A16AD}" type="sibTrans" cxnId="{CE1B9E84-86CD-4ADB-8277-2DF29735783F}">
      <dgm:prSet/>
      <dgm:spPr/>
      <dgm:t>
        <a:bodyPr/>
        <a:lstStyle/>
        <a:p>
          <a:endParaRPr lang="en-GB"/>
        </a:p>
      </dgm:t>
    </dgm:pt>
    <dgm:pt modelId="{EC39DA34-A303-4E96-A8B4-071A6D213CE2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1" dirty="0"/>
            <a:t>Additional Sources</a:t>
          </a:r>
          <a:endParaRPr lang="en-US" dirty="0"/>
        </a:p>
      </dgm:t>
    </dgm:pt>
    <dgm:pt modelId="{FD6B92CB-5576-4C89-95B2-5FDAB23674BC}" type="parTrans" cxnId="{0D32FEDA-C2ED-4869-B288-DF630525E1A2}">
      <dgm:prSet/>
      <dgm:spPr/>
      <dgm:t>
        <a:bodyPr/>
        <a:lstStyle/>
        <a:p>
          <a:endParaRPr lang="en-GB"/>
        </a:p>
      </dgm:t>
    </dgm:pt>
    <dgm:pt modelId="{B15AE34B-B25F-4E71-8C20-D3C29EA2189C}" type="sibTrans" cxnId="{0D32FEDA-C2ED-4869-B288-DF630525E1A2}">
      <dgm:prSet/>
      <dgm:spPr/>
      <dgm:t>
        <a:bodyPr/>
        <a:lstStyle/>
        <a:p>
          <a:endParaRPr lang="en-GB"/>
        </a:p>
      </dgm:t>
    </dgm:pt>
    <dgm:pt modelId="{CDE76290-BEB2-4F9A-AA9A-84BA7CE7F61B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/>
            <a:t>Reports and statistics from trusted international bodies like the UN, WHO, and various NGOs. </a:t>
          </a:r>
          <a:endParaRPr lang="en-GB" dirty="0"/>
        </a:p>
      </dgm:t>
    </dgm:pt>
    <dgm:pt modelId="{74BEF4DB-122C-44FC-A52E-C68E3D2CF60D}" type="parTrans" cxnId="{D63AD8CF-FBFD-47A4-8368-CF12E06EED82}">
      <dgm:prSet/>
      <dgm:spPr/>
      <dgm:t>
        <a:bodyPr/>
        <a:lstStyle/>
        <a:p>
          <a:endParaRPr lang="en-GB"/>
        </a:p>
      </dgm:t>
    </dgm:pt>
    <dgm:pt modelId="{676CE482-81AC-4B79-A4C5-8E0FF7BA7E78}" type="sibTrans" cxnId="{D63AD8CF-FBFD-47A4-8368-CF12E06EED82}">
      <dgm:prSet/>
      <dgm:spPr/>
      <dgm:t>
        <a:bodyPr/>
        <a:lstStyle/>
        <a:p>
          <a:endParaRPr lang="en-GB"/>
        </a:p>
      </dgm:t>
    </dgm:pt>
    <dgm:pt modelId="{EB55FF51-3C20-4192-BBB8-5E77E6D35A00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/>
            <a:t>Media reports, international humanitarian campaigns, social media posts (Twitter, Instagram), and news archives from outlets like BBC, Al Jazeera, The Guardian. </a:t>
          </a:r>
          <a:endParaRPr lang="en-US" dirty="0"/>
        </a:p>
      </dgm:t>
    </dgm:pt>
    <dgm:pt modelId="{17491148-4902-4550-8EF7-23DD05C5DA31}" type="parTrans" cxnId="{16B0C920-AFC5-47E4-ADEA-6504109FBD21}">
      <dgm:prSet/>
      <dgm:spPr/>
      <dgm:t>
        <a:bodyPr/>
        <a:lstStyle/>
        <a:p>
          <a:endParaRPr lang="en-GB"/>
        </a:p>
      </dgm:t>
    </dgm:pt>
    <dgm:pt modelId="{7E72758A-CA81-4B17-A780-DA47C461D92C}" type="sibTrans" cxnId="{16B0C920-AFC5-47E4-ADEA-6504109FBD21}">
      <dgm:prSet/>
      <dgm:spPr/>
      <dgm:t>
        <a:bodyPr/>
        <a:lstStyle/>
        <a:p>
          <a:endParaRPr lang="en-GB"/>
        </a:p>
      </dgm:t>
    </dgm:pt>
    <dgm:pt modelId="{CC38168D-A145-495B-A7B1-D97CD8B849AC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/>
            <a:t>Social media platforms have played a significant role in spreading Gaza’s symbolic narrative, particularly during conflict periods.</a:t>
          </a:r>
          <a:endParaRPr lang="en-US" dirty="0"/>
        </a:p>
      </dgm:t>
    </dgm:pt>
    <dgm:pt modelId="{8F0F2A8F-FD42-46C1-A989-EA06BC9CC322}" type="parTrans" cxnId="{CFD5B63D-CBD8-49A4-B2D8-F6FF2C5E6AF1}">
      <dgm:prSet/>
      <dgm:spPr/>
      <dgm:t>
        <a:bodyPr/>
        <a:lstStyle/>
        <a:p>
          <a:endParaRPr lang="en-GB"/>
        </a:p>
      </dgm:t>
    </dgm:pt>
    <dgm:pt modelId="{1A1A6AF2-4C66-482C-864A-58BE61651092}" type="sibTrans" cxnId="{CFD5B63D-CBD8-49A4-B2D8-F6FF2C5E6AF1}">
      <dgm:prSet/>
      <dgm:spPr/>
      <dgm:t>
        <a:bodyPr/>
        <a:lstStyle/>
        <a:p>
          <a:endParaRPr lang="en-GB"/>
        </a:p>
      </dgm:t>
    </dgm:pt>
    <dgm:pt modelId="{73FA53C2-C271-4B36-9FF1-BB3D0E5BCAE7}" type="pres">
      <dgm:prSet presAssocID="{68B5F9C7-B182-4D09-A889-C82FD9CB7830}" presName="Name0" presStyleCnt="0">
        <dgm:presLayoutVars>
          <dgm:dir/>
          <dgm:animLvl val="lvl"/>
          <dgm:resizeHandles val="exact"/>
        </dgm:presLayoutVars>
      </dgm:prSet>
      <dgm:spPr/>
    </dgm:pt>
    <dgm:pt modelId="{EE7167D2-A2D2-46BC-9E77-7D0772FA462E}" type="pres">
      <dgm:prSet presAssocID="{4F8045F6-E1F9-4BD6-9C12-C3E46046CDE5}" presName="composite" presStyleCnt="0"/>
      <dgm:spPr/>
    </dgm:pt>
    <dgm:pt modelId="{51034BBB-BF57-4F92-B7F1-0132CD8CDD23}" type="pres">
      <dgm:prSet presAssocID="{4F8045F6-E1F9-4BD6-9C12-C3E46046CDE5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BE9678AE-900B-430A-82CC-124BDEF93EC9}" type="pres">
      <dgm:prSet presAssocID="{4F8045F6-E1F9-4BD6-9C12-C3E46046CDE5}" presName="desTx" presStyleLbl="alignAccFollowNode1" presStyleIdx="0" presStyleCnt="3">
        <dgm:presLayoutVars>
          <dgm:bulletEnabled val="1"/>
        </dgm:presLayoutVars>
      </dgm:prSet>
      <dgm:spPr/>
    </dgm:pt>
    <dgm:pt modelId="{6D47E952-3F1F-4510-9266-B837813DE1D4}" type="pres">
      <dgm:prSet presAssocID="{23EE0CDA-C126-4817-A8EA-C7579ACA911B}" presName="space" presStyleCnt="0"/>
      <dgm:spPr/>
    </dgm:pt>
    <dgm:pt modelId="{7013E187-11E8-4ACC-8E81-6E18F1366426}" type="pres">
      <dgm:prSet presAssocID="{1DCEE529-2916-4A65-A234-6826EE08828A}" presName="composite" presStyleCnt="0"/>
      <dgm:spPr/>
    </dgm:pt>
    <dgm:pt modelId="{88DC739F-3958-4A74-B6A7-50B0AF7BDE38}" type="pres">
      <dgm:prSet presAssocID="{1DCEE529-2916-4A65-A234-6826EE08828A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1D9C6649-5922-431E-B290-82957C4A3C57}" type="pres">
      <dgm:prSet presAssocID="{1DCEE529-2916-4A65-A234-6826EE08828A}" presName="desTx" presStyleLbl="alignAccFollowNode1" presStyleIdx="1" presStyleCnt="3">
        <dgm:presLayoutVars>
          <dgm:bulletEnabled val="1"/>
        </dgm:presLayoutVars>
      </dgm:prSet>
      <dgm:spPr/>
    </dgm:pt>
    <dgm:pt modelId="{21D4FD3F-E2E2-4086-AE54-68D321BA5D01}" type="pres">
      <dgm:prSet presAssocID="{994A3B49-C7AD-4662-B288-97A645E4DD56}" presName="space" presStyleCnt="0"/>
      <dgm:spPr/>
    </dgm:pt>
    <dgm:pt modelId="{253D1569-3712-4942-AEFF-E32A64F53785}" type="pres">
      <dgm:prSet presAssocID="{EC39DA34-A303-4E96-A8B4-071A6D213CE2}" presName="composite" presStyleCnt="0"/>
      <dgm:spPr/>
    </dgm:pt>
    <dgm:pt modelId="{DE5074FC-B875-42F9-9DFD-39712D33FBE3}" type="pres">
      <dgm:prSet presAssocID="{EC39DA34-A303-4E96-A8B4-071A6D213CE2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1A79BEAD-170A-431F-ACD1-FBB0DF497602}" type="pres">
      <dgm:prSet presAssocID="{EC39DA34-A303-4E96-A8B4-071A6D213CE2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C78C0C0C-29E5-4FC1-A094-34DEA16D820F}" srcId="{68B5F9C7-B182-4D09-A889-C82FD9CB7830}" destId="{4F8045F6-E1F9-4BD6-9C12-C3E46046CDE5}" srcOrd="0" destOrd="0" parTransId="{A4273E5C-BF0D-4A52-B02C-C6C6D3F1CD51}" sibTransId="{23EE0CDA-C126-4817-A8EA-C7579ACA911B}"/>
    <dgm:cxn modelId="{16B0C920-AFC5-47E4-ADEA-6504109FBD21}" srcId="{1DCEE529-2916-4A65-A234-6826EE08828A}" destId="{EB55FF51-3C20-4192-BBB8-5E77E6D35A00}" srcOrd="0" destOrd="0" parTransId="{17491148-4902-4550-8EF7-23DD05C5DA31}" sibTransId="{7E72758A-CA81-4B17-A780-DA47C461D92C}"/>
    <dgm:cxn modelId="{CFD5B63D-CBD8-49A4-B2D8-F6FF2C5E6AF1}" srcId="{EC39DA34-A303-4E96-A8B4-071A6D213CE2}" destId="{CC38168D-A145-495B-A7B1-D97CD8B849AC}" srcOrd="0" destOrd="0" parTransId="{8F0F2A8F-FD42-46C1-A989-EA06BC9CC322}" sibTransId="{1A1A6AF2-4C66-482C-864A-58BE61651092}"/>
    <dgm:cxn modelId="{0C2D9A40-10A8-4BCE-88C5-0E981262A6D0}" type="presOf" srcId="{215B0E2B-43AC-497D-B705-F1906C50FE7F}" destId="{1D9C6649-5922-431E-B290-82957C4A3C57}" srcOrd="0" destOrd="1" presId="urn:microsoft.com/office/officeart/2005/8/layout/hList1"/>
    <dgm:cxn modelId="{6CBF4A44-E216-4286-9643-86E715495233}" type="presOf" srcId="{CC38168D-A145-495B-A7B1-D97CD8B849AC}" destId="{1A79BEAD-170A-431F-ACD1-FBB0DF497602}" srcOrd="0" destOrd="0" presId="urn:microsoft.com/office/officeart/2005/8/layout/hList1"/>
    <dgm:cxn modelId="{7BBBA845-5C47-480C-BD58-968B4342B1B7}" srcId="{68B5F9C7-B182-4D09-A889-C82FD9CB7830}" destId="{1DCEE529-2916-4A65-A234-6826EE08828A}" srcOrd="1" destOrd="0" parTransId="{C3EF2D1A-090D-4C69-82C1-A06DAFD04BB8}" sibTransId="{994A3B49-C7AD-4662-B288-97A645E4DD56}"/>
    <dgm:cxn modelId="{45433F46-A18B-49E7-98D6-B5C7262F4ED5}" srcId="{4F8045F6-E1F9-4BD6-9C12-C3E46046CDE5}" destId="{0767BF6B-C031-474C-BA9F-B7D89BF187F8}" srcOrd="1" destOrd="0" parTransId="{74C1CD78-242A-46B8-8E00-B279B732CACA}" sibTransId="{A06DF89C-1E0F-4A2A-A036-BBADE450ACF1}"/>
    <dgm:cxn modelId="{5EE2A04C-8E6B-4982-88ED-D45E0C67F524}" type="presOf" srcId="{4F8045F6-E1F9-4BD6-9C12-C3E46046CDE5}" destId="{51034BBB-BF57-4F92-B7F1-0132CD8CDD23}" srcOrd="0" destOrd="0" presId="urn:microsoft.com/office/officeart/2005/8/layout/hList1"/>
    <dgm:cxn modelId="{46B5205D-0400-40B1-96F5-432F638154D3}" type="presOf" srcId="{1DCEE529-2916-4A65-A234-6826EE08828A}" destId="{88DC739F-3958-4A74-B6A7-50B0AF7BDE38}" srcOrd="0" destOrd="0" presId="urn:microsoft.com/office/officeart/2005/8/layout/hList1"/>
    <dgm:cxn modelId="{86097F7B-005B-4B31-BAFE-EAC45B4E7279}" type="presOf" srcId="{EB55FF51-3C20-4192-BBB8-5E77E6D35A00}" destId="{1D9C6649-5922-431E-B290-82957C4A3C57}" srcOrd="0" destOrd="0" presId="urn:microsoft.com/office/officeart/2005/8/layout/hList1"/>
    <dgm:cxn modelId="{CE1B9E84-86CD-4ADB-8277-2DF29735783F}" srcId="{1DCEE529-2916-4A65-A234-6826EE08828A}" destId="{215B0E2B-43AC-497D-B705-F1906C50FE7F}" srcOrd="1" destOrd="0" parTransId="{91A50646-60B2-4886-B43A-F3F13B5B569D}" sibTransId="{9BCFFFDC-CF58-40A7-A7A2-5044E25A16AD}"/>
    <dgm:cxn modelId="{61A3368A-20A0-4322-8F94-BE2E288B3619}" type="presOf" srcId="{0767BF6B-C031-474C-BA9F-B7D89BF187F8}" destId="{BE9678AE-900B-430A-82CC-124BDEF93EC9}" srcOrd="0" destOrd="1" presId="urn:microsoft.com/office/officeart/2005/8/layout/hList1"/>
    <dgm:cxn modelId="{CE954AAA-DA9B-4973-9157-A363E08B3F84}" type="presOf" srcId="{68B5F9C7-B182-4D09-A889-C82FD9CB7830}" destId="{73FA53C2-C271-4B36-9FF1-BB3D0E5BCAE7}" srcOrd="0" destOrd="0" presId="urn:microsoft.com/office/officeart/2005/8/layout/hList1"/>
    <dgm:cxn modelId="{A998CCAB-0184-4BD2-B65D-872FD92827BA}" type="presOf" srcId="{EC39DA34-A303-4E96-A8B4-071A6D213CE2}" destId="{DE5074FC-B875-42F9-9DFD-39712D33FBE3}" srcOrd="0" destOrd="0" presId="urn:microsoft.com/office/officeart/2005/8/layout/hList1"/>
    <dgm:cxn modelId="{D63AD8CF-FBFD-47A4-8368-CF12E06EED82}" srcId="{4F8045F6-E1F9-4BD6-9C12-C3E46046CDE5}" destId="{CDE76290-BEB2-4F9A-AA9A-84BA7CE7F61B}" srcOrd="0" destOrd="0" parTransId="{74BEF4DB-122C-44FC-A52E-C68E3D2CF60D}" sibTransId="{676CE482-81AC-4B79-A4C5-8E0FF7BA7E78}"/>
    <dgm:cxn modelId="{0D32FEDA-C2ED-4869-B288-DF630525E1A2}" srcId="{68B5F9C7-B182-4D09-A889-C82FD9CB7830}" destId="{EC39DA34-A303-4E96-A8B4-071A6D213CE2}" srcOrd="2" destOrd="0" parTransId="{FD6B92CB-5576-4C89-95B2-5FDAB23674BC}" sibTransId="{B15AE34B-B25F-4E71-8C20-D3C29EA2189C}"/>
    <dgm:cxn modelId="{DD0806ED-ABE4-4B71-9079-FA551B8B58F3}" type="presOf" srcId="{CDE76290-BEB2-4F9A-AA9A-84BA7CE7F61B}" destId="{BE9678AE-900B-430A-82CC-124BDEF93EC9}" srcOrd="0" destOrd="0" presId="urn:microsoft.com/office/officeart/2005/8/layout/hList1"/>
    <dgm:cxn modelId="{71A4C033-031C-44E8-8C73-FB2D47E21A8A}" type="presParOf" srcId="{73FA53C2-C271-4B36-9FF1-BB3D0E5BCAE7}" destId="{EE7167D2-A2D2-46BC-9E77-7D0772FA462E}" srcOrd="0" destOrd="0" presId="urn:microsoft.com/office/officeart/2005/8/layout/hList1"/>
    <dgm:cxn modelId="{CB0FF1E8-5E21-49AA-9756-AAFE203D38EB}" type="presParOf" srcId="{EE7167D2-A2D2-46BC-9E77-7D0772FA462E}" destId="{51034BBB-BF57-4F92-B7F1-0132CD8CDD23}" srcOrd="0" destOrd="0" presId="urn:microsoft.com/office/officeart/2005/8/layout/hList1"/>
    <dgm:cxn modelId="{94B37DB8-2521-4589-A137-8528058A7C9A}" type="presParOf" srcId="{EE7167D2-A2D2-46BC-9E77-7D0772FA462E}" destId="{BE9678AE-900B-430A-82CC-124BDEF93EC9}" srcOrd="1" destOrd="0" presId="urn:microsoft.com/office/officeart/2005/8/layout/hList1"/>
    <dgm:cxn modelId="{E367DBCA-A31F-4FE5-889B-A222858C4DCC}" type="presParOf" srcId="{73FA53C2-C271-4B36-9FF1-BB3D0E5BCAE7}" destId="{6D47E952-3F1F-4510-9266-B837813DE1D4}" srcOrd="1" destOrd="0" presId="urn:microsoft.com/office/officeart/2005/8/layout/hList1"/>
    <dgm:cxn modelId="{689B6C5D-E951-4339-8E10-D89FC35D129C}" type="presParOf" srcId="{73FA53C2-C271-4B36-9FF1-BB3D0E5BCAE7}" destId="{7013E187-11E8-4ACC-8E81-6E18F1366426}" srcOrd="2" destOrd="0" presId="urn:microsoft.com/office/officeart/2005/8/layout/hList1"/>
    <dgm:cxn modelId="{239C19D0-3708-4C7E-B709-8EC421BCA85F}" type="presParOf" srcId="{7013E187-11E8-4ACC-8E81-6E18F1366426}" destId="{88DC739F-3958-4A74-B6A7-50B0AF7BDE38}" srcOrd="0" destOrd="0" presId="urn:microsoft.com/office/officeart/2005/8/layout/hList1"/>
    <dgm:cxn modelId="{494C2D08-A79F-4036-BE5E-8D180914B61A}" type="presParOf" srcId="{7013E187-11E8-4ACC-8E81-6E18F1366426}" destId="{1D9C6649-5922-431E-B290-82957C4A3C57}" srcOrd="1" destOrd="0" presId="urn:microsoft.com/office/officeart/2005/8/layout/hList1"/>
    <dgm:cxn modelId="{54B7CC86-23B1-4748-B7C3-68CCF46D37D7}" type="presParOf" srcId="{73FA53C2-C271-4B36-9FF1-BB3D0E5BCAE7}" destId="{21D4FD3F-E2E2-4086-AE54-68D321BA5D01}" srcOrd="3" destOrd="0" presId="urn:microsoft.com/office/officeart/2005/8/layout/hList1"/>
    <dgm:cxn modelId="{4BC11001-6B8E-4BA3-9929-35EA46F5BC42}" type="presParOf" srcId="{73FA53C2-C271-4B36-9FF1-BB3D0E5BCAE7}" destId="{253D1569-3712-4942-AEFF-E32A64F53785}" srcOrd="4" destOrd="0" presId="urn:microsoft.com/office/officeart/2005/8/layout/hList1"/>
    <dgm:cxn modelId="{FDD2C87E-8F8B-4059-BB93-3F1FA738F4C2}" type="presParOf" srcId="{253D1569-3712-4942-AEFF-E32A64F53785}" destId="{DE5074FC-B875-42F9-9DFD-39712D33FBE3}" srcOrd="0" destOrd="0" presId="urn:microsoft.com/office/officeart/2005/8/layout/hList1"/>
    <dgm:cxn modelId="{72588284-985C-46F0-ABEA-CAA8B8CD66CF}" type="presParOf" srcId="{253D1569-3712-4942-AEFF-E32A64F53785}" destId="{1A79BEAD-170A-431F-ACD1-FBB0DF497602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CC244D1-6396-412A-B8A3-9346B3A2E451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942BB9D4-A4BB-4C3E-A17D-CCDC3DB2FADA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1" dirty="0"/>
            <a:t>Global Influence Beyond Size</a:t>
          </a:r>
          <a:endParaRPr lang="en-GB" dirty="0"/>
        </a:p>
      </dgm:t>
    </dgm:pt>
    <dgm:pt modelId="{83DD480E-601F-4367-B445-5CB7D7BA1FD1}" type="parTrans" cxnId="{24902682-7070-448D-8AB9-A2E4A2FDCE18}">
      <dgm:prSet/>
      <dgm:spPr/>
      <dgm:t>
        <a:bodyPr/>
        <a:lstStyle/>
        <a:p>
          <a:endParaRPr lang="en-GB"/>
        </a:p>
      </dgm:t>
    </dgm:pt>
    <dgm:pt modelId="{66DAF0FB-5AE0-45FF-898F-6322B4F3112E}" type="sibTrans" cxnId="{24902682-7070-448D-8AB9-A2E4A2FDCE18}">
      <dgm:prSet/>
      <dgm:spPr/>
      <dgm:t>
        <a:bodyPr/>
        <a:lstStyle/>
        <a:p>
          <a:endParaRPr lang="en-GB"/>
        </a:p>
      </dgm:t>
    </dgm:pt>
    <dgm:pt modelId="{AEB8FDAA-5BD2-4F2E-A4F0-871EB7C69413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1" dirty="0"/>
            <a:t>Media’s Role</a:t>
          </a:r>
          <a:endParaRPr lang="en-US" dirty="0"/>
        </a:p>
      </dgm:t>
    </dgm:pt>
    <dgm:pt modelId="{2CBBE630-A320-4ABD-B848-8B0BA9B4EBFE}" type="parTrans" cxnId="{30A96953-9C20-4D1F-B4A6-C75C329FEE86}">
      <dgm:prSet/>
      <dgm:spPr/>
      <dgm:t>
        <a:bodyPr/>
        <a:lstStyle/>
        <a:p>
          <a:endParaRPr lang="en-GB"/>
        </a:p>
      </dgm:t>
    </dgm:pt>
    <dgm:pt modelId="{59EB6437-1202-4D14-981E-341BFBB3ABDB}" type="sibTrans" cxnId="{30A96953-9C20-4D1F-B4A6-C75C329FEE86}">
      <dgm:prSet/>
      <dgm:spPr/>
      <dgm:t>
        <a:bodyPr/>
        <a:lstStyle/>
        <a:p>
          <a:endParaRPr lang="en-GB"/>
        </a:p>
      </dgm:t>
    </dgm:pt>
    <dgm:pt modelId="{28F19287-D4EE-4B5F-8F6F-75B03A8AE9E6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1" dirty="0"/>
            <a:t>Emotional Resonance</a:t>
          </a:r>
          <a:endParaRPr lang="en-US" dirty="0"/>
        </a:p>
      </dgm:t>
    </dgm:pt>
    <dgm:pt modelId="{309EF64B-D726-4011-A15C-E04E131D4FF5}" type="parTrans" cxnId="{785DD06C-01AB-4D94-947D-0D64B901542C}">
      <dgm:prSet/>
      <dgm:spPr/>
      <dgm:t>
        <a:bodyPr/>
        <a:lstStyle/>
        <a:p>
          <a:endParaRPr lang="en-GB"/>
        </a:p>
      </dgm:t>
    </dgm:pt>
    <dgm:pt modelId="{97B8DA4F-5352-4E5B-BB1F-21B81AC40CBF}" type="sibTrans" cxnId="{785DD06C-01AB-4D94-947D-0D64B901542C}">
      <dgm:prSet/>
      <dgm:spPr/>
      <dgm:t>
        <a:bodyPr/>
        <a:lstStyle/>
        <a:p>
          <a:endParaRPr lang="en-GB"/>
        </a:p>
      </dgm:t>
    </dgm:pt>
    <dgm:pt modelId="{934D7D78-A3C0-4F88-8D85-B942F59F92CD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1" dirty="0"/>
            <a:t>Contributions to Academic Discourse</a:t>
          </a:r>
          <a:endParaRPr lang="en-US" dirty="0"/>
        </a:p>
      </dgm:t>
    </dgm:pt>
    <dgm:pt modelId="{4E85A217-BC02-4B0A-B921-FE507311D926}" type="parTrans" cxnId="{7E056E38-48A3-4A14-B037-BA0B080CC57A}">
      <dgm:prSet/>
      <dgm:spPr/>
      <dgm:t>
        <a:bodyPr/>
        <a:lstStyle/>
        <a:p>
          <a:endParaRPr lang="en-GB"/>
        </a:p>
      </dgm:t>
    </dgm:pt>
    <dgm:pt modelId="{E3EA4B98-E469-4526-A455-4B596B7E72E6}" type="sibTrans" cxnId="{7E056E38-48A3-4A14-B037-BA0B080CC57A}">
      <dgm:prSet/>
      <dgm:spPr/>
      <dgm:t>
        <a:bodyPr/>
        <a:lstStyle/>
        <a:p>
          <a:endParaRPr lang="en-GB"/>
        </a:p>
      </dgm:t>
    </dgm:pt>
    <dgm:pt modelId="{EF44871E-5DFD-42DD-BD38-681C4119B1E0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/>
            <a:t>Gaza’s influence surpasses its physical dimensions due to the power of symbolic resistance, soft power, and media framing. </a:t>
          </a:r>
          <a:endParaRPr lang="en-GB" dirty="0"/>
        </a:p>
      </dgm:t>
    </dgm:pt>
    <dgm:pt modelId="{DD0DA744-EF64-47B1-87E5-91FACAC549E4}" type="parTrans" cxnId="{2C565B73-5B5C-4887-A07D-B986040431A3}">
      <dgm:prSet/>
      <dgm:spPr/>
      <dgm:t>
        <a:bodyPr/>
        <a:lstStyle/>
        <a:p>
          <a:endParaRPr lang="en-GB"/>
        </a:p>
      </dgm:t>
    </dgm:pt>
    <dgm:pt modelId="{94FC8175-AC48-469E-B8D6-4A009E583609}" type="sibTrans" cxnId="{2C565B73-5B5C-4887-A07D-B986040431A3}">
      <dgm:prSet/>
      <dgm:spPr/>
      <dgm:t>
        <a:bodyPr/>
        <a:lstStyle/>
        <a:p>
          <a:endParaRPr lang="en-GB"/>
        </a:p>
      </dgm:t>
    </dgm:pt>
    <dgm:pt modelId="{B927C1EF-6F87-4911-844D-97869F9F31B3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/>
            <a:t>The portrayal of Gaza in global media has transformed it from a regional conflict to an international humanitarian cause. </a:t>
          </a:r>
          <a:endParaRPr lang="en-US" dirty="0"/>
        </a:p>
      </dgm:t>
    </dgm:pt>
    <dgm:pt modelId="{BC3E9852-77C9-4BC3-B8D5-00CCC2371B5E}" type="parTrans" cxnId="{67B2B0C4-AB76-412A-992C-A9D7829A0FA8}">
      <dgm:prSet/>
      <dgm:spPr/>
      <dgm:t>
        <a:bodyPr/>
        <a:lstStyle/>
        <a:p>
          <a:endParaRPr lang="en-GB"/>
        </a:p>
      </dgm:t>
    </dgm:pt>
    <dgm:pt modelId="{CB64A761-E5C6-494A-904E-D2747007F216}" type="sibTrans" cxnId="{67B2B0C4-AB76-412A-992C-A9D7829A0FA8}">
      <dgm:prSet/>
      <dgm:spPr/>
      <dgm:t>
        <a:bodyPr/>
        <a:lstStyle/>
        <a:p>
          <a:endParaRPr lang="en-GB"/>
        </a:p>
      </dgm:t>
    </dgm:pt>
    <dgm:pt modelId="{D2A7FC01-B94D-46A8-98C0-1B53B9BCF301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/>
            <a:t>Human stories from Gaza, such as the suffering of civilians, have created a moral call to action worldwide. </a:t>
          </a:r>
          <a:endParaRPr lang="en-US" dirty="0"/>
        </a:p>
      </dgm:t>
    </dgm:pt>
    <dgm:pt modelId="{55BF8F94-F083-45AF-AC84-AB9500E8C7DB}" type="parTrans" cxnId="{631D3E81-FC1E-44B7-94A6-112246AC8324}">
      <dgm:prSet/>
      <dgm:spPr/>
      <dgm:t>
        <a:bodyPr/>
        <a:lstStyle/>
        <a:p>
          <a:endParaRPr lang="en-GB"/>
        </a:p>
      </dgm:t>
    </dgm:pt>
    <dgm:pt modelId="{59A9BF21-141A-46F0-B25B-BE6F8FBAB01E}" type="sibTrans" cxnId="{631D3E81-FC1E-44B7-94A6-112246AC8324}">
      <dgm:prSet/>
      <dgm:spPr/>
      <dgm:t>
        <a:bodyPr/>
        <a:lstStyle/>
        <a:p>
          <a:endParaRPr lang="en-GB"/>
        </a:p>
      </dgm:t>
    </dgm:pt>
    <dgm:pt modelId="{4F28FEF6-9038-44F6-86B3-E9A5B87C890F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/>
            <a:t>The study will add to international relations, conflict studies, media studies, and humanitarian ethics by emphasizing symbolic resistance in asymmetric warfare.</a:t>
          </a:r>
          <a:endParaRPr lang="en-US" dirty="0"/>
        </a:p>
      </dgm:t>
    </dgm:pt>
    <dgm:pt modelId="{D96A4498-04A8-4486-963F-052B6FB64C5C}" type="parTrans" cxnId="{B38C1223-341F-4A60-8005-1CC44CB03C55}">
      <dgm:prSet/>
      <dgm:spPr/>
      <dgm:t>
        <a:bodyPr/>
        <a:lstStyle/>
        <a:p>
          <a:endParaRPr lang="en-GB"/>
        </a:p>
      </dgm:t>
    </dgm:pt>
    <dgm:pt modelId="{CB9D35D0-B643-4E52-900F-0123100EA4BF}" type="sibTrans" cxnId="{B38C1223-341F-4A60-8005-1CC44CB03C55}">
      <dgm:prSet/>
      <dgm:spPr/>
      <dgm:t>
        <a:bodyPr/>
        <a:lstStyle/>
        <a:p>
          <a:endParaRPr lang="en-GB"/>
        </a:p>
      </dgm:t>
    </dgm:pt>
    <dgm:pt modelId="{CF6301AC-B30F-43A0-9AAC-AFF8C1504B9C}" type="pres">
      <dgm:prSet presAssocID="{7CC244D1-6396-412A-B8A3-9346B3A2E451}" presName="Name0" presStyleCnt="0">
        <dgm:presLayoutVars>
          <dgm:dir/>
          <dgm:animLvl val="lvl"/>
          <dgm:resizeHandles val="exact"/>
        </dgm:presLayoutVars>
      </dgm:prSet>
      <dgm:spPr/>
    </dgm:pt>
    <dgm:pt modelId="{8F32866B-6FD1-4318-B002-ECCC0E4A0A16}" type="pres">
      <dgm:prSet presAssocID="{942BB9D4-A4BB-4C3E-A17D-CCDC3DB2FADA}" presName="linNode" presStyleCnt="0"/>
      <dgm:spPr/>
    </dgm:pt>
    <dgm:pt modelId="{A68D8C4F-033C-4A10-BD27-25280350DD20}" type="pres">
      <dgm:prSet presAssocID="{942BB9D4-A4BB-4C3E-A17D-CCDC3DB2FADA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123CC0C7-94AA-4EFA-B39E-028269DADEA2}" type="pres">
      <dgm:prSet presAssocID="{942BB9D4-A4BB-4C3E-A17D-CCDC3DB2FADA}" presName="descendantText" presStyleLbl="alignAccFollowNode1" presStyleIdx="0" presStyleCnt="4">
        <dgm:presLayoutVars>
          <dgm:bulletEnabled val="1"/>
        </dgm:presLayoutVars>
      </dgm:prSet>
      <dgm:spPr/>
    </dgm:pt>
    <dgm:pt modelId="{0164E773-878C-4A73-8C1B-E0E87EDE5D4C}" type="pres">
      <dgm:prSet presAssocID="{66DAF0FB-5AE0-45FF-898F-6322B4F3112E}" presName="sp" presStyleCnt="0"/>
      <dgm:spPr/>
    </dgm:pt>
    <dgm:pt modelId="{4DF3088C-F68A-4740-B086-7D043D778E92}" type="pres">
      <dgm:prSet presAssocID="{AEB8FDAA-5BD2-4F2E-A4F0-871EB7C69413}" presName="linNode" presStyleCnt="0"/>
      <dgm:spPr/>
    </dgm:pt>
    <dgm:pt modelId="{9BA9E162-B3FF-42FE-8F79-A40444B83A2D}" type="pres">
      <dgm:prSet presAssocID="{AEB8FDAA-5BD2-4F2E-A4F0-871EB7C69413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BE5F5081-D581-4784-9720-A7F590FAE71C}" type="pres">
      <dgm:prSet presAssocID="{AEB8FDAA-5BD2-4F2E-A4F0-871EB7C69413}" presName="descendantText" presStyleLbl="alignAccFollowNode1" presStyleIdx="1" presStyleCnt="4">
        <dgm:presLayoutVars>
          <dgm:bulletEnabled val="1"/>
        </dgm:presLayoutVars>
      </dgm:prSet>
      <dgm:spPr/>
    </dgm:pt>
    <dgm:pt modelId="{1385C62C-FEB4-43E1-B906-FE61B7B07C59}" type="pres">
      <dgm:prSet presAssocID="{59EB6437-1202-4D14-981E-341BFBB3ABDB}" presName="sp" presStyleCnt="0"/>
      <dgm:spPr/>
    </dgm:pt>
    <dgm:pt modelId="{C9D3DFA7-19B6-43BA-917A-0C7C3B3E4F01}" type="pres">
      <dgm:prSet presAssocID="{28F19287-D4EE-4B5F-8F6F-75B03A8AE9E6}" presName="linNode" presStyleCnt="0"/>
      <dgm:spPr/>
    </dgm:pt>
    <dgm:pt modelId="{A55C400E-F96E-4B68-A1EB-D6708AF6952A}" type="pres">
      <dgm:prSet presAssocID="{28F19287-D4EE-4B5F-8F6F-75B03A8AE9E6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A92D970D-EED9-4576-93A7-1432BCE1F69C}" type="pres">
      <dgm:prSet presAssocID="{28F19287-D4EE-4B5F-8F6F-75B03A8AE9E6}" presName="descendantText" presStyleLbl="alignAccFollowNode1" presStyleIdx="2" presStyleCnt="4">
        <dgm:presLayoutVars>
          <dgm:bulletEnabled val="1"/>
        </dgm:presLayoutVars>
      </dgm:prSet>
      <dgm:spPr/>
    </dgm:pt>
    <dgm:pt modelId="{5EA2E041-6504-4281-869C-B6750C600A4C}" type="pres">
      <dgm:prSet presAssocID="{97B8DA4F-5352-4E5B-BB1F-21B81AC40CBF}" presName="sp" presStyleCnt="0"/>
      <dgm:spPr/>
    </dgm:pt>
    <dgm:pt modelId="{69366A36-41C0-4E67-BA31-86D7188934EC}" type="pres">
      <dgm:prSet presAssocID="{934D7D78-A3C0-4F88-8D85-B942F59F92CD}" presName="linNode" presStyleCnt="0"/>
      <dgm:spPr/>
    </dgm:pt>
    <dgm:pt modelId="{1D494FF6-F941-4EB5-9296-FE106EAECCF4}" type="pres">
      <dgm:prSet presAssocID="{934D7D78-A3C0-4F88-8D85-B942F59F92CD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BF2E50DA-B8ED-46A0-AE24-0CDE3440315B}" type="pres">
      <dgm:prSet presAssocID="{934D7D78-A3C0-4F88-8D85-B942F59F92CD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B38C1223-341F-4A60-8005-1CC44CB03C55}" srcId="{934D7D78-A3C0-4F88-8D85-B942F59F92CD}" destId="{4F28FEF6-9038-44F6-86B3-E9A5B87C890F}" srcOrd="0" destOrd="0" parTransId="{D96A4498-04A8-4486-963F-052B6FB64C5C}" sibTransId="{CB9D35D0-B643-4E52-900F-0123100EA4BF}"/>
    <dgm:cxn modelId="{7E056E38-48A3-4A14-B037-BA0B080CC57A}" srcId="{7CC244D1-6396-412A-B8A3-9346B3A2E451}" destId="{934D7D78-A3C0-4F88-8D85-B942F59F92CD}" srcOrd="3" destOrd="0" parTransId="{4E85A217-BC02-4B0A-B921-FE507311D926}" sibTransId="{E3EA4B98-E469-4526-A455-4B596B7E72E6}"/>
    <dgm:cxn modelId="{30A96953-9C20-4D1F-B4A6-C75C329FEE86}" srcId="{7CC244D1-6396-412A-B8A3-9346B3A2E451}" destId="{AEB8FDAA-5BD2-4F2E-A4F0-871EB7C69413}" srcOrd="1" destOrd="0" parTransId="{2CBBE630-A320-4ABD-B848-8B0BA9B4EBFE}" sibTransId="{59EB6437-1202-4D14-981E-341BFBB3ABDB}"/>
    <dgm:cxn modelId="{785DD06C-01AB-4D94-947D-0D64B901542C}" srcId="{7CC244D1-6396-412A-B8A3-9346B3A2E451}" destId="{28F19287-D4EE-4B5F-8F6F-75B03A8AE9E6}" srcOrd="2" destOrd="0" parTransId="{309EF64B-D726-4011-A15C-E04E131D4FF5}" sibTransId="{97B8DA4F-5352-4E5B-BB1F-21B81AC40CBF}"/>
    <dgm:cxn modelId="{825B216D-549C-4DF9-8F14-3D842094F2EC}" type="presOf" srcId="{4F28FEF6-9038-44F6-86B3-E9A5B87C890F}" destId="{BF2E50DA-B8ED-46A0-AE24-0CDE3440315B}" srcOrd="0" destOrd="0" presId="urn:microsoft.com/office/officeart/2005/8/layout/vList5"/>
    <dgm:cxn modelId="{2C565B73-5B5C-4887-A07D-B986040431A3}" srcId="{942BB9D4-A4BB-4C3E-A17D-CCDC3DB2FADA}" destId="{EF44871E-5DFD-42DD-BD38-681C4119B1E0}" srcOrd="0" destOrd="0" parTransId="{DD0DA744-EF64-47B1-87E5-91FACAC549E4}" sibTransId="{94FC8175-AC48-469E-B8D6-4A009E583609}"/>
    <dgm:cxn modelId="{9E03667A-2FEB-4632-8D9D-3BB2250D1999}" type="presOf" srcId="{942BB9D4-A4BB-4C3E-A17D-CCDC3DB2FADA}" destId="{A68D8C4F-033C-4A10-BD27-25280350DD20}" srcOrd="0" destOrd="0" presId="urn:microsoft.com/office/officeart/2005/8/layout/vList5"/>
    <dgm:cxn modelId="{631D3E81-FC1E-44B7-94A6-112246AC8324}" srcId="{28F19287-D4EE-4B5F-8F6F-75B03A8AE9E6}" destId="{D2A7FC01-B94D-46A8-98C0-1B53B9BCF301}" srcOrd="0" destOrd="0" parTransId="{55BF8F94-F083-45AF-AC84-AB9500E8C7DB}" sibTransId="{59A9BF21-141A-46F0-B25B-BE6F8FBAB01E}"/>
    <dgm:cxn modelId="{24902682-7070-448D-8AB9-A2E4A2FDCE18}" srcId="{7CC244D1-6396-412A-B8A3-9346B3A2E451}" destId="{942BB9D4-A4BB-4C3E-A17D-CCDC3DB2FADA}" srcOrd="0" destOrd="0" parTransId="{83DD480E-601F-4367-B445-5CB7D7BA1FD1}" sibTransId="{66DAF0FB-5AE0-45FF-898F-6322B4F3112E}"/>
    <dgm:cxn modelId="{ED947997-6745-44EF-B6CD-FE54CF67A783}" type="presOf" srcId="{B927C1EF-6F87-4911-844D-97869F9F31B3}" destId="{BE5F5081-D581-4784-9720-A7F590FAE71C}" srcOrd="0" destOrd="0" presId="urn:microsoft.com/office/officeart/2005/8/layout/vList5"/>
    <dgm:cxn modelId="{8918AC9A-7B14-486D-A5A0-94CF1BC3E6F0}" type="presOf" srcId="{D2A7FC01-B94D-46A8-98C0-1B53B9BCF301}" destId="{A92D970D-EED9-4576-93A7-1432BCE1F69C}" srcOrd="0" destOrd="0" presId="urn:microsoft.com/office/officeart/2005/8/layout/vList5"/>
    <dgm:cxn modelId="{ED2BD19C-7FC9-4E47-A302-FEF112F3E088}" type="presOf" srcId="{AEB8FDAA-5BD2-4F2E-A4F0-871EB7C69413}" destId="{9BA9E162-B3FF-42FE-8F79-A40444B83A2D}" srcOrd="0" destOrd="0" presId="urn:microsoft.com/office/officeart/2005/8/layout/vList5"/>
    <dgm:cxn modelId="{67B2B0C4-AB76-412A-992C-A9D7829A0FA8}" srcId="{AEB8FDAA-5BD2-4F2E-A4F0-871EB7C69413}" destId="{B927C1EF-6F87-4911-844D-97869F9F31B3}" srcOrd="0" destOrd="0" parTransId="{BC3E9852-77C9-4BC3-B8D5-00CCC2371B5E}" sibTransId="{CB64A761-E5C6-494A-904E-D2747007F216}"/>
    <dgm:cxn modelId="{6A1AD6CD-3471-4C9D-A6D2-315C82DED010}" type="presOf" srcId="{934D7D78-A3C0-4F88-8D85-B942F59F92CD}" destId="{1D494FF6-F941-4EB5-9296-FE106EAECCF4}" srcOrd="0" destOrd="0" presId="urn:microsoft.com/office/officeart/2005/8/layout/vList5"/>
    <dgm:cxn modelId="{70EFDFDA-4769-40A6-983E-16FBCAB037A6}" type="presOf" srcId="{EF44871E-5DFD-42DD-BD38-681C4119B1E0}" destId="{123CC0C7-94AA-4EFA-B39E-028269DADEA2}" srcOrd="0" destOrd="0" presId="urn:microsoft.com/office/officeart/2005/8/layout/vList5"/>
    <dgm:cxn modelId="{156F8DDC-5B7D-43C7-A19B-F5EB9D6534E3}" type="presOf" srcId="{28F19287-D4EE-4B5F-8F6F-75B03A8AE9E6}" destId="{A55C400E-F96E-4B68-A1EB-D6708AF6952A}" srcOrd="0" destOrd="0" presId="urn:microsoft.com/office/officeart/2005/8/layout/vList5"/>
    <dgm:cxn modelId="{21BE25E3-3C45-4C30-8267-21077003EBCB}" type="presOf" srcId="{7CC244D1-6396-412A-B8A3-9346B3A2E451}" destId="{CF6301AC-B30F-43A0-9AAC-AFF8C1504B9C}" srcOrd="0" destOrd="0" presId="urn:microsoft.com/office/officeart/2005/8/layout/vList5"/>
    <dgm:cxn modelId="{E77B5F92-0746-48EF-9C83-82D46D0D237E}" type="presParOf" srcId="{CF6301AC-B30F-43A0-9AAC-AFF8C1504B9C}" destId="{8F32866B-6FD1-4318-B002-ECCC0E4A0A16}" srcOrd="0" destOrd="0" presId="urn:microsoft.com/office/officeart/2005/8/layout/vList5"/>
    <dgm:cxn modelId="{7C13B896-5591-4E80-B721-A5993C9444C3}" type="presParOf" srcId="{8F32866B-6FD1-4318-B002-ECCC0E4A0A16}" destId="{A68D8C4F-033C-4A10-BD27-25280350DD20}" srcOrd="0" destOrd="0" presId="urn:microsoft.com/office/officeart/2005/8/layout/vList5"/>
    <dgm:cxn modelId="{3E65BA7F-057A-4B20-A731-584ADF85DB8B}" type="presParOf" srcId="{8F32866B-6FD1-4318-B002-ECCC0E4A0A16}" destId="{123CC0C7-94AA-4EFA-B39E-028269DADEA2}" srcOrd="1" destOrd="0" presId="urn:microsoft.com/office/officeart/2005/8/layout/vList5"/>
    <dgm:cxn modelId="{C5608FC1-0B89-4C4D-B48B-78837855EB05}" type="presParOf" srcId="{CF6301AC-B30F-43A0-9AAC-AFF8C1504B9C}" destId="{0164E773-878C-4A73-8C1B-E0E87EDE5D4C}" srcOrd="1" destOrd="0" presId="urn:microsoft.com/office/officeart/2005/8/layout/vList5"/>
    <dgm:cxn modelId="{D260CF22-14E4-4C38-8C25-93141B7CBD13}" type="presParOf" srcId="{CF6301AC-B30F-43A0-9AAC-AFF8C1504B9C}" destId="{4DF3088C-F68A-4740-B086-7D043D778E92}" srcOrd="2" destOrd="0" presId="urn:microsoft.com/office/officeart/2005/8/layout/vList5"/>
    <dgm:cxn modelId="{FF02D647-9FD0-472F-9D45-9ED19525BC94}" type="presParOf" srcId="{4DF3088C-F68A-4740-B086-7D043D778E92}" destId="{9BA9E162-B3FF-42FE-8F79-A40444B83A2D}" srcOrd="0" destOrd="0" presId="urn:microsoft.com/office/officeart/2005/8/layout/vList5"/>
    <dgm:cxn modelId="{54C86FC9-8DEF-41CD-8D23-3036EAD15A5E}" type="presParOf" srcId="{4DF3088C-F68A-4740-B086-7D043D778E92}" destId="{BE5F5081-D581-4784-9720-A7F590FAE71C}" srcOrd="1" destOrd="0" presId="urn:microsoft.com/office/officeart/2005/8/layout/vList5"/>
    <dgm:cxn modelId="{A083F421-9778-4733-8D1B-9F4234439FA8}" type="presParOf" srcId="{CF6301AC-B30F-43A0-9AAC-AFF8C1504B9C}" destId="{1385C62C-FEB4-43E1-B906-FE61B7B07C59}" srcOrd="3" destOrd="0" presId="urn:microsoft.com/office/officeart/2005/8/layout/vList5"/>
    <dgm:cxn modelId="{F832D18A-66BF-4CDF-98A4-BDFFA60F3202}" type="presParOf" srcId="{CF6301AC-B30F-43A0-9AAC-AFF8C1504B9C}" destId="{C9D3DFA7-19B6-43BA-917A-0C7C3B3E4F01}" srcOrd="4" destOrd="0" presId="urn:microsoft.com/office/officeart/2005/8/layout/vList5"/>
    <dgm:cxn modelId="{51CB6196-726E-4DD8-A7BE-CF0B5346BD1E}" type="presParOf" srcId="{C9D3DFA7-19B6-43BA-917A-0C7C3B3E4F01}" destId="{A55C400E-F96E-4B68-A1EB-D6708AF6952A}" srcOrd="0" destOrd="0" presId="urn:microsoft.com/office/officeart/2005/8/layout/vList5"/>
    <dgm:cxn modelId="{1047E20F-9877-42DA-87B7-5F80E6C76634}" type="presParOf" srcId="{C9D3DFA7-19B6-43BA-917A-0C7C3B3E4F01}" destId="{A92D970D-EED9-4576-93A7-1432BCE1F69C}" srcOrd="1" destOrd="0" presId="urn:microsoft.com/office/officeart/2005/8/layout/vList5"/>
    <dgm:cxn modelId="{D479E0FF-26AD-493A-AFCD-89CAE086AEFC}" type="presParOf" srcId="{CF6301AC-B30F-43A0-9AAC-AFF8C1504B9C}" destId="{5EA2E041-6504-4281-869C-B6750C600A4C}" srcOrd="5" destOrd="0" presId="urn:microsoft.com/office/officeart/2005/8/layout/vList5"/>
    <dgm:cxn modelId="{31526F65-2740-4E00-9E15-F7A34B6EBC4B}" type="presParOf" srcId="{CF6301AC-B30F-43A0-9AAC-AFF8C1504B9C}" destId="{69366A36-41C0-4E67-BA31-86D7188934EC}" srcOrd="6" destOrd="0" presId="urn:microsoft.com/office/officeart/2005/8/layout/vList5"/>
    <dgm:cxn modelId="{12150114-7241-4E9B-B00E-9BB65DDC055B}" type="presParOf" srcId="{69366A36-41C0-4E67-BA31-86D7188934EC}" destId="{1D494FF6-F941-4EB5-9296-FE106EAECCF4}" srcOrd="0" destOrd="0" presId="urn:microsoft.com/office/officeart/2005/8/layout/vList5"/>
    <dgm:cxn modelId="{937726EE-32C1-46D1-8C31-FC223FA814A2}" type="presParOf" srcId="{69366A36-41C0-4E67-BA31-86D7188934EC}" destId="{BF2E50DA-B8ED-46A0-AE24-0CDE3440315B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D3F285C-3111-4E49-B695-7A6CE66C2494}" type="doc">
      <dgm:prSet loTypeId="urn:microsoft.com/office/officeart/2005/8/layout/hProcess9" loCatId="process" qsTypeId="urn:microsoft.com/office/officeart/2005/8/quickstyle/simple1" qsCatId="simple" csTypeId="urn:microsoft.com/office/officeart/2005/8/colors/accent0_2" csCatId="mainScheme" phldr="1"/>
      <dgm:spPr/>
    </dgm:pt>
    <dgm:pt modelId="{AD68CE8D-F0A1-4847-898B-59610A30FACE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1" dirty="0"/>
            <a:t>Summary of Findings</a:t>
          </a:r>
          <a:r>
            <a:rPr lang="en-US" dirty="0"/>
            <a:t> Gaza’s global significance is largely due to its symbolic power, shaped by media framing and human narratives. </a:t>
          </a:r>
          <a:endParaRPr lang="en-GB" dirty="0"/>
        </a:p>
      </dgm:t>
    </dgm:pt>
    <dgm:pt modelId="{11FFED36-9D55-4949-890B-F6C8BB8D6B9D}" type="parTrans" cxnId="{A0CD4D6C-08A5-4664-A423-53E1692272D7}">
      <dgm:prSet/>
      <dgm:spPr/>
      <dgm:t>
        <a:bodyPr/>
        <a:lstStyle/>
        <a:p>
          <a:endParaRPr lang="en-GB"/>
        </a:p>
      </dgm:t>
    </dgm:pt>
    <dgm:pt modelId="{E4619E06-A848-46C9-BE0C-9AAD637DD0D8}" type="sibTrans" cxnId="{A0CD4D6C-08A5-4664-A423-53E1692272D7}">
      <dgm:prSet/>
      <dgm:spPr/>
      <dgm:t>
        <a:bodyPr/>
        <a:lstStyle/>
        <a:p>
          <a:endParaRPr lang="en-GB"/>
        </a:p>
      </dgm:t>
    </dgm:pt>
    <dgm:pt modelId="{FCE63B15-FC3B-48B5-A026-B15E811D9A6E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1"/>
            <a:t>Implications</a:t>
          </a:r>
          <a:r>
            <a:rPr lang="en-US"/>
            <a:t> This research provides insights into how symbolic narratives and media framing can elevate a conflict beyond its geographic and demographic boundaries, influencing international humanitarian discourse and policy.</a:t>
          </a:r>
        </a:p>
      </dgm:t>
    </dgm:pt>
    <dgm:pt modelId="{3B2C2D20-2C6E-4834-A9A3-D52B00080605}" type="parTrans" cxnId="{49F48A73-8095-4E42-9AD4-E8DC419218B6}">
      <dgm:prSet/>
      <dgm:spPr/>
      <dgm:t>
        <a:bodyPr/>
        <a:lstStyle/>
        <a:p>
          <a:endParaRPr lang="en-GB"/>
        </a:p>
      </dgm:t>
    </dgm:pt>
    <dgm:pt modelId="{6DAE84EF-ACA1-404C-BADF-E16CC82CDDB3}" type="sibTrans" cxnId="{49F48A73-8095-4E42-9AD4-E8DC419218B6}">
      <dgm:prSet/>
      <dgm:spPr/>
      <dgm:t>
        <a:bodyPr/>
        <a:lstStyle/>
        <a:p>
          <a:endParaRPr lang="en-GB"/>
        </a:p>
      </dgm:t>
    </dgm:pt>
    <dgm:pt modelId="{5D6F5092-8808-41A6-9F49-47B6006BEBDD}" type="pres">
      <dgm:prSet presAssocID="{1D3F285C-3111-4E49-B695-7A6CE66C2494}" presName="CompostProcess" presStyleCnt="0">
        <dgm:presLayoutVars>
          <dgm:dir/>
          <dgm:resizeHandles val="exact"/>
        </dgm:presLayoutVars>
      </dgm:prSet>
      <dgm:spPr/>
    </dgm:pt>
    <dgm:pt modelId="{9BFA7B31-97B7-40B6-875B-EE6F1A6689B4}" type="pres">
      <dgm:prSet presAssocID="{1D3F285C-3111-4E49-B695-7A6CE66C2494}" presName="arrow" presStyleLbl="bgShp" presStyleIdx="0" presStyleCnt="1"/>
      <dgm:spPr/>
    </dgm:pt>
    <dgm:pt modelId="{DB78B869-5664-40BC-BAB2-A7E90983C219}" type="pres">
      <dgm:prSet presAssocID="{1D3F285C-3111-4E49-B695-7A6CE66C2494}" presName="linearProcess" presStyleCnt="0"/>
      <dgm:spPr/>
    </dgm:pt>
    <dgm:pt modelId="{76DDFF18-8E14-4172-BFA4-71B5DFEFB927}" type="pres">
      <dgm:prSet presAssocID="{AD68CE8D-F0A1-4847-898B-59610A30FACE}" presName="textNode" presStyleLbl="node1" presStyleIdx="0" presStyleCnt="2">
        <dgm:presLayoutVars>
          <dgm:bulletEnabled val="1"/>
        </dgm:presLayoutVars>
      </dgm:prSet>
      <dgm:spPr/>
    </dgm:pt>
    <dgm:pt modelId="{8EF876F8-9ADD-4521-AE3C-B1D3BC0DE711}" type="pres">
      <dgm:prSet presAssocID="{E4619E06-A848-46C9-BE0C-9AAD637DD0D8}" presName="sibTrans" presStyleCnt="0"/>
      <dgm:spPr/>
    </dgm:pt>
    <dgm:pt modelId="{DD064899-0CE8-4EE6-BB2C-12D681F26770}" type="pres">
      <dgm:prSet presAssocID="{FCE63B15-FC3B-48B5-A026-B15E811D9A6E}" presName="textNode" presStyleLbl="node1" presStyleIdx="1" presStyleCnt="2">
        <dgm:presLayoutVars>
          <dgm:bulletEnabled val="1"/>
        </dgm:presLayoutVars>
      </dgm:prSet>
      <dgm:spPr/>
    </dgm:pt>
  </dgm:ptLst>
  <dgm:cxnLst>
    <dgm:cxn modelId="{E722A509-3ABA-4BF2-AD84-F478FFBFB467}" type="presOf" srcId="{AD68CE8D-F0A1-4847-898B-59610A30FACE}" destId="{76DDFF18-8E14-4172-BFA4-71B5DFEFB927}" srcOrd="0" destOrd="0" presId="urn:microsoft.com/office/officeart/2005/8/layout/hProcess9"/>
    <dgm:cxn modelId="{A0CD4D6C-08A5-4664-A423-53E1692272D7}" srcId="{1D3F285C-3111-4E49-B695-7A6CE66C2494}" destId="{AD68CE8D-F0A1-4847-898B-59610A30FACE}" srcOrd="0" destOrd="0" parTransId="{11FFED36-9D55-4949-890B-F6C8BB8D6B9D}" sibTransId="{E4619E06-A848-46C9-BE0C-9AAD637DD0D8}"/>
    <dgm:cxn modelId="{49F48A73-8095-4E42-9AD4-E8DC419218B6}" srcId="{1D3F285C-3111-4E49-B695-7A6CE66C2494}" destId="{FCE63B15-FC3B-48B5-A026-B15E811D9A6E}" srcOrd="1" destOrd="0" parTransId="{3B2C2D20-2C6E-4834-A9A3-D52B00080605}" sibTransId="{6DAE84EF-ACA1-404C-BADF-E16CC82CDDB3}"/>
    <dgm:cxn modelId="{B6EC5FBD-91FE-4E7B-81A9-0C8269C656D7}" type="presOf" srcId="{1D3F285C-3111-4E49-B695-7A6CE66C2494}" destId="{5D6F5092-8808-41A6-9F49-47B6006BEBDD}" srcOrd="0" destOrd="0" presId="urn:microsoft.com/office/officeart/2005/8/layout/hProcess9"/>
    <dgm:cxn modelId="{868FE6F8-6267-4B1D-87E2-2F7704315C57}" type="presOf" srcId="{FCE63B15-FC3B-48B5-A026-B15E811D9A6E}" destId="{DD064899-0CE8-4EE6-BB2C-12D681F26770}" srcOrd="0" destOrd="0" presId="urn:microsoft.com/office/officeart/2005/8/layout/hProcess9"/>
    <dgm:cxn modelId="{971F8B29-F496-4BD9-BCF9-DA975B8988BE}" type="presParOf" srcId="{5D6F5092-8808-41A6-9F49-47B6006BEBDD}" destId="{9BFA7B31-97B7-40B6-875B-EE6F1A6689B4}" srcOrd="0" destOrd="0" presId="urn:microsoft.com/office/officeart/2005/8/layout/hProcess9"/>
    <dgm:cxn modelId="{DD3BA3DB-CD94-4FFE-831C-13AB6810FA62}" type="presParOf" srcId="{5D6F5092-8808-41A6-9F49-47B6006BEBDD}" destId="{DB78B869-5664-40BC-BAB2-A7E90983C219}" srcOrd="1" destOrd="0" presId="urn:microsoft.com/office/officeart/2005/8/layout/hProcess9"/>
    <dgm:cxn modelId="{AFAE9251-2497-4D02-90D8-FACE21104620}" type="presParOf" srcId="{DB78B869-5664-40BC-BAB2-A7E90983C219}" destId="{76DDFF18-8E14-4172-BFA4-71B5DFEFB927}" srcOrd="0" destOrd="0" presId="urn:microsoft.com/office/officeart/2005/8/layout/hProcess9"/>
    <dgm:cxn modelId="{477DD2DA-FA82-4FA6-8553-9B713C41C691}" type="presParOf" srcId="{DB78B869-5664-40BC-BAB2-A7E90983C219}" destId="{8EF876F8-9ADD-4521-AE3C-B1D3BC0DE711}" srcOrd="1" destOrd="0" presId="urn:microsoft.com/office/officeart/2005/8/layout/hProcess9"/>
    <dgm:cxn modelId="{94D43B86-2A74-41CA-AD94-646A38968794}" type="presParOf" srcId="{DB78B869-5664-40BC-BAB2-A7E90983C219}" destId="{DD064899-0CE8-4EE6-BB2C-12D681F26770}" srcOrd="2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5E2CF4-4F68-4EC6-BAFF-DF12DA47CDE9}">
      <dsp:nvSpPr>
        <dsp:cNvPr id="0" name=""/>
        <dsp:cNvSpPr/>
      </dsp:nvSpPr>
      <dsp:spPr>
        <a:xfrm>
          <a:off x="0" y="35260"/>
          <a:ext cx="8947150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800" b="1" kern="1200" dirty="0"/>
            <a:t>Research Aim</a:t>
          </a:r>
          <a:endParaRPr lang="en-GB" sz="2800" kern="1200" dirty="0"/>
        </a:p>
      </dsp:txBody>
      <dsp:txXfrm>
        <a:off x="32784" y="68044"/>
        <a:ext cx="8881582" cy="606012"/>
      </dsp:txXfrm>
    </dsp:sp>
    <dsp:sp modelId="{AB71F4D8-1179-4963-9E4C-F5119813DD66}">
      <dsp:nvSpPr>
        <dsp:cNvPr id="0" name=""/>
        <dsp:cNvSpPr/>
      </dsp:nvSpPr>
      <dsp:spPr>
        <a:xfrm>
          <a:off x="0" y="706841"/>
          <a:ext cx="8947150" cy="695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4072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US" sz="2200" kern="1200"/>
            <a:t>To investigate how Gaza’s small-scale quantitative features create a disproportionate qualitative impact globally. </a:t>
          </a:r>
          <a:endParaRPr lang="en-GB" sz="2200" kern="1200" dirty="0"/>
        </a:p>
      </dsp:txBody>
      <dsp:txXfrm>
        <a:off x="0" y="706841"/>
        <a:ext cx="8947150" cy="695520"/>
      </dsp:txXfrm>
    </dsp:sp>
    <dsp:sp modelId="{4D4D7544-41B1-4AC6-81DD-6D66E3DCD20C}">
      <dsp:nvSpPr>
        <dsp:cNvPr id="0" name=""/>
        <dsp:cNvSpPr/>
      </dsp:nvSpPr>
      <dsp:spPr>
        <a:xfrm>
          <a:off x="0" y="1402361"/>
          <a:ext cx="8947150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2800" b="1" kern="1200" dirty="0"/>
            <a:t>Objectives</a:t>
          </a:r>
          <a:endParaRPr lang="en-US" sz="2800" kern="1200" dirty="0"/>
        </a:p>
      </dsp:txBody>
      <dsp:txXfrm>
        <a:off x="32784" y="1435145"/>
        <a:ext cx="8881582" cy="606012"/>
      </dsp:txXfrm>
    </dsp:sp>
    <dsp:sp modelId="{5FF370FB-AF60-4C7A-885C-820F64A31452}">
      <dsp:nvSpPr>
        <dsp:cNvPr id="0" name=""/>
        <dsp:cNvSpPr/>
      </dsp:nvSpPr>
      <dsp:spPr>
        <a:xfrm>
          <a:off x="0" y="2073941"/>
          <a:ext cx="8947150" cy="2086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4072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+mj-lt"/>
            <a:buAutoNum type="arabicPeriod"/>
          </a:pPr>
          <a:r>
            <a:rPr lang="en-US" sz="2200" kern="1200" dirty="0"/>
            <a:t>To analyze Gaza’s population, land size, casualties, and humanitarian data through statistical analysis. 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+mj-lt"/>
            <a:buAutoNum type="arabicPeriod"/>
          </a:pPr>
          <a:r>
            <a:rPr lang="en-US" sz="2200" kern="1200" dirty="0"/>
            <a:t>To examine the role of media in framing Gaza as a global humanitarian cause, transcending geography. 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+mj-lt"/>
            <a:buAutoNum type="arabicPeriod"/>
          </a:pPr>
          <a:r>
            <a:rPr lang="en-US" sz="2200" kern="1200" dirty="0"/>
            <a:t>To understand how Gaza's symbolic power influences political, humanitarian, and global discourses.</a:t>
          </a:r>
        </a:p>
      </dsp:txBody>
      <dsp:txXfrm>
        <a:off x="0" y="2073941"/>
        <a:ext cx="8947150" cy="20865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0221B2-3692-403E-98D5-04767FF194CD}">
      <dsp:nvSpPr>
        <dsp:cNvPr id="0" name=""/>
        <dsp:cNvSpPr/>
      </dsp:nvSpPr>
      <dsp:spPr>
        <a:xfrm>
          <a:off x="0" y="412901"/>
          <a:ext cx="894715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5DAABE-2861-4513-B43E-B3D8BC4D1196}">
      <dsp:nvSpPr>
        <dsp:cNvPr id="0" name=""/>
        <dsp:cNvSpPr/>
      </dsp:nvSpPr>
      <dsp:spPr>
        <a:xfrm>
          <a:off x="447357" y="73421"/>
          <a:ext cx="6263005" cy="678960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36727" tIns="0" rIns="236727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/>
            <a:t>How do Gaza’s quantitative features contrast with its symbolic global influence? </a:t>
          </a:r>
          <a:endParaRPr lang="en-GB" sz="1400" b="0" kern="1200" dirty="0"/>
        </a:p>
      </dsp:txBody>
      <dsp:txXfrm>
        <a:off x="480501" y="106565"/>
        <a:ext cx="6196717" cy="612672"/>
      </dsp:txXfrm>
    </dsp:sp>
    <dsp:sp modelId="{8A6DF289-3D18-4A62-A786-4EA83B502A9D}">
      <dsp:nvSpPr>
        <dsp:cNvPr id="0" name=""/>
        <dsp:cNvSpPr/>
      </dsp:nvSpPr>
      <dsp:spPr>
        <a:xfrm>
          <a:off x="0" y="1456181"/>
          <a:ext cx="894715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C447E0-422E-4951-825A-626D73E20940}">
      <dsp:nvSpPr>
        <dsp:cNvPr id="0" name=""/>
        <dsp:cNvSpPr/>
      </dsp:nvSpPr>
      <dsp:spPr>
        <a:xfrm>
          <a:off x="447357" y="1116701"/>
          <a:ext cx="6263005" cy="678960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13333"/>
                <a:tint val="64000"/>
                <a:lumMod val="118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13333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36727" tIns="0" rIns="236727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/>
            <a:t>How has media representation transformed Gaza into a global humanitarian symbol? </a:t>
          </a:r>
          <a:endParaRPr lang="en-US" sz="1400" b="0" kern="1200" dirty="0"/>
        </a:p>
      </dsp:txBody>
      <dsp:txXfrm>
        <a:off x="480501" y="1149845"/>
        <a:ext cx="6196717" cy="612672"/>
      </dsp:txXfrm>
    </dsp:sp>
    <dsp:sp modelId="{8FA07DD2-B131-4938-9C32-875F6DD6F159}">
      <dsp:nvSpPr>
        <dsp:cNvPr id="0" name=""/>
        <dsp:cNvSpPr/>
      </dsp:nvSpPr>
      <dsp:spPr>
        <a:xfrm>
          <a:off x="0" y="2499460"/>
          <a:ext cx="894715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DF5194-4CDD-4A57-9E3D-8A79D26BA090}">
      <dsp:nvSpPr>
        <dsp:cNvPr id="0" name=""/>
        <dsp:cNvSpPr/>
      </dsp:nvSpPr>
      <dsp:spPr>
        <a:xfrm>
          <a:off x="447357" y="2159981"/>
          <a:ext cx="6263005" cy="678960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26667"/>
                <a:tint val="64000"/>
                <a:lumMod val="118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26667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36727" tIns="0" rIns="236727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/>
            <a:t>What sociopolitical, psychological, or symbolic factors explain Gaza’s disproportionate influence on global discourse? </a:t>
          </a:r>
        </a:p>
      </dsp:txBody>
      <dsp:txXfrm>
        <a:off x="480501" y="2193125"/>
        <a:ext cx="6196717" cy="612672"/>
      </dsp:txXfrm>
    </dsp:sp>
    <dsp:sp modelId="{1A9CAD66-5FA3-401B-9144-D9D2D1314829}">
      <dsp:nvSpPr>
        <dsp:cNvPr id="0" name=""/>
        <dsp:cNvSpPr/>
      </dsp:nvSpPr>
      <dsp:spPr>
        <a:xfrm>
          <a:off x="0" y="3542741"/>
          <a:ext cx="894715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19143B-97A1-41EE-8B6C-0CD12F722393}">
      <dsp:nvSpPr>
        <dsp:cNvPr id="0" name=""/>
        <dsp:cNvSpPr/>
      </dsp:nvSpPr>
      <dsp:spPr>
        <a:xfrm>
          <a:off x="447357" y="3203261"/>
          <a:ext cx="6263005" cy="678960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40000"/>
                <a:tint val="64000"/>
                <a:lumMod val="118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4000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36727" tIns="0" rIns="236727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/>
            <a:t>How does Gaza exemplify asymmetric warfare, where narrative, symbolism, and activism shape global perception? </a:t>
          </a:r>
        </a:p>
      </dsp:txBody>
      <dsp:txXfrm>
        <a:off x="480501" y="3236405"/>
        <a:ext cx="6196717" cy="61267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383D5D-518A-46E7-BBBF-74AE441AA3DC}">
      <dsp:nvSpPr>
        <dsp:cNvPr id="0" name=""/>
        <dsp:cNvSpPr/>
      </dsp:nvSpPr>
      <dsp:spPr>
        <a:xfrm>
          <a:off x="4368" y="380737"/>
          <a:ext cx="2234603" cy="441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35560" rIns="99568" bIns="35560" numCol="1" spcCol="1270" anchor="ctr" anchorCtr="0">
          <a:noAutofit/>
        </a:bodyPr>
        <a:lstStyle/>
        <a:p>
          <a:pPr marL="0" lvl="0" indent="0" algn="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kumimoji="0" lang="en-US" altLang="en-US" sz="14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Symbolic Power (Bourdieu, 1991)</a:t>
          </a:r>
          <a:r>
            <a:rPr kumimoji="0" lang="en-US" altLang="en-US" sz="14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endParaRPr lang="en-GB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368" y="380737"/>
        <a:ext cx="2234603" cy="441787"/>
      </dsp:txXfrm>
    </dsp:sp>
    <dsp:sp modelId="{27C7F48F-CC20-4500-9C89-9C38398C9A1F}">
      <dsp:nvSpPr>
        <dsp:cNvPr id="0" name=""/>
        <dsp:cNvSpPr/>
      </dsp:nvSpPr>
      <dsp:spPr>
        <a:xfrm>
          <a:off x="2238971" y="63202"/>
          <a:ext cx="446920" cy="1076857"/>
        </a:xfrm>
        <a:prstGeom prst="leftBrace">
          <a:avLst>
            <a:gd name="adj1" fmla="val 35000"/>
            <a:gd name="adj2" fmla="val 50000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F617BB0-226F-4C54-AA46-A869A837164E}">
      <dsp:nvSpPr>
        <dsp:cNvPr id="0" name=""/>
        <dsp:cNvSpPr/>
      </dsp:nvSpPr>
      <dsp:spPr>
        <a:xfrm>
          <a:off x="2864660" y="63202"/>
          <a:ext cx="6078120" cy="10768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kumimoji="0" lang="en-US" altLang="en-US" sz="14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Bourdieu’s concept of symbolic power is crucial in understanding Gaza’s global influence. It emphasizes how symbolic actions and representations, rather than economic or political power, shape perceptions globally.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kumimoji="0" lang="en-US" altLang="en-US" sz="14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Gaza’s symbolic status as a site of resistance and human rights activism is central to this theory. </a:t>
          </a:r>
        </a:p>
      </dsp:txBody>
      <dsp:txXfrm>
        <a:off x="2864660" y="63202"/>
        <a:ext cx="6078120" cy="1076857"/>
      </dsp:txXfrm>
    </dsp:sp>
    <dsp:sp modelId="{BE898635-4EEF-41A8-9836-488EC9A9E89F}">
      <dsp:nvSpPr>
        <dsp:cNvPr id="0" name=""/>
        <dsp:cNvSpPr/>
      </dsp:nvSpPr>
      <dsp:spPr>
        <a:xfrm>
          <a:off x="4368" y="1588934"/>
          <a:ext cx="2234603" cy="277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35560" rIns="99568" bIns="35560" numCol="1" spcCol="1270" anchor="ctr" anchorCtr="0">
          <a:noAutofit/>
        </a:bodyPr>
        <a:lstStyle/>
        <a:p>
          <a:pPr marL="0" lvl="0" indent="0" algn="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400" b="1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Soft Power (Nye, 2004)</a:t>
          </a:r>
          <a:r>
            <a:rPr kumimoji="0" lang="en-US" altLang="en-US" sz="1400" b="0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endParaRPr kumimoji="0" lang="en-US" altLang="en-US" sz="1400" b="0" i="0" u="none" strike="noStrike" kern="1200" cap="none" normalizeH="0" baseline="0" dirty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368" y="1588934"/>
        <a:ext cx="2234603" cy="277200"/>
      </dsp:txXfrm>
    </dsp:sp>
    <dsp:sp modelId="{6CD7E2D7-B470-422E-B144-9B8A3D9E0314}">
      <dsp:nvSpPr>
        <dsp:cNvPr id="0" name=""/>
        <dsp:cNvSpPr/>
      </dsp:nvSpPr>
      <dsp:spPr>
        <a:xfrm>
          <a:off x="2238971" y="1190459"/>
          <a:ext cx="446920" cy="1074150"/>
        </a:xfrm>
        <a:prstGeom prst="leftBrace">
          <a:avLst>
            <a:gd name="adj1" fmla="val 35000"/>
            <a:gd name="adj2" fmla="val 50000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B8250EA-245F-46A9-8B13-9CBD114E4E51}">
      <dsp:nvSpPr>
        <dsp:cNvPr id="0" name=""/>
        <dsp:cNvSpPr/>
      </dsp:nvSpPr>
      <dsp:spPr>
        <a:xfrm>
          <a:off x="2864660" y="1190459"/>
          <a:ext cx="6078120" cy="10741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kumimoji="0" lang="en-US" altLang="en-US" sz="14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Joseph Nye’s soft power theory explains how Gaza’s media portrayal, human rights campaigns, and public opinion shape its influence worldwide without military power.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kumimoji="0" lang="en-US" altLang="en-US" sz="14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Gaza has leveraged symbolic representation to create emotional appeal, thus influencing international policy and activism. </a:t>
          </a:r>
        </a:p>
      </dsp:txBody>
      <dsp:txXfrm>
        <a:off x="2864660" y="1190459"/>
        <a:ext cx="6078120" cy="1074150"/>
      </dsp:txXfrm>
    </dsp:sp>
    <dsp:sp modelId="{7C758E87-E0B3-4FDB-B0BD-660A6F221327}">
      <dsp:nvSpPr>
        <dsp:cNvPr id="0" name=""/>
        <dsp:cNvSpPr/>
      </dsp:nvSpPr>
      <dsp:spPr>
        <a:xfrm>
          <a:off x="4368" y="2535903"/>
          <a:ext cx="2234603" cy="441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35560" rIns="99568" bIns="35560" numCol="1" spcCol="1270" anchor="ctr" anchorCtr="0">
          <a:noAutofit/>
        </a:bodyPr>
        <a:lstStyle/>
        <a:p>
          <a:pPr marL="0" lvl="0" indent="0" algn="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400" b="1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Media Framing Theory (Entman, 1993)</a:t>
          </a:r>
          <a:r>
            <a:rPr kumimoji="0" lang="en-US" altLang="en-US" sz="1400" b="0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endParaRPr kumimoji="0" lang="en-US" altLang="en-US" sz="1400" b="0" i="0" u="none" strike="noStrike" kern="1200" cap="none" normalizeH="0" baseline="0" dirty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368" y="2535903"/>
        <a:ext cx="2234603" cy="441787"/>
      </dsp:txXfrm>
    </dsp:sp>
    <dsp:sp modelId="{5FF3CA9B-9C7F-4235-99A9-06B174DA2916}">
      <dsp:nvSpPr>
        <dsp:cNvPr id="0" name=""/>
        <dsp:cNvSpPr/>
      </dsp:nvSpPr>
      <dsp:spPr>
        <a:xfrm>
          <a:off x="2238971" y="2315009"/>
          <a:ext cx="446920" cy="883575"/>
        </a:xfrm>
        <a:prstGeom prst="leftBrace">
          <a:avLst>
            <a:gd name="adj1" fmla="val 35000"/>
            <a:gd name="adj2" fmla="val 50000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AEA6607-D5B9-4BCE-AEB1-2FD57B41E253}">
      <dsp:nvSpPr>
        <dsp:cNvPr id="0" name=""/>
        <dsp:cNvSpPr/>
      </dsp:nvSpPr>
      <dsp:spPr>
        <a:xfrm>
          <a:off x="2864660" y="2315009"/>
          <a:ext cx="6078120" cy="8835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kumimoji="0" lang="en-US" altLang="en-US" sz="14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Media framing theory shows how media constructs narratives that shape public opinion.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kumimoji="0" lang="en-US" altLang="en-US" sz="14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Gaza’s media portrayal, particularly in visual and human narratives, frames it as a symbol of defiance and injustice, transforming it into a global issue. </a:t>
          </a:r>
        </a:p>
      </dsp:txBody>
      <dsp:txXfrm>
        <a:off x="2864660" y="2315009"/>
        <a:ext cx="6078120" cy="883575"/>
      </dsp:txXfrm>
    </dsp:sp>
    <dsp:sp modelId="{B983A3C5-DFC9-43E9-9C43-3E4F161D5855}">
      <dsp:nvSpPr>
        <dsp:cNvPr id="0" name=""/>
        <dsp:cNvSpPr/>
      </dsp:nvSpPr>
      <dsp:spPr>
        <a:xfrm>
          <a:off x="4368" y="3469878"/>
          <a:ext cx="2234603" cy="441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35560" rIns="99568" bIns="35560" numCol="1" spcCol="1270" anchor="ctr" anchorCtr="0">
          <a:noAutofit/>
        </a:bodyPr>
        <a:lstStyle/>
        <a:p>
          <a:pPr marL="0" lvl="0" indent="0" algn="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400" b="1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Asymmetric Warfare (Arreguín-Toft, 2001)</a:t>
          </a:r>
          <a:r>
            <a:rPr kumimoji="0" lang="en-US" altLang="en-US" sz="1400" b="0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endParaRPr kumimoji="0" lang="en-US" altLang="en-US" sz="1400" b="0" i="0" u="none" strike="noStrike" kern="1200" cap="none" normalizeH="0" baseline="0" dirty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368" y="3469878"/>
        <a:ext cx="2234603" cy="441787"/>
      </dsp:txXfrm>
    </dsp:sp>
    <dsp:sp modelId="{AC00FFE3-2BFC-433A-B638-4A3F1812F9DC}">
      <dsp:nvSpPr>
        <dsp:cNvPr id="0" name=""/>
        <dsp:cNvSpPr/>
      </dsp:nvSpPr>
      <dsp:spPr>
        <a:xfrm>
          <a:off x="2238971" y="3248984"/>
          <a:ext cx="446920" cy="883575"/>
        </a:xfrm>
        <a:prstGeom prst="leftBrace">
          <a:avLst>
            <a:gd name="adj1" fmla="val 35000"/>
            <a:gd name="adj2" fmla="val 50000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36011C8-9A29-4106-9CD6-A388BEB914CB}">
      <dsp:nvSpPr>
        <dsp:cNvPr id="0" name=""/>
        <dsp:cNvSpPr/>
      </dsp:nvSpPr>
      <dsp:spPr>
        <a:xfrm>
          <a:off x="2864660" y="3248984"/>
          <a:ext cx="6078120" cy="8835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kumimoji="0" lang="en-US" altLang="en-US" sz="14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Gaza is a key example of asymmetric warfare, where weaker parties use symbolic and moral resistance instead of conventional military strength.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kumimoji="0" lang="en-US" altLang="en-US" sz="14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The symbolic resistance of Gaza challenges traditional power structures and attracts global attention through human stories and media exaggeration.</a:t>
          </a:r>
        </a:p>
      </dsp:txBody>
      <dsp:txXfrm>
        <a:off x="2864660" y="3248984"/>
        <a:ext cx="6078120" cy="8835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0CDFC8-CA84-4153-A627-6BA260B724AA}">
      <dsp:nvSpPr>
        <dsp:cNvPr id="0" name=""/>
        <dsp:cNvSpPr/>
      </dsp:nvSpPr>
      <dsp:spPr>
        <a:xfrm>
          <a:off x="677" y="349517"/>
          <a:ext cx="2913939" cy="3496727"/>
        </a:xfrm>
        <a:prstGeom prst="roundRect">
          <a:avLst>
            <a:gd name="adj" fmla="val 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72009" rIns="93345" bIns="0" numCol="1" spcCol="1270" anchor="t" anchorCtr="0">
          <a:noAutofit/>
        </a:bodyPr>
        <a:lstStyle/>
        <a:p>
          <a:pPr marL="0" lvl="0" indent="0" algn="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100" b="1" kern="1200" dirty="0"/>
            <a:t>Quantitative Analysis</a:t>
          </a:r>
          <a:endParaRPr lang="en-GB" sz="2100" kern="1200" dirty="0"/>
        </a:p>
      </dsp:txBody>
      <dsp:txXfrm rot="16200000">
        <a:off x="-1141587" y="1491781"/>
        <a:ext cx="2867316" cy="582787"/>
      </dsp:txXfrm>
    </dsp:sp>
    <dsp:sp modelId="{936B5C60-B530-4A78-A6E8-CF3F6FEE5B1A}">
      <dsp:nvSpPr>
        <dsp:cNvPr id="0" name=""/>
        <dsp:cNvSpPr/>
      </dsp:nvSpPr>
      <dsp:spPr>
        <a:xfrm>
          <a:off x="583465" y="349517"/>
          <a:ext cx="2170885" cy="3496727"/>
        </a:xfrm>
        <a:prstGeom prst="rect">
          <a:avLst/>
        </a:prstGeom>
        <a:noFill/>
        <a:ln>
          <a:noFill/>
        </a:ln>
        <a:effectLst/>
        <a:scene3d>
          <a:camera prst="orthographicFront"/>
          <a:lightRig rig="flat" dir="t"/>
        </a:scene3d>
        <a:sp3d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51435" rIns="0" bIns="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500" b="1" kern="1200"/>
            <a:t>Qualitative Analysis</a:t>
          </a:r>
          <a:r>
            <a:rPr lang="en-US" sz="1500" kern="1200"/>
            <a:t> Discourse analysis of media representations, international campaigns (e.g., Free Gaza), and social media content. </a:t>
          </a:r>
          <a:endParaRPr lang="en-GB" sz="1500" kern="1200" dirty="0"/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500" kern="1200" dirty="0"/>
            <a:t>Focus on the framing of Gaza in international media, including images, language, and themes that promote global sympathy and mobilize activism. </a:t>
          </a:r>
        </a:p>
      </dsp:txBody>
      <dsp:txXfrm>
        <a:off x="583465" y="349517"/>
        <a:ext cx="2170885" cy="3496727"/>
      </dsp:txXfrm>
    </dsp:sp>
    <dsp:sp modelId="{C676427E-3341-4A53-B86B-E95ED02FC53F}">
      <dsp:nvSpPr>
        <dsp:cNvPr id="0" name=""/>
        <dsp:cNvSpPr/>
      </dsp:nvSpPr>
      <dsp:spPr>
        <a:xfrm>
          <a:off x="3016605" y="349517"/>
          <a:ext cx="2913939" cy="3496727"/>
        </a:xfrm>
        <a:prstGeom prst="roundRect">
          <a:avLst>
            <a:gd name="adj" fmla="val 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72009" rIns="93345" bIns="0" numCol="1" spcCol="1270" anchor="t" anchorCtr="0">
          <a:noAutofit/>
        </a:bodyPr>
        <a:lstStyle/>
        <a:p>
          <a:pPr marL="0" lvl="0" indent="0" algn="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/>
            <a:t>Qualitative Analysis</a:t>
          </a:r>
          <a:r>
            <a:rPr lang="en-US" sz="2100" kern="1200" dirty="0"/>
            <a:t>:</a:t>
          </a:r>
        </a:p>
      </dsp:txBody>
      <dsp:txXfrm rot="16200000">
        <a:off x="1874340" y="1491781"/>
        <a:ext cx="2867316" cy="582787"/>
      </dsp:txXfrm>
    </dsp:sp>
    <dsp:sp modelId="{279C0A56-9EEA-4AC7-995E-1D44DF6B9471}">
      <dsp:nvSpPr>
        <dsp:cNvPr id="0" name=""/>
        <dsp:cNvSpPr/>
      </dsp:nvSpPr>
      <dsp:spPr>
        <a:xfrm rot="5400000">
          <a:off x="2774339" y="3127383"/>
          <a:ext cx="513670" cy="437090"/>
        </a:xfrm>
        <a:prstGeom prst="flowChartExtra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55E02395-5D30-4573-8EDB-D9C42A23F44B}">
      <dsp:nvSpPr>
        <dsp:cNvPr id="0" name=""/>
        <dsp:cNvSpPr/>
      </dsp:nvSpPr>
      <dsp:spPr>
        <a:xfrm>
          <a:off x="3599393" y="349517"/>
          <a:ext cx="2170885" cy="3496727"/>
        </a:xfrm>
        <a:prstGeom prst="rect">
          <a:avLst/>
        </a:prstGeom>
        <a:noFill/>
        <a:ln>
          <a:noFill/>
        </a:ln>
        <a:effectLst/>
        <a:scene3d>
          <a:camera prst="orthographicFront"/>
          <a:lightRig rig="flat" dir="t"/>
        </a:scene3d>
        <a:sp3d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51435" rIns="0" bIns="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500" kern="1200" dirty="0"/>
            <a:t>Discourse analysis of media representations, international campaigns (e.g., Free Gaza), and social media content. 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500" kern="1200" dirty="0"/>
            <a:t>Focus on the framing of Gaza in international media, including images, language, and themes that promote global sympathy and mobilize activism</a:t>
          </a:r>
        </a:p>
      </dsp:txBody>
      <dsp:txXfrm>
        <a:off x="3599393" y="349517"/>
        <a:ext cx="2170885" cy="3496727"/>
      </dsp:txXfrm>
    </dsp:sp>
    <dsp:sp modelId="{D0FEA65D-2B65-48A5-A827-35CA85BE2E76}">
      <dsp:nvSpPr>
        <dsp:cNvPr id="0" name=""/>
        <dsp:cNvSpPr/>
      </dsp:nvSpPr>
      <dsp:spPr>
        <a:xfrm>
          <a:off x="6032532" y="349517"/>
          <a:ext cx="2913939" cy="3496727"/>
        </a:xfrm>
        <a:prstGeom prst="roundRect">
          <a:avLst>
            <a:gd name="adj" fmla="val 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72009" rIns="93345" bIns="0" numCol="1" spcCol="1270" anchor="t" anchorCtr="0">
          <a:noAutofit/>
        </a:bodyPr>
        <a:lstStyle/>
        <a:p>
          <a:pPr marL="0" lvl="0" indent="0" algn="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/>
            <a:t>Objective</a:t>
          </a:r>
          <a:endParaRPr lang="en-US" sz="2100" kern="1200" dirty="0"/>
        </a:p>
      </dsp:txBody>
      <dsp:txXfrm rot="16200000">
        <a:off x="4890268" y="1491781"/>
        <a:ext cx="2867316" cy="582787"/>
      </dsp:txXfrm>
    </dsp:sp>
    <dsp:sp modelId="{A1CE418D-4B8B-41E7-895A-E0DCD02DDD6A}">
      <dsp:nvSpPr>
        <dsp:cNvPr id="0" name=""/>
        <dsp:cNvSpPr/>
      </dsp:nvSpPr>
      <dsp:spPr>
        <a:xfrm rot="5400000">
          <a:off x="5790267" y="3127383"/>
          <a:ext cx="513670" cy="437090"/>
        </a:xfrm>
        <a:prstGeom prst="flowChartExtra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99F0C603-BA59-433F-9A1B-2A335826D354}">
      <dsp:nvSpPr>
        <dsp:cNvPr id="0" name=""/>
        <dsp:cNvSpPr/>
      </dsp:nvSpPr>
      <dsp:spPr>
        <a:xfrm>
          <a:off x="6615320" y="349517"/>
          <a:ext cx="2170885" cy="3496727"/>
        </a:xfrm>
        <a:prstGeom prst="rect">
          <a:avLst/>
        </a:prstGeom>
        <a:noFill/>
        <a:ln>
          <a:noFill/>
        </a:ln>
        <a:effectLst/>
        <a:scene3d>
          <a:camera prst="orthographicFront"/>
          <a:lightRig rig="flat" dir="t"/>
        </a:scene3d>
        <a:sp3d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51435" rIns="0" bIns="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This dual approach aims to compare Gaza’s statistical data with its media portrayal and explore how both interact to amplify its global significance.</a:t>
          </a:r>
        </a:p>
      </dsp:txBody>
      <dsp:txXfrm>
        <a:off x="6615320" y="349517"/>
        <a:ext cx="2170885" cy="349672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034BBB-BF57-4F92-B7F1-0132CD8CDD23}">
      <dsp:nvSpPr>
        <dsp:cNvPr id="0" name=""/>
        <dsp:cNvSpPr/>
      </dsp:nvSpPr>
      <dsp:spPr>
        <a:xfrm>
          <a:off x="2795" y="268335"/>
          <a:ext cx="2726084" cy="4320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500" b="1" kern="1200" dirty="0"/>
            <a:t>Quantitative Data</a:t>
          </a:r>
          <a:endParaRPr lang="en-GB" sz="1500" kern="1200" dirty="0"/>
        </a:p>
      </dsp:txBody>
      <dsp:txXfrm>
        <a:off x="2795" y="268335"/>
        <a:ext cx="2726084" cy="432000"/>
      </dsp:txXfrm>
    </dsp:sp>
    <dsp:sp modelId="{BE9678AE-900B-430A-82CC-124BDEF93EC9}">
      <dsp:nvSpPr>
        <dsp:cNvPr id="0" name=""/>
        <dsp:cNvSpPr/>
      </dsp:nvSpPr>
      <dsp:spPr>
        <a:xfrm>
          <a:off x="2795" y="700335"/>
          <a:ext cx="2726084" cy="322709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500" kern="1200"/>
            <a:t>Reports and statistics from trusted international bodies like the UN, WHO, and various NGOs. </a:t>
          </a:r>
          <a:endParaRPr lang="en-GB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500" kern="1200" dirty="0"/>
            <a:t>Focus on Gaza’s population demographics, casualties, and territorial details to provide a factual foundation. </a:t>
          </a:r>
        </a:p>
      </dsp:txBody>
      <dsp:txXfrm>
        <a:off x="2795" y="700335"/>
        <a:ext cx="2726084" cy="3227090"/>
      </dsp:txXfrm>
    </dsp:sp>
    <dsp:sp modelId="{88DC739F-3958-4A74-B6A7-50B0AF7BDE38}">
      <dsp:nvSpPr>
        <dsp:cNvPr id="0" name=""/>
        <dsp:cNvSpPr/>
      </dsp:nvSpPr>
      <dsp:spPr>
        <a:xfrm>
          <a:off x="3110532" y="268335"/>
          <a:ext cx="2726084" cy="4320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500" b="1" kern="1200" dirty="0"/>
            <a:t>Qualitative Data</a:t>
          </a:r>
          <a:endParaRPr lang="en-US" sz="1500" kern="1200" dirty="0"/>
        </a:p>
      </dsp:txBody>
      <dsp:txXfrm>
        <a:off x="3110532" y="268335"/>
        <a:ext cx="2726084" cy="432000"/>
      </dsp:txXfrm>
    </dsp:sp>
    <dsp:sp modelId="{1D9C6649-5922-431E-B290-82957C4A3C57}">
      <dsp:nvSpPr>
        <dsp:cNvPr id="0" name=""/>
        <dsp:cNvSpPr/>
      </dsp:nvSpPr>
      <dsp:spPr>
        <a:xfrm>
          <a:off x="3110532" y="700335"/>
          <a:ext cx="2726084" cy="322709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500" kern="1200"/>
            <a:t>Media reports, international humanitarian campaigns, social media posts (Twitter, Instagram), and news archives from outlets like BBC, Al Jazeera, The Guardian. </a:t>
          </a:r>
          <a:endParaRPr lang="en-US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500" kern="1200" dirty="0"/>
            <a:t>Analysis of how Gaza has been framed in terms of human suffering, resistance, and human rights through various media channels. </a:t>
          </a:r>
        </a:p>
      </dsp:txBody>
      <dsp:txXfrm>
        <a:off x="3110532" y="700335"/>
        <a:ext cx="2726084" cy="3227090"/>
      </dsp:txXfrm>
    </dsp:sp>
    <dsp:sp modelId="{DE5074FC-B875-42F9-9DFD-39712D33FBE3}">
      <dsp:nvSpPr>
        <dsp:cNvPr id="0" name=""/>
        <dsp:cNvSpPr/>
      </dsp:nvSpPr>
      <dsp:spPr>
        <a:xfrm>
          <a:off x="6218269" y="268335"/>
          <a:ext cx="2726084" cy="43200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500" b="1" kern="1200" dirty="0"/>
            <a:t>Additional Sources</a:t>
          </a:r>
          <a:endParaRPr lang="en-US" sz="1500" kern="1200" dirty="0"/>
        </a:p>
      </dsp:txBody>
      <dsp:txXfrm>
        <a:off x="6218269" y="268335"/>
        <a:ext cx="2726084" cy="432000"/>
      </dsp:txXfrm>
    </dsp:sp>
    <dsp:sp modelId="{1A79BEAD-170A-431F-ACD1-FBB0DF497602}">
      <dsp:nvSpPr>
        <dsp:cNvPr id="0" name=""/>
        <dsp:cNvSpPr/>
      </dsp:nvSpPr>
      <dsp:spPr>
        <a:xfrm>
          <a:off x="6218269" y="700335"/>
          <a:ext cx="2726084" cy="322709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500" kern="1200"/>
            <a:t>Social media platforms have played a significant role in spreading Gaza’s symbolic narrative, particularly during conflict periods.</a:t>
          </a:r>
          <a:endParaRPr lang="en-US" sz="1500" kern="1200" dirty="0"/>
        </a:p>
      </dsp:txBody>
      <dsp:txXfrm>
        <a:off x="6218269" y="700335"/>
        <a:ext cx="2726084" cy="322709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3CC0C7-94AA-4EFA-B39E-028269DADEA2}">
      <dsp:nvSpPr>
        <dsp:cNvPr id="0" name=""/>
        <dsp:cNvSpPr/>
      </dsp:nvSpPr>
      <dsp:spPr>
        <a:xfrm rot="5400000">
          <a:off x="5680056" y="-2355980"/>
          <a:ext cx="808011" cy="5726176"/>
        </a:xfrm>
        <a:prstGeom prst="round2Same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500" kern="1200"/>
            <a:t>Gaza’s influence surpasses its physical dimensions due to the power of symbolic resistance, soft power, and media framing. </a:t>
          </a:r>
          <a:endParaRPr lang="en-GB" sz="1500" kern="1200" dirty="0"/>
        </a:p>
      </dsp:txBody>
      <dsp:txXfrm rot="-5400000">
        <a:off x="3220974" y="142546"/>
        <a:ext cx="5686732" cy="729123"/>
      </dsp:txXfrm>
    </dsp:sp>
    <dsp:sp modelId="{A68D8C4F-033C-4A10-BD27-25280350DD20}">
      <dsp:nvSpPr>
        <dsp:cNvPr id="0" name=""/>
        <dsp:cNvSpPr/>
      </dsp:nvSpPr>
      <dsp:spPr>
        <a:xfrm>
          <a:off x="0" y="2099"/>
          <a:ext cx="3220974" cy="101001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200" b="1" kern="1200" dirty="0"/>
            <a:t>Global Influence Beyond Size</a:t>
          </a:r>
          <a:endParaRPr lang="en-GB" sz="2200" kern="1200" dirty="0"/>
        </a:p>
      </dsp:txBody>
      <dsp:txXfrm>
        <a:off x="49305" y="51404"/>
        <a:ext cx="3122364" cy="911404"/>
      </dsp:txXfrm>
    </dsp:sp>
    <dsp:sp modelId="{BE5F5081-D581-4784-9720-A7F590FAE71C}">
      <dsp:nvSpPr>
        <dsp:cNvPr id="0" name=""/>
        <dsp:cNvSpPr/>
      </dsp:nvSpPr>
      <dsp:spPr>
        <a:xfrm rot="5400000">
          <a:off x="5680056" y="-1295464"/>
          <a:ext cx="808011" cy="5726176"/>
        </a:xfrm>
        <a:prstGeom prst="round2SameRect">
          <a:avLst/>
        </a:prstGeom>
        <a:solidFill>
          <a:schemeClr val="accent5">
            <a:tint val="40000"/>
            <a:alpha val="90000"/>
            <a:hueOff val="2009672"/>
            <a:satOff val="19"/>
            <a:lumOff val="154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2009672"/>
              <a:satOff val="19"/>
              <a:lumOff val="15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500" kern="1200"/>
            <a:t>The portrayal of Gaza in global media has transformed it from a regional conflict to an international humanitarian cause. </a:t>
          </a:r>
          <a:endParaRPr lang="en-US" sz="1500" kern="1200" dirty="0"/>
        </a:p>
      </dsp:txBody>
      <dsp:txXfrm rot="-5400000">
        <a:off x="3220974" y="1203062"/>
        <a:ext cx="5686732" cy="729123"/>
      </dsp:txXfrm>
    </dsp:sp>
    <dsp:sp modelId="{9BA9E162-B3FF-42FE-8F79-A40444B83A2D}">
      <dsp:nvSpPr>
        <dsp:cNvPr id="0" name=""/>
        <dsp:cNvSpPr/>
      </dsp:nvSpPr>
      <dsp:spPr>
        <a:xfrm>
          <a:off x="0" y="1062615"/>
          <a:ext cx="3220974" cy="1010014"/>
        </a:xfrm>
        <a:prstGeom prst="roundRect">
          <a:avLst/>
        </a:prstGeom>
        <a:solidFill>
          <a:schemeClr val="accent5">
            <a:hueOff val="2079079"/>
            <a:satOff val="-1338"/>
            <a:lumOff val="91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200" b="1" kern="1200" dirty="0"/>
            <a:t>Media’s Role</a:t>
          </a:r>
          <a:endParaRPr lang="en-US" sz="2200" kern="1200" dirty="0"/>
        </a:p>
      </dsp:txBody>
      <dsp:txXfrm>
        <a:off x="49305" y="1111920"/>
        <a:ext cx="3122364" cy="911404"/>
      </dsp:txXfrm>
    </dsp:sp>
    <dsp:sp modelId="{A92D970D-EED9-4576-93A7-1432BCE1F69C}">
      <dsp:nvSpPr>
        <dsp:cNvPr id="0" name=""/>
        <dsp:cNvSpPr/>
      </dsp:nvSpPr>
      <dsp:spPr>
        <a:xfrm rot="5400000">
          <a:off x="5680056" y="-234949"/>
          <a:ext cx="808011" cy="5726176"/>
        </a:xfrm>
        <a:prstGeom prst="round2SameRect">
          <a:avLst/>
        </a:prstGeom>
        <a:solidFill>
          <a:schemeClr val="accent5">
            <a:tint val="40000"/>
            <a:alpha val="90000"/>
            <a:hueOff val="4019344"/>
            <a:satOff val="39"/>
            <a:lumOff val="309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4019344"/>
              <a:satOff val="39"/>
              <a:lumOff val="30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500" kern="1200"/>
            <a:t>Human stories from Gaza, such as the suffering of civilians, have created a moral call to action worldwide. </a:t>
          </a:r>
          <a:endParaRPr lang="en-US" sz="1500" kern="1200" dirty="0"/>
        </a:p>
      </dsp:txBody>
      <dsp:txXfrm rot="-5400000">
        <a:off x="3220974" y="2263577"/>
        <a:ext cx="5686732" cy="729123"/>
      </dsp:txXfrm>
    </dsp:sp>
    <dsp:sp modelId="{A55C400E-F96E-4B68-A1EB-D6708AF6952A}">
      <dsp:nvSpPr>
        <dsp:cNvPr id="0" name=""/>
        <dsp:cNvSpPr/>
      </dsp:nvSpPr>
      <dsp:spPr>
        <a:xfrm>
          <a:off x="0" y="2123131"/>
          <a:ext cx="3220974" cy="1010014"/>
        </a:xfrm>
        <a:prstGeom prst="roundRect">
          <a:avLst/>
        </a:prstGeom>
        <a:solidFill>
          <a:schemeClr val="accent5">
            <a:hueOff val="4158159"/>
            <a:satOff val="-2675"/>
            <a:lumOff val="182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200" b="1" kern="1200" dirty="0"/>
            <a:t>Emotional Resonance</a:t>
          </a:r>
          <a:endParaRPr lang="en-US" sz="2200" kern="1200" dirty="0"/>
        </a:p>
      </dsp:txBody>
      <dsp:txXfrm>
        <a:off x="49305" y="2172436"/>
        <a:ext cx="3122364" cy="911404"/>
      </dsp:txXfrm>
    </dsp:sp>
    <dsp:sp modelId="{BF2E50DA-B8ED-46A0-AE24-0CDE3440315B}">
      <dsp:nvSpPr>
        <dsp:cNvPr id="0" name=""/>
        <dsp:cNvSpPr/>
      </dsp:nvSpPr>
      <dsp:spPr>
        <a:xfrm rot="5400000">
          <a:off x="5680056" y="825566"/>
          <a:ext cx="808011" cy="5726176"/>
        </a:xfrm>
        <a:prstGeom prst="round2SameRect">
          <a:avLst/>
        </a:prstGeom>
        <a:solidFill>
          <a:schemeClr val="accent5">
            <a:tint val="40000"/>
            <a:alpha val="90000"/>
            <a:hueOff val="6029015"/>
            <a:satOff val="58"/>
            <a:lumOff val="463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6029015"/>
              <a:satOff val="58"/>
              <a:lumOff val="46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500" kern="1200"/>
            <a:t>The study will add to international relations, conflict studies, media studies, and humanitarian ethics by emphasizing symbolic resistance in asymmetric warfare.</a:t>
          </a:r>
          <a:endParaRPr lang="en-US" sz="1500" kern="1200" dirty="0"/>
        </a:p>
      </dsp:txBody>
      <dsp:txXfrm rot="-5400000">
        <a:off x="3220974" y="3324092"/>
        <a:ext cx="5686732" cy="729123"/>
      </dsp:txXfrm>
    </dsp:sp>
    <dsp:sp modelId="{1D494FF6-F941-4EB5-9296-FE106EAECCF4}">
      <dsp:nvSpPr>
        <dsp:cNvPr id="0" name=""/>
        <dsp:cNvSpPr/>
      </dsp:nvSpPr>
      <dsp:spPr>
        <a:xfrm>
          <a:off x="0" y="3183647"/>
          <a:ext cx="3220974" cy="1010014"/>
        </a:xfrm>
        <a:prstGeom prst="roundRect">
          <a:avLst/>
        </a:prstGeom>
        <a:solidFill>
          <a:schemeClr val="accent5">
            <a:hueOff val="6237238"/>
            <a:satOff val="-4013"/>
            <a:lumOff val="274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200" b="1" kern="1200" dirty="0"/>
            <a:t>Contributions to Academic Discourse</a:t>
          </a:r>
          <a:endParaRPr lang="en-US" sz="2200" kern="1200" dirty="0"/>
        </a:p>
      </dsp:txBody>
      <dsp:txXfrm>
        <a:off x="49305" y="3232952"/>
        <a:ext cx="3122364" cy="91140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FA7B31-97B7-40B6-875B-EE6F1A6689B4}">
      <dsp:nvSpPr>
        <dsp:cNvPr id="0" name=""/>
        <dsp:cNvSpPr/>
      </dsp:nvSpPr>
      <dsp:spPr>
        <a:xfrm>
          <a:off x="671036" y="0"/>
          <a:ext cx="7605077" cy="4195762"/>
        </a:xfrm>
        <a:prstGeom prst="rightArrow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DDFF18-8E14-4172-BFA4-71B5DFEFB927}">
      <dsp:nvSpPr>
        <dsp:cNvPr id="0" name=""/>
        <dsp:cNvSpPr/>
      </dsp:nvSpPr>
      <dsp:spPr>
        <a:xfrm>
          <a:off x="114569" y="1258728"/>
          <a:ext cx="4249896" cy="167830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500" b="1" kern="1200" dirty="0"/>
            <a:t>Summary of Findings</a:t>
          </a:r>
          <a:r>
            <a:rPr lang="en-US" sz="1500" kern="1200" dirty="0"/>
            <a:t> Gaza’s global significance is largely due to its symbolic power, shaped by media framing and human narratives. </a:t>
          </a:r>
          <a:endParaRPr lang="en-GB" sz="1500" kern="1200" dirty="0"/>
        </a:p>
      </dsp:txBody>
      <dsp:txXfrm>
        <a:off x="196497" y="1340656"/>
        <a:ext cx="4086040" cy="1514448"/>
      </dsp:txXfrm>
    </dsp:sp>
    <dsp:sp modelId="{DD064899-0CE8-4EE6-BB2C-12D681F26770}">
      <dsp:nvSpPr>
        <dsp:cNvPr id="0" name=""/>
        <dsp:cNvSpPr/>
      </dsp:nvSpPr>
      <dsp:spPr>
        <a:xfrm>
          <a:off x="4582683" y="1258728"/>
          <a:ext cx="4249896" cy="167830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500" b="1" kern="1200"/>
            <a:t>Implications</a:t>
          </a:r>
          <a:r>
            <a:rPr lang="en-US" sz="1500" kern="1200"/>
            <a:t> This research provides insights into how symbolic narratives and media framing can elevate a conflict beyond its geographic and demographic boundaries, influencing international humanitarian discourse and policy.</a:t>
          </a:r>
        </a:p>
      </dsp:txBody>
      <dsp:txXfrm>
        <a:off x="4664611" y="1340656"/>
        <a:ext cx="4086040" cy="15144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Process7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8D539-892D-4816-BE12-10BC86DCA740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0AB49-087A-4CB7-B0EC-62CB06E99F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3065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8D539-892D-4816-BE12-10BC86DCA740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0AB49-087A-4CB7-B0EC-62CB06E99F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2893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8D539-892D-4816-BE12-10BC86DCA740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0AB49-087A-4CB7-B0EC-62CB06E99F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542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8D539-892D-4816-BE12-10BC86DCA740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0AB49-087A-4CB7-B0EC-62CB06E99F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6637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8D539-892D-4816-BE12-10BC86DCA740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0AB49-087A-4CB7-B0EC-62CB06E99F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4230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8D539-892D-4816-BE12-10BC86DCA740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0AB49-087A-4CB7-B0EC-62CB06E99F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0678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8D539-892D-4816-BE12-10BC86DCA740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0AB49-087A-4CB7-B0EC-62CB06E99F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100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8D539-892D-4816-BE12-10BC86DCA740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0AB49-087A-4CB7-B0EC-62CB06E99F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5047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8D539-892D-4816-BE12-10BC86DCA740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0AB49-087A-4CB7-B0EC-62CB06E99F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5096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8D539-892D-4816-BE12-10BC86DCA740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0AB49-087A-4CB7-B0EC-62CB06E99F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7271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8D539-892D-4816-BE12-10BC86DCA740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0AB49-087A-4CB7-B0EC-62CB06E99F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7405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8D539-892D-4816-BE12-10BC86DCA740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0AB49-087A-4CB7-B0EC-62CB06E99F8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969193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8D539-892D-4816-BE12-10BC86DCA740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0AB49-087A-4CB7-B0EC-62CB06E99F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058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8D539-892D-4816-BE12-10BC86DCA740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0AB49-087A-4CB7-B0EC-62CB06E99F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1958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8D539-892D-4816-BE12-10BC86DCA740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0AB49-087A-4CB7-B0EC-62CB06E99F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479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8D539-892D-4816-BE12-10BC86DCA740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0AB49-087A-4CB7-B0EC-62CB06E99F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5886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8D539-892D-4816-BE12-10BC86DCA740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0AB49-087A-4CB7-B0EC-62CB06E99F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4367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0338D539-892D-4816-BE12-10BC86DCA740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60AB49-087A-4CB7-B0EC-62CB06E99F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4641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49C6F-7D99-A59F-B8EE-D5C27D66054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4000" b="1" dirty="0"/>
              <a:t>Gaza Between Quantity and Quality: How a Small Entity Created a Global Human Impact</a:t>
            </a:r>
            <a:endParaRPr lang="en-GB" sz="40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75706B-66CD-2819-15E4-841396BD9E3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An Investigation into Gaza's Symbolic Power and Media Framing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64658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55185-7560-BC80-A3E4-C130E2EBC0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161A1D-8F4B-CF5D-FA69-AD107C638B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Overview of Gaza: </a:t>
            </a:r>
            <a:r>
              <a:rPr lang="en-US" dirty="0"/>
              <a:t>Gaza is a small territory with a population of approximately 2.3 million, occupying 365 km².</a:t>
            </a:r>
          </a:p>
          <a:p>
            <a:r>
              <a:rPr lang="en-US" b="1" dirty="0"/>
              <a:t>Research Focus: </a:t>
            </a:r>
            <a:r>
              <a:rPr lang="en-US" dirty="0"/>
              <a:t>Despite its small size, Gaza has a massive global impact due to symbolic power.</a:t>
            </a:r>
          </a:p>
          <a:p>
            <a:r>
              <a:rPr lang="en-US" b="1" dirty="0"/>
              <a:t>Context: </a:t>
            </a:r>
            <a:r>
              <a:rPr lang="en-US" dirty="0"/>
              <a:t>The study explores how Gaza has become a global humanitarian issue despite its limited physical dimensions.</a:t>
            </a:r>
          </a:p>
          <a:p>
            <a:r>
              <a:rPr lang="en-US" b="1" dirty="0"/>
              <a:t>Global Influence: </a:t>
            </a:r>
            <a:r>
              <a:rPr lang="en-US" dirty="0"/>
              <a:t>The focus is on how Gaza’s symbolic value, shaped by media and human narratives, amplifies its global importance.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76278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10619-3F65-5E06-7D0E-AD9F34F3E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Research Aim and Objectives</a:t>
            </a: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1C3C19D2-64E2-E49B-A806-10A062D92A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096532"/>
              </p:ext>
            </p:extLst>
          </p:nvPr>
        </p:nvGraphicFramePr>
        <p:xfrm>
          <a:off x="1103313" y="2052638"/>
          <a:ext cx="8947150" cy="419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32109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79186-2005-78F9-9345-03400C708A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Research Questions</a:t>
            </a:r>
            <a:endParaRPr lang="en-GB" b="1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FA2D27E-BDDD-70D9-926A-F6611B6826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1574947"/>
              </p:ext>
            </p:extLst>
          </p:nvPr>
        </p:nvGraphicFramePr>
        <p:xfrm>
          <a:off x="1103313" y="2052638"/>
          <a:ext cx="8947150" cy="419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213242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86181-EFA8-04D1-A784-CBDA838B51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Literature Review: Key Theories</a:t>
            </a:r>
            <a:endParaRPr lang="en-GB" b="1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63F121B-911C-544A-99F2-9DDBAF5A70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1843941"/>
              </p:ext>
            </p:extLst>
          </p:nvPr>
        </p:nvGraphicFramePr>
        <p:xfrm>
          <a:off x="1103313" y="2052638"/>
          <a:ext cx="8947150" cy="419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00615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F552D-ACFF-4D4F-88A4-39D020C44C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Methodology</a:t>
            </a:r>
            <a:endParaRPr lang="en-GB" b="1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3A329BA-9335-E298-719E-7BE5B5C927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9267105"/>
              </p:ext>
            </p:extLst>
          </p:nvPr>
        </p:nvGraphicFramePr>
        <p:xfrm>
          <a:off x="1103313" y="2052638"/>
          <a:ext cx="8947150" cy="419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336743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9A956-059F-8C1B-B377-0F1FEB26E2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Data Sources</a:t>
            </a:r>
            <a:endParaRPr lang="en-GB" b="1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715176F-87DC-82A3-C5E4-3F2E083585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878869"/>
              </p:ext>
            </p:extLst>
          </p:nvPr>
        </p:nvGraphicFramePr>
        <p:xfrm>
          <a:off x="1103313" y="2052638"/>
          <a:ext cx="8947150" cy="419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366719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02061-4E78-0A0C-B6BC-59F0A2047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Expected Outcomes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6FE89A3-D5A5-1B2F-187B-1DBD9F834D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5413636"/>
              </p:ext>
            </p:extLst>
          </p:nvPr>
        </p:nvGraphicFramePr>
        <p:xfrm>
          <a:off x="1103313" y="2052638"/>
          <a:ext cx="8947150" cy="419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83205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72CE8-39D4-DD94-EF48-26623220FE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4FC7FEB-3474-BC96-8835-E052D7DB15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7883807"/>
              </p:ext>
            </p:extLst>
          </p:nvPr>
        </p:nvGraphicFramePr>
        <p:xfrm>
          <a:off x="1103313" y="2052638"/>
          <a:ext cx="8947150" cy="419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76723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2C0493-1F32-F5CF-08BF-08AEF1AFC6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CD5721-939C-E481-C4C2-06EC85A19E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Bourdieu, P., 1991. Language and Symbolic Power. Harvard University Press.</a:t>
            </a:r>
          </a:p>
          <a:p>
            <a:r>
              <a:rPr lang="en-US" dirty="0"/>
              <a:t>Nye, J.S., 2004. Soft Power: The Means to Success in World Politics. Public Affairs.</a:t>
            </a:r>
          </a:p>
          <a:p>
            <a:r>
              <a:rPr lang="en-US" dirty="0" err="1"/>
              <a:t>Entman</a:t>
            </a:r>
            <a:r>
              <a:rPr lang="en-US" dirty="0"/>
              <a:t>, R.M., 1993. “Framing: Toward Clarification of a Fractured Paradigm.” Journal of Communication, 43(4), pp. 51-58.</a:t>
            </a:r>
          </a:p>
          <a:p>
            <a:r>
              <a:rPr lang="en-US" dirty="0" err="1"/>
              <a:t>Arreguín</a:t>
            </a:r>
            <a:r>
              <a:rPr lang="en-US" dirty="0"/>
              <a:t>-Toft, I., 2001. “How the Weak Win Wars: A Theory of Asymmetric Conflict.” International Security, 26(1), pp. 93-128.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48000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10</TotalTime>
  <Words>935</Words>
  <Application>Microsoft Macintosh PowerPoint</Application>
  <PresentationFormat>Widescreen</PresentationFormat>
  <Paragraphs>67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Century Gothic</vt:lpstr>
      <vt:lpstr>Times New Roman</vt:lpstr>
      <vt:lpstr>Wingdings 3</vt:lpstr>
      <vt:lpstr>Ion</vt:lpstr>
      <vt:lpstr>Gaza Between Quantity and Quality: How a Small Entity Created a Global Human Impact</vt:lpstr>
      <vt:lpstr>Introduction</vt:lpstr>
      <vt:lpstr>Research Aim and Objectives</vt:lpstr>
      <vt:lpstr>Research Questions</vt:lpstr>
      <vt:lpstr>Literature Review: Key Theories</vt:lpstr>
      <vt:lpstr>Methodology</vt:lpstr>
      <vt:lpstr>Data Sources</vt:lpstr>
      <vt:lpstr>Expected Outcomes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ibrhim Mohamed </dc:creator>
  <cp:keywords/>
  <dc:description/>
  <cp:lastModifiedBy>Ibrahim Mohamed Mohamed Hussein Mohamed (2132801)</cp:lastModifiedBy>
  <cp:revision>1</cp:revision>
  <dcterms:created xsi:type="dcterms:W3CDTF">2026-03-30T18:47:35Z</dcterms:created>
  <dcterms:modified xsi:type="dcterms:W3CDTF">2026-03-31T17:34:52Z</dcterms:modified>
  <cp:category/>
</cp:coreProperties>
</file>