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Clapham" userId="017a1a467d8e6000" providerId="LiveId" clId="{B7542FBB-7E5F-47F5-8E59-FFFBD04323ED}"/>
    <pc:docChg chg="modSld">
      <pc:chgData name="Jessica Clapham" userId="017a1a467d8e6000" providerId="LiveId" clId="{B7542FBB-7E5F-47F5-8E59-FFFBD04323ED}" dt="2020-10-20T19:13:38.241" v="45" actId="20577"/>
      <pc:docMkLst>
        <pc:docMk/>
      </pc:docMkLst>
      <pc:sldChg chg="modSp mod">
        <pc:chgData name="Jessica Clapham" userId="017a1a467d8e6000" providerId="LiveId" clId="{B7542FBB-7E5F-47F5-8E59-FFFBD04323ED}" dt="2020-10-20T19:13:38.241" v="45" actId="20577"/>
        <pc:sldMkLst>
          <pc:docMk/>
          <pc:sldMk cId="1226093786" sldId="256"/>
        </pc:sldMkLst>
        <pc:spChg chg="mod">
          <ac:chgData name="Jessica Clapham" userId="017a1a467d8e6000" providerId="LiveId" clId="{B7542FBB-7E5F-47F5-8E59-FFFBD04323ED}" dt="2020-10-20T19:13:38.241" v="45" actId="20577"/>
          <ac:spMkLst>
            <pc:docMk/>
            <pc:sldMk cId="1226093786" sldId="256"/>
            <ac:spMk id="3" creationId="{6D4EAD79-F9E2-4E80-8189-DC1AC395B94A}"/>
          </ac:spMkLst>
        </pc:spChg>
      </pc:sldChg>
      <pc:sldChg chg="modSp mod">
        <pc:chgData name="Jessica Clapham" userId="017a1a467d8e6000" providerId="LiveId" clId="{B7542FBB-7E5F-47F5-8E59-FFFBD04323ED}" dt="2020-10-20T19:13:20.633" v="26" actId="20577"/>
        <pc:sldMkLst>
          <pc:docMk/>
          <pc:sldMk cId="1536453091" sldId="263"/>
        </pc:sldMkLst>
        <pc:spChg chg="mod">
          <ac:chgData name="Jessica Clapham" userId="017a1a467d8e6000" providerId="LiveId" clId="{B7542FBB-7E5F-47F5-8E59-FFFBD04323ED}" dt="2020-10-20T19:13:06.574" v="5" actId="20577"/>
          <ac:spMkLst>
            <pc:docMk/>
            <pc:sldMk cId="1536453091" sldId="263"/>
            <ac:spMk id="2" creationId="{C0263F80-4750-4000-8F74-A8E57452F40C}"/>
          </ac:spMkLst>
        </pc:spChg>
        <pc:spChg chg="mod">
          <ac:chgData name="Jessica Clapham" userId="017a1a467d8e6000" providerId="LiveId" clId="{B7542FBB-7E5F-47F5-8E59-FFFBD04323ED}" dt="2020-10-20T19:13:20.633" v="26" actId="20577"/>
          <ac:spMkLst>
            <pc:docMk/>
            <pc:sldMk cId="1536453091" sldId="263"/>
            <ac:spMk id="3" creationId="{319A917C-AEA4-452B-9D3B-6A84328CC30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FEF4E-6A6A-4B78-82DF-70BA116527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875A55-8B5A-47FF-9305-67047CEFEF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8542C4-A6A9-42A0-93A0-0B00CE7253B9}"/>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5" name="Footer Placeholder 4">
            <a:extLst>
              <a:ext uri="{FF2B5EF4-FFF2-40B4-BE49-F238E27FC236}">
                <a16:creationId xmlns:a16="http://schemas.microsoft.com/office/drawing/2014/main" id="{2E18E1F8-B046-47B4-B76F-F4E4237666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04C9AC-1FDB-4B80-83B7-8A396F899088}"/>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1591360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8E5B-6EB9-4319-BC71-78CA24CA21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EC919F-964F-4F51-94DB-FA68C4065F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51FAB2-4EA6-4C00-AC7A-32BC164C023E}"/>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5" name="Footer Placeholder 4">
            <a:extLst>
              <a:ext uri="{FF2B5EF4-FFF2-40B4-BE49-F238E27FC236}">
                <a16:creationId xmlns:a16="http://schemas.microsoft.com/office/drawing/2014/main" id="{4E35C163-AF55-4FBB-9540-F75F26845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E63948-A3E3-4BC0-A345-F5BC1F129007}"/>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2416744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C9400-2A9C-47C8-98D0-2C976B74F7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72D93F-72D7-4A14-B2EF-6BFF38256D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360153-43D2-4398-8B0A-91C433511E9E}"/>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5" name="Footer Placeholder 4">
            <a:extLst>
              <a:ext uri="{FF2B5EF4-FFF2-40B4-BE49-F238E27FC236}">
                <a16:creationId xmlns:a16="http://schemas.microsoft.com/office/drawing/2014/main" id="{2E0EAB64-4BCE-4B75-B285-E9AABA9EC2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E3DCBE-568A-4BC4-93C2-3E87B7E066E5}"/>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2057375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E17FF-AB07-4E96-8F9F-7BA55E9BD3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BE39C0-131A-432D-A3B3-CEF947B22E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2E0ED1-0DDD-4905-A916-63A9C71CD7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0D0C59-64B8-4A94-8839-C6040803AD61}"/>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6" name="Footer Placeholder 5">
            <a:extLst>
              <a:ext uri="{FF2B5EF4-FFF2-40B4-BE49-F238E27FC236}">
                <a16:creationId xmlns:a16="http://schemas.microsoft.com/office/drawing/2014/main" id="{96E43698-6086-4B0B-9A97-4D5EBBE86E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53EEA9-043E-4971-90B1-4F6D1CB86FB5}"/>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3514082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A5A33-E0BC-4F41-88D1-29A3693E3A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B4DE5-7C7A-41A9-88B7-71A443235B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99BB43-9ED3-4AFE-9B42-0BB0B4722F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621BFC-EC69-46A3-8CD0-7FE26F874D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004C19-4E4D-45E5-9557-CF33E56506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5E734E-2106-4BFE-8351-C3AE23154AAB}"/>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8" name="Footer Placeholder 7">
            <a:extLst>
              <a:ext uri="{FF2B5EF4-FFF2-40B4-BE49-F238E27FC236}">
                <a16:creationId xmlns:a16="http://schemas.microsoft.com/office/drawing/2014/main" id="{94D9D768-D9F0-46E4-87A2-CC202BD8CD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E835DB-BD70-41D2-A64F-2D817E5A0CA2}"/>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3654334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0539A-9A37-4942-BB17-66878AF35D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7054A6-0521-4D8F-B266-A5E963B1213D}"/>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4" name="Footer Placeholder 3">
            <a:extLst>
              <a:ext uri="{FF2B5EF4-FFF2-40B4-BE49-F238E27FC236}">
                <a16:creationId xmlns:a16="http://schemas.microsoft.com/office/drawing/2014/main" id="{8909E4CD-FC3B-4A89-B2FD-0C6677E46A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1899C8-97D1-439D-8F9D-CECE29B02080}"/>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2863811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F1D829-BC49-413F-818F-B1DE39A3B0C9}"/>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3" name="Footer Placeholder 2">
            <a:extLst>
              <a:ext uri="{FF2B5EF4-FFF2-40B4-BE49-F238E27FC236}">
                <a16:creationId xmlns:a16="http://schemas.microsoft.com/office/drawing/2014/main" id="{2CA43B33-CF1B-43A8-8FFD-DA56AAAC6C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1A77-2787-4EF0-A539-E14A8BFE7578}"/>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4270543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F2DED-A3B5-42B2-83B6-075CEEB5E4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3A95B1-426B-48B9-B647-C2884379D2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B17FB9-AB96-46CC-99FE-270594E29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E63E3A-A1A5-4C33-BC7C-334981827DC1}"/>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6" name="Footer Placeholder 5">
            <a:extLst>
              <a:ext uri="{FF2B5EF4-FFF2-40B4-BE49-F238E27FC236}">
                <a16:creationId xmlns:a16="http://schemas.microsoft.com/office/drawing/2014/main" id="{1FC2ED85-E929-4BB1-8D29-E1CF23EE41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4B8699-9133-4A12-AD4A-1AA0E84E81D6}"/>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1792064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0973A-D338-4778-9E54-3E564AD6E8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D049D0-74C3-4743-87D1-D167969A93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F4B2FF-3B8B-4A8F-8B2C-CEB866BE07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15F94F-1FF5-438D-A8D9-65D1DF06332C}"/>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6" name="Footer Placeholder 5">
            <a:extLst>
              <a:ext uri="{FF2B5EF4-FFF2-40B4-BE49-F238E27FC236}">
                <a16:creationId xmlns:a16="http://schemas.microsoft.com/office/drawing/2014/main" id="{254529E5-AE04-4A6B-B67E-D73E860D4D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DF33A2-BCFE-4513-95E6-476EF385F4FA}"/>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1265501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92D04-1EE3-439D-BADB-903DCB7FE2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917DAD-B231-4CC1-BBE5-A055582DA6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6D04EA-428E-468C-BF8B-0B083E20F472}"/>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5" name="Footer Placeholder 4">
            <a:extLst>
              <a:ext uri="{FF2B5EF4-FFF2-40B4-BE49-F238E27FC236}">
                <a16:creationId xmlns:a16="http://schemas.microsoft.com/office/drawing/2014/main" id="{EFB463F9-94CD-4380-89C7-44A88AD22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365E64-138E-4308-BB9B-982157002614}"/>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1875066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624809-3309-4A13-9CE2-A5816ADFCC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CC3496-5546-42DF-94F1-0F934B8CB7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E3DE3-3432-4228-8F90-F5AD11BC1777}"/>
              </a:ext>
            </a:extLst>
          </p:cNvPr>
          <p:cNvSpPr>
            <a:spLocks noGrp="1"/>
          </p:cNvSpPr>
          <p:nvPr>
            <p:ph type="dt" sz="half" idx="10"/>
          </p:nvPr>
        </p:nvSpPr>
        <p:spPr/>
        <p:txBody>
          <a:bodyPr/>
          <a:lstStyle/>
          <a:p>
            <a:fld id="{08680210-E9F7-43D5-B19D-DEED9F1B1E43}" type="datetimeFigureOut">
              <a:rPr lang="en-GB" smtClean="0"/>
              <a:t>20/10/2020</a:t>
            </a:fld>
            <a:endParaRPr lang="en-GB"/>
          </a:p>
        </p:txBody>
      </p:sp>
      <p:sp>
        <p:nvSpPr>
          <p:cNvPr id="5" name="Footer Placeholder 4">
            <a:extLst>
              <a:ext uri="{FF2B5EF4-FFF2-40B4-BE49-F238E27FC236}">
                <a16:creationId xmlns:a16="http://schemas.microsoft.com/office/drawing/2014/main" id="{11513310-43D4-45D8-B9EB-74385B0F9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669BB7-E2D9-4922-B7C4-64135B69E378}"/>
              </a:ext>
            </a:extLst>
          </p:cNvPr>
          <p:cNvSpPr>
            <a:spLocks noGrp="1"/>
          </p:cNvSpPr>
          <p:nvPr>
            <p:ph type="sldNum" sz="quarter" idx="12"/>
          </p:nvPr>
        </p:nvSpPr>
        <p:spPr/>
        <p:txBody>
          <a:bodyPr/>
          <a:lstStyle/>
          <a:p>
            <a:fld id="{AD568A4C-4241-4A95-B710-0CD8C31F1DF7}" type="slidenum">
              <a:rPr lang="en-GB" smtClean="0"/>
              <a:t>‹#›</a:t>
            </a:fld>
            <a:endParaRPr lang="en-GB"/>
          </a:p>
        </p:txBody>
      </p:sp>
    </p:spTree>
    <p:extLst>
      <p:ext uri="{BB962C8B-B14F-4D97-AF65-F5344CB8AC3E}">
        <p14:creationId xmlns:p14="http://schemas.microsoft.com/office/powerpoint/2010/main" val="669632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415006-CEEB-45D5-B3FE-3FCA8B59CF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C10498-B1B5-415C-9621-5959334B95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9C2AFF-DE5E-40F4-A315-2D52CC9E54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680210-E9F7-43D5-B19D-DEED9F1B1E43}" type="datetimeFigureOut">
              <a:rPr lang="en-GB" smtClean="0"/>
              <a:t>20/10/2020</a:t>
            </a:fld>
            <a:endParaRPr lang="en-GB"/>
          </a:p>
        </p:txBody>
      </p:sp>
      <p:sp>
        <p:nvSpPr>
          <p:cNvPr id="5" name="Footer Placeholder 4">
            <a:extLst>
              <a:ext uri="{FF2B5EF4-FFF2-40B4-BE49-F238E27FC236}">
                <a16:creationId xmlns:a16="http://schemas.microsoft.com/office/drawing/2014/main" id="{39A8ECA5-7469-4726-8E33-D186FCF1BB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222893-93B5-4878-BBDE-90EF8F8AD9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568A4C-4241-4A95-B710-0CD8C31F1DF7}" type="slidenum">
              <a:rPr lang="en-GB" smtClean="0"/>
              <a:t>‹#›</a:t>
            </a:fld>
            <a:endParaRPr lang="en-GB"/>
          </a:p>
        </p:txBody>
      </p:sp>
    </p:spTree>
    <p:extLst>
      <p:ext uri="{BB962C8B-B14F-4D97-AF65-F5344CB8AC3E}">
        <p14:creationId xmlns:p14="http://schemas.microsoft.com/office/powerpoint/2010/main" val="1595171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davehamster/5848430242/" TargetMode="External"/><Relationship Id="rId7" Type="http://schemas.openxmlformats.org/officeDocument/2006/relationships/hyperlink" Target="https://creativecommons.org/licenses/by/3.0/"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s://www.flickr.com/photos/lens_envy/1951303920/"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hyperlink" Target="https://yougov.co.uk/news/2014/12/09/accent-map2/" TargetMode="External"/><Relationship Id="rId2" Type="http://schemas.openxmlformats.org/officeDocument/2006/relationships/hyperlink" Target="http://www.diva-portal.org/smash/get/diva2:944765/FULLTEXT02" TargetMode="External"/><Relationship Id="rId1" Type="http://schemas.openxmlformats.org/officeDocument/2006/relationships/slideLayout" Target="../slideLayouts/slideLayout2.xml"/><Relationship Id="rId4" Type="http://schemas.openxmlformats.org/officeDocument/2006/relationships/hyperlink" Target="http://www.bbc.com/future/story/20180205-which-british-accent-is-closest-to-your-own"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theconversation.com/british-people-still-think-some-accents-are-smarter-than-others-what-that-means-in-the-workplace-12696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mailadventures.blogspot.com/2017/08/london-off-beaten-track.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teacherwritebookaholicohmy.blogspot.com/2011/06/one-down-two-more-to-go.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EA0E5-F9AD-480E-B521-1AEDE8183A28}"/>
              </a:ext>
            </a:extLst>
          </p:cNvPr>
          <p:cNvSpPr>
            <a:spLocks noGrp="1"/>
          </p:cNvSpPr>
          <p:nvPr>
            <p:ph type="ctrTitle"/>
          </p:nvPr>
        </p:nvSpPr>
        <p:spPr>
          <a:xfrm>
            <a:off x="841248" y="4462272"/>
            <a:ext cx="10506456" cy="1197864"/>
          </a:xfrm>
        </p:spPr>
        <p:txBody>
          <a:bodyPr>
            <a:normAutofit/>
          </a:bodyPr>
          <a:lstStyle/>
          <a:p>
            <a:r>
              <a:rPr lang="en-GB" sz="5400"/>
              <a:t>Accent snobbery</a:t>
            </a:r>
          </a:p>
        </p:txBody>
      </p:sp>
      <p:sp>
        <p:nvSpPr>
          <p:cNvPr id="3" name="Subtitle 2">
            <a:extLst>
              <a:ext uri="{FF2B5EF4-FFF2-40B4-BE49-F238E27FC236}">
                <a16:creationId xmlns:a16="http://schemas.microsoft.com/office/drawing/2014/main" id="{6D4EAD79-F9E2-4E80-8189-DC1AC395B94A}"/>
              </a:ext>
            </a:extLst>
          </p:cNvPr>
          <p:cNvSpPr>
            <a:spLocks noGrp="1"/>
          </p:cNvSpPr>
          <p:nvPr>
            <p:ph type="subTitle" idx="1"/>
          </p:nvPr>
        </p:nvSpPr>
        <p:spPr>
          <a:xfrm>
            <a:off x="841248" y="5742431"/>
            <a:ext cx="10506456" cy="530352"/>
          </a:xfrm>
        </p:spPr>
        <p:txBody>
          <a:bodyPr>
            <a:normAutofit/>
          </a:bodyPr>
          <a:lstStyle/>
          <a:p>
            <a:r>
              <a:rPr lang="en-GB" sz="2000" dirty="0"/>
              <a:t>Tutorial </a:t>
            </a:r>
            <a:r>
              <a:rPr lang="en-GB" sz="2000"/>
              <a:t>pair work</a:t>
            </a:r>
            <a:endParaRPr lang="en-GB" sz="2000" dirty="0"/>
          </a:p>
        </p:txBody>
      </p:sp>
      <p:pic>
        <p:nvPicPr>
          <p:cNvPr id="8" name="Picture 7" descr="A couple of people that are talking to each other&#10;&#10;Description automatically generated">
            <a:extLst>
              <a:ext uri="{FF2B5EF4-FFF2-40B4-BE49-F238E27FC236}">
                <a16:creationId xmlns:a16="http://schemas.microsoft.com/office/drawing/2014/main" id="{7C48E371-A78D-4D65-BFA8-E3C18F7ED78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7233" b="1"/>
          <a:stretch/>
        </p:blipFill>
        <p:spPr>
          <a:xfrm>
            <a:off x="20" y="10"/>
            <a:ext cx="5988656" cy="4292947"/>
          </a:xfrm>
          <a:prstGeom prst="rect">
            <a:avLst/>
          </a:prstGeom>
        </p:spPr>
      </p:pic>
      <p:pic>
        <p:nvPicPr>
          <p:cNvPr id="5" name="Picture 4" descr="A group of people standing in front of a building&#10;&#10;Description automatically generated">
            <a:extLst>
              <a:ext uri="{FF2B5EF4-FFF2-40B4-BE49-F238E27FC236}">
                <a16:creationId xmlns:a16="http://schemas.microsoft.com/office/drawing/2014/main" id="{4CCAF3C7-F8C1-4214-ADF5-1046FB1A5AE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94" r="5839" b="1"/>
          <a:stretch/>
        </p:blipFill>
        <p:spPr>
          <a:xfrm>
            <a:off x="6203323" y="10"/>
            <a:ext cx="5988677" cy="4292947"/>
          </a:xfrm>
          <a:prstGeom prst="rect">
            <a:avLst/>
          </a:prstGeom>
        </p:spPr>
      </p:pic>
      <p:sp>
        <p:nvSpPr>
          <p:cNvPr id="6" name="TextBox 5">
            <a:extLst>
              <a:ext uri="{FF2B5EF4-FFF2-40B4-BE49-F238E27FC236}">
                <a16:creationId xmlns:a16="http://schemas.microsoft.com/office/drawing/2014/main" id="{4517C8BD-EC1C-4842-B837-A199BB57ED01}"/>
              </a:ext>
            </a:extLst>
          </p:cNvPr>
          <p:cNvSpPr txBox="1"/>
          <p:nvPr/>
        </p:nvSpPr>
        <p:spPr>
          <a:xfrm>
            <a:off x="9732673" y="4092902"/>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lickr.com/photos/lens_envy/195130392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9" name="TextBox 8">
            <a:extLst>
              <a:ext uri="{FF2B5EF4-FFF2-40B4-BE49-F238E27FC236}">
                <a16:creationId xmlns:a16="http://schemas.microsoft.com/office/drawing/2014/main" id="{8C52F96E-81A7-4148-9E6D-C6E4FC4A3363}"/>
              </a:ext>
            </a:extLst>
          </p:cNvPr>
          <p:cNvSpPr txBox="1"/>
          <p:nvPr/>
        </p:nvSpPr>
        <p:spPr>
          <a:xfrm>
            <a:off x="3801860" y="4092902"/>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davehamster/584843024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26093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268F9-8079-4838-9957-1742068FEDAD}"/>
              </a:ext>
            </a:extLst>
          </p:cNvPr>
          <p:cNvSpPr>
            <a:spLocks noGrp="1"/>
          </p:cNvSpPr>
          <p:nvPr>
            <p:ph type="title"/>
          </p:nvPr>
        </p:nvSpPr>
        <p:spPr/>
        <p:txBody>
          <a:bodyPr/>
          <a:lstStyle/>
          <a:p>
            <a:r>
              <a:rPr lang="en-GB" dirty="0"/>
              <a:t>Which is the least popular accent in the UK?</a:t>
            </a:r>
            <a:br>
              <a:rPr lang="en-GB" dirty="0"/>
            </a:br>
            <a:r>
              <a:rPr lang="en-GB" dirty="0"/>
              <a:t>RP = Hugh Grant Received Pronunciation</a:t>
            </a:r>
          </a:p>
        </p:txBody>
      </p:sp>
      <p:sp>
        <p:nvSpPr>
          <p:cNvPr id="3" name="Content Placeholder 2">
            <a:extLst>
              <a:ext uri="{FF2B5EF4-FFF2-40B4-BE49-F238E27FC236}">
                <a16:creationId xmlns:a16="http://schemas.microsoft.com/office/drawing/2014/main" id="{727F7C67-00B8-46C4-BD7F-A5EBA83B1344}"/>
              </a:ext>
            </a:extLst>
          </p:cNvPr>
          <p:cNvSpPr>
            <a:spLocks noGrp="1"/>
          </p:cNvSpPr>
          <p:nvPr>
            <p:ph idx="1"/>
          </p:nvPr>
        </p:nvSpPr>
        <p:spPr/>
        <p:txBody>
          <a:bodyPr>
            <a:normAutofit lnSpcReduction="10000"/>
          </a:bodyPr>
          <a:lstStyle/>
          <a:p>
            <a:r>
              <a:rPr lang="en-GB" dirty="0"/>
              <a:t>As children grow up they become more attuned to the social status or stereotypes that have been glued on to various accents. RP English is said to sound posh and powerful, whereas people who speak Cockney English, the accent of working-class Londoners, often experience prejudice. The Birmingham accent fares even worse – which </a:t>
            </a:r>
            <a:r>
              <a:rPr lang="en-GB" dirty="0">
                <a:hlinkClick r:id="rId2">
                  <a:extLst>
                    <a:ext uri="{A12FA001-AC4F-418D-AE19-62706E023703}">
                      <ahyp:hlinkClr xmlns:ahyp="http://schemas.microsoft.com/office/drawing/2018/hyperlinkcolor" val="tx"/>
                    </a:ext>
                  </a:extLst>
                </a:hlinkClick>
              </a:rPr>
              <a:t>could be</a:t>
            </a:r>
            <a:r>
              <a:rPr lang="en-GB" dirty="0"/>
              <a:t> the result of TV shows which depicted its residents as “slow, lazy and thick”, researchers wrote. Indeed, </a:t>
            </a:r>
            <a:r>
              <a:rPr lang="en-GB" b="1" dirty="0">
                <a:hlinkClick r:id="rId3"/>
              </a:rPr>
              <a:t>one poll</a:t>
            </a:r>
            <a:r>
              <a:rPr lang="en-GB" b="1" dirty="0"/>
              <a:t> </a:t>
            </a:r>
            <a:r>
              <a:rPr lang="en-GB" dirty="0"/>
              <a:t>found the Birmingham accent least attractive but rated Irish as having the nicest twang.</a:t>
            </a:r>
          </a:p>
          <a:p>
            <a:r>
              <a:rPr lang="en-GB" i="1" dirty="0"/>
              <a:t>(</a:t>
            </a:r>
            <a:r>
              <a:rPr lang="en-GB" b="1" i="1" dirty="0">
                <a:hlinkClick r:id="rId4"/>
              </a:rPr>
              <a:t>Take our quiz on British accents to find out which part of Britain you speak most like – even if you aren’t British</a:t>
            </a:r>
            <a:r>
              <a:rPr lang="en-GB" i="1" dirty="0"/>
              <a:t>.)</a:t>
            </a:r>
            <a:endParaRPr lang="en-GB" dirty="0"/>
          </a:p>
          <a:p>
            <a:endParaRPr lang="en-GB" dirty="0"/>
          </a:p>
        </p:txBody>
      </p:sp>
    </p:spTree>
    <p:extLst>
      <p:ext uri="{BB962C8B-B14F-4D97-AF65-F5344CB8AC3E}">
        <p14:creationId xmlns:p14="http://schemas.microsoft.com/office/powerpoint/2010/main" val="2142629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CF891-F9F6-4417-976C-FF38CDEF881B}"/>
              </a:ext>
            </a:extLst>
          </p:cNvPr>
          <p:cNvSpPr>
            <a:spLocks noGrp="1"/>
          </p:cNvSpPr>
          <p:nvPr>
            <p:ph type="title"/>
          </p:nvPr>
        </p:nvSpPr>
        <p:spPr/>
        <p:txBody>
          <a:bodyPr/>
          <a:lstStyle/>
          <a:p>
            <a:r>
              <a:rPr lang="en-GB" dirty="0"/>
              <a:t>Does your accent make you smart?</a:t>
            </a:r>
          </a:p>
        </p:txBody>
      </p:sp>
      <p:sp>
        <p:nvSpPr>
          <p:cNvPr id="3" name="Content Placeholder 2">
            <a:extLst>
              <a:ext uri="{FF2B5EF4-FFF2-40B4-BE49-F238E27FC236}">
                <a16:creationId xmlns:a16="http://schemas.microsoft.com/office/drawing/2014/main" id="{3ACC22F2-EC94-4CF3-99D7-DAA35BF34DD7}"/>
              </a:ext>
            </a:extLst>
          </p:cNvPr>
          <p:cNvSpPr>
            <a:spLocks noGrp="1"/>
          </p:cNvSpPr>
          <p:nvPr>
            <p:ph idx="1"/>
          </p:nvPr>
        </p:nvSpPr>
        <p:spPr/>
        <p:txBody>
          <a:bodyPr/>
          <a:lstStyle/>
          <a:p>
            <a:endParaRPr lang="en-GB" dirty="0"/>
          </a:p>
          <a:p>
            <a:r>
              <a:rPr lang="en-GB" dirty="0"/>
              <a:t>Read the following article to find out more:</a:t>
            </a:r>
          </a:p>
          <a:p>
            <a:r>
              <a:rPr lang="en-GB" dirty="0"/>
              <a:t>  </a:t>
            </a:r>
            <a:r>
              <a:rPr lang="en-GB" dirty="0">
                <a:hlinkClick r:id="rId2"/>
              </a:rPr>
              <a:t>https://theconversation.com/british-people-still-think-some-accents-are-smarter-than-others-what-that-means-in-the-workplace-126964</a:t>
            </a:r>
            <a:endParaRPr lang="en-GB" dirty="0"/>
          </a:p>
        </p:txBody>
      </p:sp>
    </p:spTree>
    <p:extLst>
      <p:ext uri="{BB962C8B-B14F-4D97-AF65-F5344CB8AC3E}">
        <p14:creationId xmlns:p14="http://schemas.microsoft.com/office/powerpoint/2010/main" val="2510290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E93B8-95B8-4C28-A8E0-E8B3E7320831}"/>
              </a:ext>
            </a:extLst>
          </p:cNvPr>
          <p:cNvSpPr>
            <a:spLocks noGrp="1"/>
          </p:cNvSpPr>
          <p:nvPr>
            <p:ph type="title"/>
          </p:nvPr>
        </p:nvSpPr>
        <p:spPr/>
        <p:txBody>
          <a:bodyPr/>
          <a:lstStyle/>
          <a:p>
            <a:r>
              <a:rPr lang="en-GB" dirty="0"/>
              <a:t>Regional variations in dialect</a:t>
            </a:r>
          </a:p>
        </p:txBody>
      </p:sp>
      <p:sp>
        <p:nvSpPr>
          <p:cNvPr id="3" name="Content Placeholder 2">
            <a:extLst>
              <a:ext uri="{FF2B5EF4-FFF2-40B4-BE49-F238E27FC236}">
                <a16:creationId xmlns:a16="http://schemas.microsoft.com/office/drawing/2014/main" id="{90CD4026-A1C0-49E1-B8E2-D245F98A6346}"/>
              </a:ext>
            </a:extLst>
          </p:cNvPr>
          <p:cNvSpPr>
            <a:spLocks noGrp="1"/>
          </p:cNvSpPr>
          <p:nvPr>
            <p:ph idx="1"/>
          </p:nvPr>
        </p:nvSpPr>
        <p:spPr/>
        <p:txBody>
          <a:bodyPr/>
          <a:lstStyle/>
          <a:p>
            <a:r>
              <a:rPr lang="en-GB" dirty="0"/>
              <a:t>What do these words mean in Standard English?</a:t>
            </a:r>
          </a:p>
          <a:p>
            <a:r>
              <a:rPr lang="en-GB" dirty="0"/>
              <a:t>Dunes – fists (Geordie/Newcastle)</a:t>
            </a:r>
          </a:p>
          <a:p>
            <a:r>
              <a:rPr lang="en-GB" dirty="0"/>
              <a:t>Taties –potatoes (Manchester)</a:t>
            </a:r>
          </a:p>
          <a:p>
            <a:r>
              <a:rPr lang="en-GB" dirty="0"/>
              <a:t>Apples and pairs  - stairs (cockney rhyming slang)</a:t>
            </a:r>
          </a:p>
          <a:p>
            <a:r>
              <a:rPr lang="en-GB" dirty="0" err="1"/>
              <a:t>Cwtch</a:t>
            </a:r>
            <a:r>
              <a:rPr lang="en-GB" dirty="0"/>
              <a:t>  - cuddle  South Walian Welsh</a:t>
            </a:r>
          </a:p>
          <a:p>
            <a:r>
              <a:rPr lang="en-GB" dirty="0"/>
              <a:t>Down by there  - over there  South Wales </a:t>
            </a:r>
            <a:r>
              <a:rPr lang="en-GB" dirty="0">
                <a:sym typeface="Wingdings" panose="05000000000000000000" pitchFamily="2" charset="2"/>
              </a:rPr>
              <a:t> Gavin and Stacey !</a:t>
            </a:r>
          </a:p>
          <a:p>
            <a:r>
              <a:rPr lang="en-GB" dirty="0">
                <a:sym typeface="Wingdings" panose="05000000000000000000" pitchFamily="2" charset="2"/>
              </a:rPr>
              <a:t>Open all Hours – Yorkshire accent</a:t>
            </a:r>
            <a:endParaRPr lang="en-GB" dirty="0"/>
          </a:p>
        </p:txBody>
      </p:sp>
    </p:spTree>
    <p:extLst>
      <p:ext uri="{BB962C8B-B14F-4D97-AF65-F5344CB8AC3E}">
        <p14:creationId xmlns:p14="http://schemas.microsoft.com/office/powerpoint/2010/main" val="1809673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AED5-0835-496B-A8CC-6BEAE8A55104}"/>
              </a:ext>
            </a:extLst>
          </p:cNvPr>
          <p:cNvSpPr>
            <a:spLocks noGrp="1"/>
          </p:cNvSpPr>
          <p:nvPr>
            <p:ph type="title"/>
          </p:nvPr>
        </p:nvSpPr>
        <p:spPr/>
        <p:txBody>
          <a:bodyPr/>
          <a:lstStyle/>
          <a:p>
            <a:r>
              <a:rPr lang="en-GB" dirty="0"/>
              <a:t>What is the difference between accent and dialect</a:t>
            </a:r>
          </a:p>
        </p:txBody>
      </p:sp>
      <p:pic>
        <p:nvPicPr>
          <p:cNvPr id="5" name="Content Placeholder 4" descr="A drawing of a cartoon character&#10;&#10;Description automatically generated">
            <a:extLst>
              <a:ext uri="{FF2B5EF4-FFF2-40B4-BE49-F238E27FC236}">
                <a16:creationId xmlns:a16="http://schemas.microsoft.com/office/drawing/2014/main" id="{9F0337A2-7130-4538-ADC9-64347D490CA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93459" y="1825625"/>
            <a:ext cx="6005081" cy="4351338"/>
          </a:xfrm>
        </p:spPr>
      </p:pic>
      <p:sp>
        <p:nvSpPr>
          <p:cNvPr id="6" name="TextBox 5">
            <a:extLst>
              <a:ext uri="{FF2B5EF4-FFF2-40B4-BE49-F238E27FC236}">
                <a16:creationId xmlns:a16="http://schemas.microsoft.com/office/drawing/2014/main" id="{FBAAEDDA-3944-4506-915F-A3DBE8CD8AC8}"/>
              </a:ext>
            </a:extLst>
          </p:cNvPr>
          <p:cNvSpPr txBox="1"/>
          <p:nvPr/>
        </p:nvSpPr>
        <p:spPr>
          <a:xfrm>
            <a:off x="3093459" y="6176963"/>
            <a:ext cx="6005081" cy="230832"/>
          </a:xfrm>
          <a:prstGeom prst="rect">
            <a:avLst/>
          </a:prstGeom>
          <a:noFill/>
        </p:spPr>
        <p:txBody>
          <a:bodyPr wrap="square" rtlCol="0">
            <a:spAutoFit/>
          </a:bodyPr>
          <a:lstStyle/>
          <a:p>
            <a:r>
              <a:rPr lang="en-GB" sz="900">
                <a:hlinkClick r:id="rId3" tooltip="http://mailadventures.blogspot.com/2017/08/london-off-beaten-track.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877433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849FF1-0E72-4310-8884-7C71589DCCB1}"/>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Homework : find out more about your </a:t>
            </a:r>
            <a:r>
              <a:rPr lang="en-US" sz="5400" dirty="0" err="1">
                <a:solidFill>
                  <a:schemeClr val="bg1">
                    <a:lumMod val="95000"/>
                    <a:lumOff val="5000"/>
                  </a:schemeClr>
                </a:solidFill>
              </a:rPr>
              <a:t>favourite</a:t>
            </a:r>
            <a:r>
              <a:rPr lang="en-US" sz="5400" dirty="0">
                <a:solidFill>
                  <a:schemeClr val="bg1">
                    <a:lumMod val="95000"/>
                    <a:lumOff val="5000"/>
                  </a:schemeClr>
                </a:solidFill>
              </a:rPr>
              <a:t> accent</a:t>
            </a:r>
            <a:br>
              <a:rPr lang="en-US" sz="5400" dirty="0">
                <a:solidFill>
                  <a:schemeClr val="bg1">
                    <a:lumMod val="95000"/>
                    <a:lumOff val="5000"/>
                  </a:schemeClr>
                </a:solidFill>
              </a:rPr>
            </a:br>
            <a:r>
              <a:rPr lang="en-US" sz="5400" dirty="0">
                <a:solidFill>
                  <a:schemeClr val="bg1">
                    <a:lumMod val="95000"/>
                    <a:lumOff val="5000"/>
                  </a:schemeClr>
                </a:solidFill>
              </a:rPr>
              <a:t>or where did Standard English originate?</a:t>
            </a:r>
          </a:p>
        </p:txBody>
      </p:sp>
    </p:spTree>
    <p:extLst>
      <p:ext uri="{BB962C8B-B14F-4D97-AF65-F5344CB8AC3E}">
        <p14:creationId xmlns:p14="http://schemas.microsoft.com/office/powerpoint/2010/main" val="10056213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3F80-4750-4000-8F74-A8E57452F40C}"/>
              </a:ext>
            </a:extLst>
          </p:cNvPr>
          <p:cNvSpPr>
            <a:spLocks noGrp="1"/>
          </p:cNvSpPr>
          <p:nvPr>
            <p:ph type="title"/>
          </p:nvPr>
        </p:nvSpPr>
        <p:spPr/>
        <p:txBody>
          <a:bodyPr/>
          <a:lstStyle/>
          <a:p>
            <a:r>
              <a:rPr lang="en-GB" dirty="0"/>
              <a:t>English Teacher advert</a:t>
            </a:r>
          </a:p>
        </p:txBody>
      </p:sp>
      <p:sp>
        <p:nvSpPr>
          <p:cNvPr id="3" name="Content Placeholder 2">
            <a:extLst>
              <a:ext uri="{FF2B5EF4-FFF2-40B4-BE49-F238E27FC236}">
                <a16:creationId xmlns:a16="http://schemas.microsoft.com/office/drawing/2014/main" id="{319A917C-AEA4-452B-9D3B-6A84328CC306}"/>
              </a:ext>
            </a:extLst>
          </p:cNvPr>
          <p:cNvSpPr>
            <a:spLocks noGrp="1"/>
          </p:cNvSpPr>
          <p:nvPr>
            <p:ph idx="1"/>
          </p:nvPr>
        </p:nvSpPr>
        <p:spPr/>
        <p:txBody>
          <a:bodyPr/>
          <a:lstStyle/>
          <a:p>
            <a:r>
              <a:rPr lang="en-GB" dirty="0"/>
              <a:t>1. Where are you from? What is your previous experience of teaching English?</a:t>
            </a:r>
          </a:p>
          <a:p>
            <a:r>
              <a:rPr lang="en-GB" dirty="0"/>
              <a:t>2. What are your qualifications?</a:t>
            </a:r>
          </a:p>
          <a:p>
            <a:r>
              <a:rPr lang="en-GB" dirty="0"/>
              <a:t>3. How do you encourage student engagement online?</a:t>
            </a:r>
          </a:p>
          <a:p>
            <a:r>
              <a:rPr lang="en-GB" dirty="0"/>
              <a:t>4. What is your impression about accents and dialects?</a:t>
            </a:r>
          </a:p>
          <a:p>
            <a:r>
              <a:rPr lang="en-GB" dirty="0"/>
              <a:t>5. What is your motivation for being a TEFL teacher?</a:t>
            </a:r>
          </a:p>
        </p:txBody>
      </p:sp>
    </p:spTree>
    <p:extLst>
      <p:ext uri="{BB962C8B-B14F-4D97-AF65-F5344CB8AC3E}">
        <p14:creationId xmlns:p14="http://schemas.microsoft.com/office/powerpoint/2010/main" val="1536453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rawing of a person&#10;&#10;Description automatically generated">
            <a:extLst>
              <a:ext uri="{FF2B5EF4-FFF2-40B4-BE49-F238E27FC236}">
                <a16:creationId xmlns:a16="http://schemas.microsoft.com/office/drawing/2014/main" id="{A6C9F28F-F5B9-4786-917B-BD5BE1FB4366}"/>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95" r="2232"/>
          <a:stretch/>
        </p:blipFill>
        <p:spPr>
          <a:xfrm>
            <a:off x="20" y="10"/>
            <a:ext cx="4637226" cy="6857990"/>
          </a:xfrm>
          <a:prstGeom prst="rect">
            <a:avLst/>
          </a:prstGeom>
        </p:spPr>
      </p:pic>
      <p:sp>
        <p:nvSpPr>
          <p:cNvPr id="11" name="Rectangle 10">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70221-2314-4B80-B1E4-E08BDB99ED22}"/>
              </a:ext>
            </a:extLst>
          </p:cNvPr>
          <p:cNvSpPr>
            <a:spLocks noGrp="1"/>
          </p:cNvSpPr>
          <p:nvPr>
            <p:ph type="title"/>
          </p:nvPr>
        </p:nvSpPr>
        <p:spPr>
          <a:xfrm>
            <a:off x="5277328" y="640082"/>
            <a:ext cx="6274591" cy="3351602"/>
          </a:xfrm>
        </p:spPr>
        <p:txBody>
          <a:bodyPr vert="horz" lIns="91440" tIns="45720" rIns="91440" bIns="45720" rtlCol="0" anchor="b">
            <a:normAutofit/>
          </a:bodyPr>
          <a:lstStyle/>
          <a:p>
            <a:r>
              <a:rPr lang="en-US" sz="6000">
                <a:solidFill>
                  <a:schemeClr val="bg1"/>
                </a:solidFill>
              </a:rPr>
              <a:t>Thank you</a:t>
            </a:r>
          </a:p>
        </p:txBody>
      </p:sp>
      <p:sp>
        <p:nvSpPr>
          <p:cNvPr id="6" name="TextBox 5">
            <a:extLst>
              <a:ext uri="{FF2B5EF4-FFF2-40B4-BE49-F238E27FC236}">
                <a16:creationId xmlns:a16="http://schemas.microsoft.com/office/drawing/2014/main" id="{D3F3740D-3E8B-4DAB-A1C2-4F6B61B24AF9}"/>
              </a:ext>
            </a:extLst>
          </p:cNvPr>
          <p:cNvSpPr txBox="1"/>
          <p:nvPr/>
        </p:nvSpPr>
        <p:spPr>
          <a:xfrm>
            <a:off x="2197155"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eacherwritebookaholicohmy.blogspot.com/2011/06/one-down-two-more-to-g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091011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TotalTime>
  <Words>358</Words>
  <Application>Microsoft Office PowerPoint</Application>
  <PresentationFormat>Widescreen</PresentationFormat>
  <Paragraphs>30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Accent snobbery</vt:lpstr>
      <vt:lpstr>Which is the least popular accent in the UK? RP = Hugh Grant Received Pronunciation</vt:lpstr>
      <vt:lpstr>Does your accent make you smart?</vt:lpstr>
      <vt:lpstr>Regional variations in dialect</vt:lpstr>
      <vt:lpstr>What is the difference between accent and dialect</vt:lpstr>
      <vt:lpstr>Homework : find out more about your favourite accent or where did Standard English originate?</vt:lpstr>
      <vt:lpstr>English Teacher advert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Accent snobbery</dc:title>
  <dc:creator>Jessica Clapham</dc:creator>
  <cp:lastModifiedBy>Jessica Clapham</cp:lastModifiedBy>
  <cp:revision>6</cp:revision>
  <dcterms:created xsi:type="dcterms:W3CDTF">2019-11-26T19:46:47Z</dcterms:created>
  <dcterms:modified xsi:type="dcterms:W3CDTF">2020-10-20T19:13:44Z</dcterms:modified>
</cp:coreProperties>
</file>