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3"/>
  </p:notesMasterIdLst>
  <p:sldIdLst>
    <p:sldId id="277" r:id="rId2"/>
    <p:sldId id="518" r:id="rId3"/>
    <p:sldId id="512" r:id="rId4"/>
    <p:sldId id="513" r:id="rId5"/>
    <p:sldId id="278" r:id="rId6"/>
    <p:sldId id="361" r:id="rId7"/>
    <p:sldId id="364" r:id="rId8"/>
    <p:sldId id="363" r:id="rId9"/>
    <p:sldId id="362" r:id="rId10"/>
    <p:sldId id="514" r:id="rId11"/>
    <p:sldId id="526" r:id="rId12"/>
    <p:sldId id="527" r:id="rId13"/>
    <p:sldId id="528" r:id="rId14"/>
    <p:sldId id="529" r:id="rId15"/>
    <p:sldId id="488" r:id="rId16"/>
    <p:sldId id="489" r:id="rId17"/>
    <p:sldId id="492" r:id="rId18"/>
    <p:sldId id="525" r:id="rId19"/>
    <p:sldId id="531" r:id="rId20"/>
    <p:sldId id="530" r:id="rId21"/>
    <p:sldId id="532" r:id="rId22"/>
    <p:sldId id="533" r:id="rId23"/>
    <p:sldId id="369" r:id="rId24"/>
    <p:sldId id="368" r:id="rId25"/>
    <p:sldId id="374" r:id="rId26"/>
    <p:sldId id="370" r:id="rId27"/>
    <p:sldId id="366" r:id="rId28"/>
    <p:sldId id="367" r:id="rId29"/>
    <p:sldId id="371" r:id="rId30"/>
    <p:sldId id="257" r:id="rId31"/>
    <p:sldId id="372"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ED4212-C84A-401A-9C9E-F8D2714BA696}" v="11" dt="2024-02-23T11:17:09.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013" autoAdjust="0"/>
  </p:normalViewPr>
  <p:slideViewPr>
    <p:cSldViewPr snapToGrid="0">
      <p:cViewPr>
        <p:scale>
          <a:sx n="50" d="100"/>
          <a:sy n="50" d="100"/>
        </p:scale>
        <p:origin x="2910" y="888"/>
      </p:cViewPr>
      <p:guideLst/>
    </p:cSldViewPr>
  </p:slideViewPr>
  <p:notesTextViewPr>
    <p:cViewPr>
      <p:scale>
        <a:sx n="1" d="1"/>
        <a:sy n="1" d="1"/>
      </p:scale>
      <p:origin x="0" y="0"/>
    </p:cViewPr>
  </p:notesTextViewPr>
  <p:sorterViewPr>
    <p:cViewPr>
      <p:scale>
        <a:sx n="100" d="100"/>
        <a:sy n="100" d="100"/>
      </p:scale>
      <p:origin x="0" y="-77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ata8.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4.png"/><Relationship Id="rId7" Type="http://schemas.openxmlformats.org/officeDocument/2006/relationships/image" Target="../media/image5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8.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4.png"/><Relationship Id="rId7" Type="http://schemas.openxmlformats.org/officeDocument/2006/relationships/image" Target="../media/image5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E528D8BF-A986-4E48-A76F-F6BE0BD0C4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B1825AC-FDC5-4D7A-BA4E-F304DF5FE479}">
      <dgm:prSet/>
      <dgm:spPr/>
      <dgm:t>
        <a:bodyPr/>
        <a:lstStyle/>
        <a:p>
          <a:r>
            <a:rPr lang="en-GB" b="1" i="1"/>
            <a:t>First Mover</a:t>
          </a:r>
          <a:r>
            <a:rPr lang="en-GB"/>
            <a:t> - A company that launches an innovative product/service</a:t>
          </a:r>
          <a:endParaRPr lang="en-US"/>
        </a:p>
      </dgm:t>
    </dgm:pt>
    <dgm:pt modelId="{3EE760FF-7832-4D55-93AB-3DF290047F17}" type="parTrans" cxnId="{BC0C9B7A-19B7-4C9F-9F82-6F68138507FF}">
      <dgm:prSet/>
      <dgm:spPr/>
      <dgm:t>
        <a:bodyPr/>
        <a:lstStyle/>
        <a:p>
          <a:endParaRPr lang="en-US"/>
        </a:p>
      </dgm:t>
    </dgm:pt>
    <dgm:pt modelId="{4582224E-840D-48BC-8121-24DA0204C273}" type="sibTrans" cxnId="{BC0C9B7A-19B7-4C9F-9F82-6F68138507FF}">
      <dgm:prSet/>
      <dgm:spPr/>
      <dgm:t>
        <a:bodyPr/>
        <a:lstStyle/>
        <a:p>
          <a:endParaRPr lang="en-US"/>
        </a:p>
      </dgm:t>
    </dgm:pt>
    <dgm:pt modelId="{5099D5B6-6493-4AAD-A426-E3D971059B7A}">
      <dgm:prSet/>
      <dgm:spPr/>
      <dgm:t>
        <a:bodyPr/>
        <a:lstStyle/>
        <a:p>
          <a:r>
            <a:rPr lang="en-GB" b="1" i="1"/>
            <a:t>Follower</a:t>
          </a:r>
          <a:r>
            <a:rPr lang="en-GB"/>
            <a:t> – A company that copies or builds on the idea of the First Mover</a:t>
          </a:r>
          <a:endParaRPr lang="en-US"/>
        </a:p>
      </dgm:t>
    </dgm:pt>
    <dgm:pt modelId="{BF3275A7-F069-478E-A900-07F6CA790AB4}" type="parTrans" cxnId="{6D3168DD-6FFF-4B02-A603-BFB2A4741E21}">
      <dgm:prSet/>
      <dgm:spPr/>
      <dgm:t>
        <a:bodyPr/>
        <a:lstStyle/>
        <a:p>
          <a:endParaRPr lang="en-US"/>
        </a:p>
      </dgm:t>
    </dgm:pt>
    <dgm:pt modelId="{D4B8A1A6-0A4A-4370-898E-E2C1F6334025}" type="sibTrans" cxnId="{6D3168DD-6FFF-4B02-A603-BFB2A4741E21}">
      <dgm:prSet/>
      <dgm:spPr/>
      <dgm:t>
        <a:bodyPr/>
        <a:lstStyle/>
        <a:p>
          <a:endParaRPr lang="en-US"/>
        </a:p>
      </dgm:t>
    </dgm:pt>
    <dgm:pt modelId="{2AB4E6B2-A689-4671-B8FE-D57A95F4A0F3}">
      <dgm:prSet/>
      <dgm:spPr/>
      <dgm:t>
        <a:bodyPr/>
        <a:lstStyle/>
        <a:p>
          <a:r>
            <a:rPr lang="en-GB" b="1"/>
            <a:t>Discuss</a:t>
          </a:r>
          <a:r>
            <a:rPr lang="en-GB"/>
            <a:t> – which of the two types has the best chance of success?  Why?</a:t>
          </a:r>
          <a:endParaRPr lang="en-US"/>
        </a:p>
      </dgm:t>
    </dgm:pt>
    <dgm:pt modelId="{ABAF2F14-D08D-4B13-B82D-61859B556218}" type="parTrans" cxnId="{DD46A404-CAA9-44F6-894B-138696F1F291}">
      <dgm:prSet/>
      <dgm:spPr/>
      <dgm:t>
        <a:bodyPr/>
        <a:lstStyle/>
        <a:p>
          <a:endParaRPr lang="en-US"/>
        </a:p>
      </dgm:t>
    </dgm:pt>
    <dgm:pt modelId="{A19E49C9-7979-4BF2-BE47-43DD86930608}" type="sibTrans" cxnId="{DD46A404-CAA9-44F6-894B-138696F1F291}">
      <dgm:prSet/>
      <dgm:spPr/>
      <dgm:t>
        <a:bodyPr/>
        <a:lstStyle/>
        <a:p>
          <a:endParaRPr lang="en-US"/>
        </a:p>
      </dgm:t>
    </dgm:pt>
    <dgm:pt modelId="{D3312A08-89AD-4837-809A-571A1E94D271}" type="pres">
      <dgm:prSet presAssocID="{E528D8BF-A986-4E48-A76F-F6BE0BD0C45E}" presName="linear" presStyleCnt="0">
        <dgm:presLayoutVars>
          <dgm:animLvl val="lvl"/>
          <dgm:resizeHandles val="exact"/>
        </dgm:presLayoutVars>
      </dgm:prSet>
      <dgm:spPr/>
    </dgm:pt>
    <dgm:pt modelId="{F4B48BF3-1B35-496D-B99F-BE7B653841CA}" type="pres">
      <dgm:prSet presAssocID="{BB1825AC-FDC5-4D7A-BA4E-F304DF5FE479}" presName="parentText" presStyleLbl="node1" presStyleIdx="0" presStyleCnt="3">
        <dgm:presLayoutVars>
          <dgm:chMax val="0"/>
          <dgm:bulletEnabled val="1"/>
        </dgm:presLayoutVars>
      </dgm:prSet>
      <dgm:spPr/>
    </dgm:pt>
    <dgm:pt modelId="{76E58DAB-4D47-4E2D-9C72-E91F31C63A05}" type="pres">
      <dgm:prSet presAssocID="{4582224E-840D-48BC-8121-24DA0204C273}" presName="spacer" presStyleCnt="0"/>
      <dgm:spPr/>
    </dgm:pt>
    <dgm:pt modelId="{360D5132-CAA5-4B37-96BC-1AB84770F815}" type="pres">
      <dgm:prSet presAssocID="{5099D5B6-6493-4AAD-A426-E3D971059B7A}" presName="parentText" presStyleLbl="node1" presStyleIdx="1" presStyleCnt="3">
        <dgm:presLayoutVars>
          <dgm:chMax val="0"/>
          <dgm:bulletEnabled val="1"/>
        </dgm:presLayoutVars>
      </dgm:prSet>
      <dgm:spPr/>
    </dgm:pt>
    <dgm:pt modelId="{18C5EE31-CD37-4621-AF14-35694BFE2799}" type="pres">
      <dgm:prSet presAssocID="{D4B8A1A6-0A4A-4370-898E-E2C1F6334025}" presName="spacer" presStyleCnt="0"/>
      <dgm:spPr/>
    </dgm:pt>
    <dgm:pt modelId="{02B7CC5E-D0B4-4F21-8F61-021BCA772CA2}" type="pres">
      <dgm:prSet presAssocID="{2AB4E6B2-A689-4671-B8FE-D57A95F4A0F3}" presName="parentText" presStyleLbl="node1" presStyleIdx="2" presStyleCnt="3">
        <dgm:presLayoutVars>
          <dgm:chMax val="0"/>
          <dgm:bulletEnabled val="1"/>
        </dgm:presLayoutVars>
      </dgm:prSet>
      <dgm:spPr/>
    </dgm:pt>
  </dgm:ptLst>
  <dgm:cxnLst>
    <dgm:cxn modelId="{DD46A404-CAA9-44F6-894B-138696F1F291}" srcId="{E528D8BF-A986-4E48-A76F-F6BE0BD0C45E}" destId="{2AB4E6B2-A689-4671-B8FE-D57A95F4A0F3}" srcOrd="2" destOrd="0" parTransId="{ABAF2F14-D08D-4B13-B82D-61859B556218}" sibTransId="{A19E49C9-7979-4BF2-BE47-43DD86930608}"/>
    <dgm:cxn modelId="{DE4D0778-F6B2-43F1-847B-55FEAC2043CB}" type="presOf" srcId="{BB1825AC-FDC5-4D7A-BA4E-F304DF5FE479}" destId="{F4B48BF3-1B35-496D-B99F-BE7B653841CA}" srcOrd="0" destOrd="0" presId="urn:microsoft.com/office/officeart/2005/8/layout/vList2"/>
    <dgm:cxn modelId="{BC0C9B7A-19B7-4C9F-9F82-6F68138507FF}" srcId="{E528D8BF-A986-4E48-A76F-F6BE0BD0C45E}" destId="{BB1825AC-FDC5-4D7A-BA4E-F304DF5FE479}" srcOrd="0" destOrd="0" parTransId="{3EE760FF-7832-4D55-93AB-3DF290047F17}" sibTransId="{4582224E-840D-48BC-8121-24DA0204C273}"/>
    <dgm:cxn modelId="{C3AA5EAA-FE6C-45DD-BC93-8D8023F0CFC7}" type="presOf" srcId="{5099D5B6-6493-4AAD-A426-E3D971059B7A}" destId="{360D5132-CAA5-4B37-96BC-1AB84770F815}" srcOrd="0" destOrd="0" presId="urn:microsoft.com/office/officeart/2005/8/layout/vList2"/>
    <dgm:cxn modelId="{828164AA-6254-4C40-8D6E-83C15C4FB89A}" type="presOf" srcId="{2AB4E6B2-A689-4671-B8FE-D57A95F4A0F3}" destId="{02B7CC5E-D0B4-4F21-8F61-021BCA772CA2}" srcOrd="0" destOrd="0" presId="urn:microsoft.com/office/officeart/2005/8/layout/vList2"/>
    <dgm:cxn modelId="{6D3168DD-6FFF-4B02-A603-BFB2A4741E21}" srcId="{E528D8BF-A986-4E48-A76F-F6BE0BD0C45E}" destId="{5099D5B6-6493-4AAD-A426-E3D971059B7A}" srcOrd="1" destOrd="0" parTransId="{BF3275A7-F069-478E-A900-07F6CA790AB4}" sibTransId="{D4B8A1A6-0A4A-4370-898E-E2C1F6334025}"/>
    <dgm:cxn modelId="{64EBA9F9-F107-4919-B1CF-90D55D16F2A2}" type="presOf" srcId="{E528D8BF-A986-4E48-A76F-F6BE0BD0C45E}" destId="{D3312A08-89AD-4837-809A-571A1E94D271}" srcOrd="0" destOrd="0" presId="urn:microsoft.com/office/officeart/2005/8/layout/vList2"/>
    <dgm:cxn modelId="{107B4DC2-71A7-414A-8CBA-2BB3D949CBD2}" type="presParOf" srcId="{D3312A08-89AD-4837-809A-571A1E94D271}" destId="{F4B48BF3-1B35-496D-B99F-BE7B653841CA}" srcOrd="0" destOrd="0" presId="urn:microsoft.com/office/officeart/2005/8/layout/vList2"/>
    <dgm:cxn modelId="{D0E3ECB5-9F27-44DF-8E9B-8483CE211519}" type="presParOf" srcId="{D3312A08-89AD-4837-809A-571A1E94D271}" destId="{76E58DAB-4D47-4E2D-9C72-E91F31C63A05}" srcOrd="1" destOrd="0" presId="urn:microsoft.com/office/officeart/2005/8/layout/vList2"/>
    <dgm:cxn modelId="{AFA86B83-4D77-4000-B072-4275185588A7}" type="presParOf" srcId="{D3312A08-89AD-4837-809A-571A1E94D271}" destId="{360D5132-CAA5-4B37-96BC-1AB84770F815}" srcOrd="2" destOrd="0" presId="urn:microsoft.com/office/officeart/2005/8/layout/vList2"/>
    <dgm:cxn modelId="{23C62D95-FB0E-4CE4-A5E1-3B37C3E822E9}" type="presParOf" srcId="{D3312A08-89AD-4837-809A-571A1E94D271}" destId="{18C5EE31-CD37-4621-AF14-35694BFE2799}" srcOrd="3" destOrd="0" presId="urn:microsoft.com/office/officeart/2005/8/layout/vList2"/>
    <dgm:cxn modelId="{CABA5711-4B5C-43AF-9E9C-2CC3D9E0FBA6}" type="presParOf" srcId="{D3312A08-89AD-4837-809A-571A1E94D271}" destId="{02B7CC5E-D0B4-4F21-8F61-021BCA772CA2}"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E0EB9E-1ADF-4FF4-9E95-EED3EFC1B6F0}"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5D9728F8-8A3F-4E8C-A31F-681F62ABEDD1}">
      <dgm:prSet/>
      <dgm:spPr/>
      <dgm:t>
        <a:bodyPr/>
        <a:lstStyle/>
        <a:p>
          <a:pPr>
            <a:defRPr cap="all"/>
          </a:pPr>
          <a:r>
            <a:rPr lang="en-GB" i="0"/>
            <a:t>Research and development (R&amp;D) are two related processes through which new products and new versions of old products are created.</a:t>
          </a:r>
          <a:endParaRPr lang="en-US"/>
        </a:p>
      </dgm:t>
    </dgm:pt>
    <dgm:pt modelId="{0788FEDC-99B2-4B9C-81B9-60EDA14DC1F5}" type="parTrans" cxnId="{6075DE4F-E61A-491D-B1C9-50893A825873}">
      <dgm:prSet/>
      <dgm:spPr/>
      <dgm:t>
        <a:bodyPr/>
        <a:lstStyle/>
        <a:p>
          <a:endParaRPr lang="en-US"/>
        </a:p>
      </dgm:t>
    </dgm:pt>
    <dgm:pt modelId="{C462891E-E4D2-4C5A-9508-2803E2A1A1BF}" type="sibTrans" cxnId="{6075DE4F-E61A-491D-B1C9-50893A825873}">
      <dgm:prSet/>
      <dgm:spPr/>
      <dgm:t>
        <a:bodyPr/>
        <a:lstStyle/>
        <a:p>
          <a:endParaRPr lang="en-US"/>
        </a:p>
      </dgm:t>
    </dgm:pt>
    <dgm:pt modelId="{9916E543-5BBE-4B55-AF4C-AF27A6386832}">
      <dgm:prSet/>
      <dgm:spPr/>
      <dgm:t>
        <a:bodyPr/>
        <a:lstStyle/>
        <a:p>
          <a:pPr>
            <a:defRPr cap="all"/>
          </a:pPr>
          <a:r>
            <a:rPr lang="en-GB" dirty="0"/>
            <a:t>Innovations often have their roots in R&amp;D and have gone from laboratory idea, through pilot or prototype and initial manufacturing, through to full-scale production and marketing. </a:t>
          </a:r>
          <a:endParaRPr lang="en-US" dirty="0"/>
        </a:p>
      </dgm:t>
    </dgm:pt>
    <dgm:pt modelId="{3965BFC9-8304-41A8-80A1-D4D3C15341F5}" type="parTrans" cxnId="{422C1602-3854-4658-8692-A03C4AD01FE9}">
      <dgm:prSet/>
      <dgm:spPr/>
      <dgm:t>
        <a:bodyPr/>
        <a:lstStyle/>
        <a:p>
          <a:endParaRPr lang="en-US"/>
        </a:p>
      </dgm:t>
    </dgm:pt>
    <dgm:pt modelId="{341E4CF1-DAC1-482D-B512-EA2901A9D644}" type="sibTrans" cxnId="{422C1602-3854-4658-8692-A03C4AD01FE9}">
      <dgm:prSet/>
      <dgm:spPr/>
      <dgm:t>
        <a:bodyPr/>
        <a:lstStyle/>
        <a:p>
          <a:endParaRPr lang="en-US"/>
        </a:p>
      </dgm:t>
    </dgm:pt>
    <dgm:pt modelId="{164FF0EB-EBB7-47CD-8225-1E53078F17EC}">
      <dgm:prSet/>
      <dgm:spPr/>
      <dgm:t>
        <a:bodyPr/>
        <a:lstStyle/>
        <a:p>
          <a:pPr>
            <a:defRPr cap="all"/>
          </a:pPr>
          <a:r>
            <a:rPr lang="en-GB" dirty="0"/>
            <a:t>The process of inventing includes both systematic enquiry and trial and error. </a:t>
          </a:r>
          <a:r>
            <a:rPr lang="en-GB" i="0" dirty="0"/>
            <a:t> </a:t>
          </a:r>
          <a:endParaRPr lang="en-US" dirty="0"/>
        </a:p>
      </dgm:t>
    </dgm:pt>
    <dgm:pt modelId="{A617B775-19A5-4892-A6C4-A995BBC6728F}" type="parTrans" cxnId="{20A43A9C-3927-45F4-A9F1-5C51245F8272}">
      <dgm:prSet/>
      <dgm:spPr/>
      <dgm:t>
        <a:bodyPr/>
        <a:lstStyle/>
        <a:p>
          <a:endParaRPr lang="en-US"/>
        </a:p>
      </dgm:t>
    </dgm:pt>
    <dgm:pt modelId="{2D823B37-9EB3-4140-AEE6-C2F9F15E70E2}" type="sibTrans" cxnId="{20A43A9C-3927-45F4-A9F1-5C51245F8272}">
      <dgm:prSet/>
      <dgm:spPr/>
      <dgm:t>
        <a:bodyPr/>
        <a:lstStyle/>
        <a:p>
          <a:endParaRPr lang="en-US"/>
        </a:p>
      </dgm:t>
    </dgm:pt>
    <dgm:pt modelId="{54EEE0CE-DFCD-405E-972B-7B636D910A3D}">
      <dgm:prSet/>
      <dgm:spPr/>
      <dgm:t>
        <a:bodyPr/>
        <a:lstStyle/>
        <a:p>
          <a:pPr>
            <a:defRPr cap="all"/>
          </a:pPr>
          <a:r>
            <a:rPr lang="en-GB"/>
            <a:t>It can be basic (general, aimed at advancing technology) or applied (uses the findings of basic research to address a specific need).</a:t>
          </a:r>
          <a:endParaRPr lang="en-US"/>
        </a:p>
      </dgm:t>
    </dgm:pt>
    <dgm:pt modelId="{EDB345D8-2EFB-4178-B2CD-2334C5197625}" type="parTrans" cxnId="{482AE3E3-016D-4D16-8A85-D854FB4207F2}">
      <dgm:prSet/>
      <dgm:spPr/>
      <dgm:t>
        <a:bodyPr/>
        <a:lstStyle/>
        <a:p>
          <a:endParaRPr lang="en-US"/>
        </a:p>
      </dgm:t>
    </dgm:pt>
    <dgm:pt modelId="{989FACC4-9A86-45BE-B742-CFF838325FF5}" type="sibTrans" cxnId="{482AE3E3-016D-4D16-8A85-D854FB4207F2}">
      <dgm:prSet/>
      <dgm:spPr/>
      <dgm:t>
        <a:bodyPr/>
        <a:lstStyle/>
        <a:p>
          <a:endParaRPr lang="en-US"/>
        </a:p>
      </dgm:t>
    </dgm:pt>
    <dgm:pt modelId="{CFD1DAFA-55B1-4134-9F77-365FC4AF67FE}">
      <dgm:prSet/>
      <dgm:spPr/>
      <dgm:t>
        <a:bodyPr/>
        <a:lstStyle/>
        <a:p>
          <a:pPr>
            <a:defRPr cap="all"/>
          </a:pPr>
          <a:r>
            <a:rPr lang="en-GB" i="0"/>
            <a:t>Development involves bringing the product or process into production. </a:t>
          </a:r>
          <a:endParaRPr lang="en-US"/>
        </a:p>
      </dgm:t>
    </dgm:pt>
    <dgm:pt modelId="{8469589D-B60E-4DC5-9DED-B43CC2F08B3C}" type="parTrans" cxnId="{ECB84741-9D43-41D3-B081-FA7BB2051E55}">
      <dgm:prSet/>
      <dgm:spPr/>
      <dgm:t>
        <a:bodyPr/>
        <a:lstStyle/>
        <a:p>
          <a:endParaRPr lang="en-US"/>
        </a:p>
      </dgm:t>
    </dgm:pt>
    <dgm:pt modelId="{333C68D4-649B-4771-8C1A-0140CC5E4E07}" type="sibTrans" cxnId="{ECB84741-9D43-41D3-B081-FA7BB2051E55}">
      <dgm:prSet/>
      <dgm:spPr/>
      <dgm:t>
        <a:bodyPr/>
        <a:lstStyle/>
        <a:p>
          <a:endParaRPr lang="en-US"/>
        </a:p>
      </dgm:t>
    </dgm:pt>
    <dgm:pt modelId="{BF7D964E-7E03-4874-899F-F6E6F13655CC}" type="pres">
      <dgm:prSet presAssocID="{E2E0EB9E-1ADF-4FF4-9E95-EED3EFC1B6F0}" presName="root" presStyleCnt="0">
        <dgm:presLayoutVars>
          <dgm:dir/>
          <dgm:resizeHandles val="exact"/>
        </dgm:presLayoutVars>
      </dgm:prSet>
      <dgm:spPr/>
    </dgm:pt>
    <dgm:pt modelId="{7DEAFCA7-0A82-43A2-B6FF-1FE290658986}" type="pres">
      <dgm:prSet presAssocID="{5D9728F8-8A3F-4E8C-A31F-681F62ABEDD1}" presName="compNode" presStyleCnt="0"/>
      <dgm:spPr/>
    </dgm:pt>
    <dgm:pt modelId="{37FDE1F5-95B0-4419-9886-E0B2D057EAB3}" type="pres">
      <dgm:prSet presAssocID="{5D9728F8-8A3F-4E8C-A31F-681F62ABEDD1}" presName="iconBgRect" presStyleLbl="bgShp" presStyleIdx="0" presStyleCnt="5"/>
      <dgm:spPr/>
    </dgm:pt>
    <dgm:pt modelId="{845E24AC-77F2-44E9-8828-FB2C0B0EDF90}" type="pres">
      <dgm:prSet presAssocID="{5D9728F8-8A3F-4E8C-A31F-681F62ABED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63851DD5-A254-4821-9A58-D523CC70D31C}" type="pres">
      <dgm:prSet presAssocID="{5D9728F8-8A3F-4E8C-A31F-681F62ABEDD1}" presName="spaceRect" presStyleCnt="0"/>
      <dgm:spPr/>
    </dgm:pt>
    <dgm:pt modelId="{30F79DC4-06F1-4578-BAD5-D28DEAF21E00}" type="pres">
      <dgm:prSet presAssocID="{5D9728F8-8A3F-4E8C-A31F-681F62ABEDD1}" presName="textRect" presStyleLbl="revTx" presStyleIdx="0" presStyleCnt="5">
        <dgm:presLayoutVars>
          <dgm:chMax val="1"/>
          <dgm:chPref val="1"/>
        </dgm:presLayoutVars>
      </dgm:prSet>
      <dgm:spPr/>
    </dgm:pt>
    <dgm:pt modelId="{B6C53C81-B4BB-494C-A8D2-7D5024A14FC2}" type="pres">
      <dgm:prSet presAssocID="{C462891E-E4D2-4C5A-9508-2803E2A1A1BF}" presName="sibTrans" presStyleCnt="0"/>
      <dgm:spPr/>
    </dgm:pt>
    <dgm:pt modelId="{6731EE51-96D4-4CEB-A698-B8584BDB0065}" type="pres">
      <dgm:prSet presAssocID="{9916E543-5BBE-4B55-AF4C-AF27A6386832}" presName="compNode" presStyleCnt="0"/>
      <dgm:spPr/>
    </dgm:pt>
    <dgm:pt modelId="{6A19B22A-20B1-4591-BE6E-E58668F16FC4}" type="pres">
      <dgm:prSet presAssocID="{9916E543-5BBE-4B55-AF4C-AF27A6386832}" presName="iconBgRect" presStyleLbl="bgShp" presStyleIdx="1" presStyleCnt="5"/>
      <dgm:spPr/>
    </dgm:pt>
    <dgm:pt modelId="{6565D8C3-C503-4E74-B656-AF82AFF4BA57}" type="pres">
      <dgm:prSet presAssocID="{9916E543-5BBE-4B55-AF4C-AF27A638683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82B5CB1C-D5E3-4B8A-A11D-580C5590B3AA}" type="pres">
      <dgm:prSet presAssocID="{9916E543-5BBE-4B55-AF4C-AF27A6386832}" presName="spaceRect" presStyleCnt="0"/>
      <dgm:spPr/>
    </dgm:pt>
    <dgm:pt modelId="{C55A3C2B-64BF-415B-B768-49CA5050D8EB}" type="pres">
      <dgm:prSet presAssocID="{9916E543-5BBE-4B55-AF4C-AF27A6386832}" presName="textRect" presStyleLbl="revTx" presStyleIdx="1" presStyleCnt="5">
        <dgm:presLayoutVars>
          <dgm:chMax val="1"/>
          <dgm:chPref val="1"/>
        </dgm:presLayoutVars>
      </dgm:prSet>
      <dgm:spPr/>
    </dgm:pt>
    <dgm:pt modelId="{628E2CF0-8865-425D-897E-44402B8D498C}" type="pres">
      <dgm:prSet presAssocID="{341E4CF1-DAC1-482D-B512-EA2901A9D644}" presName="sibTrans" presStyleCnt="0"/>
      <dgm:spPr/>
    </dgm:pt>
    <dgm:pt modelId="{56ACF29A-6D84-4027-9074-98557AAEF0CD}" type="pres">
      <dgm:prSet presAssocID="{164FF0EB-EBB7-47CD-8225-1E53078F17EC}" presName="compNode" presStyleCnt="0"/>
      <dgm:spPr/>
    </dgm:pt>
    <dgm:pt modelId="{C2180DCA-2166-4947-B916-5F051FE10F10}" type="pres">
      <dgm:prSet presAssocID="{164FF0EB-EBB7-47CD-8225-1E53078F17EC}" presName="iconBgRect" presStyleLbl="bgShp" presStyleIdx="2" presStyleCnt="5"/>
      <dgm:spPr/>
    </dgm:pt>
    <dgm:pt modelId="{3795670E-F0A5-46F2-A680-44F614E10422}" type="pres">
      <dgm:prSet presAssocID="{164FF0EB-EBB7-47CD-8225-1E53078F17E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6438419-3AF5-4074-BB60-AFAC9BB4E4AC}" type="pres">
      <dgm:prSet presAssocID="{164FF0EB-EBB7-47CD-8225-1E53078F17EC}" presName="spaceRect" presStyleCnt="0"/>
      <dgm:spPr/>
    </dgm:pt>
    <dgm:pt modelId="{4E75B55F-8D35-420E-9730-124724D5CBED}" type="pres">
      <dgm:prSet presAssocID="{164FF0EB-EBB7-47CD-8225-1E53078F17EC}" presName="textRect" presStyleLbl="revTx" presStyleIdx="2" presStyleCnt="5">
        <dgm:presLayoutVars>
          <dgm:chMax val="1"/>
          <dgm:chPref val="1"/>
        </dgm:presLayoutVars>
      </dgm:prSet>
      <dgm:spPr/>
    </dgm:pt>
    <dgm:pt modelId="{BE833CC5-AFA3-4060-A7AC-672B95CED2D0}" type="pres">
      <dgm:prSet presAssocID="{2D823B37-9EB3-4140-AEE6-C2F9F15E70E2}" presName="sibTrans" presStyleCnt="0"/>
      <dgm:spPr/>
    </dgm:pt>
    <dgm:pt modelId="{B42164B7-1B44-4EE2-BD1C-9C3CFDBE048F}" type="pres">
      <dgm:prSet presAssocID="{54EEE0CE-DFCD-405E-972B-7B636D910A3D}" presName="compNode" presStyleCnt="0"/>
      <dgm:spPr/>
    </dgm:pt>
    <dgm:pt modelId="{EB2B920B-7DAF-4F60-AB10-D3EA48AAC940}" type="pres">
      <dgm:prSet presAssocID="{54EEE0CE-DFCD-405E-972B-7B636D910A3D}" presName="iconBgRect" presStyleLbl="bgShp" presStyleIdx="3" presStyleCnt="5"/>
      <dgm:spPr/>
    </dgm:pt>
    <dgm:pt modelId="{BDD1EA7B-60BB-4847-A5FA-A74DE0674A32}" type="pres">
      <dgm:prSet presAssocID="{54EEE0CE-DFCD-405E-972B-7B636D910A3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5999A450-C885-4F55-B887-E1173B8B71D7}" type="pres">
      <dgm:prSet presAssocID="{54EEE0CE-DFCD-405E-972B-7B636D910A3D}" presName="spaceRect" presStyleCnt="0"/>
      <dgm:spPr/>
    </dgm:pt>
    <dgm:pt modelId="{EE7A9BD3-DB8B-4864-970A-84BE1AA7D6EF}" type="pres">
      <dgm:prSet presAssocID="{54EEE0CE-DFCD-405E-972B-7B636D910A3D}" presName="textRect" presStyleLbl="revTx" presStyleIdx="3" presStyleCnt="5">
        <dgm:presLayoutVars>
          <dgm:chMax val="1"/>
          <dgm:chPref val="1"/>
        </dgm:presLayoutVars>
      </dgm:prSet>
      <dgm:spPr/>
    </dgm:pt>
    <dgm:pt modelId="{9CA1D493-A2B9-4BFF-884E-AEA6CA2995BD}" type="pres">
      <dgm:prSet presAssocID="{989FACC4-9A86-45BE-B742-CFF838325FF5}" presName="sibTrans" presStyleCnt="0"/>
      <dgm:spPr/>
    </dgm:pt>
    <dgm:pt modelId="{0A539431-90C3-4407-BACB-09C649787644}" type="pres">
      <dgm:prSet presAssocID="{CFD1DAFA-55B1-4134-9F77-365FC4AF67FE}" presName="compNode" presStyleCnt="0"/>
      <dgm:spPr/>
    </dgm:pt>
    <dgm:pt modelId="{4AA9B99B-C4AC-45DE-BE35-FC9E5E54187A}" type="pres">
      <dgm:prSet presAssocID="{CFD1DAFA-55B1-4134-9F77-365FC4AF67FE}" presName="iconBgRect" presStyleLbl="bgShp" presStyleIdx="4" presStyleCnt="5"/>
      <dgm:spPr/>
    </dgm:pt>
    <dgm:pt modelId="{8C8062EF-2B91-430D-9745-CF33694F089E}" type="pres">
      <dgm:prSet presAssocID="{CFD1DAFA-55B1-4134-9F77-365FC4AF67F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ears"/>
        </a:ext>
      </dgm:extLst>
    </dgm:pt>
    <dgm:pt modelId="{3B4F3227-79F7-4438-BF66-167EA80DD232}" type="pres">
      <dgm:prSet presAssocID="{CFD1DAFA-55B1-4134-9F77-365FC4AF67FE}" presName="spaceRect" presStyleCnt="0"/>
      <dgm:spPr/>
    </dgm:pt>
    <dgm:pt modelId="{CE4640C6-476E-420E-B07C-F28088AC1CF0}" type="pres">
      <dgm:prSet presAssocID="{CFD1DAFA-55B1-4134-9F77-365FC4AF67FE}" presName="textRect" presStyleLbl="revTx" presStyleIdx="4" presStyleCnt="5">
        <dgm:presLayoutVars>
          <dgm:chMax val="1"/>
          <dgm:chPref val="1"/>
        </dgm:presLayoutVars>
      </dgm:prSet>
      <dgm:spPr/>
    </dgm:pt>
  </dgm:ptLst>
  <dgm:cxnLst>
    <dgm:cxn modelId="{422C1602-3854-4658-8692-A03C4AD01FE9}" srcId="{E2E0EB9E-1ADF-4FF4-9E95-EED3EFC1B6F0}" destId="{9916E543-5BBE-4B55-AF4C-AF27A6386832}" srcOrd="1" destOrd="0" parTransId="{3965BFC9-8304-41A8-80A1-D4D3C15341F5}" sibTransId="{341E4CF1-DAC1-482D-B512-EA2901A9D644}"/>
    <dgm:cxn modelId="{5EC70026-ABC1-40DF-874E-F9105607589E}" type="presOf" srcId="{164FF0EB-EBB7-47CD-8225-1E53078F17EC}" destId="{4E75B55F-8D35-420E-9730-124724D5CBED}" srcOrd="0" destOrd="0" presId="urn:microsoft.com/office/officeart/2018/5/layout/IconCircleLabelList"/>
    <dgm:cxn modelId="{ECB84741-9D43-41D3-B081-FA7BB2051E55}" srcId="{E2E0EB9E-1ADF-4FF4-9E95-EED3EFC1B6F0}" destId="{CFD1DAFA-55B1-4134-9F77-365FC4AF67FE}" srcOrd="4" destOrd="0" parTransId="{8469589D-B60E-4DC5-9DED-B43CC2F08B3C}" sibTransId="{333C68D4-649B-4771-8C1A-0140CC5E4E07}"/>
    <dgm:cxn modelId="{C6B47C41-A20B-482A-AB24-F1C0198DAF4C}" type="presOf" srcId="{9916E543-5BBE-4B55-AF4C-AF27A6386832}" destId="{C55A3C2B-64BF-415B-B768-49CA5050D8EB}" srcOrd="0" destOrd="0" presId="urn:microsoft.com/office/officeart/2018/5/layout/IconCircleLabelList"/>
    <dgm:cxn modelId="{6075DE4F-E61A-491D-B1C9-50893A825873}" srcId="{E2E0EB9E-1ADF-4FF4-9E95-EED3EFC1B6F0}" destId="{5D9728F8-8A3F-4E8C-A31F-681F62ABEDD1}" srcOrd="0" destOrd="0" parTransId="{0788FEDC-99B2-4B9C-81B9-60EDA14DC1F5}" sibTransId="{C462891E-E4D2-4C5A-9508-2803E2A1A1BF}"/>
    <dgm:cxn modelId="{8023C576-49DB-4495-A0BA-7E95C2B229F1}" type="presOf" srcId="{5D9728F8-8A3F-4E8C-A31F-681F62ABEDD1}" destId="{30F79DC4-06F1-4578-BAD5-D28DEAF21E00}" srcOrd="0" destOrd="0" presId="urn:microsoft.com/office/officeart/2018/5/layout/IconCircleLabelList"/>
    <dgm:cxn modelId="{DD26C357-674A-4D4A-946A-5E78DB39D6BE}" type="presOf" srcId="{CFD1DAFA-55B1-4134-9F77-365FC4AF67FE}" destId="{CE4640C6-476E-420E-B07C-F28088AC1CF0}" srcOrd="0" destOrd="0" presId="urn:microsoft.com/office/officeart/2018/5/layout/IconCircleLabelList"/>
    <dgm:cxn modelId="{20A43A9C-3927-45F4-A9F1-5C51245F8272}" srcId="{E2E0EB9E-1ADF-4FF4-9E95-EED3EFC1B6F0}" destId="{164FF0EB-EBB7-47CD-8225-1E53078F17EC}" srcOrd="2" destOrd="0" parTransId="{A617B775-19A5-4892-A6C4-A995BBC6728F}" sibTransId="{2D823B37-9EB3-4140-AEE6-C2F9F15E70E2}"/>
    <dgm:cxn modelId="{BB52D6D3-A09F-47E5-B168-8248D78DB16A}" type="presOf" srcId="{54EEE0CE-DFCD-405E-972B-7B636D910A3D}" destId="{EE7A9BD3-DB8B-4864-970A-84BE1AA7D6EF}" srcOrd="0" destOrd="0" presId="urn:microsoft.com/office/officeart/2018/5/layout/IconCircleLabelList"/>
    <dgm:cxn modelId="{482AE3E3-016D-4D16-8A85-D854FB4207F2}" srcId="{E2E0EB9E-1ADF-4FF4-9E95-EED3EFC1B6F0}" destId="{54EEE0CE-DFCD-405E-972B-7B636D910A3D}" srcOrd="3" destOrd="0" parTransId="{EDB345D8-2EFB-4178-B2CD-2334C5197625}" sibTransId="{989FACC4-9A86-45BE-B742-CFF838325FF5}"/>
    <dgm:cxn modelId="{B75352EA-200E-4936-8046-78AE5FF6F42A}" type="presOf" srcId="{E2E0EB9E-1ADF-4FF4-9E95-EED3EFC1B6F0}" destId="{BF7D964E-7E03-4874-899F-F6E6F13655CC}" srcOrd="0" destOrd="0" presId="urn:microsoft.com/office/officeart/2018/5/layout/IconCircleLabelList"/>
    <dgm:cxn modelId="{DA9DF31A-4A6C-4954-A211-466FAE708048}" type="presParOf" srcId="{BF7D964E-7E03-4874-899F-F6E6F13655CC}" destId="{7DEAFCA7-0A82-43A2-B6FF-1FE290658986}" srcOrd="0" destOrd="0" presId="urn:microsoft.com/office/officeart/2018/5/layout/IconCircleLabelList"/>
    <dgm:cxn modelId="{AF828C22-30AA-4697-A402-50664713F780}" type="presParOf" srcId="{7DEAFCA7-0A82-43A2-B6FF-1FE290658986}" destId="{37FDE1F5-95B0-4419-9886-E0B2D057EAB3}" srcOrd="0" destOrd="0" presId="urn:microsoft.com/office/officeart/2018/5/layout/IconCircleLabelList"/>
    <dgm:cxn modelId="{8F6B8AD5-ECE2-4B79-BD55-81585B74FB47}" type="presParOf" srcId="{7DEAFCA7-0A82-43A2-B6FF-1FE290658986}" destId="{845E24AC-77F2-44E9-8828-FB2C0B0EDF90}" srcOrd="1" destOrd="0" presId="urn:microsoft.com/office/officeart/2018/5/layout/IconCircleLabelList"/>
    <dgm:cxn modelId="{02B3B0F9-01DF-4952-843D-6517FFCE886D}" type="presParOf" srcId="{7DEAFCA7-0A82-43A2-B6FF-1FE290658986}" destId="{63851DD5-A254-4821-9A58-D523CC70D31C}" srcOrd="2" destOrd="0" presId="urn:microsoft.com/office/officeart/2018/5/layout/IconCircleLabelList"/>
    <dgm:cxn modelId="{97E85ECC-6BE0-4BC0-A419-228FDEB2AF00}" type="presParOf" srcId="{7DEAFCA7-0A82-43A2-B6FF-1FE290658986}" destId="{30F79DC4-06F1-4578-BAD5-D28DEAF21E00}" srcOrd="3" destOrd="0" presId="urn:microsoft.com/office/officeart/2018/5/layout/IconCircleLabelList"/>
    <dgm:cxn modelId="{AD7A6A17-E4EF-4088-8B0E-F763D93DE482}" type="presParOf" srcId="{BF7D964E-7E03-4874-899F-F6E6F13655CC}" destId="{B6C53C81-B4BB-494C-A8D2-7D5024A14FC2}" srcOrd="1" destOrd="0" presId="urn:microsoft.com/office/officeart/2018/5/layout/IconCircleLabelList"/>
    <dgm:cxn modelId="{CEB86851-7362-4401-A68F-A645A5CC448B}" type="presParOf" srcId="{BF7D964E-7E03-4874-899F-F6E6F13655CC}" destId="{6731EE51-96D4-4CEB-A698-B8584BDB0065}" srcOrd="2" destOrd="0" presId="urn:microsoft.com/office/officeart/2018/5/layout/IconCircleLabelList"/>
    <dgm:cxn modelId="{10904F81-3BE3-462F-8BD9-D4AE81DB02ED}" type="presParOf" srcId="{6731EE51-96D4-4CEB-A698-B8584BDB0065}" destId="{6A19B22A-20B1-4591-BE6E-E58668F16FC4}" srcOrd="0" destOrd="0" presId="urn:microsoft.com/office/officeart/2018/5/layout/IconCircleLabelList"/>
    <dgm:cxn modelId="{BB03A8A5-532B-4119-A720-2AE70929BC2C}" type="presParOf" srcId="{6731EE51-96D4-4CEB-A698-B8584BDB0065}" destId="{6565D8C3-C503-4E74-B656-AF82AFF4BA57}" srcOrd="1" destOrd="0" presId="urn:microsoft.com/office/officeart/2018/5/layout/IconCircleLabelList"/>
    <dgm:cxn modelId="{2815E17F-BB03-4776-B967-A0E426CD9DF4}" type="presParOf" srcId="{6731EE51-96D4-4CEB-A698-B8584BDB0065}" destId="{82B5CB1C-D5E3-4B8A-A11D-580C5590B3AA}" srcOrd="2" destOrd="0" presId="urn:microsoft.com/office/officeart/2018/5/layout/IconCircleLabelList"/>
    <dgm:cxn modelId="{7112D862-77F7-40D0-8AD4-2A8EEC686095}" type="presParOf" srcId="{6731EE51-96D4-4CEB-A698-B8584BDB0065}" destId="{C55A3C2B-64BF-415B-B768-49CA5050D8EB}" srcOrd="3" destOrd="0" presId="urn:microsoft.com/office/officeart/2018/5/layout/IconCircleLabelList"/>
    <dgm:cxn modelId="{804A9595-2DB5-4793-8524-147844983CF4}" type="presParOf" srcId="{BF7D964E-7E03-4874-899F-F6E6F13655CC}" destId="{628E2CF0-8865-425D-897E-44402B8D498C}" srcOrd="3" destOrd="0" presId="urn:microsoft.com/office/officeart/2018/5/layout/IconCircleLabelList"/>
    <dgm:cxn modelId="{8240FB43-0D52-49F0-B2FD-CFC5C72CB608}" type="presParOf" srcId="{BF7D964E-7E03-4874-899F-F6E6F13655CC}" destId="{56ACF29A-6D84-4027-9074-98557AAEF0CD}" srcOrd="4" destOrd="0" presId="urn:microsoft.com/office/officeart/2018/5/layout/IconCircleLabelList"/>
    <dgm:cxn modelId="{E8B2412A-2266-4598-885E-D9D118321324}" type="presParOf" srcId="{56ACF29A-6D84-4027-9074-98557AAEF0CD}" destId="{C2180DCA-2166-4947-B916-5F051FE10F10}" srcOrd="0" destOrd="0" presId="urn:microsoft.com/office/officeart/2018/5/layout/IconCircleLabelList"/>
    <dgm:cxn modelId="{3F525D3E-CF7E-4F9F-A711-410FD1E58FC9}" type="presParOf" srcId="{56ACF29A-6D84-4027-9074-98557AAEF0CD}" destId="{3795670E-F0A5-46F2-A680-44F614E10422}" srcOrd="1" destOrd="0" presId="urn:microsoft.com/office/officeart/2018/5/layout/IconCircleLabelList"/>
    <dgm:cxn modelId="{0D515F65-D055-42B3-A5F1-F6C6AF93BA86}" type="presParOf" srcId="{56ACF29A-6D84-4027-9074-98557AAEF0CD}" destId="{86438419-3AF5-4074-BB60-AFAC9BB4E4AC}" srcOrd="2" destOrd="0" presId="urn:microsoft.com/office/officeart/2018/5/layout/IconCircleLabelList"/>
    <dgm:cxn modelId="{A2D2283B-16E4-4184-BAE5-AB974266BC52}" type="presParOf" srcId="{56ACF29A-6D84-4027-9074-98557AAEF0CD}" destId="{4E75B55F-8D35-420E-9730-124724D5CBED}" srcOrd="3" destOrd="0" presId="urn:microsoft.com/office/officeart/2018/5/layout/IconCircleLabelList"/>
    <dgm:cxn modelId="{17DD63EE-0F76-4C80-8B82-80EB247972A7}" type="presParOf" srcId="{BF7D964E-7E03-4874-899F-F6E6F13655CC}" destId="{BE833CC5-AFA3-4060-A7AC-672B95CED2D0}" srcOrd="5" destOrd="0" presId="urn:microsoft.com/office/officeart/2018/5/layout/IconCircleLabelList"/>
    <dgm:cxn modelId="{7A36A992-C35E-4073-BC1D-8611A0CF14D7}" type="presParOf" srcId="{BF7D964E-7E03-4874-899F-F6E6F13655CC}" destId="{B42164B7-1B44-4EE2-BD1C-9C3CFDBE048F}" srcOrd="6" destOrd="0" presId="urn:microsoft.com/office/officeart/2018/5/layout/IconCircleLabelList"/>
    <dgm:cxn modelId="{55644D80-F3A0-4A6D-BDF6-4B1BD268924D}" type="presParOf" srcId="{B42164B7-1B44-4EE2-BD1C-9C3CFDBE048F}" destId="{EB2B920B-7DAF-4F60-AB10-D3EA48AAC940}" srcOrd="0" destOrd="0" presId="urn:microsoft.com/office/officeart/2018/5/layout/IconCircleLabelList"/>
    <dgm:cxn modelId="{735A963F-99E7-4BD9-9975-7A667763D14B}" type="presParOf" srcId="{B42164B7-1B44-4EE2-BD1C-9C3CFDBE048F}" destId="{BDD1EA7B-60BB-4847-A5FA-A74DE0674A32}" srcOrd="1" destOrd="0" presId="urn:microsoft.com/office/officeart/2018/5/layout/IconCircleLabelList"/>
    <dgm:cxn modelId="{6012BE79-B458-4305-98ED-8277385BFDEA}" type="presParOf" srcId="{B42164B7-1B44-4EE2-BD1C-9C3CFDBE048F}" destId="{5999A450-C885-4F55-B887-E1173B8B71D7}" srcOrd="2" destOrd="0" presId="urn:microsoft.com/office/officeart/2018/5/layout/IconCircleLabelList"/>
    <dgm:cxn modelId="{2135456E-FD94-4DEC-AF52-2EA0DF1ECF9A}" type="presParOf" srcId="{B42164B7-1B44-4EE2-BD1C-9C3CFDBE048F}" destId="{EE7A9BD3-DB8B-4864-970A-84BE1AA7D6EF}" srcOrd="3" destOrd="0" presId="urn:microsoft.com/office/officeart/2018/5/layout/IconCircleLabelList"/>
    <dgm:cxn modelId="{F644A747-3594-4CA6-9425-C014079BCF2E}" type="presParOf" srcId="{BF7D964E-7E03-4874-899F-F6E6F13655CC}" destId="{9CA1D493-A2B9-4BFF-884E-AEA6CA2995BD}" srcOrd="7" destOrd="0" presId="urn:microsoft.com/office/officeart/2018/5/layout/IconCircleLabelList"/>
    <dgm:cxn modelId="{C2A4D143-8DC6-4449-93EA-64F873C27E05}" type="presParOf" srcId="{BF7D964E-7E03-4874-899F-F6E6F13655CC}" destId="{0A539431-90C3-4407-BACB-09C649787644}" srcOrd="8" destOrd="0" presId="urn:microsoft.com/office/officeart/2018/5/layout/IconCircleLabelList"/>
    <dgm:cxn modelId="{62E1369C-C66B-4207-80D3-ADCF4AEBFBAD}" type="presParOf" srcId="{0A539431-90C3-4407-BACB-09C649787644}" destId="{4AA9B99B-C4AC-45DE-BE35-FC9E5E54187A}" srcOrd="0" destOrd="0" presId="urn:microsoft.com/office/officeart/2018/5/layout/IconCircleLabelList"/>
    <dgm:cxn modelId="{A1B381F4-40E4-4908-97FC-978D4BC077C3}" type="presParOf" srcId="{0A539431-90C3-4407-BACB-09C649787644}" destId="{8C8062EF-2B91-430D-9745-CF33694F089E}" srcOrd="1" destOrd="0" presId="urn:microsoft.com/office/officeart/2018/5/layout/IconCircleLabelList"/>
    <dgm:cxn modelId="{75234A7B-5EBC-4254-A3EB-DE9D5B14D360}" type="presParOf" srcId="{0A539431-90C3-4407-BACB-09C649787644}" destId="{3B4F3227-79F7-4438-BF66-167EA80DD232}" srcOrd="2" destOrd="0" presId="urn:microsoft.com/office/officeart/2018/5/layout/IconCircleLabelList"/>
    <dgm:cxn modelId="{DDE85AE7-8865-4198-AB64-67FEE6AEB131}" type="presParOf" srcId="{0A539431-90C3-4407-BACB-09C649787644}" destId="{CE4640C6-476E-420E-B07C-F28088AC1CF0}"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04C5F1-D561-490B-BD4A-B40169978E2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C26F516-1CD0-4751-81D2-EB4673524AA4}">
      <dgm:prSet/>
      <dgm:spPr/>
      <dgm:t>
        <a:bodyPr/>
        <a:lstStyle/>
        <a:p>
          <a:r>
            <a:rPr lang="en-GB"/>
            <a:t>Why did the Body Shop fail?</a:t>
          </a:r>
          <a:endParaRPr lang="en-US"/>
        </a:p>
      </dgm:t>
    </dgm:pt>
    <dgm:pt modelId="{AE237BF7-CDEC-4F38-9759-EB078529B19C}" type="parTrans" cxnId="{DB79F12D-4850-4632-87A4-50C4B4439AD9}">
      <dgm:prSet/>
      <dgm:spPr/>
      <dgm:t>
        <a:bodyPr/>
        <a:lstStyle/>
        <a:p>
          <a:endParaRPr lang="en-US"/>
        </a:p>
      </dgm:t>
    </dgm:pt>
    <dgm:pt modelId="{252F5091-CC81-468C-8236-8A7E786112EC}" type="sibTrans" cxnId="{DB79F12D-4850-4632-87A4-50C4B4439AD9}">
      <dgm:prSet/>
      <dgm:spPr/>
      <dgm:t>
        <a:bodyPr/>
        <a:lstStyle/>
        <a:p>
          <a:endParaRPr lang="en-US"/>
        </a:p>
      </dgm:t>
    </dgm:pt>
    <dgm:pt modelId="{9E97B066-6B19-46B0-AAFA-C200B35ADF1A}">
      <dgm:prSet/>
      <dgm:spPr/>
      <dgm:t>
        <a:bodyPr/>
        <a:lstStyle/>
        <a:p>
          <a:r>
            <a:rPr lang="en-GB"/>
            <a:t>What could have been done to prevent this?</a:t>
          </a:r>
          <a:endParaRPr lang="en-US"/>
        </a:p>
      </dgm:t>
    </dgm:pt>
    <dgm:pt modelId="{90CFCD84-A634-4C22-9385-5F1ED74F49DA}" type="parTrans" cxnId="{F1F24216-8E15-4C9B-95C5-2DBE674CDB1B}">
      <dgm:prSet/>
      <dgm:spPr/>
      <dgm:t>
        <a:bodyPr/>
        <a:lstStyle/>
        <a:p>
          <a:endParaRPr lang="en-US"/>
        </a:p>
      </dgm:t>
    </dgm:pt>
    <dgm:pt modelId="{41254E11-D1E5-480A-8B7A-F73EB26D120D}" type="sibTrans" cxnId="{F1F24216-8E15-4C9B-95C5-2DBE674CDB1B}">
      <dgm:prSet/>
      <dgm:spPr/>
      <dgm:t>
        <a:bodyPr/>
        <a:lstStyle/>
        <a:p>
          <a:endParaRPr lang="en-US"/>
        </a:p>
      </dgm:t>
    </dgm:pt>
    <dgm:pt modelId="{225AD3D5-44A0-474D-928C-1E32C4E5CE0C}">
      <dgm:prSet/>
      <dgm:spPr/>
      <dgm:t>
        <a:bodyPr/>
        <a:lstStyle/>
        <a:p>
          <a:r>
            <a:rPr lang="en-GB"/>
            <a:t>What could be done to save it now?</a:t>
          </a:r>
          <a:endParaRPr lang="en-US"/>
        </a:p>
      </dgm:t>
    </dgm:pt>
    <dgm:pt modelId="{89169BB9-EEDC-4AF9-AE16-03BFD401B981}" type="parTrans" cxnId="{16CA3ED1-D039-4A83-8EB3-99B36D928FAD}">
      <dgm:prSet/>
      <dgm:spPr/>
      <dgm:t>
        <a:bodyPr/>
        <a:lstStyle/>
        <a:p>
          <a:endParaRPr lang="en-US"/>
        </a:p>
      </dgm:t>
    </dgm:pt>
    <dgm:pt modelId="{939FCD88-37D4-4B00-9C67-17C969EA1999}" type="sibTrans" cxnId="{16CA3ED1-D039-4A83-8EB3-99B36D928FAD}">
      <dgm:prSet/>
      <dgm:spPr/>
      <dgm:t>
        <a:bodyPr/>
        <a:lstStyle/>
        <a:p>
          <a:endParaRPr lang="en-US"/>
        </a:p>
      </dgm:t>
    </dgm:pt>
    <dgm:pt modelId="{AD0C9A27-18AE-4182-A931-E01183A8DD2D}" type="pres">
      <dgm:prSet presAssocID="{C304C5F1-D561-490B-BD4A-B40169978E28}" presName="hierChild1" presStyleCnt="0">
        <dgm:presLayoutVars>
          <dgm:chPref val="1"/>
          <dgm:dir/>
          <dgm:animOne val="branch"/>
          <dgm:animLvl val="lvl"/>
          <dgm:resizeHandles/>
        </dgm:presLayoutVars>
      </dgm:prSet>
      <dgm:spPr/>
    </dgm:pt>
    <dgm:pt modelId="{CFA8D28D-B09E-4EC7-8FE4-47A73CA2D828}" type="pres">
      <dgm:prSet presAssocID="{5C26F516-1CD0-4751-81D2-EB4673524AA4}" presName="hierRoot1" presStyleCnt="0"/>
      <dgm:spPr/>
    </dgm:pt>
    <dgm:pt modelId="{FC0B8128-0DF2-47F3-A743-54F2E43822B6}" type="pres">
      <dgm:prSet presAssocID="{5C26F516-1CD0-4751-81D2-EB4673524AA4}" presName="composite" presStyleCnt="0"/>
      <dgm:spPr/>
    </dgm:pt>
    <dgm:pt modelId="{DD31B2CE-4624-462D-B1BB-7787D74B7045}" type="pres">
      <dgm:prSet presAssocID="{5C26F516-1CD0-4751-81D2-EB4673524AA4}" presName="background" presStyleLbl="node0" presStyleIdx="0" presStyleCnt="3"/>
      <dgm:spPr/>
    </dgm:pt>
    <dgm:pt modelId="{6587A761-AA42-49C5-8E4C-855E429B33D6}" type="pres">
      <dgm:prSet presAssocID="{5C26F516-1CD0-4751-81D2-EB4673524AA4}" presName="text" presStyleLbl="fgAcc0" presStyleIdx="0" presStyleCnt="3">
        <dgm:presLayoutVars>
          <dgm:chPref val="3"/>
        </dgm:presLayoutVars>
      </dgm:prSet>
      <dgm:spPr/>
    </dgm:pt>
    <dgm:pt modelId="{299F01FE-1867-4C34-81D5-7309FC353705}" type="pres">
      <dgm:prSet presAssocID="{5C26F516-1CD0-4751-81D2-EB4673524AA4}" presName="hierChild2" presStyleCnt="0"/>
      <dgm:spPr/>
    </dgm:pt>
    <dgm:pt modelId="{3C6B08D2-DF98-4ED6-8957-57004CA3394B}" type="pres">
      <dgm:prSet presAssocID="{9E97B066-6B19-46B0-AAFA-C200B35ADF1A}" presName="hierRoot1" presStyleCnt="0"/>
      <dgm:spPr/>
    </dgm:pt>
    <dgm:pt modelId="{B2FA2AC7-E644-4854-83AC-0F7C053941A3}" type="pres">
      <dgm:prSet presAssocID="{9E97B066-6B19-46B0-AAFA-C200B35ADF1A}" presName="composite" presStyleCnt="0"/>
      <dgm:spPr/>
    </dgm:pt>
    <dgm:pt modelId="{4EDD80E4-5A89-47C7-9CEF-698372864D3E}" type="pres">
      <dgm:prSet presAssocID="{9E97B066-6B19-46B0-AAFA-C200B35ADF1A}" presName="background" presStyleLbl="node0" presStyleIdx="1" presStyleCnt="3"/>
      <dgm:spPr/>
    </dgm:pt>
    <dgm:pt modelId="{DCAB1835-2492-47DD-9361-04E5E63AFF23}" type="pres">
      <dgm:prSet presAssocID="{9E97B066-6B19-46B0-AAFA-C200B35ADF1A}" presName="text" presStyleLbl="fgAcc0" presStyleIdx="1" presStyleCnt="3">
        <dgm:presLayoutVars>
          <dgm:chPref val="3"/>
        </dgm:presLayoutVars>
      </dgm:prSet>
      <dgm:spPr/>
    </dgm:pt>
    <dgm:pt modelId="{8B3937CE-F3D8-450F-850A-BD1393F22E30}" type="pres">
      <dgm:prSet presAssocID="{9E97B066-6B19-46B0-AAFA-C200B35ADF1A}" presName="hierChild2" presStyleCnt="0"/>
      <dgm:spPr/>
    </dgm:pt>
    <dgm:pt modelId="{8DF9B06B-674C-48FD-B885-2E36C538ECD2}" type="pres">
      <dgm:prSet presAssocID="{225AD3D5-44A0-474D-928C-1E32C4E5CE0C}" presName="hierRoot1" presStyleCnt="0"/>
      <dgm:spPr/>
    </dgm:pt>
    <dgm:pt modelId="{0C566A81-53FB-40F7-92FB-20F3C3430F9B}" type="pres">
      <dgm:prSet presAssocID="{225AD3D5-44A0-474D-928C-1E32C4E5CE0C}" presName="composite" presStyleCnt="0"/>
      <dgm:spPr/>
    </dgm:pt>
    <dgm:pt modelId="{8D0AF26D-F3CF-4BA6-85AF-2C507A3F8B68}" type="pres">
      <dgm:prSet presAssocID="{225AD3D5-44A0-474D-928C-1E32C4E5CE0C}" presName="background" presStyleLbl="node0" presStyleIdx="2" presStyleCnt="3"/>
      <dgm:spPr/>
    </dgm:pt>
    <dgm:pt modelId="{B493C4FC-74D6-4763-ABB0-42F69160D882}" type="pres">
      <dgm:prSet presAssocID="{225AD3D5-44A0-474D-928C-1E32C4E5CE0C}" presName="text" presStyleLbl="fgAcc0" presStyleIdx="2" presStyleCnt="3">
        <dgm:presLayoutVars>
          <dgm:chPref val="3"/>
        </dgm:presLayoutVars>
      </dgm:prSet>
      <dgm:spPr/>
    </dgm:pt>
    <dgm:pt modelId="{456BE042-91E5-40D6-81B0-F74415BC14E9}" type="pres">
      <dgm:prSet presAssocID="{225AD3D5-44A0-474D-928C-1E32C4E5CE0C}" presName="hierChild2" presStyleCnt="0"/>
      <dgm:spPr/>
    </dgm:pt>
  </dgm:ptLst>
  <dgm:cxnLst>
    <dgm:cxn modelId="{08BCBD0C-0D25-4D7B-9A1D-3ED51CA4A0DE}" type="presOf" srcId="{C304C5F1-D561-490B-BD4A-B40169978E28}" destId="{AD0C9A27-18AE-4182-A931-E01183A8DD2D}" srcOrd="0" destOrd="0" presId="urn:microsoft.com/office/officeart/2005/8/layout/hierarchy1"/>
    <dgm:cxn modelId="{F1F24216-8E15-4C9B-95C5-2DBE674CDB1B}" srcId="{C304C5F1-D561-490B-BD4A-B40169978E28}" destId="{9E97B066-6B19-46B0-AAFA-C200B35ADF1A}" srcOrd="1" destOrd="0" parTransId="{90CFCD84-A634-4C22-9385-5F1ED74F49DA}" sibTransId="{41254E11-D1E5-480A-8B7A-F73EB26D120D}"/>
    <dgm:cxn modelId="{DB79F12D-4850-4632-87A4-50C4B4439AD9}" srcId="{C304C5F1-D561-490B-BD4A-B40169978E28}" destId="{5C26F516-1CD0-4751-81D2-EB4673524AA4}" srcOrd="0" destOrd="0" parTransId="{AE237BF7-CDEC-4F38-9759-EB078529B19C}" sibTransId="{252F5091-CC81-468C-8236-8A7E786112EC}"/>
    <dgm:cxn modelId="{CAF36A5E-0129-4CB1-B64A-F5937F9C891C}" type="presOf" srcId="{5C26F516-1CD0-4751-81D2-EB4673524AA4}" destId="{6587A761-AA42-49C5-8E4C-855E429B33D6}" srcOrd="0" destOrd="0" presId="urn:microsoft.com/office/officeart/2005/8/layout/hierarchy1"/>
    <dgm:cxn modelId="{DCD67790-B490-4415-9519-49BB7E31ED0A}" type="presOf" srcId="{225AD3D5-44A0-474D-928C-1E32C4E5CE0C}" destId="{B493C4FC-74D6-4763-ABB0-42F69160D882}" srcOrd="0" destOrd="0" presId="urn:microsoft.com/office/officeart/2005/8/layout/hierarchy1"/>
    <dgm:cxn modelId="{80CEA99E-D07C-467A-93C2-0D7D2751FF86}" type="presOf" srcId="{9E97B066-6B19-46B0-AAFA-C200B35ADF1A}" destId="{DCAB1835-2492-47DD-9361-04E5E63AFF23}" srcOrd="0" destOrd="0" presId="urn:microsoft.com/office/officeart/2005/8/layout/hierarchy1"/>
    <dgm:cxn modelId="{16CA3ED1-D039-4A83-8EB3-99B36D928FAD}" srcId="{C304C5F1-D561-490B-BD4A-B40169978E28}" destId="{225AD3D5-44A0-474D-928C-1E32C4E5CE0C}" srcOrd="2" destOrd="0" parTransId="{89169BB9-EEDC-4AF9-AE16-03BFD401B981}" sibTransId="{939FCD88-37D4-4B00-9C67-17C969EA1999}"/>
    <dgm:cxn modelId="{1EAAC3B9-1F45-45A5-81F8-FE88D79CE85B}" type="presParOf" srcId="{AD0C9A27-18AE-4182-A931-E01183A8DD2D}" destId="{CFA8D28D-B09E-4EC7-8FE4-47A73CA2D828}" srcOrd="0" destOrd="0" presId="urn:microsoft.com/office/officeart/2005/8/layout/hierarchy1"/>
    <dgm:cxn modelId="{CF51EE7F-3E80-4623-BD04-3C873362F025}" type="presParOf" srcId="{CFA8D28D-B09E-4EC7-8FE4-47A73CA2D828}" destId="{FC0B8128-0DF2-47F3-A743-54F2E43822B6}" srcOrd="0" destOrd="0" presId="urn:microsoft.com/office/officeart/2005/8/layout/hierarchy1"/>
    <dgm:cxn modelId="{D9E1CFA5-1645-450E-86A5-268C3C492DC3}" type="presParOf" srcId="{FC0B8128-0DF2-47F3-A743-54F2E43822B6}" destId="{DD31B2CE-4624-462D-B1BB-7787D74B7045}" srcOrd="0" destOrd="0" presId="urn:microsoft.com/office/officeart/2005/8/layout/hierarchy1"/>
    <dgm:cxn modelId="{C474289F-E59B-499D-826C-56DD8E8A26C7}" type="presParOf" srcId="{FC0B8128-0DF2-47F3-A743-54F2E43822B6}" destId="{6587A761-AA42-49C5-8E4C-855E429B33D6}" srcOrd="1" destOrd="0" presId="urn:microsoft.com/office/officeart/2005/8/layout/hierarchy1"/>
    <dgm:cxn modelId="{5FAE8373-7E90-4171-8DFB-0740850BC450}" type="presParOf" srcId="{CFA8D28D-B09E-4EC7-8FE4-47A73CA2D828}" destId="{299F01FE-1867-4C34-81D5-7309FC353705}" srcOrd="1" destOrd="0" presId="urn:microsoft.com/office/officeart/2005/8/layout/hierarchy1"/>
    <dgm:cxn modelId="{3B0DA0EB-87EB-4BFE-8607-EFB6BEBAAF95}" type="presParOf" srcId="{AD0C9A27-18AE-4182-A931-E01183A8DD2D}" destId="{3C6B08D2-DF98-4ED6-8957-57004CA3394B}" srcOrd="1" destOrd="0" presId="urn:microsoft.com/office/officeart/2005/8/layout/hierarchy1"/>
    <dgm:cxn modelId="{C60EEF73-0FA8-432E-AA62-0435D2B0490C}" type="presParOf" srcId="{3C6B08D2-DF98-4ED6-8957-57004CA3394B}" destId="{B2FA2AC7-E644-4854-83AC-0F7C053941A3}" srcOrd="0" destOrd="0" presId="urn:microsoft.com/office/officeart/2005/8/layout/hierarchy1"/>
    <dgm:cxn modelId="{48C0ED3A-12EF-4821-B565-EC128FA92C6B}" type="presParOf" srcId="{B2FA2AC7-E644-4854-83AC-0F7C053941A3}" destId="{4EDD80E4-5A89-47C7-9CEF-698372864D3E}" srcOrd="0" destOrd="0" presId="urn:microsoft.com/office/officeart/2005/8/layout/hierarchy1"/>
    <dgm:cxn modelId="{D9EE5AB8-C8E9-4639-B66C-9E0ABFF1CC2E}" type="presParOf" srcId="{B2FA2AC7-E644-4854-83AC-0F7C053941A3}" destId="{DCAB1835-2492-47DD-9361-04E5E63AFF23}" srcOrd="1" destOrd="0" presId="urn:microsoft.com/office/officeart/2005/8/layout/hierarchy1"/>
    <dgm:cxn modelId="{0029402B-8992-4616-BC52-67009466FD99}" type="presParOf" srcId="{3C6B08D2-DF98-4ED6-8957-57004CA3394B}" destId="{8B3937CE-F3D8-450F-850A-BD1393F22E30}" srcOrd="1" destOrd="0" presId="urn:microsoft.com/office/officeart/2005/8/layout/hierarchy1"/>
    <dgm:cxn modelId="{AA96DD35-C7FE-4480-A176-8AA1F4914BE1}" type="presParOf" srcId="{AD0C9A27-18AE-4182-A931-E01183A8DD2D}" destId="{8DF9B06B-674C-48FD-B885-2E36C538ECD2}" srcOrd="2" destOrd="0" presId="urn:microsoft.com/office/officeart/2005/8/layout/hierarchy1"/>
    <dgm:cxn modelId="{38A6B6C3-67E2-43D7-B624-805CE79055D8}" type="presParOf" srcId="{8DF9B06B-674C-48FD-B885-2E36C538ECD2}" destId="{0C566A81-53FB-40F7-92FB-20F3C3430F9B}" srcOrd="0" destOrd="0" presId="urn:microsoft.com/office/officeart/2005/8/layout/hierarchy1"/>
    <dgm:cxn modelId="{4377FB0F-3E55-46B4-987C-6B49CCBD8F7C}" type="presParOf" srcId="{0C566A81-53FB-40F7-92FB-20F3C3430F9B}" destId="{8D0AF26D-F3CF-4BA6-85AF-2C507A3F8B68}" srcOrd="0" destOrd="0" presId="urn:microsoft.com/office/officeart/2005/8/layout/hierarchy1"/>
    <dgm:cxn modelId="{DE002843-0DAD-4594-A57D-D415698F11BA}" type="presParOf" srcId="{0C566A81-53FB-40F7-92FB-20F3C3430F9B}" destId="{B493C4FC-74D6-4763-ABB0-42F69160D882}" srcOrd="1" destOrd="0" presId="urn:microsoft.com/office/officeart/2005/8/layout/hierarchy1"/>
    <dgm:cxn modelId="{CEEC9626-679B-4675-942E-825174A766AC}" type="presParOf" srcId="{8DF9B06B-674C-48FD-B885-2E36C538ECD2}" destId="{456BE042-91E5-40D6-81B0-F74415BC14E9}"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936C77-6C3D-4DC3-A318-80E7A7AD640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1A7024B-4653-4FAB-85B0-260B56A59513}">
      <dgm:prSet/>
      <dgm:spPr/>
      <dgm:t>
        <a:bodyPr/>
        <a:lstStyle/>
        <a:p>
          <a:r>
            <a:rPr lang="en-GB" b="0" i="0"/>
            <a:t>Organising for R&amp;D: Centralised versus decentralised R&amp;D</a:t>
          </a:r>
          <a:endParaRPr lang="en-US"/>
        </a:p>
      </dgm:t>
    </dgm:pt>
    <dgm:pt modelId="{CB0B5EC0-0B6D-4315-AB70-5AF2024CCA6F}" type="parTrans" cxnId="{BD4CFA04-FD7E-4275-B6CC-80495F83720A}">
      <dgm:prSet/>
      <dgm:spPr/>
      <dgm:t>
        <a:bodyPr/>
        <a:lstStyle/>
        <a:p>
          <a:endParaRPr lang="en-US"/>
        </a:p>
      </dgm:t>
    </dgm:pt>
    <dgm:pt modelId="{9484563C-F7A7-4129-B5DF-5F2105AF5FD2}" type="sibTrans" cxnId="{BD4CFA04-FD7E-4275-B6CC-80495F83720A}">
      <dgm:prSet/>
      <dgm:spPr/>
      <dgm:t>
        <a:bodyPr/>
        <a:lstStyle/>
        <a:p>
          <a:endParaRPr lang="en-US"/>
        </a:p>
      </dgm:t>
    </dgm:pt>
    <dgm:pt modelId="{DC51A418-68F1-4B60-B7B4-5E42D0EFBCCE}">
      <dgm:prSet/>
      <dgm:spPr/>
      <dgm:t>
        <a:bodyPr/>
        <a:lstStyle/>
        <a:p>
          <a:r>
            <a:rPr lang="en-GB" b="0" i="0"/>
            <a:t>Project selection and portfolio management</a:t>
          </a:r>
          <a:endParaRPr lang="en-US"/>
        </a:p>
      </dgm:t>
    </dgm:pt>
    <dgm:pt modelId="{2C077EB7-62FC-4451-AC2E-E9C929E21B31}" type="parTrans" cxnId="{B219E85C-51AE-432B-9E9D-F7CB11515A50}">
      <dgm:prSet/>
      <dgm:spPr/>
      <dgm:t>
        <a:bodyPr/>
        <a:lstStyle/>
        <a:p>
          <a:endParaRPr lang="en-US"/>
        </a:p>
      </dgm:t>
    </dgm:pt>
    <dgm:pt modelId="{BE57CF9B-20E7-4FB1-8065-99831F897017}" type="sibTrans" cxnId="{B219E85C-51AE-432B-9E9D-F7CB11515A50}">
      <dgm:prSet/>
      <dgm:spPr/>
      <dgm:t>
        <a:bodyPr/>
        <a:lstStyle/>
        <a:p>
          <a:endParaRPr lang="en-US"/>
        </a:p>
      </dgm:t>
    </dgm:pt>
    <dgm:pt modelId="{9D776738-34C3-41FF-B936-3489C721CAD2}">
      <dgm:prSet/>
      <dgm:spPr/>
      <dgm:t>
        <a:bodyPr/>
        <a:lstStyle/>
        <a:p>
          <a:r>
            <a:rPr lang="en-GB" b="0" i="0"/>
            <a:t>Managing the R&amp;D </a:t>
          </a:r>
          <a:r>
            <a:rPr lang="en-GB"/>
            <a:t>workforce</a:t>
          </a:r>
          <a:r>
            <a:rPr lang="en-GB" b="0" i="0"/>
            <a:t>: Motivation, team dynamics, and leadership</a:t>
          </a:r>
          <a:endParaRPr lang="en-US"/>
        </a:p>
      </dgm:t>
    </dgm:pt>
    <dgm:pt modelId="{6204D257-34A2-4F22-A313-48C241F10A4A}" type="parTrans" cxnId="{0A504FBF-A717-4A4C-8267-428DDA2AFE78}">
      <dgm:prSet/>
      <dgm:spPr/>
      <dgm:t>
        <a:bodyPr/>
        <a:lstStyle/>
        <a:p>
          <a:endParaRPr lang="en-US"/>
        </a:p>
      </dgm:t>
    </dgm:pt>
    <dgm:pt modelId="{859F6227-60DB-4AEB-9687-87011885555F}" type="sibTrans" cxnId="{0A504FBF-A717-4A4C-8267-428DDA2AFE78}">
      <dgm:prSet/>
      <dgm:spPr/>
      <dgm:t>
        <a:bodyPr/>
        <a:lstStyle/>
        <a:p>
          <a:endParaRPr lang="en-US"/>
        </a:p>
      </dgm:t>
    </dgm:pt>
    <dgm:pt modelId="{6DA8F363-7D0D-4132-B984-594EBE4ED0B5}" type="pres">
      <dgm:prSet presAssocID="{9C936C77-6C3D-4DC3-A318-80E7A7AD6402}" presName="root" presStyleCnt="0">
        <dgm:presLayoutVars>
          <dgm:dir/>
          <dgm:resizeHandles val="exact"/>
        </dgm:presLayoutVars>
      </dgm:prSet>
      <dgm:spPr/>
    </dgm:pt>
    <dgm:pt modelId="{B50FBFAF-8159-4B52-8363-86C40ED0EF3B}" type="pres">
      <dgm:prSet presAssocID="{31A7024B-4653-4FAB-85B0-260B56A59513}" presName="compNode" presStyleCnt="0"/>
      <dgm:spPr/>
    </dgm:pt>
    <dgm:pt modelId="{A30C62AA-9CFB-4883-BB7C-0AE6A1890EA7}" type="pres">
      <dgm:prSet presAssocID="{31A7024B-4653-4FAB-85B0-260B56A595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2010809C-FF22-4238-8E3E-D98A3483A3EC}" type="pres">
      <dgm:prSet presAssocID="{31A7024B-4653-4FAB-85B0-260B56A59513}" presName="spaceRect" presStyleCnt="0"/>
      <dgm:spPr/>
    </dgm:pt>
    <dgm:pt modelId="{46B82CA0-982A-4F63-8B51-B36304E773D7}" type="pres">
      <dgm:prSet presAssocID="{31A7024B-4653-4FAB-85B0-260B56A59513}" presName="textRect" presStyleLbl="revTx" presStyleIdx="0" presStyleCnt="3">
        <dgm:presLayoutVars>
          <dgm:chMax val="1"/>
          <dgm:chPref val="1"/>
        </dgm:presLayoutVars>
      </dgm:prSet>
      <dgm:spPr/>
    </dgm:pt>
    <dgm:pt modelId="{BA84D7C9-EB25-44C0-A028-1CD7682B449A}" type="pres">
      <dgm:prSet presAssocID="{9484563C-F7A7-4129-B5DF-5F2105AF5FD2}" presName="sibTrans" presStyleCnt="0"/>
      <dgm:spPr/>
    </dgm:pt>
    <dgm:pt modelId="{D9F706A8-C1C4-4434-B33D-30327723461E}" type="pres">
      <dgm:prSet presAssocID="{DC51A418-68F1-4B60-B7B4-5E42D0EFBCCE}" presName="compNode" presStyleCnt="0"/>
      <dgm:spPr/>
    </dgm:pt>
    <dgm:pt modelId="{B84C6403-787D-4711-9526-0CA8259DC171}" type="pres">
      <dgm:prSet presAssocID="{DC51A418-68F1-4B60-B7B4-5E42D0EFBC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70F48B9C-F88A-41EB-ADD5-CC14FDE855AA}" type="pres">
      <dgm:prSet presAssocID="{DC51A418-68F1-4B60-B7B4-5E42D0EFBCCE}" presName="spaceRect" presStyleCnt="0"/>
      <dgm:spPr/>
    </dgm:pt>
    <dgm:pt modelId="{9125E7FC-C94F-4612-8C0A-D8A7DA2059A6}" type="pres">
      <dgm:prSet presAssocID="{DC51A418-68F1-4B60-B7B4-5E42D0EFBCCE}" presName="textRect" presStyleLbl="revTx" presStyleIdx="1" presStyleCnt="3">
        <dgm:presLayoutVars>
          <dgm:chMax val="1"/>
          <dgm:chPref val="1"/>
        </dgm:presLayoutVars>
      </dgm:prSet>
      <dgm:spPr/>
    </dgm:pt>
    <dgm:pt modelId="{9F76E004-7C15-4019-9846-072E07D6F30D}" type="pres">
      <dgm:prSet presAssocID="{BE57CF9B-20E7-4FB1-8065-99831F897017}" presName="sibTrans" presStyleCnt="0"/>
      <dgm:spPr/>
    </dgm:pt>
    <dgm:pt modelId="{C8FEBC31-EE2C-422D-85E3-9B3E6808F221}" type="pres">
      <dgm:prSet presAssocID="{9D776738-34C3-41FF-B936-3489C721CAD2}" presName="compNode" presStyleCnt="0"/>
      <dgm:spPr/>
    </dgm:pt>
    <dgm:pt modelId="{64FCE8B4-ED70-4EDA-B664-BAF255A159E3}" type="pres">
      <dgm:prSet presAssocID="{9D776738-34C3-41FF-B936-3489C721CA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6926D01E-CDB0-4302-AF07-3B7D63031AEB}" type="pres">
      <dgm:prSet presAssocID="{9D776738-34C3-41FF-B936-3489C721CAD2}" presName="spaceRect" presStyleCnt="0"/>
      <dgm:spPr/>
    </dgm:pt>
    <dgm:pt modelId="{089F18AF-C73B-409D-BBEA-CDB28CBC455F}" type="pres">
      <dgm:prSet presAssocID="{9D776738-34C3-41FF-B936-3489C721CAD2}" presName="textRect" presStyleLbl="revTx" presStyleIdx="2" presStyleCnt="3">
        <dgm:presLayoutVars>
          <dgm:chMax val="1"/>
          <dgm:chPref val="1"/>
        </dgm:presLayoutVars>
      </dgm:prSet>
      <dgm:spPr/>
    </dgm:pt>
  </dgm:ptLst>
  <dgm:cxnLst>
    <dgm:cxn modelId="{BD4CFA04-FD7E-4275-B6CC-80495F83720A}" srcId="{9C936C77-6C3D-4DC3-A318-80E7A7AD6402}" destId="{31A7024B-4653-4FAB-85B0-260B56A59513}" srcOrd="0" destOrd="0" parTransId="{CB0B5EC0-0B6D-4315-AB70-5AF2024CCA6F}" sibTransId="{9484563C-F7A7-4129-B5DF-5F2105AF5FD2}"/>
    <dgm:cxn modelId="{B1378A17-9590-44BB-A9DB-67915C7341D0}" type="presOf" srcId="{DC51A418-68F1-4B60-B7B4-5E42D0EFBCCE}" destId="{9125E7FC-C94F-4612-8C0A-D8A7DA2059A6}" srcOrd="0" destOrd="0" presId="urn:microsoft.com/office/officeart/2018/2/layout/IconLabelList"/>
    <dgm:cxn modelId="{B219E85C-51AE-432B-9E9D-F7CB11515A50}" srcId="{9C936C77-6C3D-4DC3-A318-80E7A7AD6402}" destId="{DC51A418-68F1-4B60-B7B4-5E42D0EFBCCE}" srcOrd="1" destOrd="0" parTransId="{2C077EB7-62FC-4451-AC2E-E9C929E21B31}" sibTransId="{BE57CF9B-20E7-4FB1-8065-99831F897017}"/>
    <dgm:cxn modelId="{4C2CCC69-8C4C-4A1E-8B45-947A135344FD}" type="presOf" srcId="{31A7024B-4653-4FAB-85B0-260B56A59513}" destId="{46B82CA0-982A-4F63-8B51-B36304E773D7}" srcOrd="0" destOrd="0" presId="urn:microsoft.com/office/officeart/2018/2/layout/IconLabelList"/>
    <dgm:cxn modelId="{38FF2D4C-FB0B-4136-9187-D613DEFBBB0E}" type="presOf" srcId="{9D776738-34C3-41FF-B936-3489C721CAD2}" destId="{089F18AF-C73B-409D-BBEA-CDB28CBC455F}" srcOrd="0" destOrd="0" presId="urn:microsoft.com/office/officeart/2018/2/layout/IconLabelList"/>
    <dgm:cxn modelId="{0A504FBF-A717-4A4C-8267-428DDA2AFE78}" srcId="{9C936C77-6C3D-4DC3-A318-80E7A7AD6402}" destId="{9D776738-34C3-41FF-B936-3489C721CAD2}" srcOrd="2" destOrd="0" parTransId="{6204D257-34A2-4F22-A313-48C241F10A4A}" sibTransId="{859F6227-60DB-4AEB-9687-87011885555F}"/>
    <dgm:cxn modelId="{2A05E3F6-EFA2-406B-83F3-CAA2069F90D9}" type="presOf" srcId="{9C936C77-6C3D-4DC3-A318-80E7A7AD6402}" destId="{6DA8F363-7D0D-4132-B984-594EBE4ED0B5}" srcOrd="0" destOrd="0" presId="urn:microsoft.com/office/officeart/2018/2/layout/IconLabelList"/>
    <dgm:cxn modelId="{C31AE401-3FC0-4EFD-B5D9-A6EDE9A74940}" type="presParOf" srcId="{6DA8F363-7D0D-4132-B984-594EBE4ED0B5}" destId="{B50FBFAF-8159-4B52-8363-86C40ED0EF3B}" srcOrd="0" destOrd="0" presId="urn:microsoft.com/office/officeart/2018/2/layout/IconLabelList"/>
    <dgm:cxn modelId="{01374C5C-90CD-45BE-B2C8-B779CCBF63CD}" type="presParOf" srcId="{B50FBFAF-8159-4B52-8363-86C40ED0EF3B}" destId="{A30C62AA-9CFB-4883-BB7C-0AE6A1890EA7}" srcOrd="0" destOrd="0" presId="urn:microsoft.com/office/officeart/2018/2/layout/IconLabelList"/>
    <dgm:cxn modelId="{54ECE705-9ADE-4E2C-BB95-F70E6499D53C}" type="presParOf" srcId="{B50FBFAF-8159-4B52-8363-86C40ED0EF3B}" destId="{2010809C-FF22-4238-8E3E-D98A3483A3EC}" srcOrd="1" destOrd="0" presId="urn:microsoft.com/office/officeart/2018/2/layout/IconLabelList"/>
    <dgm:cxn modelId="{E3C45018-6F6F-407A-9FCC-4E2190432D76}" type="presParOf" srcId="{B50FBFAF-8159-4B52-8363-86C40ED0EF3B}" destId="{46B82CA0-982A-4F63-8B51-B36304E773D7}" srcOrd="2" destOrd="0" presId="urn:microsoft.com/office/officeart/2018/2/layout/IconLabelList"/>
    <dgm:cxn modelId="{05CFBFC7-DF3F-4FDC-B74F-9D9C457D3FF2}" type="presParOf" srcId="{6DA8F363-7D0D-4132-B984-594EBE4ED0B5}" destId="{BA84D7C9-EB25-44C0-A028-1CD7682B449A}" srcOrd="1" destOrd="0" presId="urn:microsoft.com/office/officeart/2018/2/layout/IconLabelList"/>
    <dgm:cxn modelId="{24CF0942-9B48-479E-975A-08BE78BA814C}" type="presParOf" srcId="{6DA8F363-7D0D-4132-B984-594EBE4ED0B5}" destId="{D9F706A8-C1C4-4434-B33D-30327723461E}" srcOrd="2" destOrd="0" presId="urn:microsoft.com/office/officeart/2018/2/layout/IconLabelList"/>
    <dgm:cxn modelId="{7689005F-2F3B-436D-8BB2-728A3E2BA372}" type="presParOf" srcId="{D9F706A8-C1C4-4434-B33D-30327723461E}" destId="{B84C6403-787D-4711-9526-0CA8259DC171}" srcOrd="0" destOrd="0" presId="urn:microsoft.com/office/officeart/2018/2/layout/IconLabelList"/>
    <dgm:cxn modelId="{62B83637-BE05-4E51-AD35-6F2CA6B7743B}" type="presParOf" srcId="{D9F706A8-C1C4-4434-B33D-30327723461E}" destId="{70F48B9C-F88A-41EB-ADD5-CC14FDE855AA}" srcOrd="1" destOrd="0" presId="urn:microsoft.com/office/officeart/2018/2/layout/IconLabelList"/>
    <dgm:cxn modelId="{0FBF8B9E-BCB6-4939-9798-BEAFBE4CF4F2}" type="presParOf" srcId="{D9F706A8-C1C4-4434-B33D-30327723461E}" destId="{9125E7FC-C94F-4612-8C0A-D8A7DA2059A6}" srcOrd="2" destOrd="0" presId="urn:microsoft.com/office/officeart/2018/2/layout/IconLabelList"/>
    <dgm:cxn modelId="{3C43160F-33E2-4991-B21D-674BB85EA730}" type="presParOf" srcId="{6DA8F363-7D0D-4132-B984-594EBE4ED0B5}" destId="{9F76E004-7C15-4019-9846-072E07D6F30D}" srcOrd="3" destOrd="0" presId="urn:microsoft.com/office/officeart/2018/2/layout/IconLabelList"/>
    <dgm:cxn modelId="{96150B63-A273-43D2-9D7E-374457FCE94D}" type="presParOf" srcId="{6DA8F363-7D0D-4132-B984-594EBE4ED0B5}" destId="{C8FEBC31-EE2C-422D-85E3-9B3E6808F221}" srcOrd="4" destOrd="0" presId="urn:microsoft.com/office/officeart/2018/2/layout/IconLabelList"/>
    <dgm:cxn modelId="{E747AAC2-3ABB-4B7C-A139-C2D32D76296E}" type="presParOf" srcId="{C8FEBC31-EE2C-422D-85E3-9B3E6808F221}" destId="{64FCE8B4-ED70-4EDA-B664-BAF255A159E3}" srcOrd="0" destOrd="0" presId="urn:microsoft.com/office/officeart/2018/2/layout/IconLabelList"/>
    <dgm:cxn modelId="{E42AE1FD-431C-43E6-AD00-23C0E27F1418}" type="presParOf" srcId="{C8FEBC31-EE2C-422D-85E3-9B3E6808F221}" destId="{6926D01E-CDB0-4302-AF07-3B7D63031AEB}" srcOrd="1" destOrd="0" presId="urn:microsoft.com/office/officeart/2018/2/layout/IconLabelList"/>
    <dgm:cxn modelId="{94825CF1-9B6E-426A-A157-92AA5CB7F389}" type="presParOf" srcId="{C8FEBC31-EE2C-422D-85E3-9B3E6808F221}" destId="{089F18AF-C73B-409D-BBEA-CDB28CBC455F}"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5924323-BE8E-40EB-AD92-14534CA1FBC7}"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88A35A34-F6E4-48C8-8C06-8E5DA5F87838}">
      <dgm:prSet/>
      <dgm:spPr/>
      <dgm:t>
        <a:bodyPr/>
        <a:lstStyle/>
        <a:p>
          <a:pPr>
            <a:defRPr cap="all"/>
          </a:pPr>
          <a:r>
            <a:rPr lang="en-GB"/>
            <a:t>Raw materials</a:t>
          </a:r>
          <a:endParaRPr lang="en-US"/>
        </a:p>
      </dgm:t>
    </dgm:pt>
    <dgm:pt modelId="{E59413CB-E050-4BE4-934E-94AD990F8182}" type="parTrans" cxnId="{4FB96A40-CF58-41C2-83BF-866625288A39}">
      <dgm:prSet/>
      <dgm:spPr/>
      <dgm:t>
        <a:bodyPr/>
        <a:lstStyle/>
        <a:p>
          <a:endParaRPr lang="en-US"/>
        </a:p>
      </dgm:t>
    </dgm:pt>
    <dgm:pt modelId="{62F286C7-0534-4AE7-80AD-AF36A30B4EF8}" type="sibTrans" cxnId="{4FB96A40-CF58-41C2-83BF-866625288A39}">
      <dgm:prSet/>
      <dgm:spPr/>
      <dgm:t>
        <a:bodyPr/>
        <a:lstStyle/>
        <a:p>
          <a:endParaRPr lang="en-US"/>
        </a:p>
      </dgm:t>
    </dgm:pt>
    <dgm:pt modelId="{85707385-5A44-40DE-BDEF-875EE14839B6}">
      <dgm:prSet/>
      <dgm:spPr/>
      <dgm:t>
        <a:bodyPr/>
        <a:lstStyle/>
        <a:p>
          <a:pPr>
            <a:defRPr cap="all"/>
          </a:pPr>
          <a:r>
            <a:rPr lang="en-GB"/>
            <a:t>Employee costs – scarce skills</a:t>
          </a:r>
          <a:endParaRPr lang="en-US"/>
        </a:p>
      </dgm:t>
    </dgm:pt>
    <dgm:pt modelId="{C47DB703-4BC5-4B84-885F-A92C29BBB6B1}" type="parTrans" cxnId="{0CFA500D-B3F9-44F2-8259-7824ACF63740}">
      <dgm:prSet/>
      <dgm:spPr/>
      <dgm:t>
        <a:bodyPr/>
        <a:lstStyle/>
        <a:p>
          <a:endParaRPr lang="en-US"/>
        </a:p>
      </dgm:t>
    </dgm:pt>
    <dgm:pt modelId="{C237B307-4983-4B41-90D5-B073ABF17E82}" type="sibTrans" cxnId="{0CFA500D-B3F9-44F2-8259-7824ACF63740}">
      <dgm:prSet/>
      <dgm:spPr/>
      <dgm:t>
        <a:bodyPr/>
        <a:lstStyle/>
        <a:p>
          <a:endParaRPr lang="en-US"/>
        </a:p>
      </dgm:t>
    </dgm:pt>
    <dgm:pt modelId="{8E94F668-4989-4B9E-BD11-FDBF206F735A}">
      <dgm:prSet/>
      <dgm:spPr/>
      <dgm:t>
        <a:bodyPr/>
        <a:lstStyle/>
        <a:p>
          <a:pPr>
            <a:defRPr cap="all"/>
          </a:pPr>
          <a:r>
            <a:rPr lang="en-GB"/>
            <a:t>Site costs</a:t>
          </a:r>
          <a:endParaRPr lang="en-US"/>
        </a:p>
      </dgm:t>
    </dgm:pt>
    <dgm:pt modelId="{569C72E0-1DB5-4E25-AC1D-8A6A4750C199}" type="parTrans" cxnId="{E678B87C-C112-45BA-80A5-3C2160FABB50}">
      <dgm:prSet/>
      <dgm:spPr/>
      <dgm:t>
        <a:bodyPr/>
        <a:lstStyle/>
        <a:p>
          <a:endParaRPr lang="en-US"/>
        </a:p>
      </dgm:t>
    </dgm:pt>
    <dgm:pt modelId="{FED23EC3-A592-4D7D-B467-6B962345BDFD}" type="sibTrans" cxnId="{E678B87C-C112-45BA-80A5-3C2160FABB50}">
      <dgm:prSet/>
      <dgm:spPr/>
      <dgm:t>
        <a:bodyPr/>
        <a:lstStyle/>
        <a:p>
          <a:endParaRPr lang="en-US"/>
        </a:p>
      </dgm:t>
    </dgm:pt>
    <dgm:pt modelId="{E7FC63A3-251B-4780-85A7-69068A186BE1}">
      <dgm:prSet/>
      <dgm:spPr/>
      <dgm:t>
        <a:bodyPr/>
        <a:lstStyle/>
        <a:p>
          <a:pPr>
            <a:defRPr cap="all"/>
          </a:pPr>
          <a:r>
            <a:rPr lang="en-GB"/>
            <a:t>Any other costs?</a:t>
          </a:r>
          <a:endParaRPr lang="en-US"/>
        </a:p>
      </dgm:t>
    </dgm:pt>
    <dgm:pt modelId="{7C14F3B3-8D2D-4D2E-9D4A-FB7233806B1E}" type="parTrans" cxnId="{B955EDFC-0880-4AD7-B0FA-1296E8833E35}">
      <dgm:prSet/>
      <dgm:spPr/>
      <dgm:t>
        <a:bodyPr/>
        <a:lstStyle/>
        <a:p>
          <a:endParaRPr lang="en-US"/>
        </a:p>
      </dgm:t>
    </dgm:pt>
    <dgm:pt modelId="{3C501388-A8C6-4D9F-B42B-0F87CA2DB561}" type="sibTrans" cxnId="{B955EDFC-0880-4AD7-B0FA-1296E8833E35}">
      <dgm:prSet/>
      <dgm:spPr/>
      <dgm:t>
        <a:bodyPr/>
        <a:lstStyle/>
        <a:p>
          <a:endParaRPr lang="en-US"/>
        </a:p>
      </dgm:t>
    </dgm:pt>
    <dgm:pt modelId="{86956BE4-9C97-4FE0-8188-33E6FE40622C}">
      <dgm:prSet/>
      <dgm:spPr/>
      <dgm:t>
        <a:bodyPr/>
        <a:lstStyle/>
        <a:p>
          <a:pPr>
            <a:defRPr cap="all"/>
          </a:pPr>
          <a:r>
            <a:rPr lang="en-GB"/>
            <a:t>How could organisations reduce costs?</a:t>
          </a:r>
          <a:endParaRPr lang="en-US"/>
        </a:p>
      </dgm:t>
    </dgm:pt>
    <dgm:pt modelId="{BF2191DF-2514-490D-9F53-E544962106DD}" type="parTrans" cxnId="{376BA090-32AB-4087-850A-9B317FFC4754}">
      <dgm:prSet/>
      <dgm:spPr/>
      <dgm:t>
        <a:bodyPr/>
        <a:lstStyle/>
        <a:p>
          <a:endParaRPr lang="en-US"/>
        </a:p>
      </dgm:t>
    </dgm:pt>
    <dgm:pt modelId="{713AC2C6-5F8E-4C58-AA09-A78F44EF7C32}" type="sibTrans" cxnId="{376BA090-32AB-4087-850A-9B317FFC4754}">
      <dgm:prSet/>
      <dgm:spPr/>
      <dgm:t>
        <a:bodyPr/>
        <a:lstStyle/>
        <a:p>
          <a:endParaRPr lang="en-US"/>
        </a:p>
      </dgm:t>
    </dgm:pt>
    <dgm:pt modelId="{D7C27101-34B2-498A-AE10-4AA42C4107B7}" type="pres">
      <dgm:prSet presAssocID="{D5924323-BE8E-40EB-AD92-14534CA1FBC7}" presName="root" presStyleCnt="0">
        <dgm:presLayoutVars>
          <dgm:dir/>
          <dgm:resizeHandles val="exact"/>
        </dgm:presLayoutVars>
      </dgm:prSet>
      <dgm:spPr/>
    </dgm:pt>
    <dgm:pt modelId="{58696E56-AA24-4E72-BB8D-C384B956FA98}" type="pres">
      <dgm:prSet presAssocID="{88A35A34-F6E4-48C8-8C06-8E5DA5F87838}" presName="compNode" presStyleCnt="0"/>
      <dgm:spPr/>
    </dgm:pt>
    <dgm:pt modelId="{F15AA73E-6E2F-435E-BD70-A9583B2A7B59}" type="pres">
      <dgm:prSet presAssocID="{88A35A34-F6E4-48C8-8C06-8E5DA5F87838}" presName="iconBgRect" presStyleLbl="bgShp" presStyleIdx="0" presStyleCnt="5"/>
      <dgm:spPr/>
    </dgm:pt>
    <dgm:pt modelId="{8860B432-79BA-4909-8439-E905FC3D4D78}" type="pres">
      <dgm:prSet presAssocID="{88A35A34-F6E4-48C8-8C06-8E5DA5F8783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ning Tools"/>
        </a:ext>
      </dgm:extLst>
    </dgm:pt>
    <dgm:pt modelId="{6C00FA14-0BD6-4515-AF0E-29A533CCFEEE}" type="pres">
      <dgm:prSet presAssocID="{88A35A34-F6E4-48C8-8C06-8E5DA5F87838}" presName="spaceRect" presStyleCnt="0"/>
      <dgm:spPr/>
    </dgm:pt>
    <dgm:pt modelId="{108449FB-FF2D-4538-A0B3-28B51CDA3922}" type="pres">
      <dgm:prSet presAssocID="{88A35A34-F6E4-48C8-8C06-8E5DA5F87838}" presName="textRect" presStyleLbl="revTx" presStyleIdx="0" presStyleCnt="5">
        <dgm:presLayoutVars>
          <dgm:chMax val="1"/>
          <dgm:chPref val="1"/>
        </dgm:presLayoutVars>
      </dgm:prSet>
      <dgm:spPr/>
    </dgm:pt>
    <dgm:pt modelId="{CD9B76DC-628D-4692-A1F0-5ABC2F193C97}" type="pres">
      <dgm:prSet presAssocID="{62F286C7-0534-4AE7-80AD-AF36A30B4EF8}" presName="sibTrans" presStyleCnt="0"/>
      <dgm:spPr/>
    </dgm:pt>
    <dgm:pt modelId="{642BDE0A-B156-4907-9EB9-3B765D87CF3E}" type="pres">
      <dgm:prSet presAssocID="{85707385-5A44-40DE-BDEF-875EE14839B6}" presName="compNode" presStyleCnt="0"/>
      <dgm:spPr/>
    </dgm:pt>
    <dgm:pt modelId="{811FDD4E-E399-4884-910F-20C2057E7F11}" type="pres">
      <dgm:prSet presAssocID="{85707385-5A44-40DE-BDEF-875EE14839B6}" presName="iconBgRect" presStyleLbl="bgShp" presStyleIdx="1" presStyleCnt="5"/>
      <dgm:spPr/>
    </dgm:pt>
    <dgm:pt modelId="{737FE466-CAB3-49AD-9811-43231AEEE8C5}" type="pres">
      <dgm:prSet presAssocID="{85707385-5A44-40DE-BDEF-875EE14839B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E8FB7258-5E86-4188-9EDC-B29915737194}" type="pres">
      <dgm:prSet presAssocID="{85707385-5A44-40DE-BDEF-875EE14839B6}" presName="spaceRect" presStyleCnt="0"/>
      <dgm:spPr/>
    </dgm:pt>
    <dgm:pt modelId="{B56177FA-4C95-4A1F-83A4-E03783642720}" type="pres">
      <dgm:prSet presAssocID="{85707385-5A44-40DE-BDEF-875EE14839B6}" presName="textRect" presStyleLbl="revTx" presStyleIdx="1" presStyleCnt="5">
        <dgm:presLayoutVars>
          <dgm:chMax val="1"/>
          <dgm:chPref val="1"/>
        </dgm:presLayoutVars>
      </dgm:prSet>
      <dgm:spPr/>
    </dgm:pt>
    <dgm:pt modelId="{1AC85FA7-6DDD-4CED-A38E-AF11BEFE363E}" type="pres">
      <dgm:prSet presAssocID="{C237B307-4983-4B41-90D5-B073ABF17E82}" presName="sibTrans" presStyleCnt="0"/>
      <dgm:spPr/>
    </dgm:pt>
    <dgm:pt modelId="{625A4163-0AC3-4246-A8C6-E2236F5139D9}" type="pres">
      <dgm:prSet presAssocID="{8E94F668-4989-4B9E-BD11-FDBF206F735A}" presName="compNode" presStyleCnt="0"/>
      <dgm:spPr/>
    </dgm:pt>
    <dgm:pt modelId="{55DA6194-8900-418F-875A-DA2013FA5AA8}" type="pres">
      <dgm:prSet presAssocID="{8E94F668-4989-4B9E-BD11-FDBF206F735A}" presName="iconBgRect" presStyleLbl="bgShp" presStyleIdx="2" presStyleCnt="5"/>
      <dgm:spPr/>
    </dgm:pt>
    <dgm:pt modelId="{14BDA40E-6B43-4A1E-9904-CE450DCF8D93}" type="pres">
      <dgm:prSet presAssocID="{8E94F668-4989-4B9E-BD11-FDBF206F735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FD1CB996-62F8-4CE6-A090-0A2CB8CF05D2}" type="pres">
      <dgm:prSet presAssocID="{8E94F668-4989-4B9E-BD11-FDBF206F735A}" presName="spaceRect" presStyleCnt="0"/>
      <dgm:spPr/>
    </dgm:pt>
    <dgm:pt modelId="{0A8FFE69-465D-4050-8A72-352902BB8781}" type="pres">
      <dgm:prSet presAssocID="{8E94F668-4989-4B9E-BD11-FDBF206F735A}" presName="textRect" presStyleLbl="revTx" presStyleIdx="2" presStyleCnt="5">
        <dgm:presLayoutVars>
          <dgm:chMax val="1"/>
          <dgm:chPref val="1"/>
        </dgm:presLayoutVars>
      </dgm:prSet>
      <dgm:spPr/>
    </dgm:pt>
    <dgm:pt modelId="{D768769A-8C88-446F-9C29-DD211B12DE4F}" type="pres">
      <dgm:prSet presAssocID="{FED23EC3-A592-4D7D-B467-6B962345BDFD}" presName="sibTrans" presStyleCnt="0"/>
      <dgm:spPr/>
    </dgm:pt>
    <dgm:pt modelId="{887E9B08-D338-438F-B570-FA9113C13170}" type="pres">
      <dgm:prSet presAssocID="{E7FC63A3-251B-4780-85A7-69068A186BE1}" presName="compNode" presStyleCnt="0"/>
      <dgm:spPr/>
    </dgm:pt>
    <dgm:pt modelId="{DA6F3576-D4CA-46F8-99CF-8C0D478E8517}" type="pres">
      <dgm:prSet presAssocID="{E7FC63A3-251B-4780-85A7-69068A186BE1}" presName="iconBgRect" presStyleLbl="bgShp" presStyleIdx="3" presStyleCnt="5"/>
      <dgm:spPr/>
    </dgm:pt>
    <dgm:pt modelId="{DD3B9DEC-03BC-4147-882F-5B886C7A561F}" type="pres">
      <dgm:prSet presAssocID="{E7FC63A3-251B-4780-85A7-69068A186BE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7032DCBD-5C69-4422-9D23-90EECAA4E290}" type="pres">
      <dgm:prSet presAssocID="{E7FC63A3-251B-4780-85A7-69068A186BE1}" presName="spaceRect" presStyleCnt="0"/>
      <dgm:spPr/>
    </dgm:pt>
    <dgm:pt modelId="{E99CAD27-61C8-44DF-A0A3-A24955D73C0D}" type="pres">
      <dgm:prSet presAssocID="{E7FC63A3-251B-4780-85A7-69068A186BE1}" presName="textRect" presStyleLbl="revTx" presStyleIdx="3" presStyleCnt="5">
        <dgm:presLayoutVars>
          <dgm:chMax val="1"/>
          <dgm:chPref val="1"/>
        </dgm:presLayoutVars>
      </dgm:prSet>
      <dgm:spPr/>
    </dgm:pt>
    <dgm:pt modelId="{37572523-4655-499C-9B62-DCB444C49212}" type="pres">
      <dgm:prSet presAssocID="{3C501388-A8C6-4D9F-B42B-0F87CA2DB561}" presName="sibTrans" presStyleCnt="0"/>
      <dgm:spPr/>
    </dgm:pt>
    <dgm:pt modelId="{EFFA5A0B-D71F-462C-B1B6-92D309930E45}" type="pres">
      <dgm:prSet presAssocID="{86956BE4-9C97-4FE0-8188-33E6FE40622C}" presName="compNode" presStyleCnt="0"/>
      <dgm:spPr/>
    </dgm:pt>
    <dgm:pt modelId="{14A054B2-4AA1-44E4-8A8E-80AFCF96EE2E}" type="pres">
      <dgm:prSet presAssocID="{86956BE4-9C97-4FE0-8188-33E6FE40622C}" presName="iconBgRect" presStyleLbl="bgShp" presStyleIdx="4" presStyleCnt="5"/>
      <dgm:spPr/>
    </dgm:pt>
    <dgm:pt modelId="{BEC29B7E-00D7-4AB2-95C5-9739B6843D34}" type="pres">
      <dgm:prSet presAssocID="{86956BE4-9C97-4FE0-8188-33E6FE40622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ins"/>
        </a:ext>
      </dgm:extLst>
    </dgm:pt>
    <dgm:pt modelId="{C11A12C7-58BE-4D66-941F-B7FCEB75CD22}" type="pres">
      <dgm:prSet presAssocID="{86956BE4-9C97-4FE0-8188-33E6FE40622C}" presName="spaceRect" presStyleCnt="0"/>
      <dgm:spPr/>
    </dgm:pt>
    <dgm:pt modelId="{8B00C200-73DB-4763-9E26-198E299338C4}" type="pres">
      <dgm:prSet presAssocID="{86956BE4-9C97-4FE0-8188-33E6FE40622C}" presName="textRect" presStyleLbl="revTx" presStyleIdx="4" presStyleCnt="5">
        <dgm:presLayoutVars>
          <dgm:chMax val="1"/>
          <dgm:chPref val="1"/>
        </dgm:presLayoutVars>
      </dgm:prSet>
      <dgm:spPr/>
    </dgm:pt>
  </dgm:ptLst>
  <dgm:cxnLst>
    <dgm:cxn modelId="{0CFA500D-B3F9-44F2-8259-7824ACF63740}" srcId="{D5924323-BE8E-40EB-AD92-14534CA1FBC7}" destId="{85707385-5A44-40DE-BDEF-875EE14839B6}" srcOrd="1" destOrd="0" parTransId="{C47DB703-4BC5-4B84-885F-A92C29BBB6B1}" sibTransId="{C237B307-4983-4B41-90D5-B073ABF17E82}"/>
    <dgm:cxn modelId="{4FB96A40-CF58-41C2-83BF-866625288A39}" srcId="{D5924323-BE8E-40EB-AD92-14534CA1FBC7}" destId="{88A35A34-F6E4-48C8-8C06-8E5DA5F87838}" srcOrd="0" destOrd="0" parTransId="{E59413CB-E050-4BE4-934E-94AD990F8182}" sibTransId="{62F286C7-0534-4AE7-80AD-AF36A30B4EF8}"/>
    <dgm:cxn modelId="{3A9B875B-99EE-4910-B19B-7432DADF3E7B}" type="presOf" srcId="{D5924323-BE8E-40EB-AD92-14534CA1FBC7}" destId="{D7C27101-34B2-498A-AE10-4AA42C4107B7}" srcOrd="0" destOrd="0" presId="urn:microsoft.com/office/officeart/2018/5/layout/IconCircleLabelList"/>
    <dgm:cxn modelId="{A910365A-AF3F-4122-A64E-9EA4B72DD58C}" type="presOf" srcId="{86956BE4-9C97-4FE0-8188-33E6FE40622C}" destId="{8B00C200-73DB-4763-9E26-198E299338C4}" srcOrd="0" destOrd="0" presId="urn:microsoft.com/office/officeart/2018/5/layout/IconCircleLabelList"/>
    <dgm:cxn modelId="{E678B87C-C112-45BA-80A5-3C2160FABB50}" srcId="{D5924323-BE8E-40EB-AD92-14534CA1FBC7}" destId="{8E94F668-4989-4B9E-BD11-FDBF206F735A}" srcOrd="2" destOrd="0" parTransId="{569C72E0-1DB5-4E25-AC1D-8A6A4750C199}" sibTransId="{FED23EC3-A592-4D7D-B467-6B962345BDFD}"/>
    <dgm:cxn modelId="{90F44384-DD4E-40F7-98A7-70DEA9F55B10}" type="presOf" srcId="{E7FC63A3-251B-4780-85A7-69068A186BE1}" destId="{E99CAD27-61C8-44DF-A0A3-A24955D73C0D}" srcOrd="0" destOrd="0" presId="urn:microsoft.com/office/officeart/2018/5/layout/IconCircleLabelList"/>
    <dgm:cxn modelId="{376BA090-32AB-4087-850A-9B317FFC4754}" srcId="{D5924323-BE8E-40EB-AD92-14534CA1FBC7}" destId="{86956BE4-9C97-4FE0-8188-33E6FE40622C}" srcOrd="4" destOrd="0" parTransId="{BF2191DF-2514-490D-9F53-E544962106DD}" sibTransId="{713AC2C6-5F8E-4C58-AA09-A78F44EF7C32}"/>
    <dgm:cxn modelId="{7BF4DF99-1307-462E-82DF-5F839E604C9E}" type="presOf" srcId="{85707385-5A44-40DE-BDEF-875EE14839B6}" destId="{B56177FA-4C95-4A1F-83A4-E03783642720}" srcOrd="0" destOrd="0" presId="urn:microsoft.com/office/officeart/2018/5/layout/IconCircleLabelList"/>
    <dgm:cxn modelId="{5EB6EEA5-F99C-474D-B68A-934F0916AF4A}" type="presOf" srcId="{8E94F668-4989-4B9E-BD11-FDBF206F735A}" destId="{0A8FFE69-465D-4050-8A72-352902BB8781}" srcOrd="0" destOrd="0" presId="urn:microsoft.com/office/officeart/2018/5/layout/IconCircleLabelList"/>
    <dgm:cxn modelId="{4E8C1BB6-9F1C-4BB7-ABEA-6585A9050C30}" type="presOf" srcId="{88A35A34-F6E4-48C8-8C06-8E5DA5F87838}" destId="{108449FB-FF2D-4538-A0B3-28B51CDA3922}" srcOrd="0" destOrd="0" presId="urn:microsoft.com/office/officeart/2018/5/layout/IconCircleLabelList"/>
    <dgm:cxn modelId="{B955EDFC-0880-4AD7-B0FA-1296E8833E35}" srcId="{D5924323-BE8E-40EB-AD92-14534CA1FBC7}" destId="{E7FC63A3-251B-4780-85A7-69068A186BE1}" srcOrd="3" destOrd="0" parTransId="{7C14F3B3-8D2D-4D2E-9D4A-FB7233806B1E}" sibTransId="{3C501388-A8C6-4D9F-B42B-0F87CA2DB561}"/>
    <dgm:cxn modelId="{0C4BF42F-FF93-4839-BD4E-C7D2F45CD9A7}" type="presParOf" srcId="{D7C27101-34B2-498A-AE10-4AA42C4107B7}" destId="{58696E56-AA24-4E72-BB8D-C384B956FA98}" srcOrd="0" destOrd="0" presId="urn:microsoft.com/office/officeart/2018/5/layout/IconCircleLabelList"/>
    <dgm:cxn modelId="{7A9907A8-2A14-4D04-80BD-419873C1BC37}" type="presParOf" srcId="{58696E56-AA24-4E72-BB8D-C384B956FA98}" destId="{F15AA73E-6E2F-435E-BD70-A9583B2A7B59}" srcOrd="0" destOrd="0" presId="urn:microsoft.com/office/officeart/2018/5/layout/IconCircleLabelList"/>
    <dgm:cxn modelId="{D22809FF-DCED-464D-BF9D-F4CB0D0ACB9E}" type="presParOf" srcId="{58696E56-AA24-4E72-BB8D-C384B956FA98}" destId="{8860B432-79BA-4909-8439-E905FC3D4D78}" srcOrd="1" destOrd="0" presId="urn:microsoft.com/office/officeart/2018/5/layout/IconCircleLabelList"/>
    <dgm:cxn modelId="{DD7418EA-A2CD-41AE-9869-56A69184203C}" type="presParOf" srcId="{58696E56-AA24-4E72-BB8D-C384B956FA98}" destId="{6C00FA14-0BD6-4515-AF0E-29A533CCFEEE}" srcOrd="2" destOrd="0" presId="urn:microsoft.com/office/officeart/2018/5/layout/IconCircleLabelList"/>
    <dgm:cxn modelId="{AA94D144-DC85-4946-BF82-C03F570B2872}" type="presParOf" srcId="{58696E56-AA24-4E72-BB8D-C384B956FA98}" destId="{108449FB-FF2D-4538-A0B3-28B51CDA3922}" srcOrd="3" destOrd="0" presId="urn:microsoft.com/office/officeart/2018/5/layout/IconCircleLabelList"/>
    <dgm:cxn modelId="{E3A7CF27-E910-49E0-90E8-BA92EFF189E0}" type="presParOf" srcId="{D7C27101-34B2-498A-AE10-4AA42C4107B7}" destId="{CD9B76DC-628D-4692-A1F0-5ABC2F193C97}" srcOrd="1" destOrd="0" presId="urn:microsoft.com/office/officeart/2018/5/layout/IconCircleLabelList"/>
    <dgm:cxn modelId="{CAD76083-E5CB-4803-89F0-7F6EA3661CB9}" type="presParOf" srcId="{D7C27101-34B2-498A-AE10-4AA42C4107B7}" destId="{642BDE0A-B156-4907-9EB9-3B765D87CF3E}" srcOrd="2" destOrd="0" presId="urn:microsoft.com/office/officeart/2018/5/layout/IconCircleLabelList"/>
    <dgm:cxn modelId="{8585239E-9867-477F-ADBB-BF371261EACC}" type="presParOf" srcId="{642BDE0A-B156-4907-9EB9-3B765D87CF3E}" destId="{811FDD4E-E399-4884-910F-20C2057E7F11}" srcOrd="0" destOrd="0" presId="urn:microsoft.com/office/officeart/2018/5/layout/IconCircleLabelList"/>
    <dgm:cxn modelId="{0414ABE3-1932-4593-807F-7D139E62507C}" type="presParOf" srcId="{642BDE0A-B156-4907-9EB9-3B765D87CF3E}" destId="{737FE466-CAB3-49AD-9811-43231AEEE8C5}" srcOrd="1" destOrd="0" presId="urn:microsoft.com/office/officeart/2018/5/layout/IconCircleLabelList"/>
    <dgm:cxn modelId="{6EF157BF-17A2-4B64-ACC0-0FB671F9AD09}" type="presParOf" srcId="{642BDE0A-B156-4907-9EB9-3B765D87CF3E}" destId="{E8FB7258-5E86-4188-9EDC-B29915737194}" srcOrd="2" destOrd="0" presId="urn:microsoft.com/office/officeart/2018/5/layout/IconCircleLabelList"/>
    <dgm:cxn modelId="{E33ACE2D-856C-40D3-AC31-25ECF4C38EFA}" type="presParOf" srcId="{642BDE0A-B156-4907-9EB9-3B765D87CF3E}" destId="{B56177FA-4C95-4A1F-83A4-E03783642720}" srcOrd="3" destOrd="0" presId="urn:microsoft.com/office/officeart/2018/5/layout/IconCircleLabelList"/>
    <dgm:cxn modelId="{4C59CA27-3605-40A3-8633-A6ADE1D60BE7}" type="presParOf" srcId="{D7C27101-34B2-498A-AE10-4AA42C4107B7}" destId="{1AC85FA7-6DDD-4CED-A38E-AF11BEFE363E}" srcOrd="3" destOrd="0" presId="urn:microsoft.com/office/officeart/2018/5/layout/IconCircleLabelList"/>
    <dgm:cxn modelId="{32871623-909C-4120-B098-141F8B4E2F35}" type="presParOf" srcId="{D7C27101-34B2-498A-AE10-4AA42C4107B7}" destId="{625A4163-0AC3-4246-A8C6-E2236F5139D9}" srcOrd="4" destOrd="0" presId="urn:microsoft.com/office/officeart/2018/5/layout/IconCircleLabelList"/>
    <dgm:cxn modelId="{DE8AA251-F372-41DE-9052-67A35D3634CF}" type="presParOf" srcId="{625A4163-0AC3-4246-A8C6-E2236F5139D9}" destId="{55DA6194-8900-418F-875A-DA2013FA5AA8}" srcOrd="0" destOrd="0" presId="urn:microsoft.com/office/officeart/2018/5/layout/IconCircleLabelList"/>
    <dgm:cxn modelId="{F2561351-B75B-4A0F-BC8E-5461E868138F}" type="presParOf" srcId="{625A4163-0AC3-4246-A8C6-E2236F5139D9}" destId="{14BDA40E-6B43-4A1E-9904-CE450DCF8D93}" srcOrd="1" destOrd="0" presId="urn:microsoft.com/office/officeart/2018/5/layout/IconCircleLabelList"/>
    <dgm:cxn modelId="{B1EA6939-A213-4373-BC9D-6B2C7A9A37B9}" type="presParOf" srcId="{625A4163-0AC3-4246-A8C6-E2236F5139D9}" destId="{FD1CB996-62F8-4CE6-A090-0A2CB8CF05D2}" srcOrd="2" destOrd="0" presId="urn:microsoft.com/office/officeart/2018/5/layout/IconCircleLabelList"/>
    <dgm:cxn modelId="{913F9405-7895-435B-9E25-7BE487349EBE}" type="presParOf" srcId="{625A4163-0AC3-4246-A8C6-E2236F5139D9}" destId="{0A8FFE69-465D-4050-8A72-352902BB8781}" srcOrd="3" destOrd="0" presId="urn:microsoft.com/office/officeart/2018/5/layout/IconCircleLabelList"/>
    <dgm:cxn modelId="{7C8BD78B-E1C3-4F76-A6AC-AB1C9CFC6490}" type="presParOf" srcId="{D7C27101-34B2-498A-AE10-4AA42C4107B7}" destId="{D768769A-8C88-446F-9C29-DD211B12DE4F}" srcOrd="5" destOrd="0" presId="urn:microsoft.com/office/officeart/2018/5/layout/IconCircleLabelList"/>
    <dgm:cxn modelId="{83F0FA13-4DF0-4B62-844B-BB61E0CCF537}" type="presParOf" srcId="{D7C27101-34B2-498A-AE10-4AA42C4107B7}" destId="{887E9B08-D338-438F-B570-FA9113C13170}" srcOrd="6" destOrd="0" presId="urn:microsoft.com/office/officeart/2018/5/layout/IconCircleLabelList"/>
    <dgm:cxn modelId="{18478870-0BC0-4DAB-B8DF-03F8E9BDB8EB}" type="presParOf" srcId="{887E9B08-D338-438F-B570-FA9113C13170}" destId="{DA6F3576-D4CA-46F8-99CF-8C0D478E8517}" srcOrd="0" destOrd="0" presId="urn:microsoft.com/office/officeart/2018/5/layout/IconCircleLabelList"/>
    <dgm:cxn modelId="{38DB6256-84C2-4226-B71E-3F331315F707}" type="presParOf" srcId="{887E9B08-D338-438F-B570-FA9113C13170}" destId="{DD3B9DEC-03BC-4147-882F-5B886C7A561F}" srcOrd="1" destOrd="0" presId="urn:microsoft.com/office/officeart/2018/5/layout/IconCircleLabelList"/>
    <dgm:cxn modelId="{8B28A034-0005-4C58-8E8B-D04767D35881}" type="presParOf" srcId="{887E9B08-D338-438F-B570-FA9113C13170}" destId="{7032DCBD-5C69-4422-9D23-90EECAA4E290}" srcOrd="2" destOrd="0" presId="urn:microsoft.com/office/officeart/2018/5/layout/IconCircleLabelList"/>
    <dgm:cxn modelId="{66BF4B5B-3497-4D20-99B0-43D7B3106FDD}" type="presParOf" srcId="{887E9B08-D338-438F-B570-FA9113C13170}" destId="{E99CAD27-61C8-44DF-A0A3-A24955D73C0D}" srcOrd="3" destOrd="0" presId="urn:microsoft.com/office/officeart/2018/5/layout/IconCircleLabelList"/>
    <dgm:cxn modelId="{36650AFD-D31B-42C8-9611-119003778D40}" type="presParOf" srcId="{D7C27101-34B2-498A-AE10-4AA42C4107B7}" destId="{37572523-4655-499C-9B62-DCB444C49212}" srcOrd="7" destOrd="0" presId="urn:microsoft.com/office/officeart/2018/5/layout/IconCircleLabelList"/>
    <dgm:cxn modelId="{2FA68514-DE3F-44EB-9716-585C2ECF86FF}" type="presParOf" srcId="{D7C27101-34B2-498A-AE10-4AA42C4107B7}" destId="{EFFA5A0B-D71F-462C-B1B6-92D309930E45}" srcOrd="8" destOrd="0" presId="urn:microsoft.com/office/officeart/2018/5/layout/IconCircleLabelList"/>
    <dgm:cxn modelId="{3E067D41-2C26-4EAA-B5E9-34740EEBBB7B}" type="presParOf" srcId="{EFFA5A0B-D71F-462C-B1B6-92D309930E45}" destId="{14A054B2-4AA1-44E4-8A8E-80AFCF96EE2E}" srcOrd="0" destOrd="0" presId="urn:microsoft.com/office/officeart/2018/5/layout/IconCircleLabelList"/>
    <dgm:cxn modelId="{00ABE323-83D0-4C86-877F-C4322F91ADE6}" type="presParOf" srcId="{EFFA5A0B-D71F-462C-B1B6-92D309930E45}" destId="{BEC29B7E-00D7-4AB2-95C5-9739B6843D34}" srcOrd="1" destOrd="0" presId="urn:microsoft.com/office/officeart/2018/5/layout/IconCircleLabelList"/>
    <dgm:cxn modelId="{F6C3B306-8690-4008-BAA7-D4CCAC95A47C}" type="presParOf" srcId="{EFFA5A0B-D71F-462C-B1B6-92D309930E45}" destId="{C11A12C7-58BE-4D66-941F-B7FCEB75CD22}" srcOrd="2" destOrd="0" presId="urn:microsoft.com/office/officeart/2018/5/layout/IconCircleLabelList"/>
    <dgm:cxn modelId="{D753D623-ABC5-44CB-A303-B747B4017C96}" type="presParOf" srcId="{EFFA5A0B-D71F-462C-B1B6-92D309930E45}" destId="{8B00C200-73DB-4763-9E26-198E299338C4}"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CB63BAC-1C4C-47BA-A3DD-E176C3CC4C2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0A241B3-F9C6-4E0E-925F-DA431A68674C}">
      <dgm:prSet/>
      <dgm:spPr/>
      <dgm:t>
        <a:bodyPr/>
        <a:lstStyle/>
        <a:p>
          <a:r>
            <a:rPr lang="en-GB"/>
            <a:t>Competition is on a global scale</a:t>
          </a:r>
          <a:endParaRPr lang="en-US"/>
        </a:p>
      </dgm:t>
    </dgm:pt>
    <dgm:pt modelId="{8E0B72B9-8687-41F7-8637-6B5E688FD357}" type="parTrans" cxnId="{0749CA60-1D87-461A-BE9A-0A7F1307FA6A}">
      <dgm:prSet/>
      <dgm:spPr/>
      <dgm:t>
        <a:bodyPr/>
        <a:lstStyle/>
        <a:p>
          <a:endParaRPr lang="en-US"/>
        </a:p>
      </dgm:t>
    </dgm:pt>
    <dgm:pt modelId="{F46D27F6-1C69-4C65-A419-60C518DF07EA}" type="sibTrans" cxnId="{0749CA60-1D87-461A-BE9A-0A7F1307FA6A}">
      <dgm:prSet/>
      <dgm:spPr/>
      <dgm:t>
        <a:bodyPr/>
        <a:lstStyle/>
        <a:p>
          <a:endParaRPr lang="en-US"/>
        </a:p>
      </dgm:t>
    </dgm:pt>
    <dgm:pt modelId="{56C38DE9-598C-4EC4-A25A-792EB8AB7126}">
      <dgm:prSet/>
      <dgm:spPr/>
      <dgm:t>
        <a:bodyPr/>
        <a:lstStyle/>
        <a:p>
          <a:r>
            <a:rPr lang="en-GB"/>
            <a:t>Metaverse – virtual or augmented reality, combining human and digital elements</a:t>
          </a:r>
          <a:endParaRPr lang="en-US"/>
        </a:p>
      </dgm:t>
    </dgm:pt>
    <dgm:pt modelId="{A779E524-A48F-42FD-8E48-5F8C6DAEF5C1}" type="parTrans" cxnId="{20D29274-2061-4E85-B2BE-3A4B16F45290}">
      <dgm:prSet/>
      <dgm:spPr/>
      <dgm:t>
        <a:bodyPr/>
        <a:lstStyle/>
        <a:p>
          <a:endParaRPr lang="en-US"/>
        </a:p>
      </dgm:t>
    </dgm:pt>
    <dgm:pt modelId="{47442AB6-9B48-45C2-8250-0BE04FEE75E0}" type="sibTrans" cxnId="{20D29274-2061-4E85-B2BE-3A4B16F45290}">
      <dgm:prSet/>
      <dgm:spPr/>
      <dgm:t>
        <a:bodyPr/>
        <a:lstStyle/>
        <a:p>
          <a:endParaRPr lang="en-US"/>
        </a:p>
      </dgm:t>
    </dgm:pt>
    <dgm:pt modelId="{CB8374BD-B17D-409B-9E35-48149C4D3696}">
      <dgm:prSet/>
      <dgm:spPr/>
      <dgm:t>
        <a:bodyPr/>
        <a:lstStyle/>
        <a:p>
          <a:r>
            <a:rPr lang="en-GB"/>
            <a:t>Ensuring social equality</a:t>
          </a:r>
          <a:endParaRPr lang="en-US"/>
        </a:p>
      </dgm:t>
    </dgm:pt>
    <dgm:pt modelId="{D39A1BEC-0638-42A4-ADC7-C81EB20A7AC3}" type="parTrans" cxnId="{74F30B2A-9041-416F-AC4D-E020A57B8600}">
      <dgm:prSet/>
      <dgm:spPr/>
      <dgm:t>
        <a:bodyPr/>
        <a:lstStyle/>
        <a:p>
          <a:endParaRPr lang="en-US"/>
        </a:p>
      </dgm:t>
    </dgm:pt>
    <dgm:pt modelId="{A28AF43B-0AB7-4B29-83CD-0141BF218666}" type="sibTrans" cxnId="{74F30B2A-9041-416F-AC4D-E020A57B8600}">
      <dgm:prSet/>
      <dgm:spPr/>
      <dgm:t>
        <a:bodyPr/>
        <a:lstStyle/>
        <a:p>
          <a:endParaRPr lang="en-US"/>
        </a:p>
      </dgm:t>
    </dgm:pt>
    <dgm:pt modelId="{064FB1FA-8888-4BB3-A6FA-55BC44F089BF}">
      <dgm:prSet/>
      <dgm:spPr/>
      <dgm:t>
        <a:bodyPr/>
        <a:lstStyle/>
        <a:p>
          <a:r>
            <a:rPr lang="en-GB"/>
            <a:t>Ensuring environmental sustainability</a:t>
          </a:r>
          <a:endParaRPr lang="en-US"/>
        </a:p>
      </dgm:t>
    </dgm:pt>
    <dgm:pt modelId="{AF729417-1951-4C3B-ADD3-7C1EB06E3B0D}" type="parTrans" cxnId="{F613E07F-8322-4E11-B084-177D47C7EDFE}">
      <dgm:prSet/>
      <dgm:spPr/>
      <dgm:t>
        <a:bodyPr/>
        <a:lstStyle/>
        <a:p>
          <a:endParaRPr lang="en-US"/>
        </a:p>
      </dgm:t>
    </dgm:pt>
    <dgm:pt modelId="{A873BB41-C7F7-4C9C-8082-9D2063382616}" type="sibTrans" cxnId="{F613E07F-8322-4E11-B084-177D47C7EDFE}">
      <dgm:prSet/>
      <dgm:spPr/>
      <dgm:t>
        <a:bodyPr/>
        <a:lstStyle/>
        <a:p>
          <a:endParaRPr lang="en-US"/>
        </a:p>
      </dgm:t>
    </dgm:pt>
    <dgm:pt modelId="{5332C4F1-1A42-47FF-BFFC-11009B6FE8C3}">
      <dgm:prSet/>
      <dgm:spPr/>
      <dgm:t>
        <a:bodyPr/>
        <a:lstStyle/>
        <a:p>
          <a:r>
            <a:rPr lang="en-GB"/>
            <a:t>Difficulties of collaborating with other organisations</a:t>
          </a:r>
          <a:endParaRPr lang="en-US"/>
        </a:p>
      </dgm:t>
    </dgm:pt>
    <dgm:pt modelId="{8CDE7CF0-810C-4CC6-B9BD-1B3085D701D2}" type="parTrans" cxnId="{C633B188-E8E7-445C-90FB-5D6DAC990DB7}">
      <dgm:prSet/>
      <dgm:spPr/>
      <dgm:t>
        <a:bodyPr/>
        <a:lstStyle/>
        <a:p>
          <a:endParaRPr lang="en-US"/>
        </a:p>
      </dgm:t>
    </dgm:pt>
    <dgm:pt modelId="{191C5CE7-617D-437C-B1AB-EE3264B9BA6E}" type="sibTrans" cxnId="{C633B188-E8E7-445C-90FB-5D6DAC990DB7}">
      <dgm:prSet/>
      <dgm:spPr/>
      <dgm:t>
        <a:bodyPr/>
        <a:lstStyle/>
        <a:p>
          <a:endParaRPr lang="en-US"/>
        </a:p>
      </dgm:t>
    </dgm:pt>
    <dgm:pt modelId="{849F44A8-1DE0-4183-95D3-3A8F98526A1E}" type="pres">
      <dgm:prSet presAssocID="{CCB63BAC-1C4C-47BA-A3DD-E176C3CC4C2E}" presName="linear" presStyleCnt="0">
        <dgm:presLayoutVars>
          <dgm:animLvl val="lvl"/>
          <dgm:resizeHandles val="exact"/>
        </dgm:presLayoutVars>
      </dgm:prSet>
      <dgm:spPr/>
    </dgm:pt>
    <dgm:pt modelId="{9D7F170C-CD9F-4009-ABF4-377BD3358806}" type="pres">
      <dgm:prSet presAssocID="{E0A241B3-F9C6-4E0E-925F-DA431A68674C}" presName="parentText" presStyleLbl="node1" presStyleIdx="0" presStyleCnt="5">
        <dgm:presLayoutVars>
          <dgm:chMax val="0"/>
          <dgm:bulletEnabled val="1"/>
        </dgm:presLayoutVars>
      </dgm:prSet>
      <dgm:spPr/>
    </dgm:pt>
    <dgm:pt modelId="{41316DC6-6623-4DB1-BFF6-19874EC5EFEE}" type="pres">
      <dgm:prSet presAssocID="{F46D27F6-1C69-4C65-A419-60C518DF07EA}" presName="spacer" presStyleCnt="0"/>
      <dgm:spPr/>
    </dgm:pt>
    <dgm:pt modelId="{45B9F7D8-53B3-4B92-A60B-F3929F5755EF}" type="pres">
      <dgm:prSet presAssocID="{56C38DE9-598C-4EC4-A25A-792EB8AB7126}" presName="parentText" presStyleLbl="node1" presStyleIdx="1" presStyleCnt="5">
        <dgm:presLayoutVars>
          <dgm:chMax val="0"/>
          <dgm:bulletEnabled val="1"/>
        </dgm:presLayoutVars>
      </dgm:prSet>
      <dgm:spPr/>
    </dgm:pt>
    <dgm:pt modelId="{6C4816BD-3134-4C76-8FEB-9CE86E997603}" type="pres">
      <dgm:prSet presAssocID="{47442AB6-9B48-45C2-8250-0BE04FEE75E0}" presName="spacer" presStyleCnt="0"/>
      <dgm:spPr/>
    </dgm:pt>
    <dgm:pt modelId="{4D27195F-8B5A-41C0-B0C8-80439F7D361B}" type="pres">
      <dgm:prSet presAssocID="{CB8374BD-B17D-409B-9E35-48149C4D3696}" presName="parentText" presStyleLbl="node1" presStyleIdx="2" presStyleCnt="5">
        <dgm:presLayoutVars>
          <dgm:chMax val="0"/>
          <dgm:bulletEnabled val="1"/>
        </dgm:presLayoutVars>
      </dgm:prSet>
      <dgm:spPr/>
    </dgm:pt>
    <dgm:pt modelId="{88799028-0904-4EE0-AE1D-8873BDAADC75}" type="pres">
      <dgm:prSet presAssocID="{A28AF43B-0AB7-4B29-83CD-0141BF218666}" presName="spacer" presStyleCnt="0"/>
      <dgm:spPr/>
    </dgm:pt>
    <dgm:pt modelId="{36B073F7-A1DA-4777-9585-DD53DCBFDFE1}" type="pres">
      <dgm:prSet presAssocID="{064FB1FA-8888-4BB3-A6FA-55BC44F089BF}" presName="parentText" presStyleLbl="node1" presStyleIdx="3" presStyleCnt="5">
        <dgm:presLayoutVars>
          <dgm:chMax val="0"/>
          <dgm:bulletEnabled val="1"/>
        </dgm:presLayoutVars>
      </dgm:prSet>
      <dgm:spPr/>
    </dgm:pt>
    <dgm:pt modelId="{EE535D9F-9656-4AFF-8A11-4AD7C1CB435B}" type="pres">
      <dgm:prSet presAssocID="{A873BB41-C7F7-4C9C-8082-9D2063382616}" presName="spacer" presStyleCnt="0"/>
      <dgm:spPr/>
    </dgm:pt>
    <dgm:pt modelId="{38DF0ACB-523F-44C3-B6FA-8BB9777C8607}" type="pres">
      <dgm:prSet presAssocID="{5332C4F1-1A42-47FF-BFFC-11009B6FE8C3}" presName="parentText" presStyleLbl="node1" presStyleIdx="4" presStyleCnt="5">
        <dgm:presLayoutVars>
          <dgm:chMax val="0"/>
          <dgm:bulletEnabled val="1"/>
        </dgm:presLayoutVars>
      </dgm:prSet>
      <dgm:spPr/>
    </dgm:pt>
  </dgm:ptLst>
  <dgm:cxnLst>
    <dgm:cxn modelId="{1D2EC918-6887-4F46-85A8-B4C3DF4DF2DC}" type="presOf" srcId="{56C38DE9-598C-4EC4-A25A-792EB8AB7126}" destId="{45B9F7D8-53B3-4B92-A60B-F3929F5755EF}" srcOrd="0" destOrd="0" presId="urn:microsoft.com/office/officeart/2005/8/layout/vList2"/>
    <dgm:cxn modelId="{74F30B2A-9041-416F-AC4D-E020A57B8600}" srcId="{CCB63BAC-1C4C-47BA-A3DD-E176C3CC4C2E}" destId="{CB8374BD-B17D-409B-9E35-48149C4D3696}" srcOrd="2" destOrd="0" parTransId="{D39A1BEC-0638-42A4-ADC7-C81EB20A7AC3}" sibTransId="{A28AF43B-0AB7-4B29-83CD-0141BF218666}"/>
    <dgm:cxn modelId="{2147253C-C116-4308-A82F-03685075811C}" type="presOf" srcId="{064FB1FA-8888-4BB3-A6FA-55BC44F089BF}" destId="{36B073F7-A1DA-4777-9585-DD53DCBFDFE1}" srcOrd="0" destOrd="0" presId="urn:microsoft.com/office/officeart/2005/8/layout/vList2"/>
    <dgm:cxn modelId="{0749CA60-1D87-461A-BE9A-0A7F1307FA6A}" srcId="{CCB63BAC-1C4C-47BA-A3DD-E176C3CC4C2E}" destId="{E0A241B3-F9C6-4E0E-925F-DA431A68674C}" srcOrd="0" destOrd="0" parTransId="{8E0B72B9-8687-41F7-8637-6B5E688FD357}" sibTransId="{F46D27F6-1C69-4C65-A419-60C518DF07EA}"/>
    <dgm:cxn modelId="{ADB04146-EB3E-4880-8D21-DDECE3DA7976}" type="presOf" srcId="{CCB63BAC-1C4C-47BA-A3DD-E176C3CC4C2E}" destId="{849F44A8-1DE0-4183-95D3-3A8F98526A1E}" srcOrd="0" destOrd="0" presId="urn:microsoft.com/office/officeart/2005/8/layout/vList2"/>
    <dgm:cxn modelId="{20D29274-2061-4E85-B2BE-3A4B16F45290}" srcId="{CCB63BAC-1C4C-47BA-A3DD-E176C3CC4C2E}" destId="{56C38DE9-598C-4EC4-A25A-792EB8AB7126}" srcOrd="1" destOrd="0" parTransId="{A779E524-A48F-42FD-8E48-5F8C6DAEF5C1}" sibTransId="{47442AB6-9B48-45C2-8250-0BE04FEE75E0}"/>
    <dgm:cxn modelId="{B37CA954-9E1E-4770-86F9-90176B5B1F15}" type="presOf" srcId="{5332C4F1-1A42-47FF-BFFC-11009B6FE8C3}" destId="{38DF0ACB-523F-44C3-B6FA-8BB9777C8607}" srcOrd="0" destOrd="0" presId="urn:microsoft.com/office/officeart/2005/8/layout/vList2"/>
    <dgm:cxn modelId="{F613E07F-8322-4E11-B084-177D47C7EDFE}" srcId="{CCB63BAC-1C4C-47BA-A3DD-E176C3CC4C2E}" destId="{064FB1FA-8888-4BB3-A6FA-55BC44F089BF}" srcOrd="3" destOrd="0" parTransId="{AF729417-1951-4C3B-ADD3-7C1EB06E3B0D}" sibTransId="{A873BB41-C7F7-4C9C-8082-9D2063382616}"/>
    <dgm:cxn modelId="{C633B188-E8E7-445C-90FB-5D6DAC990DB7}" srcId="{CCB63BAC-1C4C-47BA-A3DD-E176C3CC4C2E}" destId="{5332C4F1-1A42-47FF-BFFC-11009B6FE8C3}" srcOrd="4" destOrd="0" parTransId="{8CDE7CF0-810C-4CC6-B9BD-1B3085D701D2}" sibTransId="{191C5CE7-617D-437C-B1AB-EE3264B9BA6E}"/>
    <dgm:cxn modelId="{1430F7CC-1B4F-4E88-AE6A-3BD716021D37}" type="presOf" srcId="{CB8374BD-B17D-409B-9E35-48149C4D3696}" destId="{4D27195F-8B5A-41C0-B0C8-80439F7D361B}" srcOrd="0" destOrd="0" presId="urn:microsoft.com/office/officeart/2005/8/layout/vList2"/>
    <dgm:cxn modelId="{0B0172CF-2B00-413F-9191-1BECF62CA168}" type="presOf" srcId="{E0A241B3-F9C6-4E0E-925F-DA431A68674C}" destId="{9D7F170C-CD9F-4009-ABF4-377BD3358806}" srcOrd="0" destOrd="0" presId="urn:microsoft.com/office/officeart/2005/8/layout/vList2"/>
    <dgm:cxn modelId="{18DBD073-1C0E-45F2-8727-7982B1A05ED0}" type="presParOf" srcId="{849F44A8-1DE0-4183-95D3-3A8F98526A1E}" destId="{9D7F170C-CD9F-4009-ABF4-377BD3358806}" srcOrd="0" destOrd="0" presId="urn:microsoft.com/office/officeart/2005/8/layout/vList2"/>
    <dgm:cxn modelId="{3FE173E0-0BA4-4663-9E66-DD832EDA3D2A}" type="presParOf" srcId="{849F44A8-1DE0-4183-95D3-3A8F98526A1E}" destId="{41316DC6-6623-4DB1-BFF6-19874EC5EFEE}" srcOrd="1" destOrd="0" presId="urn:microsoft.com/office/officeart/2005/8/layout/vList2"/>
    <dgm:cxn modelId="{D7692BA1-99FD-4AD8-B333-7AF34148EB0F}" type="presParOf" srcId="{849F44A8-1DE0-4183-95D3-3A8F98526A1E}" destId="{45B9F7D8-53B3-4B92-A60B-F3929F5755EF}" srcOrd="2" destOrd="0" presId="urn:microsoft.com/office/officeart/2005/8/layout/vList2"/>
    <dgm:cxn modelId="{440F65E5-6734-4AF9-A46D-2B277A26F630}" type="presParOf" srcId="{849F44A8-1DE0-4183-95D3-3A8F98526A1E}" destId="{6C4816BD-3134-4C76-8FEB-9CE86E997603}" srcOrd="3" destOrd="0" presId="urn:microsoft.com/office/officeart/2005/8/layout/vList2"/>
    <dgm:cxn modelId="{05AAA573-54FF-43A9-9D1C-6338A63E1DE0}" type="presParOf" srcId="{849F44A8-1DE0-4183-95D3-3A8F98526A1E}" destId="{4D27195F-8B5A-41C0-B0C8-80439F7D361B}" srcOrd="4" destOrd="0" presId="urn:microsoft.com/office/officeart/2005/8/layout/vList2"/>
    <dgm:cxn modelId="{295E3755-5201-4617-8627-80721DC30516}" type="presParOf" srcId="{849F44A8-1DE0-4183-95D3-3A8F98526A1E}" destId="{88799028-0904-4EE0-AE1D-8873BDAADC75}" srcOrd="5" destOrd="0" presId="urn:microsoft.com/office/officeart/2005/8/layout/vList2"/>
    <dgm:cxn modelId="{E6477DC4-49AA-4569-8C36-52DBDE10A4CC}" type="presParOf" srcId="{849F44A8-1DE0-4183-95D3-3A8F98526A1E}" destId="{36B073F7-A1DA-4777-9585-DD53DCBFDFE1}" srcOrd="6" destOrd="0" presId="urn:microsoft.com/office/officeart/2005/8/layout/vList2"/>
    <dgm:cxn modelId="{0740A044-D2D1-4E54-BC89-3151963B7117}" type="presParOf" srcId="{849F44A8-1DE0-4183-95D3-3A8F98526A1E}" destId="{EE535D9F-9656-4AFF-8A11-4AD7C1CB435B}" srcOrd="7" destOrd="0" presId="urn:microsoft.com/office/officeart/2005/8/layout/vList2"/>
    <dgm:cxn modelId="{546346EF-4CF7-4255-A26E-A39C5332318D}" type="presParOf" srcId="{849F44A8-1DE0-4183-95D3-3A8F98526A1E}" destId="{38DF0ACB-523F-44C3-B6FA-8BB9777C8607}" srcOrd="8"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420B2F-C5A8-4372-B9D3-6332D15CE10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9657C10-3139-4F85-9E42-716EB864D91F}">
      <dgm:prSet/>
      <dgm:spPr/>
      <dgm:t>
        <a:bodyPr/>
        <a:lstStyle/>
        <a:p>
          <a:r>
            <a:rPr lang="en-GB" b="0" i="0"/>
            <a:t>CEOs and boards</a:t>
          </a:r>
          <a:endParaRPr lang="en-US"/>
        </a:p>
      </dgm:t>
    </dgm:pt>
    <dgm:pt modelId="{FB3797E4-3097-4E3F-B8AF-C9ADA986903A}" type="parTrans" cxnId="{E93AF408-B6F8-4D35-A49B-2A042F7C637D}">
      <dgm:prSet/>
      <dgm:spPr/>
      <dgm:t>
        <a:bodyPr/>
        <a:lstStyle/>
        <a:p>
          <a:endParaRPr lang="en-US"/>
        </a:p>
      </dgm:t>
    </dgm:pt>
    <dgm:pt modelId="{B76B297F-9488-4A31-8FF6-323BBF115C3B}" type="sibTrans" cxnId="{E93AF408-B6F8-4D35-A49B-2A042F7C637D}">
      <dgm:prSet/>
      <dgm:spPr/>
      <dgm:t>
        <a:bodyPr/>
        <a:lstStyle/>
        <a:p>
          <a:endParaRPr lang="en-US"/>
        </a:p>
      </dgm:t>
    </dgm:pt>
    <dgm:pt modelId="{0FBBC905-A6D2-4865-AE61-691B87156C30}">
      <dgm:prSet/>
      <dgm:spPr/>
      <dgm:t>
        <a:bodyPr/>
        <a:lstStyle/>
        <a:p>
          <a:r>
            <a:rPr lang="en-GB" b="0" i="0"/>
            <a:t>Chief operating officer (COO)</a:t>
          </a:r>
          <a:endParaRPr lang="en-US"/>
        </a:p>
      </dgm:t>
    </dgm:pt>
    <dgm:pt modelId="{57C5323B-2861-4555-894B-33627F3AB635}" type="parTrans" cxnId="{7E46E71C-08F4-4823-A531-C745B69373F8}">
      <dgm:prSet/>
      <dgm:spPr/>
      <dgm:t>
        <a:bodyPr/>
        <a:lstStyle/>
        <a:p>
          <a:endParaRPr lang="en-US"/>
        </a:p>
      </dgm:t>
    </dgm:pt>
    <dgm:pt modelId="{7F102085-D334-406A-BE55-B41484107F9A}" type="sibTrans" cxnId="{7E46E71C-08F4-4823-A531-C745B69373F8}">
      <dgm:prSet/>
      <dgm:spPr/>
      <dgm:t>
        <a:bodyPr/>
        <a:lstStyle/>
        <a:p>
          <a:endParaRPr lang="en-US"/>
        </a:p>
      </dgm:t>
    </dgm:pt>
    <dgm:pt modelId="{92616623-1E85-4BF3-A9AC-0AFCCD3529F3}">
      <dgm:prSet/>
      <dgm:spPr/>
      <dgm:t>
        <a:bodyPr/>
        <a:lstStyle/>
        <a:p>
          <a:r>
            <a:rPr lang="en-GB" b="0" i="0"/>
            <a:t>Chief marketing officer (CMO)</a:t>
          </a:r>
          <a:endParaRPr lang="en-US"/>
        </a:p>
      </dgm:t>
    </dgm:pt>
    <dgm:pt modelId="{EBBC59A7-BD36-4C32-B395-3CFD3375D010}" type="parTrans" cxnId="{77981E88-1019-4F9F-84FD-ECA6D66B6E14}">
      <dgm:prSet/>
      <dgm:spPr/>
      <dgm:t>
        <a:bodyPr/>
        <a:lstStyle/>
        <a:p>
          <a:endParaRPr lang="en-US"/>
        </a:p>
      </dgm:t>
    </dgm:pt>
    <dgm:pt modelId="{01701F8A-BCAA-40A5-A4AC-A4DE8E0B6971}" type="sibTrans" cxnId="{77981E88-1019-4F9F-84FD-ECA6D66B6E14}">
      <dgm:prSet/>
      <dgm:spPr/>
      <dgm:t>
        <a:bodyPr/>
        <a:lstStyle/>
        <a:p>
          <a:endParaRPr lang="en-US"/>
        </a:p>
      </dgm:t>
    </dgm:pt>
    <dgm:pt modelId="{44B430E1-B236-4AE3-957D-6410E5CE1D3F}">
      <dgm:prSet/>
      <dgm:spPr/>
      <dgm:t>
        <a:bodyPr/>
        <a:lstStyle/>
        <a:p>
          <a:r>
            <a:rPr lang="en-GB" b="0" i="0"/>
            <a:t>Chief financial officers (CFOs)</a:t>
          </a:r>
          <a:endParaRPr lang="en-US"/>
        </a:p>
      </dgm:t>
    </dgm:pt>
    <dgm:pt modelId="{455B1CD7-FBCF-449F-907D-7AA636CCFDC1}" type="parTrans" cxnId="{53471B56-E323-4869-9BDC-9DEF9C132F1C}">
      <dgm:prSet/>
      <dgm:spPr/>
      <dgm:t>
        <a:bodyPr/>
        <a:lstStyle/>
        <a:p>
          <a:endParaRPr lang="en-US"/>
        </a:p>
      </dgm:t>
    </dgm:pt>
    <dgm:pt modelId="{378F4AC2-4CD8-499F-B9F9-E9A8682086CF}" type="sibTrans" cxnId="{53471B56-E323-4869-9BDC-9DEF9C132F1C}">
      <dgm:prSet/>
      <dgm:spPr/>
      <dgm:t>
        <a:bodyPr/>
        <a:lstStyle/>
        <a:p>
          <a:endParaRPr lang="en-US"/>
        </a:p>
      </dgm:t>
    </dgm:pt>
    <dgm:pt modelId="{09B63B7A-D19A-4AC6-833A-78E19B67A296}">
      <dgm:prSet/>
      <dgm:spPr/>
      <dgm:t>
        <a:bodyPr/>
        <a:lstStyle/>
        <a:p>
          <a:r>
            <a:rPr lang="en-GB" b="0" i="0"/>
            <a:t>Chief human resource officers (CHROs)</a:t>
          </a:r>
          <a:endParaRPr lang="en-US"/>
        </a:p>
      </dgm:t>
    </dgm:pt>
    <dgm:pt modelId="{1D801793-73C4-4654-AE46-2A81A27DC7BC}" type="parTrans" cxnId="{89955131-AFF0-4B1A-9DC4-B6BDE115C86F}">
      <dgm:prSet/>
      <dgm:spPr/>
      <dgm:t>
        <a:bodyPr/>
        <a:lstStyle/>
        <a:p>
          <a:endParaRPr lang="en-US"/>
        </a:p>
      </dgm:t>
    </dgm:pt>
    <dgm:pt modelId="{2A562594-2374-4C7C-BA06-CB97ED594804}" type="sibTrans" cxnId="{89955131-AFF0-4B1A-9DC4-B6BDE115C86F}">
      <dgm:prSet/>
      <dgm:spPr/>
      <dgm:t>
        <a:bodyPr/>
        <a:lstStyle/>
        <a:p>
          <a:endParaRPr lang="en-US"/>
        </a:p>
      </dgm:t>
    </dgm:pt>
    <dgm:pt modelId="{3937A590-475C-4780-84F3-B2F48F1D1234}">
      <dgm:prSet/>
      <dgm:spPr/>
      <dgm:t>
        <a:bodyPr/>
        <a:lstStyle/>
        <a:p>
          <a:r>
            <a:rPr lang="en-GB"/>
            <a:t>Legal Team</a:t>
          </a:r>
          <a:endParaRPr lang="en-US"/>
        </a:p>
      </dgm:t>
    </dgm:pt>
    <dgm:pt modelId="{1970AEFE-88AB-46C5-A531-F18750E12BEA}" type="parTrans" cxnId="{9CE2CD9C-051E-4DFC-9456-B5281CFDD5F8}">
      <dgm:prSet/>
      <dgm:spPr/>
      <dgm:t>
        <a:bodyPr/>
        <a:lstStyle/>
        <a:p>
          <a:endParaRPr lang="en-US"/>
        </a:p>
      </dgm:t>
    </dgm:pt>
    <dgm:pt modelId="{0D1869B2-73EB-44EF-B08C-BBEB3253CEED}" type="sibTrans" cxnId="{9CE2CD9C-051E-4DFC-9456-B5281CFDD5F8}">
      <dgm:prSet/>
      <dgm:spPr/>
      <dgm:t>
        <a:bodyPr/>
        <a:lstStyle/>
        <a:p>
          <a:endParaRPr lang="en-US"/>
        </a:p>
      </dgm:t>
    </dgm:pt>
    <dgm:pt modelId="{A35A669A-B87E-42D7-BB0D-D677D58E52B3}">
      <dgm:prSet/>
      <dgm:spPr/>
      <dgm:t>
        <a:bodyPr/>
        <a:lstStyle/>
        <a:p>
          <a:r>
            <a:rPr lang="en-GB" b="0" i="0"/>
            <a:t>Tax leaders</a:t>
          </a:r>
          <a:endParaRPr lang="en-US"/>
        </a:p>
      </dgm:t>
    </dgm:pt>
    <dgm:pt modelId="{A62EF31F-5CCF-4C08-B8C3-C1555BCFAAB8}" type="parTrans" cxnId="{9320C3B6-8CA7-4D61-8F11-0BAAA3BCAE44}">
      <dgm:prSet/>
      <dgm:spPr/>
      <dgm:t>
        <a:bodyPr/>
        <a:lstStyle/>
        <a:p>
          <a:endParaRPr lang="en-US"/>
        </a:p>
      </dgm:t>
    </dgm:pt>
    <dgm:pt modelId="{74B27BEA-4210-4A91-A3B3-C8FB06800711}" type="sibTrans" cxnId="{9320C3B6-8CA7-4D61-8F11-0BAAA3BCAE44}">
      <dgm:prSet/>
      <dgm:spPr/>
      <dgm:t>
        <a:bodyPr/>
        <a:lstStyle/>
        <a:p>
          <a:endParaRPr lang="en-US"/>
        </a:p>
      </dgm:t>
    </dgm:pt>
    <dgm:pt modelId="{9AB76B2C-80CA-45F7-87D7-D26374481DA9}" type="pres">
      <dgm:prSet presAssocID="{C9420B2F-C5A8-4372-B9D3-6332D15CE108}" presName="diagram" presStyleCnt="0">
        <dgm:presLayoutVars>
          <dgm:dir/>
          <dgm:resizeHandles val="exact"/>
        </dgm:presLayoutVars>
      </dgm:prSet>
      <dgm:spPr/>
    </dgm:pt>
    <dgm:pt modelId="{B9155103-DF0C-4427-8CCC-83E19E7056CB}" type="pres">
      <dgm:prSet presAssocID="{89657C10-3139-4F85-9E42-716EB864D91F}" presName="node" presStyleLbl="node1" presStyleIdx="0" presStyleCnt="7">
        <dgm:presLayoutVars>
          <dgm:bulletEnabled val="1"/>
        </dgm:presLayoutVars>
      </dgm:prSet>
      <dgm:spPr/>
    </dgm:pt>
    <dgm:pt modelId="{06580CE8-1AC1-4332-92E3-607707B32D7F}" type="pres">
      <dgm:prSet presAssocID="{B76B297F-9488-4A31-8FF6-323BBF115C3B}" presName="sibTrans" presStyleCnt="0"/>
      <dgm:spPr/>
    </dgm:pt>
    <dgm:pt modelId="{BE9EA860-9017-425D-A218-7B235EBB0273}" type="pres">
      <dgm:prSet presAssocID="{0FBBC905-A6D2-4865-AE61-691B87156C30}" presName="node" presStyleLbl="node1" presStyleIdx="1" presStyleCnt="7">
        <dgm:presLayoutVars>
          <dgm:bulletEnabled val="1"/>
        </dgm:presLayoutVars>
      </dgm:prSet>
      <dgm:spPr/>
    </dgm:pt>
    <dgm:pt modelId="{A1F8A204-1D88-4A09-91CC-D6A227233DBE}" type="pres">
      <dgm:prSet presAssocID="{7F102085-D334-406A-BE55-B41484107F9A}" presName="sibTrans" presStyleCnt="0"/>
      <dgm:spPr/>
    </dgm:pt>
    <dgm:pt modelId="{6256437D-0DD8-43FB-A4B0-80435C29BAAD}" type="pres">
      <dgm:prSet presAssocID="{92616623-1E85-4BF3-A9AC-0AFCCD3529F3}" presName="node" presStyleLbl="node1" presStyleIdx="2" presStyleCnt="7">
        <dgm:presLayoutVars>
          <dgm:bulletEnabled val="1"/>
        </dgm:presLayoutVars>
      </dgm:prSet>
      <dgm:spPr/>
    </dgm:pt>
    <dgm:pt modelId="{24170DB9-DB5B-4155-AF9D-867EE2D3D997}" type="pres">
      <dgm:prSet presAssocID="{01701F8A-BCAA-40A5-A4AC-A4DE8E0B6971}" presName="sibTrans" presStyleCnt="0"/>
      <dgm:spPr/>
    </dgm:pt>
    <dgm:pt modelId="{2217392B-946F-45C2-B068-8698BFDCB3F0}" type="pres">
      <dgm:prSet presAssocID="{44B430E1-B236-4AE3-957D-6410E5CE1D3F}" presName="node" presStyleLbl="node1" presStyleIdx="3" presStyleCnt="7">
        <dgm:presLayoutVars>
          <dgm:bulletEnabled val="1"/>
        </dgm:presLayoutVars>
      </dgm:prSet>
      <dgm:spPr/>
    </dgm:pt>
    <dgm:pt modelId="{B6F837EB-C424-4454-9B37-055A7F389E95}" type="pres">
      <dgm:prSet presAssocID="{378F4AC2-4CD8-499F-B9F9-E9A8682086CF}" presName="sibTrans" presStyleCnt="0"/>
      <dgm:spPr/>
    </dgm:pt>
    <dgm:pt modelId="{966136EA-C91C-42C7-ACE5-F84F15D6CD20}" type="pres">
      <dgm:prSet presAssocID="{09B63B7A-D19A-4AC6-833A-78E19B67A296}" presName="node" presStyleLbl="node1" presStyleIdx="4" presStyleCnt="7">
        <dgm:presLayoutVars>
          <dgm:bulletEnabled val="1"/>
        </dgm:presLayoutVars>
      </dgm:prSet>
      <dgm:spPr/>
    </dgm:pt>
    <dgm:pt modelId="{3BAFF1F6-983F-4741-A741-5783097DA69D}" type="pres">
      <dgm:prSet presAssocID="{2A562594-2374-4C7C-BA06-CB97ED594804}" presName="sibTrans" presStyleCnt="0"/>
      <dgm:spPr/>
    </dgm:pt>
    <dgm:pt modelId="{2D6F084A-53D3-42D5-9FF0-DAEC59542050}" type="pres">
      <dgm:prSet presAssocID="{3937A590-475C-4780-84F3-B2F48F1D1234}" presName="node" presStyleLbl="node1" presStyleIdx="5" presStyleCnt="7">
        <dgm:presLayoutVars>
          <dgm:bulletEnabled val="1"/>
        </dgm:presLayoutVars>
      </dgm:prSet>
      <dgm:spPr/>
    </dgm:pt>
    <dgm:pt modelId="{532F5B72-3B52-4D1E-A271-9D65DBD7460D}" type="pres">
      <dgm:prSet presAssocID="{0D1869B2-73EB-44EF-B08C-BBEB3253CEED}" presName="sibTrans" presStyleCnt="0"/>
      <dgm:spPr/>
    </dgm:pt>
    <dgm:pt modelId="{0E745E64-2C44-4236-BCDC-32EB03BC36CD}" type="pres">
      <dgm:prSet presAssocID="{A35A669A-B87E-42D7-BB0D-D677D58E52B3}" presName="node" presStyleLbl="node1" presStyleIdx="6" presStyleCnt="7">
        <dgm:presLayoutVars>
          <dgm:bulletEnabled val="1"/>
        </dgm:presLayoutVars>
      </dgm:prSet>
      <dgm:spPr/>
    </dgm:pt>
  </dgm:ptLst>
  <dgm:cxnLst>
    <dgm:cxn modelId="{E93AF408-B6F8-4D35-A49B-2A042F7C637D}" srcId="{C9420B2F-C5A8-4372-B9D3-6332D15CE108}" destId="{89657C10-3139-4F85-9E42-716EB864D91F}" srcOrd="0" destOrd="0" parTransId="{FB3797E4-3097-4E3F-B8AF-C9ADA986903A}" sibTransId="{B76B297F-9488-4A31-8FF6-323BBF115C3B}"/>
    <dgm:cxn modelId="{8D2A710F-3A0C-476F-AC69-2B32F79DB040}" type="presOf" srcId="{89657C10-3139-4F85-9E42-716EB864D91F}" destId="{B9155103-DF0C-4427-8CCC-83E19E7056CB}" srcOrd="0" destOrd="0" presId="urn:microsoft.com/office/officeart/2005/8/layout/default"/>
    <dgm:cxn modelId="{7E46E71C-08F4-4823-A531-C745B69373F8}" srcId="{C9420B2F-C5A8-4372-B9D3-6332D15CE108}" destId="{0FBBC905-A6D2-4865-AE61-691B87156C30}" srcOrd="1" destOrd="0" parTransId="{57C5323B-2861-4555-894B-33627F3AB635}" sibTransId="{7F102085-D334-406A-BE55-B41484107F9A}"/>
    <dgm:cxn modelId="{D594F31F-8AAF-4E44-A177-691817040833}" type="presOf" srcId="{0FBBC905-A6D2-4865-AE61-691B87156C30}" destId="{BE9EA860-9017-425D-A218-7B235EBB0273}" srcOrd="0" destOrd="0" presId="urn:microsoft.com/office/officeart/2005/8/layout/default"/>
    <dgm:cxn modelId="{89955131-AFF0-4B1A-9DC4-B6BDE115C86F}" srcId="{C9420B2F-C5A8-4372-B9D3-6332D15CE108}" destId="{09B63B7A-D19A-4AC6-833A-78E19B67A296}" srcOrd="4" destOrd="0" parTransId="{1D801793-73C4-4654-AE46-2A81A27DC7BC}" sibTransId="{2A562594-2374-4C7C-BA06-CB97ED594804}"/>
    <dgm:cxn modelId="{3515576C-7A0C-4003-AD18-D2FFD4536D4C}" type="presOf" srcId="{3937A590-475C-4780-84F3-B2F48F1D1234}" destId="{2D6F084A-53D3-42D5-9FF0-DAEC59542050}" srcOrd="0" destOrd="0" presId="urn:microsoft.com/office/officeart/2005/8/layout/default"/>
    <dgm:cxn modelId="{53471B56-E323-4869-9BDC-9DEF9C132F1C}" srcId="{C9420B2F-C5A8-4372-B9D3-6332D15CE108}" destId="{44B430E1-B236-4AE3-957D-6410E5CE1D3F}" srcOrd="3" destOrd="0" parTransId="{455B1CD7-FBCF-449F-907D-7AA636CCFDC1}" sibTransId="{378F4AC2-4CD8-499F-B9F9-E9A8682086CF}"/>
    <dgm:cxn modelId="{77981E88-1019-4F9F-84FD-ECA6D66B6E14}" srcId="{C9420B2F-C5A8-4372-B9D3-6332D15CE108}" destId="{92616623-1E85-4BF3-A9AC-0AFCCD3529F3}" srcOrd="2" destOrd="0" parTransId="{EBBC59A7-BD36-4C32-B395-3CFD3375D010}" sibTransId="{01701F8A-BCAA-40A5-A4AC-A4DE8E0B6971}"/>
    <dgm:cxn modelId="{9CE2CD9C-051E-4DFC-9456-B5281CFDD5F8}" srcId="{C9420B2F-C5A8-4372-B9D3-6332D15CE108}" destId="{3937A590-475C-4780-84F3-B2F48F1D1234}" srcOrd="5" destOrd="0" parTransId="{1970AEFE-88AB-46C5-A531-F18750E12BEA}" sibTransId="{0D1869B2-73EB-44EF-B08C-BBEB3253CEED}"/>
    <dgm:cxn modelId="{A01C96AA-DEBA-4CD5-AD71-658C675EC8FB}" type="presOf" srcId="{A35A669A-B87E-42D7-BB0D-D677D58E52B3}" destId="{0E745E64-2C44-4236-BCDC-32EB03BC36CD}" srcOrd="0" destOrd="0" presId="urn:microsoft.com/office/officeart/2005/8/layout/default"/>
    <dgm:cxn modelId="{9320C3B6-8CA7-4D61-8F11-0BAAA3BCAE44}" srcId="{C9420B2F-C5A8-4372-B9D3-6332D15CE108}" destId="{A35A669A-B87E-42D7-BB0D-D677D58E52B3}" srcOrd="6" destOrd="0" parTransId="{A62EF31F-5CCF-4C08-B8C3-C1555BCFAAB8}" sibTransId="{74B27BEA-4210-4A91-A3B3-C8FB06800711}"/>
    <dgm:cxn modelId="{89CDC6B6-155F-40C7-AED9-04D56717A386}" type="presOf" srcId="{92616623-1E85-4BF3-A9AC-0AFCCD3529F3}" destId="{6256437D-0DD8-43FB-A4B0-80435C29BAAD}" srcOrd="0" destOrd="0" presId="urn:microsoft.com/office/officeart/2005/8/layout/default"/>
    <dgm:cxn modelId="{059118D4-BA4C-42F1-A913-D49DE20E5F86}" type="presOf" srcId="{44B430E1-B236-4AE3-957D-6410E5CE1D3F}" destId="{2217392B-946F-45C2-B068-8698BFDCB3F0}" srcOrd="0" destOrd="0" presId="urn:microsoft.com/office/officeart/2005/8/layout/default"/>
    <dgm:cxn modelId="{B115DED9-6BA6-48C0-9E75-A7A4FC72F980}" type="presOf" srcId="{09B63B7A-D19A-4AC6-833A-78E19B67A296}" destId="{966136EA-C91C-42C7-ACE5-F84F15D6CD20}" srcOrd="0" destOrd="0" presId="urn:microsoft.com/office/officeart/2005/8/layout/default"/>
    <dgm:cxn modelId="{F4D8E2DB-1265-4182-9CEE-490C43DB55D6}" type="presOf" srcId="{C9420B2F-C5A8-4372-B9D3-6332D15CE108}" destId="{9AB76B2C-80CA-45F7-87D7-D26374481DA9}" srcOrd="0" destOrd="0" presId="urn:microsoft.com/office/officeart/2005/8/layout/default"/>
    <dgm:cxn modelId="{B2C60731-5877-4BAF-A9CF-BF1A78A0559B}" type="presParOf" srcId="{9AB76B2C-80CA-45F7-87D7-D26374481DA9}" destId="{B9155103-DF0C-4427-8CCC-83E19E7056CB}" srcOrd="0" destOrd="0" presId="urn:microsoft.com/office/officeart/2005/8/layout/default"/>
    <dgm:cxn modelId="{ADE550AB-4780-4B28-8E79-286EA0AC0074}" type="presParOf" srcId="{9AB76B2C-80CA-45F7-87D7-D26374481DA9}" destId="{06580CE8-1AC1-4332-92E3-607707B32D7F}" srcOrd="1" destOrd="0" presId="urn:microsoft.com/office/officeart/2005/8/layout/default"/>
    <dgm:cxn modelId="{8CEA0A6D-254F-4E5F-9F13-2A477C87D624}" type="presParOf" srcId="{9AB76B2C-80CA-45F7-87D7-D26374481DA9}" destId="{BE9EA860-9017-425D-A218-7B235EBB0273}" srcOrd="2" destOrd="0" presId="urn:microsoft.com/office/officeart/2005/8/layout/default"/>
    <dgm:cxn modelId="{5138CEF7-7D50-49A4-9C79-22A8C55B59FD}" type="presParOf" srcId="{9AB76B2C-80CA-45F7-87D7-D26374481DA9}" destId="{A1F8A204-1D88-4A09-91CC-D6A227233DBE}" srcOrd="3" destOrd="0" presId="urn:microsoft.com/office/officeart/2005/8/layout/default"/>
    <dgm:cxn modelId="{ED4FFC66-C1B2-4C19-8DF9-E4716A6F6810}" type="presParOf" srcId="{9AB76B2C-80CA-45F7-87D7-D26374481DA9}" destId="{6256437D-0DD8-43FB-A4B0-80435C29BAAD}" srcOrd="4" destOrd="0" presId="urn:microsoft.com/office/officeart/2005/8/layout/default"/>
    <dgm:cxn modelId="{BC9CCF29-BE89-48CF-B649-4049E03B1C14}" type="presParOf" srcId="{9AB76B2C-80CA-45F7-87D7-D26374481DA9}" destId="{24170DB9-DB5B-4155-AF9D-867EE2D3D997}" srcOrd="5" destOrd="0" presId="urn:microsoft.com/office/officeart/2005/8/layout/default"/>
    <dgm:cxn modelId="{188B461D-1256-4F53-B998-2A36B2A38825}" type="presParOf" srcId="{9AB76B2C-80CA-45F7-87D7-D26374481DA9}" destId="{2217392B-946F-45C2-B068-8698BFDCB3F0}" srcOrd="6" destOrd="0" presId="urn:microsoft.com/office/officeart/2005/8/layout/default"/>
    <dgm:cxn modelId="{C9CD0D90-1528-482C-B778-8CB9C8E781AD}" type="presParOf" srcId="{9AB76B2C-80CA-45F7-87D7-D26374481DA9}" destId="{B6F837EB-C424-4454-9B37-055A7F389E95}" srcOrd="7" destOrd="0" presId="urn:microsoft.com/office/officeart/2005/8/layout/default"/>
    <dgm:cxn modelId="{8401B9D8-9A67-4EF0-A1D4-69E538A9D16E}" type="presParOf" srcId="{9AB76B2C-80CA-45F7-87D7-D26374481DA9}" destId="{966136EA-C91C-42C7-ACE5-F84F15D6CD20}" srcOrd="8" destOrd="0" presId="urn:microsoft.com/office/officeart/2005/8/layout/default"/>
    <dgm:cxn modelId="{50C5B903-7337-4329-923F-3EDCB04FC548}" type="presParOf" srcId="{9AB76B2C-80CA-45F7-87D7-D26374481DA9}" destId="{3BAFF1F6-983F-4741-A741-5783097DA69D}" srcOrd="9" destOrd="0" presId="urn:microsoft.com/office/officeart/2005/8/layout/default"/>
    <dgm:cxn modelId="{502EF9FD-B0DD-4A6D-9AF8-30A9CB4A27B4}" type="presParOf" srcId="{9AB76B2C-80CA-45F7-87D7-D26374481DA9}" destId="{2D6F084A-53D3-42D5-9FF0-DAEC59542050}" srcOrd="10" destOrd="0" presId="urn:microsoft.com/office/officeart/2005/8/layout/default"/>
    <dgm:cxn modelId="{DC4B71F2-1462-46AC-8683-D979429F9242}" type="presParOf" srcId="{9AB76B2C-80CA-45F7-87D7-D26374481DA9}" destId="{532F5B72-3B52-4D1E-A271-9D65DBD7460D}" srcOrd="11" destOrd="0" presId="urn:microsoft.com/office/officeart/2005/8/layout/default"/>
    <dgm:cxn modelId="{1F5AF8BC-BA55-4BAC-BF1E-8E191B69E8F5}" type="presParOf" srcId="{9AB76B2C-80CA-45F7-87D7-D26374481DA9}" destId="{0E745E64-2C44-4236-BCDC-32EB03BC36CD}"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0535977-598F-4C1D-9489-7C8D99005409}"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D30A6CE-A8DB-49D3-9B28-951EDE3C5A2E}">
      <dgm:prSet/>
      <dgm:spPr/>
      <dgm:t>
        <a:bodyPr/>
        <a:lstStyle/>
        <a:p>
          <a:pPr>
            <a:defRPr cap="all"/>
          </a:pPr>
          <a:r>
            <a:rPr lang="en-GB"/>
            <a:t>What is R&amp;D</a:t>
          </a:r>
          <a:endParaRPr lang="en-US"/>
        </a:p>
      </dgm:t>
    </dgm:pt>
    <dgm:pt modelId="{29EAB920-DA24-4F45-87B0-F53838A3054B}" type="parTrans" cxnId="{A43F50F4-9A3F-4BB8-AC8B-94336AC3144B}">
      <dgm:prSet/>
      <dgm:spPr/>
      <dgm:t>
        <a:bodyPr/>
        <a:lstStyle/>
        <a:p>
          <a:endParaRPr lang="en-US"/>
        </a:p>
      </dgm:t>
    </dgm:pt>
    <dgm:pt modelId="{D617805E-8B6C-4611-AA7C-0D3CFC5A3DC8}" type="sibTrans" cxnId="{A43F50F4-9A3F-4BB8-AC8B-94336AC3144B}">
      <dgm:prSet/>
      <dgm:spPr/>
      <dgm:t>
        <a:bodyPr/>
        <a:lstStyle/>
        <a:p>
          <a:endParaRPr lang="en-US"/>
        </a:p>
      </dgm:t>
    </dgm:pt>
    <dgm:pt modelId="{E57FF855-6F1D-49B7-89B2-E598890ECD7A}">
      <dgm:prSet/>
      <dgm:spPr/>
      <dgm:t>
        <a:bodyPr/>
        <a:lstStyle/>
        <a:p>
          <a:pPr>
            <a:defRPr cap="all"/>
          </a:pPr>
          <a:r>
            <a:rPr lang="en-GB"/>
            <a:t>The R&amp;D Process</a:t>
          </a:r>
          <a:endParaRPr lang="en-US"/>
        </a:p>
      </dgm:t>
    </dgm:pt>
    <dgm:pt modelId="{073B277C-14DF-467B-8FF1-A4F9A2B408A1}" type="parTrans" cxnId="{AD31AFC2-E5AA-433E-9A1D-017CB0E197FF}">
      <dgm:prSet/>
      <dgm:spPr/>
      <dgm:t>
        <a:bodyPr/>
        <a:lstStyle/>
        <a:p>
          <a:endParaRPr lang="en-US"/>
        </a:p>
      </dgm:t>
    </dgm:pt>
    <dgm:pt modelId="{A258AB9D-B5FA-414E-A0DA-24417394CC4D}" type="sibTrans" cxnId="{AD31AFC2-E5AA-433E-9A1D-017CB0E197FF}">
      <dgm:prSet/>
      <dgm:spPr/>
      <dgm:t>
        <a:bodyPr/>
        <a:lstStyle/>
        <a:p>
          <a:endParaRPr lang="en-US"/>
        </a:p>
      </dgm:t>
    </dgm:pt>
    <dgm:pt modelId="{2B384FC5-A92C-49B7-AA56-2906E86DB6C0}">
      <dgm:prSet/>
      <dgm:spPr/>
      <dgm:t>
        <a:bodyPr/>
        <a:lstStyle/>
        <a:p>
          <a:pPr>
            <a:defRPr cap="all"/>
          </a:pPr>
          <a:r>
            <a:rPr lang="en-GB"/>
            <a:t>How R&amp;D can be managed, costs and complexity</a:t>
          </a:r>
          <a:endParaRPr lang="en-US"/>
        </a:p>
      </dgm:t>
    </dgm:pt>
    <dgm:pt modelId="{AB1D0B1A-3B4A-4479-881B-64B464D691F9}" type="parTrans" cxnId="{20FAB9AE-8C47-43FA-964E-AE8A92EFE296}">
      <dgm:prSet/>
      <dgm:spPr/>
      <dgm:t>
        <a:bodyPr/>
        <a:lstStyle/>
        <a:p>
          <a:endParaRPr lang="en-US"/>
        </a:p>
      </dgm:t>
    </dgm:pt>
    <dgm:pt modelId="{915C2F07-C383-47F8-97DB-24FD7E6E51EF}" type="sibTrans" cxnId="{20FAB9AE-8C47-43FA-964E-AE8A92EFE296}">
      <dgm:prSet/>
      <dgm:spPr/>
      <dgm:t>
        <a:bodyPr/>
        <a:lstStyle/>
        <a:p>
          <a:endParaRPr lang="en-US"/>
        </a:p>
      </dgm:t>
    </dgm:pt>
    <dgm:pt modelId="{71C31ECF-1EA6-47AF-BFF6-AD46B8FF8E92}">
      <dgm:prSet/>
      <dgm:spPr/>
      <dgm:t>
        <a:bodyPr/>
        <a:lstStyle/>
        <a:p>
          <a:pPr>
            <a:defRPr cap="all"/>
          </a:pPr>
          <a:r>
            <a:rPr lang="en-GB"/>
            <a:t>Current/possible future priorities of R&amp;D</a:t>
          </a:r>
          <a:endParaRPr lang="en-US"/>
        </a:p>
      </dgm:t>
    </dgm:pt>
    <dgm:pt modelId="{6928797B-DE51-40AB-82E3-65688296A295}" type="parTrans" cxnId="{0F674A70-EE5F-44DD-824D-76EE6E705670}">
      <dgm:prSet/>
      <dgm:spPr/>
      <dgm:t>
        <a:bodyPr/>
        <a:lstStyle/>
        <a:p>
          <a:endParaRPr lang="en-US"/>
        </a:p>
      </dgm:t>
    </dgm:pt>
    <dgm:pt modelId="{64F15620-CAC3-44A5-BCAF-9B24B42B36BF}" type="sibTrans" cxnId="{0F674A70-EE5F-44DD-824D-76EE6E705670}">
      <dgm:prSet/>
      <dgm:spPr/>
      <dgm:t>
        <a:bodyPr/>
        <a:lstStyle/>
        <a:p>
          <a:endParaRPr lang="en-US"/>
        </a:p>
      </dgm:t>
    </dgm:pt>
    <dgm:pt modelId="{880A2848-BF23-48AC-A8DD-D20449828AFE}" type="pres">
      <dgm:prSet presAssocID="{C0535977-598F-4C1D-9489-7C8D99005409}" presName="root" presStyleCnt="0">
        <dgm:presLayoutVars>
          <dgm:dir/>
          <dgm:resizeHandles val="exact"/>
        </dgm:presLayoutVars>
      </dgm:prSet>
      <dgm:spPr/>
    </dgm:pt>
    <dgm:pt modelId="{A9A5EF8D-523D-4BF4-A3F6-4F725D3E2923}" type="pres">
      <dgm:prSet presAssocID="{CD30A6CE-A8DB-49D3-9B28-951EDE3C5A2E}" presName="compNode" presStyleCnt="0"/>
      <dgm:spPr/>
    </dgm:pt>
    <dgm:pt modelId="{32851727-B810-411C-B04A-2AC9EA9AD367}" type="pres">
      <dgm:prSet presAssocID="{CD30A6CE-A8DB-49D3-9B28-951EDE3C5A2E}" presName="iconBgRect" presStyleLbl="bgShp" presStyleIdx="0" presStyleCnt="4"/>
      <dgm:spPr/>
    </dgm:pt>
    <dgm:pt modelId="{305BB029-123D-48E6-B7B4-DABE0D9AE074}" type="pres">
      <dgm:prSet presAssocID="{CD30A6CE-A8DB-49D3-9B28-951EDE3C5A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3FFC7AB-3797-498A-A500-6B5C068DC068}" type="pres">
      <dgm:prSet presAssocID="{CD30A6CE-A8DB-49D3-9B28-951EDE3C5A2E}" presName="spaceRect" presStyleCnt="0"/>
      <dgm:spPr/>
    </dgm:pt>
    <dgm:pt modelId="{F7A2008D-D20C-4D8A-94A2-7439A98C3997}" type="pres">
      <dgm:prSet presAssocID="{CD30A6CE-A8DB-49D3-9B28-951EDE3C5A2E}" presName="textRect" presStyleLbl="revTx" presStyleIdx="0" presStyleCnt="4">
        <dgm:presLayoutVars>
          <dgm:chMax val="1"/>
          <dgm:chPref val="1"/>
        </dgm:presLayoutVars>
      </dgm:prSet>
      <dgm:spPr/>
    </dgm:pt>
    <dgm:pt modelId="{25A82BFC-5679-4418-B822-364E93E335E8}" type="pres">
      <dgm:prSet presAssocID="{D617805E-8B6C-4611-AA7C-0D3CFC5A3DC8}" presName="sibTrans" presStyleCnt="0"/>
      <dgm:spPr/>
    </dgm:pt>
    <dgm:pt modelId="{5602B170-F615-4A6C-8AB2-57ADB7AEE702}" type="pres">
      <dgm:prSet presAssocID="{E57FF855-6F1D-49B7-89B2-E598890ECD7A}" presName="compNode" presStyleCnt="0"/>
      <dgm:spPr/>
    </dgm:pt>
    <dgm:pt modelId="{D1A458CD-61BA-4532-ADE2-4867861276C7}" type="pres">
      <dgm:prSet presAssocID="{E57FF855-6F1D-49B7-89B2-E598890ECD7A}" presName="iconBgRect" presStyleLbl="bgShp" presStyleIdx="1" presStyleCnt="4"/>
      <dgm:spPr/>
    </dgm:pt>
    <dgm:pt modelId="{2B31A1FD-A1EE-4949-AF77-89158C015000}" type="pres">
      <dgm:prSet presAssocID="{E57FF855-6F1D-49B7-89B2-E598890ECD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4F029211-14F2-46F0-88DE-4E08ECB99610}" type="pres">
      <dgm:prSet presAssocID="{E57FF855-6F1D-49B7-89B2-E598890ECD7A}" presName="spaceRect" presStyleCnt="0"/>
      <dgm:spPr/>
    </dgm:pt>
    <dgm:pt modelId="{9816148C-D7BB-4736-95B2-92E5F6127C10}" type="pres">
      <dgm:prSet presAssocID="{E57FF855-6F1D-49B7-89B2-E598890ECD7A}" presName="textRect" presStyleLbl="revTx" presStyleIdx="1" presStyleCnt="4">
        <dgm:presLayoutVars>
          <dgm:chMax val="1"/>
          <dgm:chPref val="1"/>
        </dgm:presLayoutVars>
      </dgm:prSet>
      <dgm:spPr/>
    </dgm:pt>
    <dgm:pt modelId="{D4F800C7-DA4E-43BD-86B1-5489A1222005}" type="pres">
      <dgm:prSet presAssocID="{A258AB9D-B5FA-414E-A0DA-24417394CC4D}" presName="sibTrans" presStyleCnt="0"/>
      <dgm:spPr/>
    </dgm:pt>
    <dgm:pt modelId="{65864C32-5A65-4D16-8FE5-856F9F689AA6}" type="pres">
      <dgm:prSet presAssocID="{2B384FC5-A92C-49B7-AA56-2906E86DB6C0}" presName="compNode" presStyleCnt="0"/>
      <dgm:spPr/>
    </dgm:pt>
    <dgm:pt modelId="{72E99D75-146C-4FFF-B2B6-D69554F7E016}" type="pres">
      <dgm:prSet presAssocID="{2B384FC5-A92C-49B7-AA56-2906E86DB6C0}" presName="iconBgRect" presStyleLbl="bgShp" presStyleIdx="2" presStyleCnt="4"/>
      <dgm:spPr/>
    </dgm:pt>
    <dgm:pt modelId="{8B615B09-2B21-4147-9904-7C4218201F3A}" type="pres">
      <dgm:prSet presAssocID="{2B384FC5-A92C-49B7-AA56-2906E86DB6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D2CCCB6F-4276-4171-97CB-DB15E6BB4FA4}" type="pres">
      <dgm:prSet presAssocID="{2B384FC5-A92C-49B7-AA56-2906E86DB6C0}" presName="spaceRect" presStyleCnt="0"/>
      <dgm:spPr/>
    </dgm:pt>
    <dgm:pt modelId="{BC2EA1BF-4A15-4956-8C76-022CBD38BF4B}" type="pres">
      <dgm:prSet presAssocID="{2B384FC5-A92C-49B7-AA56-2906E86DB6C0}" presName="textRect" presStyleLbl="revTx" presStyleIdx="2" presStyleCnt="4">
        <dgm:presLayoutVars>
          <dgm:chMax val="1"/>
          <dgm:chPref val="1"/>
        </dgm:presLayoutVars>
      </dgm:prSet>
      <dgm:spPr/>
    </dgm:pt>
    <dgm:pt modelId="{CBF251D2-6D0B-46CD-A3D7-ADAA16909F73}" type="pres">
      <dgm:prSet presAssocID="{915C2F07-C383-47F8-97DB-24FD7E6E51EF}" presName="sibTrans" presStyleCnt="0"/>
      <dgm:spPr/>
    </dgm:pt>
    <dgm:pt modelId="{5828BFE2-B890-48B1-81F7-F719E98906D7}" type="pres">
      <dgm:prSet presAssocID="{71C31ECF-1EA6-47AF-BFF6-AD46B8FF8E92}" presName="compNode" presStyleCnt="0"/>
      <dgm:spPr/>
    </dgm:pt>
    <dgm:pt modelId="{3EDD78EC-E0A4-407E-824A-6202AD00342E}" type="pres">
      <dgm:prSet presAssocID="{71C31ECF-1EA6-47AF-BFF6-AD46B8FF8E92}" presName="iconBgRect" presStyleLbl="bgShp" presStyleIdx="3" presStyleCnt="4"/>
      <dgm:spPr/>
    </dgm:pt>
    <dgm:pt modelId="{65EA66CB-75A5-447F-BC8F-7CA1EDFCF384}" type="pres">
      <dgm:prSet presAssocID="{71C31ECF-1EA6-47AF-BFF6-AD46B8FF8E9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ctory"/>
        </a:ext>
      </dgm:extLst>
    </dgm:pt>
    <dgm:pt modelId="{F7FF293C-4201-4EBE-989E-2067AC380FC1}" type="pres">
      <dgm:prSet presAssocID="{71C31ECF-1EA6-47AF-BFF6-AD46B8FF8E92}" presName="spaceRect" presStyleCnt="0"/>
      <dgm:spPr/>
    </dgm:pt>
    <dgm:pt modelId="{2C27253B-FA10-4753-8339-5513BB32EE26}" type="pres">
      <dgm:prSet presAssocID="{71C31ECF-1EA6-47AF-BFF6-AD46B8FF8E92}" presName="textRect" presStyleLbl="revTx" presStyleIdx="3" presStyleCnt="4">
        <dgm:presLayoutVars>
          <dgm:chMax val="1"/>
          <dgm:chPref val="1"/>
        </dgm:presLayoutVars>
      </dgm:prSet>
      <dgm:spPr/>
    </dgm:pt>
  </dgm:ptLst>
  <dgm:cxnLst>
    <dgm:cxn modelId="{0B8A4505-C519-41E9-81F4-1CE1B18AB223}" type="presOf" srcId="{71C31ECF-1EA6-47AF-BFF6-AD46B8FF8E92}" destId="{2C27253B-FA10-4753-8339-5513BB32EE26}" srcOrd="0" destOrd="0" presId="urn:microsoft.com/office/officeart/2018/5/layout/IconCircleLabelList"/>
    <dgm:cxn modelId="{8B9C930B-1D90-4032-A8FD-7609ACFBD6EF}" type="presOf" srcId="{CD30A6CE-A8DB-49D3-9B28-951EDE3C5A2E}" destId="{F7A2008D-D20C-4D8A-94A2-7439A98C3997}" srcOrd="0" destOrd="0" presId="urn:microsoft.com/office/officeart/2018/5/layout/IconCircleLabelList"/>
    <dgm:cxn modelId="{786F621E-F7AD-4BDD-A518-642C68F0AB3B}" type="presOf" srcId="{E57FF855-6F1D-49B7-89B2-E598890ECD7A}" destId="{9816148C-D7BB-4736-95B2-92E5F6127C10}" srcOrd="0" destOrd="0" presId="urn:microsoft.com/office/officeart/2018/5/layout/IconCircleLabelList"/>
    <dgm:cxn modelId="{45F24836-8D78-4023-B356-FAE65538A599}" type="presOf" srcId="{C0535977-598F-4C1D-9489-7C8D99005409}" destId="{880A2848-BF23-48AC-A8DD-D20449828AFE}" srcOrd="0" destOrd="0" presId="urn:microsoft.com/office/officeart/2018/5/layout/IconCircleLabelList"/>
    <dgm:cxn modelId="{0F674A70-EE5F-44DD-824D-76EE6E705670}" srcId="{C0535977-598F-4C1D-9489-7C8D99005409}" destId="{71C31ECF-1EA6-47AF-BFF6-AD46B8FF8E92}" srcOrd="3" destOrd="0" parTransId="{6928797B-DE51-40AB-82E3-65688296A295}" sibTransId="{64F15620-CAC3-44A5-BCAF-9B24B42B36BF}"/>
    <dgm:cxn modelId="{9F9B099A-DE21-4F8D-AF59-F3FAFE894B47}" type="presOf" srcId="{2B384FC5-A92C-49B7-AA56-2906E86DB6C0}" destId="{BC2EA1BF-4A15-4956-8C76-022CBD38BF4B}" srcOrd="0" destOrd="0" presId="urn:microsoft.com/office/officeart/2018/5/layout/IconCircleLabelList"/>
    <dgm:cxn modelId="{20FAB9AE-8C47-43FA-964E-AE8A92EFE296}" srcId="{C0535977-598F-4C1D-9489-7C8D99005409}" destId="{2B384FC5-A92C-49B7-AA56-2906E86DB6C0}" srcOrd="2" destOrd="0" parTransId="{AB1D0B1A-3B4A-4479-881B-64B464D691F9}" sibTransId="{915C2F07-C383-47F8-97DB-24FD7E6E51EF}"/>
    <dgm:cxn modelId="{AD31AFC2-E5AA-433E-9A1D-017CB0E197FF}" srcId="{C0535977-598F-4C1D-9489-7C8D99005409}" destId="{E57FF855-6F1D-49B7-89B2-E598890ECD7A}" srcOrd="1" destOrd="0" parTransId="{073B277C-14DF-467B-8FF1-A4F9A2B408A1}" sibTransId="{A258AB9D-B5FA-414E-A0DA-24417394CC4D}"/>
    <dgm:cxn modelId="{A43F50F4-9A3F-4BB8-AC8B-94336AC3144B}" srcId="{C0535977-598F-4C1D-9489-7C8D99005409}" destId="{CD30A6CE-A8DB-49D3-9B28-951EDE3C5A2E}" srcOrd="0" destOrd="0" parTransId="{29EAB920-DA24-4F45-87B0-F53838A3054B}" sibTransId="{D617805E-8B6C-4611-AA7C-0D3CFC5A3DC8}"/>
    <dgm:cxn modelId="{27D62922-2AD5-47F7-8468-535E3A281D27}" type="presParOf" srcId="{880A2848-BF23-48AC-A8DD-D20449828AFE}" destId="{A9A5EF8D-523D-4BF4-A3F6-4F725D3E2923}" srcOrd="0" destOrd="0" presId="urn:microsoft.com/office/officeart/2018/5/layout/IconCircleLabelList"/>
    <dgm:cxn modelId="{8587485A-AFDC-45EF-B174-C9F88B564F74}" type="presParOf" srcId="{A9A5EF8D-523D-4BF4-A3F6-4F725D3E2923}" destId="{32851727-B810-411C-B04A-2AC9EA9AD367}" srcOrd="0" destOrd="0" presId="urn:microsoft.com/office/officeart/2018/5/layout/IconCircleLabelList"/>
    <dgm:cxn modelId="{9365262C-2EFF-415F-8454-D595EB3015E0}" type="presParOf" srcId="{A9A5EF8D-523D-4BF4-A3F6-4F725D3E2923}" destId="{305BB029-123D-48E6-B7B4-DABE0D9AE074}" srcOrd="1" destOrd="0" presId="urn:microsoft.com/office/officeart/2018/5/layout/IconCircleLabelList"/>
    <dgm:cxn modelId="{FEAE7C7E-D7E0-4549-8060-950DFEDB9407}" type="presParOf" srcId="{A9A5EF8D-523D-4BF4-A3F6-4F725D3E2923}" destId="{33FFC7AB-3797-498A-A500-6B5C068DC068}" srcOrd="2" destOrd="0" presId="urn:microsoft.com/office/officeart/2018/5/layout/IconCircleLabelList"/>
    <dgm:cxn modelId="{95DB42C6-0529-4671-AFFA-081F6D866E41}" type="presParOf" srcId="{A9A5EF8D-523D-4BF4-A3F6-4F725D3E2923}" destId="{F7A2008D-D20C-4D8A-94A2-7439A98C3997}" srcOrd="3" destOrd="0" presId="urn:microsoft.com/office/officeart/2018/5/layout/IconCircleLabelList"/>
    <dgm:cxn modelId="{FFE6C126-6809-4979-9AA0-B949A6F0805C}" type="presParOf" srcId="{880A2848-BF23-48AC-A8DD-D20449828AFE}" destId="{25A82BFC-5679-4418-B822-364E93E335E8}" srcOrd="1" destOrd="0" presId="urn:microsoft.com/office/officeart/2018/5/layout/IconCircleLabelList"/>
    <dgm:cxn modelId="{473F8AE2-B70E-4223-A83D-63A855CF930D}" type="presParOf" srcId="{880A2848-BF23-48AC-A8DD-D20449828AFE}" destId="{5602B170-F615-4A6C-8AB2-57ADB7AEE702}" srcOrd="2" destOrd="0" presId="urn:microsoft.com/office/officeart/2018/5/layout/IconCircleLabelList"/>
    <dgm:cxn modelId="{85571C6E-5218-46A0-85D6-3D71F98E7167}" type="presParOf" srcId="{5602B170-F615-4A6C-8AB2-57ADB7AEE702}" destId="{D1A458CD-61BA-4532-ADE2-4867861276C7}" srcOrd="0" destOrd="0" presId="urn:microsoft.com/office/officeart/2018/5/layout/IconCircleLabelList"/>
    <dgm:cxn modelId="{2E0DF900-07CF-4F9F-85D9-28AD218DC959}" type="presParOf" srcId="{5602B170-F615-4A6C-8AB2-57ADB7AEE702}" destId="{2B31A1FD-A1EE-4949-AF77-89158C015000}" srcOrd="1" destOrd="0" presId="urn:microsoft.com/office/officeart/2018/5/layout/IconCircleLabelList"/>
    <dgm:cxn modelId="{2EDDD642-BC94-4363-B323-F2425A6A0841}" type="presParOf" srcId="{5602B170-F615-4A6C-8AB2-57ADB7AEE702}" destId="{4F029211-14F2-46F0-88DE-4E08ECB99610}" srcOrd="2" destOrd="0" presId="urn:microsoft.com/office/officeart/2018/5/layout/IconCircleLabelList"/>
    <dgm:cxn modelId="{5B325C39-7334-4F43-869F-533F2435EA04}" type="presParOf" srcId="{5602B170-F615-4A6C-8AB2-57ADB7AEE702}" destId="{9816148C-D7BB-4736-95B2-92E5F6127C10}" srcOrd="3" destOrd="0" presId="urn:microsoft.com/office/officeart/2018/5/layout/IconCircleLabelList"/>
    <dgm:cxn modelId="{49C1060F-F12A-44F5-86B7-2B985F9F9F1F}" type="presParOf" srcId="{880A2848-BF23-48AC-A8DD-D20449828AFE}" destId="{D4F800C7-DA4E-43BD-86B1-5489A1222005}" srcOrd="3" destOrd="0" presId="urn:microsoft.com/office/officeart/2018/5/layout/IconCircleLabelList"/>
    <dgm:cxn modelId="{D85E41E2-A4AE-4336-939D-B78C9DC67ECC}" type="presParOf" srcId="{880A2848-BF23-48AC-A8DD-D20449828AFE}" destId="{65864C32-5A65-4D16-8FE5-856F9F689AA6}" srcOrd="4" destOrd="0" presId="urn:microsoft.com/office/officeart/2018/5/layout/IconCircleLabelList"/>
    <dgm:cxn modelId="{A9FB33A6-9211-4E2A-BA45-B6A709E1382F}" type="presParOf" srcId="{65864C32-5A65-4D16-8FE5-856F9F689AA6}" destId="{72E99D75-146C-4FFF-B2B6-D69554F7E016}" srcOrd="0" destOrd="0" presId="urn:microsoft.com/office/officeart/2018/5/layout/IconCircleLabelList"/>
    <dgm:cxn modelId="{24E93BD5-6A85-400A-B5C2-35E8D4D9847D}" type="presParOf" srcId="{65864C32-5A65-4D16-8FE5-856F9F689AA6}" destId="{8B615B09-2B21-4147-9904-7C4218201F3A}" srcOrd="1" destOrd="0" presId="urn:microsoft.com/office/officeart/2018/5/layout/IconCircleLabelList"/>
    <dgm:cxn modelId="{8CC1B959-DD17-4CCF-85E5-EAEF68DBE8F7}" type="presParOf" srcId="{65864C32-5A65-4D16-8FE5-856F9F689AA6}" destId="{D2CCCB6F-4276-4171-97CB-DB15E6BB4FA4}" srcOrd="2" destOrd="0" presId="urn:microsoft.com/office/officeart/2018/5/layout/IconCircleLabelList"/>
    <dgm:cxn modelId="{9B942CCE-5354-4BFE-8051-3781A3AB171C}" type="presParOf" srcId="{65864C32-5A65-4D16-8FE5-856F9F689AA6}" destId="{BC2EA1BF-4A15-4956-8C76-022CBD38BF4B}" srcOrd="3" destOrd="0" presId="urn:microsoft.com/office/officeart/2018/5/layout/IconCircleLabelList"/>
    <dgm:cxn modelId="{54D6B50E-4719-426B-AF74-DDB3C243EB89}" type="presParOf" srcId="{880A2848-BF23-48AC-A8DD-D20449828AFE}" destId="{CBF251D2-6D0B-46CD-A3D7-ADAA16909F73}" srcOrd="5" destOrd="0" presId="urn:microsoft.com/office/officeart/2018/5/layout/IconCircleLabelList"/>
    <dgm:cxn modelId="{4C28EC88-C514-4550-8A6E-226F15DADE19}" type="presParOf" srcId="{880A2848-BF23-48AC-A8DD-D20449828AFE}" destId="{5828BFE2-B890-48B1-81F7-F719E98906D7}" srcOrd="6" destOrd="0" presId="urn:microsoft.com/office/officeart/2018/5/layout/IconCircleLabelList"/>
    <dgm:cxn modelId="{913B4863-42B8-4610-BD58-326480340950}" type="presParOf" srcId="{5828BFE2-B890-48B1-81F7-F719E98906D7}" destId="{3EDD78EC-E0A4-407E-824A-6202AD00342E}" srcOrd="0" destOrd="0" presId="urn:microsoft.com/office/officeart/2018/5/layout/IconCircleLabelList"/>
    <dgm:cxn modelId="{C1369CA1-3667-4E89-A406-0030E7E47F96}" type="presParOf" srcId="{5828BFE2-B890-48B1-81F7-F719E98906D7}" destId="{65EA66CB-75A5-447F-BC8F-7CA1EDFCF384}" srcOrd="1" destOrd="0" presId="urn:microsoft.com/office/officeart/2018/5/layout/IconCircleLabelList"/>
    <dgm:cxn modelId="{E5AD92C1-088C-4327-82E5-B75C0667AF6B}" type="presParOf" srcId="{5828BFE2-B890-48B1-81F7-F719E98906D7}" destId="{F7FF293C-4201-4EBE-989E-2067AC380FC1}" srcOrd="2" destOrd="0" presId="urn:microsoft.com/office/officeart/2018/5/layout/IconCircleLabelList"/>
    <dgm:cxn modelId="{A700E25E-69AC-4586-9EDE-E59636B1D762}" type="presParOf" srcId="{5828BFE2-B890-48B1-81F7-F719E98906D7}" destId="{2C27253B-FA10-4753-8339-5513BB32EE26}"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48BF3-1B35-496D-B99F-BE7B653841CA}">
      <dsp:nvSpPr>
        <dsp:cNvPr id="0" name=""/>
        <dsp:cNvSpPr/>
      </dsp:nvSpPr>
      <dsp:spPr>
        <a:xfrm>
          <a:off x="0" y="195212"/>
          <a:ext cx="5141912" cy="1614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i="1" kern="1200"/>
            <a:t>First Mover</a:t>
          </a:r>
          <a:r>
            <a:rPr lang="en-GB" sz="3000" kern="1200"/>
            <a:t> - A company that launches an innovative product/service</a:t>
          </a:r>
          <a:endParaRPr lang="en-US" sz="3000" kern="1200"/>
        </a:p>
      </dsp:txBody>
      <dsp:txXfrm>
        <a:off x="78818" y="274030"/>
        <a:ext cx="4984276" cy="1456964"/>
      </dsp:txXfrm>
    </dsp:sp>
    <dsp:sp modelId="{360D5132-CAA5-4B37-96BC-1AB84770F815}">
      <dsp:nvSpPr>
        <dsp:cNvPr id="0" name=""/>
        <dsp:cNvSpPr/>
      </dsp:nvSpPr>
      <dsp:spPr>
        <a:xfrm>
          <a:off x="0" y="1896212"/>
          <a:ext cx="5141912" cy="1614600"/>
        </a:xfrm>
        <a:prstGeom prst="round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i="1" kern="1200"/>
            <a:t>Follower</a:t>
          </a:r>
          <a:r>
            <a:rPr lang="en-GB" sz="3000" kern="1200"/>
            <a:t> – A company that copies or builds on the idea of the First Mover</a:t>
          </a:r>
          <a:endParaRPr lang="en-US" sz="3000" kern="1200"/>
        </a:p>
      </dsp:txBody>
      <dsp:txXfrm>
        <a:off x="78818" y="1975030"/>
        <a:ext cx="4984276" cy="1456964"/>
      </dsp:txXfrm>
    </dsp:sp>
    <dsp:sp modelId="{02B7CC5E-D0B4-4F21-8F61-021BCA772CA2}">
      <dsp:nvSpPr>
        <dsp:cNvPr id="0" name=""/>
        <dsp:cNvSpPr/>
      </dsp:nvSpPr>
      <dsp:spPr>
        <a:xfrm>
          <a:off x="0" y="3597212"/>
          <a:ext cx="5141912" cy="161460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1" kern="1200"/>
            <a:t>Discuss</a:t>
          </a:r>
          <a:r>
            <a:rPr lang="en-GB" sz="3000" kern="1200"/>
            <a:t> – which of the two types has the best chance of success?  Why?</a:t>
          </a:r>
          <a:endParaRPr lang="en-US" sz="3000" kern="1200"/>
        </a:p>
      </dsp:txBody>
      <dsp:txXfrm>
        <a:off x="78818" y="3676030"/>
        <a:ext cx="4984276" cy="1456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FDE1F5-95B0-4419-9886-E0B2D057EAB3}">
      <dsp:nvSpPr>
        <dsp:cNvPr id="0" name=""/>
        <dsp:cNvSpPr/>
      </dsp:nvSpPr>
      <dsp:spPr>
        <a:xfrm>
          <a:off x="348206" y="375037"/>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5E24AC-77F2-44E9-8828-FB2C0B0EDF90}">
      <dsp:nvSpPr>
        <dsp:cNvPr id="0" name=""/>
        <dsp:cNvSpPr/>
      </dsp:nvSpPr>
      <dsp:spPr>
        <a:xfrm>
          <a:off x="577408" y="604238"/>
          <a:ext cx="617080" cy="617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F79DC4-06F1-4578-BAD5-D28DEAF21E00}">
      <dsp:nvSpPr>
        <dsp:cNvPr id="0" name=""/>
        <dsp:cNvSpPr/>
      </dsp:nvSpPr>
      <dsp:spPr>
        <a:xfrm>
          <a:off x="4405" y="1785506"/>
          <a:ext cx="1763085" cy="14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i="0" kern="1200"/>
            <a:t>Research and development (R&amp;D) are two related processes through which new products and new versions of old products are created.</a:t>
          </a:r>
          <a:endParaRPr lang="en-US" sz="1100" kern="1200"/>
        </a:p>
      </dsp:txBody>
      <dsp:txXfrm>
        <a:off x="4405" y="1785506"/>
        <a:ext cx="1763085" cy="1457300"/>
      </dsp:txXfrm>
    </dsp:sp>
    <dsp:sp modelId="{6A19B22A-20B1-4591-BE6E-E58668F16FC4}">
      <dsp:nvSpPr>
        <dsp:cNvPr id="0" name=""/>
        <dsp:cNvSpPr/>
      </dsp:nvSpPr>
      <dsp:spPr>
        <a:xfrm>
          <a:off x="2419832" y="375037"/>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65D8C3-C503-4E74-B656-AF82AFF4BA57}">
      <dsp:nvSpPr>
        <dsp:cNvPr id="0" name=""/>
        <dsp:cNvSpPr/>
      </dsp:nvSpPr>
      <dsp:spPr>
        <a:xfrm>
          <a:off x="2649033" y="604238"/>
          <a:ext cx="617080" cy="617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5A3C2B-64BF-415B-B768-49CA5050D8EB}">
      <dsp:nvSpPr>
        <dsp:cNvPr id="0" name=""/>
        <dsp:cNvSpPr/>
      </dsp:nvSpPr>
      <dsp:spPr>
        <a:xfrm>
          <a:off x="2076031" y="1785506"/>
          <a:ext cx="1763085" cy="14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Innovations often have their roots in R&amp;D and have gone from laboratory idea, through pilot or prototype and initial manufacturing, through to full-scale production and marketing. </a:t>
          </a:r>
          <a:endParaRPr lang="en-US" sz="1100" kern="1200" dirty="0"/>
        </a:p>
      </dsp:txBody>
      <dsp:txXfrm>
        <a:off x="2076031" y="1785506"/>
        <a:ext cx="1763085" cy="1457300"/>
      </dsp:txXfrm>
    </dsp:sp>
    <dsp:sp modelId="{C2180DCA-2166-4947-B916-5F051FE10F10}">
      <dsp:nvSpPr>
        <dsp:cNvPr id="0" name=""/>
        <dsp:cNvSpPr/>
      </dsp:nvSpPr>
      <dsp:spPr>
        <a:xfrm>
          <a:off x="4491458" y="375037"/>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5670E-F0A5-46F2-A680-44F614E10422}">
      <dsp:nvSpPr>
        <dsp:cNvPr id="0" name=""/>
        <dsp:cNvSpPr/>
      </dsp:nvSpPr>
      <dsp:spPr>
        <a:xfrm>
          <a:off x="4720659" y="604238"/>
          <a:ext cx="617080" cy="6170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75B55F-8D35-420E-9730-124724D5CBED}">
      <dsp:nvSpPr>
        <dsp:cNvPr id="0" name=""/>
        <dsp:cNvSpPr/>
      </dsp:nvSpPr>
      <dsp:spPr>
        <a:xfrm>
          <a:off x="4147657" y="1785506"/>
          <a:ext cx="1763085" cy="14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The process of inventing includes both systematic enquiry and trial and error. </a:t>
          </a:r>
          <a:r>
            <a:rPr lang="en-GB" sz="1100" i="0" kern="1200" dirty="0"/>
            <a:t> </a:t>
          </a:r>
          <a:endParaRPr lang="en-US" sz="1100" kern="1200" dirty="0"/>
        </a:p>
      </dsp:txBody>
      <dsp:txXfrm>
        <a:off x="4147657" y="1785506"/>
        <a:ext cx="1763085" cy="1457300"/>
      </dsp:txXfrm>
    </dsp:sp>
    <dsp:sp modelId="{EB2B920B-7DAF-4F60-AB10-D3EA48AAC940}">
      <dsp:nvSpPr>
        <dsp:cNvPr id="0" name=""/>
        <dsp:cNvSpPr/>
      </dsp:nvSpPr>
      <dsp:spPr>
        <a:xfrm>
          <a:off x="6563084" y="375037"/>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D1EA7B-60BB-4847-A5FA-A74DE0674A32}">
      <dsp:nvSpPr>
        <dsp:cNvPr id="0" name=""/>
        <dsp:cNvSpPr/>
      </dsp:nvSpPr>
      <dsp:spPr>
        <a:xfrm>
          <a:off x="6792285" y="604238"/>
          <a:ext cx="617080" cy="6170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7A9BD3-DB8B-4864-970A-84BE1AA7D6EF}">
      <dsp:nvSpPr>
        <dsp:cNvPr id="0" name=""/>
        <dsp:cNvSpPr/>
      </dsp:nvSpPr>
      <dsp:spPr>
        <a:xfrm>
          <a:off x="6219283" y="1785506"/>
          <a:ext cx="1763085" cy="14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It can be basic (general, aimed at advancing technology) or applied (uses the findings of basic research to address a specific need).</a:t>
          </a:r>
          <a:endParaRPr lang="en-US" sz="1100" kern="1200"/>
        </a:p>
      </dsp:txBody>
      <dsp:txXfrm>
        <a:off x="6219283" y="1785506"/>
        <a:ext cx="1763085" cy="1457300"/>
      </dsp:txXfrm>
    </dsp:sp>
    <dsp:sp modelId="{4AA9B99B-C4AC-45DE-BE35-FC9E5E54187A}">
      <dsp:nvSpPr>
        <dsp:cNvPr id="0" name=""/>
        <dsp:cNvSpPr/>
      </dsp:nvSpPr>
      <dsp:spPr>
        <a:xfrm>
          <a:off x="8634710" y="375037"/>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8062EF-2B91-430D-9745-CF33694F089E}">
      <dsp:nvSpPr>
        <dsp:cNvPr id="0" name=""/>
        <dsp:cNvSpPr/>
      </dsp:nvSpPr>
      <dsp:spPr>
        <a:xfrm>
          <a:off x="8863911" y="604238"/>
          <a:ext cx="617080" cy="6170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4640C6-476E-420E-B07C-F28088AC1CF0}">
      <dsp:nvSpPr>
        <dsp:cNvPr id="0" name=""/>
        <dsp:cNvSpPr/>
      </dsp:nvSpPr>
      <dsp:spPr>
        <a:xfrm>
          <a:off x="8290908" y="1785506"/>
          <a:ext cx="1763085" cy="145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i="0" kern="1200"/>
            <a:t>Development involves bringing the product or process into production. </a:t>
          </a:r>
          <a:endParaRPr lang="en-US" sz="1100" kern="1200"/>
        </a:p>
      </dsp:txBody>
      <dsp:txXfrm>
        <a:off x="8290908" y="1785506"/>
        <a:ext cx="1763085" cy="14573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1B2CE-4624-462D-B1BB-7787D74B7045}">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87A761-AA42-49C5-8E4C-855E429B33D6}">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Why did the Body Shop fail?</a:t>
          </a:r>
          <a:endParaRPr lang="en-US" sz="2700" kern="1200"/>
        </a:p>
      </dsp:txBody>
      <dsp:txXfrm>
        <a:off x="366939" y="1112657"/>
        <a:ext cx="2723696" cy="1691139"/>
      </dsp:txXfrm>
    </dsp:sp>
    <dsp:sp modelId="{4EDD80E4-5A89-47C7-9CEF-698372864D3E}">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AB1835-2492-47DD-9361-04E5E63AFF23}">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What could have been done to prevent this?</a:t>
          </a:r>
          <a:endParaRPr lang="en-US" sz="2700" kern="1200"/>
        </a:p>
      </dsp:txBody>
      <dsp:txXfrm>
        <a:off x="3824513" y="1112657"/>
        <a:ext cx="2723696" cy="1691139"/>
      </dsp:txXfrm>
    </dsp:sp>
    <dsp:sp modelId="{8D0AF26D-F3CF-4BA6-85AF-2C507A3F8B68}">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93C4FC-74D6-4763-ABB0-42F69160D882}">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What could be done to save it now?</a:t>
          </a:r>
          <a:endParaRPr lang="en-US" sz="2700" kern="1200"/>
        </a:p>
      </dsp:txBody>
      <dsp:txXfrm>
        <a:off x="7282089" y="1112657"/>
        <a:ext cx="2723696" cy="16911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0C62AA-9CFB-4883-BB7C-0AE6A1890EA7}">
      <dsp:nvSpPr>
        <dsp:cNvPr id="0" name=""/>
        <dsp:cNvSpPr/>
      </dsp:nvSpPr>
      <dsp:spPr>
        <a:xfrm>
          <a:off x="1063980" y="635603"/>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B82CA0-982A-4F63-8B51-B36304E773D7}">
      <dsp:nvSpPr>
        <dsp:cNvPr id="0" name=""/>
        <dsp:cNvSpPr/>
      </dsp:nvSpPr>
      <dsp:spPr>
        <a:xfrm>
          <a:off x="285097" y="2262241"/>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0" i="0" kern="1200"/>
            <a:t>Organising for R&amp;D: Centralised versus decentralised R&amp;D</a:t>
          </a:r>
          <a:endParaRPr lang="en-US" sz="1700" kern="1200"/>
        </a:p>
      </dsp:txBody>
      <dsp:txXfrm>
        <a:off x="285097" y="2262241"/>
        <a:ext cx="2832300" cy="720000"/>
      </dsp:txXfrm>
    </dsp:sp>
    <dsp:sp modelId="{B84C6403-787D-4711-9526-0CA8259DC171}">
      <dsp:nvSpPr>
        <dsp:cNvPr id="0" name=""/>
        <dsp:cNvSpPr/>
      </dsp:nvSpPr>
      <dsp:spPr>
        <a:xfrm>
          <a:off x="4391932" y="635603"/>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25E7FC-C94F-4612-8C0A-D8A7DA2059A6}">
      <dsp:nvSpPr>
        <dsp:cNvPr id="0" name=""/>
        <dsp:cNvSpPr/>
      </dsp:nvSpPr>
      <dsp:spPr>
        <a:xfrm>
          <a:off x="3613050" y="2262241"/>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0" i="0" kern="1200"/>
            <a:t>Project selection and portfolio management</a:t>
          </a:r>
          <a:endParaRPr lang="en-US" sz="1700" kern="1200"/>
        </a:p>
      </dsp:txBody>
      <dsp:txXfrm>
        <a:off x="3613050" y="2262241"/>
        <a:ext cx="2832300" cy="720000"/>
      </dsp:txXfrm>
    </dsp:sp>
    <dsp:sp modelId="{64FCE8B4-ED70-4EDA-B664-BAF255A159E3}">
      <dsp:nvSpPr>
        <dsp:cNvPr id="0" name=""/>
        <dsp:cNvSpPr/>
      </dsp:nvSpPr>
      <dsp:spPr>
        <a:xfrm>
          <a:off x="7719885" y="635603"/>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9F18AF-C73B-409D-BBEA-CDB28CBC455F}">
      <dsp:nvSpPr>
        <dsp:cNvPr id="0" name=""/>
        <dsp:cNvSpPr/>
      </dsp:nvSpPr>
      <dsp:spPr>
        <a:xfrm>
          <a:off x="6941002" y="2262241"/>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0" i="0" kern="1200"/>
            <a:t>Managing the R&amp;D </a:t>
          </a:r>
          <a:r>
            <a:rPr lang="en-GB" sz="1700" kern="1200"/>
            <a:t>workforce</a:t>
          </a:r>
          <a:r>
            <a:rPr lang="en-GB" sz="1700" b="0" i="0" kern="1200"/>
            <a:t>: Motivation, team dynamics, and leadership</a:t>
          </a:r>
          <a:endParaRPr lang="en-US" sz="1700" kern="1200"/>
        </a:p>
      </dsp:txBody>
      <dsp:txXfrm>
        <a:off x="6941002" y="2262241"/>
        <a:ext cx="28323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AA73E-6E2F-435E-BD70-A9583B2A7B59}">
      <dsp:nvSpPr>
        <dsp:cNvPr id="0" name=""/>
        <dsp:cNvSpPr/>
      </dsp:nvSpPr>
      <dsp:spPr>
        <a:xfrm>
          <a:off x="348206" y="751070"/>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60B432-79BA-4909-8439-E905FC3D4D78}">
      <dsp:nvSpPr>
        <dsp:cNvPr id="0" name=""/>
        <dsp:cNvSpPr/>
      </dsp:nvSpPr>
      <dsp:spPr>
        <a:xfrm>
          <a:off x="577408" y="980272"/>
          <a:ext cx="617080" cy="617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8449FB-FF2D-4538-A0B3-28B51CDA3922}">
      <dsp:nvSpPr>
        <dsp:cNvPr id="0" name=""/>
        <dsp:cNvSpPr/>
      </dsp:nvSpPr>
      <dsp:spPr>
        <a:xfrm>
          <a:off x="4405" y="2161539"/>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Raw materials</a:t>
          </a:r>
          <a:endParaRPr lang="en-US" sz="1700" kern="1200"/>
        </a:p>
      </dsp:txBody>
      <dsp:txXfrm>
        <a:off x="4405" y="2161539"/>
        <a:ext cx="1763085" cy="705234"/>
      </dsp:txXfrm>
    </dsp:sp>
    <dsp:sp modelId="{811FDD4E-E399-4884-910F-20C2057E7F11}">
      <dsp:nvSpPr>
        <dsp:cNvPr id="0" name=""/>
        <dsp:cNvSpPr/>
      </dsp:nvSpPr>
      <dsp:spPr>
        <a:xfrm>
          <a:off x="2419832" y="751070"/>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7FE466-CAB3-49AD-9811-43231AEEE8C5}">
      <dsp:nvSpPr>
        <dsp:cNvPr id="0" name=""/>
        <dsp:cNvSpPr/>
      </dsp:nvSpPr>
      <dsp:spPr>
        <a:xfrm>
          <a:off x="2649033" y="980272"/>
          <a:ext cx="617080" cy="617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6177FA-4C95-4A1F-83A4-E03783642720}">
      <dsp:nvSpPr>
        <dsp:cNvPr id="0" name=""/>
        <dsp:cNvSpPr/>
      </dsp:nvSpPr>
      <dsp:spPr>
        <a:xfrm>
          <a:off x="2076031" y="2161539"/>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Employee costs – scarce skills</a:t>
          </a:r>
          <a:endParaRPr lang="en-US" sz="1700" kern="1200"/>
        </a:p>
      </dsp:txBody>
      <dsp:txXfrm>
        <a:off x="2076031" y="2161539"/>
        <a:ext cx="1763085" cy="705234"/>
      </dsp:txXfrm>
    </dsp:sp>
    <dsp:sp modelId="{55DA6194-8900-418F-875A-DA2013FA5AA8}">
      <dsp:nvSpPr>
        <dsp:cNvPr id="0" name=""/>
        <dsp:cNvSpPr/>
      </dsp:nvSpPr>
      <dsp:spPr>
        <a:xfrm>
          <a:off x="4491458" y="751070"/>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DA40E-6B43-4A1E-9904-CE450DCF8D93}">
      <dsp:nvSpPr>
        <dsp:cNvPr id="0" name=""/>
        <dsp:cNvSpPr/>
      </dsp:nvSpPr>
      <dsp:spPr>
        <a:xfrm>
          <a:off x="4720659" y="980272"/>
          <a:ext cx="617080" cy="6170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8FFE69-465D-4050-8A72-352902BB8781}">
      <dsp:nvSpPr>
        <dsp:cNvPr id="0" name=""/>
        <dsp:cNvSpPr/>
      </dsp:nvSpPr>
      <dsp:spPr>
        <a:xfrm>
          <a:off x="4147657" y="2161539"/>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Site costs</a:t>
          </a:r>
          <a:endParaRPr lang="en-US" sz="1700" kern="1200"/>
        </a:p>
      </dsp:txBody>
      <dsp:txXfrm>
        <a:off x="4147657" y="2161539"/>
        <a:ext cx="1763085" cy="705234"/>
      </dsp:txXfrm>
    </dsp:sp>
    <dsp:sp modelId="{DA6F3576-D4CA-46F8-99CF-8C0D478E8517}">
      <dsp:nvSpPr>
        <dsp:cNvPr id="0" name=""/>
        <dsp:cNvSpPr/>
      </dsp:nvSpPr>
      <dsp:spPr>
        <a:xfrm>
          <a:off x="6563084" y="751070"/>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3B9DEC-03BC-4147-882F-5B886C7A561F}">
      <dsp:nvSpPr>
        <dsp:cNvPr id="0" name=""/>
        <dsp:cNvSpPr/>
      </dsp:nvSpPr>
      <dsp:spPr>
        <a:xfrm>
          <a:off x="6792285" y="980272"/>
          <a:ext cx="617080" cy="6170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9CAD27-61C8-44DF-A0A3-A24955D73C0D}">
      <dsp:nvSpPr>
        <dsp:cNvPr id="0" name=""/>
        <dsp:cNvSpPr/>
      </dsp:nvSpPr>
      <dsp:spPr>
        <a:xfrm>
          <a:off x="6219283" y="2161539"/>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Any other costs?</a:t>
          </a:r>
          <a:endParaRPr lang="en-US" sz="1700" kern="1200"/>
        </a:p>
      </dsp:txBody>
      <dsp:txXfrm>
        <a:off x="6219283" y="2161539"/>
        <a:ext cx="1763085" cy="705234"/>
      </dsp:txXfrm>
    </dsp:sp>
    <dsp:sp modelId="{14A054B2-4AA1-44E4-8A8E-80AFCF96EE2E}">
      <dsp:nvSpPr>
        <dsp:cNvPr id="0" name=""/>
        <dsp:cNvSpPr/>
      </dsp:nvSpPr>
      <dsp:spPr>
        <a:xfrm>
          <a:off x="8634710" y="751070"/>
          <a:ext cx="1075482" cy="107548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29B7E-00D7-4AB2-95C5-9739B6843D34}">
      <dsp:nvSpPr>
        <dsp:cNvPr id="0" name=""/>
        <dsp:cNvSpPr/>
      </dsp:nvSpPr>
      <dsp:spPr>
        <a:xfrm>
          <a:off x="8863911" y="980272"/>
          <a:ext cx="617080" cy="6170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00C200-73DB-4763-9E26-198E299338C4}">
      <dsp:nvSpPr>
        <dsp:cNvPr id="0" name=""/>
        <dsp:cNvSpPr/>
      </dsp:nvSpPr>
      <dsp:spPr>
        <a:xfrm>
          <a:off x="8290908" y="2161539"/>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How could organisations reduce costs?</a:t>
          </a:r>
          <a:endParaRPr lang="en-US" sz="1700" kern="1200"/>
        </a:p>
      </dsp:txBody>
      <dsp:txXfrm>
        <a:off x="8290908" y="2161539"/>
        <a:ext cx="1763085" cy="7052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F170C-CD9F-4009-ABF4-377BD3358806}">
      <dsp:nvSpPr>
        <dsp:cNvPr id="0" name=""/>
        <dsp:cNvSpPr/>
      </dsp:nvSpPr>
      <dsp:spPr>
        <a:xfrm>
          <a:off x="0" y="650499"/>
          <a:ext cx="5141912" cy="7751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Competition is on a global scale</a:t>
          </a:r>
          <a:endParaRPr lang="en-US" sz="2000" kern="1200"/>
        </a:p>
      </dsp:txBody>
      <dsp:txXfrm>
        <a:off x="37838" y="688337"/>
        <a:ext cx="5066236" cy="699449"/>
      </dsp:txXfrm>
    </dsp:sp>
    <dsp:sp modelId="{45B9F7D8-53B3-4B92-A60B-F3929F5755EF}">
      <dsp:nvSpPr>
        <dsp:cNvPr id="0" name=""/>
        <dsp:cNvSpPr/>
      </dsp:nvSpPr>
      <dsp:spPr>
        <a:xfrm>
          <a:off x="0" y="1483225"/>
          <a:ext cx="5141912" cy="775125"/>
        </a:xfrm>
        <a:prstGeom prst="roundRect">
          <a:avLst/>
        </a:prstGeom>
        <a:solidFill>
          <a:schemeClr val="accent2">
            <a:hueOff val="476947"/>
            <a:satOff val="-10882"/>
            <a:lumOff val="402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Metaverse – virtual or augmented reality, combining human and digital elements</a:t>
          </a:r>
          <a:endParaRPr lang="en-US" sz="2000" kern="1200"/>
        </a:p>
      </dsp:txBody>
      <dsp:txXfrm>
        <a:off x="37838" y="1521063"/>
        <a:ext cx="5066236" cy="699449"/>
      </dsp:txXfrm>
    </dsp:sp>
    <dsp:sp modelId="{4D27195F-8B5A-41C0-B0C8-80439F7D361B}">
      <dsp:nvSpPr>
        <dsp:cNvPr id="0" name=""/>
        <dsp:cNvSpPr/>
      </dsp:nvSpPr>
      <dsp:spPr>
        <a:xfrm>
          <a:off x="0" y="2315950"/>
          <a:ext cx="5141912" cy="775125"/>
        </a:xfrm>
        <a:prstGeom prst="round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Ensuring social equality</a:t>
          </a:r>
          <a:endParaRPr lang="en-US" sz="2000" kern="1200"/>
        </a:p>
      </dsp:txBody>
      <dsp:txXfrm>
        <a:off x="37838" y="2353788"/>
        <a:ext cx="5066236" cy="699449"/>
      </dsp:txXfrm>
    </dsp:sp>
    <dsp:sp modelId="{36B073F7-A1DA-4777-9585-DD53DCBFDFE1}">
      <dsp:nvSpPr>
        <dsp:cNvPr id="0" name=""/>
        <dsp:cNvSpPr/>
      </dsp:nvSpPr>
      <dsp:spPr>
        <a:xfrm>
          <a:off x="0" y="3148675"/>
          <a:ext cx="5141912" cy="775125"/>
        </a:xfrm>
        <a:prstGeom prst="roundRect">
          <a:avLst/>
        </a:prstGeom>
        <a:solidFill>
          <a:schemeClr val="accent2">
            <a:hueOff val="1430842"/>
            <a:satOff val="-32646"/>
            <a:lumOff val="1205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Ensuring environmental sustainability</a:t>
          </a:r>
          <a:endParaRPr lang="en-US" sz="2000" kern="1200"/>
        </a:p>
      </dsp:txBody>
      <dsp:txXfrm>
        <a:off x="37838" y="3186513"/>
        <a:ext cx="5066236" cy="699449"/>
      </dsp:txXfrm>
    </dsp:sp>
    <dsp:sp modelId="{38DF0ACB-523F-44C3-B6FA-8BB9777C8607}">
      <dsp:nvSpPr>
        <dsp:cNvPr id="0" name=""/>
        <dsp:cNvSpPr/>
      </dsp:nvSpPr>
      <dsp:spPr>
        <a:xfrm>
          <a:off x="0" y="3981400"/>
          <a:ext cx="5141912" cy="775125"/>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Difficulties of collaborating with other organisations</a:t>
          </a:r>
          <a:endParaRPr lang="en-US" sz="2000" kern="1200"/>
        </a:p>
      </dsp:txBody>
      <dsp:txXfrm>
        <a:off x="37838" y="4019238"/>
        <a:ext cx="5066236" cy="699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55103-DF0C-4427-8CCC-83E19E7056CB}">
      <dsp:nvSpPr>
        <dsp:cNvPr id="0" name=""/>
        <dsp:cNvSpPr/>
      </dsp:nvSpPr>
      <dsp:spPr>
        <a:xfrm>
          <a:off x="2946" y="289357"/>
          <a:ext cx="2337792" cy="1402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CEOs and boards</a:t>
          </a:r>
          <a:endParaRPr lang="en-US" sz="2200" kern="1200"/>
        </a:p>
      </dsp:txBody>
      <dsp:txXfrm>
        <a:off x="2946" y="289357"/>
        <a:ext cx="2337792" cy="1402675"/>
      </dsp:txXfrm>
    </dsp:sp>
    <dsp:sp modelId="{BE9EA860-9017-425D-A218-7B235EBB0273}">
      <dsp:nvSpPr>
        <dsp:cNvPr id="0" name=""/>
        <dsp:cNvSpPr/>
      </dsp:nvSpPr>
      <dsp:spPr>
        <a:xfrm>
          <a:off x="2574518" y="289357"/>
          <a:ext cx="2337792" cy="1402675"/>
        </a:xfrm>
        <a:prstGeom prst="rect">
          <a:avLst/>
        </a:prstGeom>
        <a:solidFill>
          <a:schemeClr val="accent2">
            <a:hueOff val="317965"/>
            <a:satOff val="-7255"/>
            <a:lumOff val="268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Chief operating officer (COO)</a:t>
          </a:r>
          <a:endParaRPr lang="en-US" sz="2200" kern="1200"/>
        </a:p>
      </dsp:txBody>
      <dsp:txXfrm>
        <a:off x="2574518" y="289357"/>
        <a:ext cx="2337792" cy="1402675"/>
      </dsp:txXfrm>
    </dsp:sp>
    <dsp:sp modelId="{6256437D-0DD8-43FB-A4B0-80435C29BAAD}">
      <dsp:nvSpPr>
        <dsp:cNvPr id="0" name=""/>
        <dsp:cNvSpPr/>
      </dsp:nvSpPr>
      <dsp:spPr>
        <a:xfrm>
          <a:off x="5146089" y="289357"/>
          <a:ext cx="2337792" cy="1402675"/>
        </a:xfrm>
        <a:prstGeom prst="rect">
          <a:avLst/>
        </a:prstGeom>
        <a:solidFill>
          <a:schemeClr val="accent2">
            <a:hueOff val="635930"/>
            <a:satOff val="-14509"/>
            <a:lumOff val="536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Chief marketing officer (CMO)</a:t>
          </a:r>
          <a:endParaRPr lang="en-US" sz="2200" kern="1200"/>
        </a:p>
      </dsp:txBody>
      <dsp:txXfrm>
        <a:off x="5146089" y="289357"/>
        <a:ext cx="2337792" cy="1402675"/>
      </dsp:txXfrm>
    </dsp:sp>
    <dsp:sp modelId="{2217392B-946F-45C2-B068-8698BFDCB3F0}">
      <dsp:nvSpPr>
        <dsp:cNvPr id="0" name=""/>
        <dsp:cNvSpPr/>
      </dsp:nvSpPr>
      <dsp:spPr>
        <a:xfrm>
          <a:off x="7717661" y="289357"/>
          <a:ext cx="2337792" cy="1402675"/>
        </a:xfrm>
        <a:prstGeom prst="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Chief financial officers (CFOs)</a:t>
          </a:r>
          <a:endParaRPr lang="en-US" sz="2200" kern="1200"/>
        </a:p>
      </dsp:txBody>
      <dsp:txXfrm>
        <a:off x="7717661" y="289357"/>
        <a:ext cx="2337792" cy="1402675"/>
      </dsp:txXfrm>
    </dsp:sp>
    <dsp:sp modelId="{966136EA-C91C-42C7-ACE5-F84F15D6CD20}">
      <dsp:nvSpPr>
        <dsp:cNvPr id="0" name=""/>
        <dsp:cNvSpPr/>
      </dsp:nvSpPr>
      <dsp:spPr>
        <a:xfrm>
          <a:off x="1288732" y="1925812"/>
          <a:ext cx="2337792" cy="1402675"/>
        </a:xfrm>
        <a:prstGeom prst="rect">
          <a:avLst/>
        </a:prstGeom>
        <a:solidFill>
          <a:schemeClr val="accent2">
            <a:hueOff val="1271860"/>
            <a:satOff val="-29019"/>
            <a:lumOff val="1071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Chief human resource officers (CHROs)</a:t>
          </a:r>
          <a:endParaRPr lang="en-US" sz="2200" kern="1200"/>
        </a:p>
      </dsp:txBody>
      <dsp:txXfrm>
        <a:off x="1288732" y="1925812"/>
        <a:ext cx="2337792" cy="1402675"/>
      </dsp:txXfrm>
    </dsp:sp>
    <dsp:sp modelId="{2D6F084A-53D3-42D5-9FF0-DAEC59542050}">
      <dsp:nvSpPr>
        <dsp:cNvPr id="0" name=""/>
        <dsp:cNvSpPr/>
      </dsp:nvSpPr>
      <dsp:spPr>
        <a:xfrm>
          <a:off x="3860303" y="1925812"/>
          <a:ext cx="2337792" cy="1402675"/>
        </a:xfrm>
        <a:prstGeom prst="rect">
          <a:avLst/>
        </a:prstGeom>
        <a:solidFill>
          <a:schemeClr val="accent2">
            <a:hueOff val="1589824"/>
            <a:satOff val="-36273"/>
            <a:lumOff val="1339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Legal Team</a:t>
          </a:r>
          <a:endParaRPr lang="en-US" sz="2200" kern="1200"/>
        </a:p>
      </dsp:txBody>
      <dsp:txXfrm>
        <a:off x="3860303" y="1925812"/>
        <a:ext cx="2337792" cy="1402675"/>
      </dsp:txXfrm>
    </dsp:sp>
    <dsp:sp modelId="{0E745E64-2C44-4236-BCDC-32EB03BC36CD}">
      <dsp:nvSpPr>
        <dsp:cNvPr id="0" name=""/>
        <dsp:cNvSpPr/>
      </dsp:nvSpPr>
      <dsp:spPr>
        <a:xfrm>
          <a:off x="6431875" y="1925812"/>
          <a:ext cx="2337792" cy="1402675"/>
        </a:xfrm>
        <a:prstGeom prst="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0" i="0" kern="1200"/>
            <a:t>Tax leaders</a:t>
          </a:r>
          <a:endParaRPr lang="en-US" sz="2200" kern="1200"/>
        </a:p>
      </dsp:txBody>
      <dsp:txXfrm>
        <a:off x="6431875" y="1925812"/>
        <a:ext cx="2337792" cy="1402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51727-B810-411C-B04A-2AC9EA9AD367}">
      <dsp:nvSpPr>
        <dsp:cNvPr id="0" name=""/>
        <dsp:cNvSpPr/>
      </dsp:nvSpPr>
      <dsp:spPr>
        <a:xfrm>
          <a:off x="774129"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5BB029-123D-48E6-B7B4-DABE0D9AE074}">
      <dsp:nvSpPr>
        <dsp:cNvPr id="0" name=""/>
        <dsp:cNvSpPr/>
      </dsp:nvSpPr>
      <dsp:spPr>
        <a:xfrm>
          <a:off x="1041679" y="893242"/>
          <a:ext cx="720326" cy="720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A2008D-D20C-4D8A-94A2-7439A98C3997}">
      <dsp:nvSpPr>
        <dsp:cNvPr id="0" name=""/>
        <dsp:cNvSpPr/>
      </dsp:nvSpPr>
      <dsp:spPr>
        <a:xfrm>
          <a:off x="372805"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is R&amp;D</a:t>
          </a:r>
          <a:endParaRPr lang="en-US" sz="1700" kern="1200"/>
        </a:p>
      </dsp:txBody>
      <dsp:txXfrm>
        <a:off x="372805" y="2272152"/>
        <a:ext cx="2058075" cy="720000"/>
      </dsp:txXfrm>
    </dsp:sp>
    <dsp:sp modelId="{D1A458CD-61BA-4532-ADE2-4867861276C7}">
      <dsp:nvSpPr>
        <dsp:cNvPr id="0" name=""/>
        <dsp:cNvSpPr/>
      </dsp:nvSpPr>
      <dsp:spPr>
        <a:xfrm>
          <a:off x="3192368"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1A1FD-A1EE-4949-AF77-89158C015000}">
      <dsp:nvSpPr>
        <dsp:cNvPr id="0" name=""/>
        <dsp:cNvSpPr/>
      </dsp:nvSpPr>
      <dsp:spPr>
        <a:xfrm>
          <a:off x="3459917" y="893242"/>
          <a:ext cx="720326" cy="720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16148C-D7BB-4736-95B2-92E5F6127C10}">
      <dsp:nvSpPr>
        <dsp:cNvPr id="0" name=""/>
        <dsp:cNvSpPr/>
      </dsp:nvSpPr>
      <dsp:spPr>
        <a:xfrm>
          <a:off x="2791043"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The R&amp;D Process</a:t>
          </a:r>
          <a:endParaRPr lang="en-US" sz="1700" kern="1200"/>
        </a:p>
      </dsp:txBody>
      <dsp:txXfrm>
        <a:off x="2791043" y="2272152"/>
        <a:ext cx="2058075" cy="720000"/>
      </dsp:txXfrm>
    </dsp:sp>
    <dsp:sp modelId="{72E99D75-146C-4FFF-B2B6-D69554F7E016}">
      <dsp:nvSpPr>
        <dsp:cNvPr id="0" name=""/>
        <dsp:cNvSpPr/>
      </dsp:nvSpPr>
      <dsp:spPr>
        <a:xfrm>
          <a:off x="5610606"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15B09-2B21-4147-9904-7C4218201F3A}">
      <dsp:nvSpPr>
        <dsp:cNvPr id="0" name=""/>
        <dsp:cNvSpPr/>
      </dsp:nvSpPr>
      <dsp:spPr>
        <a:xfrm>
          <a:off x="5878155" y="893242"/>
          <a:ext cx="720326" cy="720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2EA1BF-4A15-4956-8C76-022CBD38BF4B}">
      <dsp:nvSpPr>
        <dsp:cNvPr id="0" name=""/>
        <dsp:cNvSpPr/>
      </dsp:nvSpPr>
      <dsp:spPr>
        <a:xfrm>
          <a:off x="5209281"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How R&amp;D can be managed, costs and complexity</a:t>
          </a:r>
          <a:endParaRPr lang="en-US" sz="1700" kern="1200"/>
        </a:p>
      </dsp:txBody>
      <dsp:txXfrm>
        <a:off x="5209281" y="2272152"/>
        <a:ext cx="2058075" cy="720000"/>
      </dsp:txXfrm>
    </dsp:sp>
    <dsp:sp modelId="{3EDD78EC-E0A4-407E-824A-6202AD00342E}">
      <dsp:nvSpPr>
        <dsp:cNvPr id="0" name=""/>
        <dsp:cNvSpPr/>
      </dsp:nvSpPr>
      <dsp:spPr>
        <a:xfrm>
          <a:off x="8028844" y="625692"/>
          <a:ext cx="1255425" cy="125542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A66CB-75A5-447F-BC8F-7CA1EDFCF384}">
      <dsp:nvSpPr>
        <dsp:cNvPr id="0" name=""/>
        <dsp:cNvSpPr/>
      </dsp:nvSpPr>
      <dsp:spPr>
        <a:xfrm>
          <a:off x="8296394" y="893242"/>
          <a:ext cx="720326" cy="720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27253B-FA10-4753-8339-5513BB32EE26}">
      <dsp:nvSpPr>
        <dsp:cNvPr id="0" name=""/>
        <dsp:cNvSpPr/>
      </dsp:nvSpPr>
      <dsp:spPr>
        <a:xfrm>
          <a:off x="7627519" y="2272152"/>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Current/possible future priorities of R&amp;D</a:t>
          </a:r>
          <a:endParaRPr lang="en-US" sz="1700" kern="1200"/>
        </a:p>
      </dsp:txBody>
      <dsp:txXfrm>
        <a:off x="7627519" y="2272152"/>
        <a:ext cx="205807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63F15E-B558-4F14-B434-AD3ADD542F39}" type="datetimeFigureOut">
              <a:rPr lang="en-GB" smtClean="0"/>
              <a:t>02/03/2026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5335E5-7B65-4AB2-A7AE-95DA10D580AC}" type="slidenum">
              <a:rPr lang="en-GB" smtClean="0"/>
              <a:t>‹#›</a:t>
            </a:fld>
            <a:endParaRPr lang="en-GB"/>
          </a:p>
        </p:txBody>
      </p:sp>
    </p:spTree>
    <p:extLst>
      <p:ext uri="{BB962C8B-B14F-4D97-AF65-F5344CB8AC3E}">
        <p14:creationId xmlns:p14="http://schemas.microsoft.com/office/powerpoint/2010/main" val="3023612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bc.co.uk/news/business-38905530"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222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a:t>MOUSE CLICK</a:t>
            </a:r>
            <a:r>
              <a:rPr lang="en-GB"/>
              <a:t> – </a:t>
            </a:r>
            <a:r>
              <a:rPr lang="en-GB" b="1"/>
              <a:t>ONCE – NEXT SLIDE</a:t>
            </a:r>
          </a:p>
          <a:p>
            <a:pPr eaLnBrk="1" hangingPunct="1">
              <a:spcBef>
                <a:spcPct val="0"/>
              </a:spcBef>
            </a:pPr>
            <a:r>
              <a:rPr lang="en-GB">
                <a:solidFill>
                  <a:srgbClr val="FF0000"/>
                </a:solidFill>
              </a:rPr>
              <a:t>The </a:t>
            </a:r>
            <a:r>
              <a:rPr lang="en-GB" b="1">
                <a:solidFill>
                  <a:srgbClr val="FF0000"/>
                </a:solidFill>
              </a:rPr>
              <a:t>follower</a:t>
            </a:r>
            <a:r>
              <a:rPr lang="en-GB">
                <a:solidFill>
                  <a:srgbClr val="FF0000"/>
                </a:solidFill>
              </a:rPr>
              <a:t> has the best chance of success. This is because the follower does not have to invest so heavily in R&amp;D and will learn from the teething troubles of the </a:t>
            </a:r>
            <a:r>
              <a:rPr lang="en-GB" b="1">
                <a:solidFill>
                  <a:srgbClr val="FF0000"/>
                </a:solidFill>
              </a:rPr>
              <a:t>first mover. </a:t>
            </a:r>
            <a:r>
              <a:rPr lang="en-GB">
                <a:solidFill>
                  <a:srgbClr val="FF0000"/>
                </a:solidFill>
              </a:rPr>
              <a:t>Hence, the follower can launch a better similar product at a cheaper price.</a:t>
            </a:r>
          </a:p>
          <a:p>
            <a:pPr eaLnBrk="1" hangingPunct="1">
              <a:spcBef>
                <a:spcPct val="0"/>
              </a:spcBef>
            </a:pPr>
            <a:endParaRPr lang="en-GB" b="1"/>
          </a:p>
          <a:p>
            <a:pPr eaLnBrk="1" hangingPunct="1">
              <a:spcBef>
                <a:spcPct val="0"/>
              </a:spcBef>
            </a:pPr>
            <a:endParaRPr lang="en-GB"/>
          </a:p>
        </p:txBody>
      </p:sp>
    </p:spTree>
    <p:extLst>
      <p:ext uri="{BB962C8B-B14F-4D97-AF65-F5344CB8AC3E}">
        <p14:creationId xmlns:p14="http://schemas.microsoft.com/office/powerpoint/2010/main" val="2099453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5335E5-7B65-4AB2-A7AE-95DA10D580AC}" type="slidenum">
              <a:rPr lang="en-GB" smtClean="0"/>
              <a:t>5</a:t>
            </a:fld>
            <a:endParaRPr lang="en-GB"/>
          </a:p>
        </p:txBody>
      </p:sp>
    </p:spTree>
    <p:extLst>
      <p:ext uri="{BB962C8B-B14F-4D97-AF65-F5344CB8AC3E}">
        <p14:creationId xmlns:p14="http://schemas.microsoft.com/office/powerpoint/2010/main" val="3553720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5335E5-7B65-4AB2-A7AE-95DA10D580AC}" type="slidenum">
              <a:rPr lang="en-GB" smtClean="0"/>
              <a:t>7</a:t>
            </a:fld>
            <a:endParaRPr lang="en-GB"/>
          </a:p>
        </p:txBody>
      </p:sp>
    </p:spTree>
    <p:extLst>
      <p:ext uri="{BB962C8B-B14F-4D97-AF65-F5344CB8AC3E}">
        <p14:creationId xmlns:p14="http://schemas.microsoft.com/office/powerpoint/2010/main" val="742351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125"/>
                </a:solidFill>
                <a:effectLst/>
                <a:latin typeface="arial" panose="020B0604020202020204" pitchFamily="34" charset="0"/>
              </a:rPr>
              <a:t>Not all products reach this final stage. Some continue to grow and the maturity phases of the life cycle is extended to delay the decline phase.</a:t>
            </a:r>
            <a:endParaRPr lang="en-GB" b="0" dirty="0"/>
          </a:p>
        </p:txBody>
      </p:sp>
      <p:sp>
        <p:nvSpPr>
          <p:cNvPr id="4" name="Slide Number Placeholder 3"/>
          <p:cNvSpPr>
            <a:spLocks noGrp="1"/>
          </p:cNvSpPr>
          <p:nvPr>
            <p:ph type="sldNum" sz="quarter" idx="5"/>
          </p:nvPr>
        </p:nvSpPr>
        <p:spPr/>
        <p:txBody>
          <a:bodyPr/>
          <a:lstStyle/>
          <a:p>
            <a:fld id="{C75335E5-7B65-4AB2-A7AE-95DA10D580AC}" type="slidenum">
              <a:rPr lang="en-GB" smtClean="0"/>
              <a:t>9</a:t>
            </a:fld>
            <a:endParaRPr lang="en-GB"/>
          </a:p>
        </p:txBody>
      </p:sp>
    </p:spTree>
    <p:extLst>
      <p:ext uri="{BB962C8B-B14F-4D97-AF65-F5344CB8AC3E}">
        <p14:creationId xmlns:p14="http://schemas.microsoft.com/office/powerpoint/2010/main" val="2484173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915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a:t>MOUSE CLICK</a:t>
            </a:r>
            <a:r>
              <a:rPr lang="en-GB"/>
              <a:t> – </a:t>
            </a:r>
            <a:r>
              <a:rPr lang="en-GB" b="1"/>
              <a:t>MULTIPLE CLICKS – animation – FOLLOW THROUGH</a:t>
            </a:r>
          </a:p>
          <a:p>
            <a:pPr eaLnBrk="1" hangingPunct="1">
              <a:spcBef>
                <a:spcPct val="0"/>
              </a:spcBef>
            </a:pPr>
            <a:endParaRPr lang="en-GB"/>
          </a:p>
        </p:txBody>
      </p:sp>
    </p:spTree>
    <p:extLst>
      <p:ext uri="{BB962C8B-B14F-4D97-AF65-F5344CB8AC3E}">
        <p14:creationId xmlns:p14="http://schemas.microsoft.com/office/powerpoint/2010/main" val="221274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5335E5-7B65-4AB2-A7AE-95DA10D580AC}" type="slidenum">
              <a:rPr lang="en-GB" smtClean="0"/>
              <a:t>14</a:t>
            </a:fld>
            <a:endParaRPr lang="en-GB"/>
          </a:p>
        </p:txBody>
      </p:sp>
    </p:spTree>
    <p:extLst>
      <p:ext uri="{BB962C8B-B14F-4D97-AF65-F5344CB8AC3E}">
        <p14:creationId xmlns:p14="http://schemas.microsoft.com/office/powerpoint/2010/main" val="1772679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837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a:t>MOUSE CLICK</a:t>
            </a:r>
            <a:r>
              <a:rPr lang="en-GB"/>
              <a:t> – </a:t>
            </a:r>
            <a:r>
              <a:rPr lang="en-GB" b="1"/>
              <a:t>MULTIPLE CLICKS – animation – FOLLOW THROUGH</a:t>
            </a:r>
            <a:r>
              <a:rPr lang="en-GB"/>
              <a:t> </a:t>
            </a:r>
            <a:r>
              <a:rPr lang="en-GB" b="1"/>
              <a:t>– NEXT SLIDE</a:t>
            </a:r>
          </a:p>
          <a:p>
            <a:pPr eaLnBrk="1" hangingPunct="1">
              <a:spcBef>
                <a:spcPct val="0"/>
              </a:spcBef>
            </a:pPr>
            <a:r>
              <a:rPr lang="en-GB">
                <a:solidFill>
                  <a:srgbClr val="FF0000"/>
                </a:solidFill>
              </a:rPr>
              <a:t>Technology push model is typical of the 1970s era. The designers of a product would base the design on what ‘they know best’ and launch the product to the marketplace with little or no market research. Many great UK industries ‘died’ when the Japanese entered the UK markets with more innovative designs of similar products but having conducted market research and established the need for the product and what the customer really wants.</a:t>
            </a:r>
          </a:p>
        </p:txBody>
      </p:sp>
    </p:spTree>
    <p:extLst>
      <p:ext uri="{BB962C8B-B14F-4D97-AF65-F5344CB8AC3E}">
        <p14:creationId xmlns:p14="http://schemas.microsoft.com/office/powerpoint/2010/main" val="1649353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939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a:t>MOUSE CLICK</a:t>
            </a:r>
            <a:r>
              <a:rPr lang="en-GB"/>
              <a:t> – </a:t>
            </a:r>
            <a:r>
              <a:rPr lang="en-GB" b="1"/>
              <a:t>MULTIPLE CLICKS – animation – FOLLOW THROUGH</a:t>
            </a:r>
            <a:r>
              <a:rPr lang="en-GB"/>
              <a:t> </a:t>
            </a:r>
            <a:r>
              <a:rPr lang="en-GB" b="1"/>
              <a:t>– NEXT SLIDE</a:t>
            </a:r>
          </a:p>
          <a:p>
            <a:pPr eaLnBrk="1" hangingPunct="1">
              <a:spcBef>
                <a:spcPct val="0"/>
              </a:spcBef>
            </a:pPr>
            <a:r>
              <a:rPr lang="en-GB" b="1"/>
              <a:t>Market pull – a need exists in the market that attracts a solution</a:t>
            </a:r>
          </a:p>
          <a:p>
            <a:pPr eaLnBrk="1" hangingPunct="1">
              <a:spcBef>
                <a:spcPct val="0"/>
              </a:spcBef>
            </a:pPr>
            <a:endParaRPr lang="en-GB"/>
          </a:p>
        </p:txBody>
      </p:sp>
    </p:spTree>
    <p:extLst>
      <p:ext uri="{BB962C8B-B14F-4D97-AF65-F5344CB8AC3E}">
        <p14:creationId xmlns:p14="http://schemas.microsoft.com/office/powerpoint/2010/main" val="1002206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7347"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i="1"/>
              <a:t>MOUSE CLICK</a:t>
            </a:r>
            <a:r>
              <a:rPr lang="en-GB"/>
              <a:t> – </a:t>
            </a:r>
            <a:r>
              <a:rPr lang="en-GB" b="1"/>
              <a:t>ONCE – NEXT SLIDE</a:t>
            </a:r>
          </a:p>
          <a:p>
            <a:pPr eaLnBrk="1" hangingPunct="1">
              <a:spcBef>
                <a:spcPct val="0"/>
              </a:spcBef>
            </a:pPr>
            <a:endParaRPr lang="en-GB"/>
          </a:p>
        </p:txBody>
      </p:sp>
    </p:spTree>
    <p:extLst>
      <p:ext uri="{BB962C8B-B14F-4D97-AF65-F5344CB8AC3E}">
        <p14:creationId xmlns:p14="http://schemas.microsoft.com/office/powerpoint/2010/main" val="3941552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Body Shop: What went wrong? - BBC News</a:t>
            </a:r>
            <a:endParaRPr lang="en-GB" dirty="0"/>
          </a:p>
        </p:txBody>
      </p:sp>
      <p:sp>
        <p:nvSpPr>
          <p:cNvPr id="4" name="Slide Number Placeholder 3"/>
          <p:cNvSpPr>
            <a:spLocks noGrp="1"/>
          </p:cNvSpPr>
          <p:nvPr>
            <p:ph type="sldNum" sz="quarter" idx="5"/>
          </p:nvPr>
        </p:nvSpPr>
        <p:spPr/>
        <p:txBody>
          <a:bodyPr/>
          <a:lstStyle/>
          <a:p>
            <a:fld id="{C75335E5-7B65-4AB2-A7AE-95DA10D580AC}" type="slidenum">
              <a:rPr lang="en-GB" smtClean="0"/>
              <a:t>24</a:t>
            </a:fld>
            <a:endParaRPr lang="en-GB"/>
          </a:p>
        </p:txBody>
      </p:sp>
    </p:spTree>
    <p:extLst>
      <p:ext uri="{BB962C8B-B14F-4D97-AF65-F5344CB8AC3E}">
        <p14:creationId xmlns:p14="http://schemas.microsoft.com/office/powerpoint/2010/main" val="4060416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5335E5-7B65-4AB2-A7AE-95DA10D580AC}" type="slidenum">
              <a:rPr lang="en-GB" smtClean="0"/>
              <a:t>27</a:t>
            </a:fld>
            <a:endParaRPr lang="en-GB"/>
          </a:p>
        </p:txBody>
      </p:sp>
    </p:spTree>
    <p:extLst>
      <p:ext uri="{BB962C8B-B14F-4D97-AF65-F5344CB8AC3E}">
        <p14:creationId xmlns:p14="http://schemas.microsoft.com/office/powerpoint/2010/main" val="40307530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metaverse is digital space where users can socialise, learn, play or purchase goods and services. It can be experienced through virtual or augmented reality. You could access it using a headset or enter a virtual world. Often you would have a 3D avatar whilst using it. </a:t>
            </a:r>
          </a:p>
        </p:txBody>
      </p:sp>
      <p:sp>
        <p:nvSpPr>
          <p:cNvPr id="4" name="Slide Number Placeholder 3"/>
          <p:cNvSpPr>
            <a:spLocks noGrp="1"/>
          </p:cNvSpPr>
          <p:nvPr>
            <p:ph type="sldNum" sz="quarter" idx="5"/>
          </p:nvPr>
        </p:nvSpPr>
        <p:spPr/>
        <p:txBody>
          <a:bodyPr/>
          <a:lstStyle/>
          <a:p>
            <a:fld id="{C75335E5-7B65-4AB2-A7AE-95DA10D580AC}" type="slidenum">
              <a:rPr lang="en-GB" smtClean="0"/>
              <a:t>28</a:t>
            </a:fld>
            <a:endParaRPr lang="en-GB"/>
          </a:p>
        </p:txBody>
      </p:sp>
    </p:spTree>
    <p:extLst>
      <p:ext uri="{BB962C8B-B14F-4D97-AF65-F5344CB8AC3E}">
        <p14:creationId xmlns:p14="http://schemas.microsoft.com/office/powerpoint/2010/main" val="2877774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D2D2D"/>
                </a:solidFill>
                <a:effectLst/>
                <a:latin typeface="PwC Helvetica Neue"/>
              </a:rPr>
              <a:t>These non-tech executives will need to work closely with each other and with chief digital, chief innovation, chief information and chief information security officers, who will be creating (and protecting) your company’s metaverse infrastructure, experiences and data pipelines.</a:t>
            </a:r>
          </a:p>
          <a:p>
            <a:endParaRPr lang="en-GB" b="0" i="0" dirty="0">
              <a:solidFill>
                <a:srgbClr val="2D2D2D"/>
              </a:solidFill>
              <a:effectLst/>
              <a:latin typeface="PwC Helvetica Neue"/>
            </a:endParaRPr>
          </a:p>
          <a:p>
            <a:pPr algn="l" fontAlgn="t">
              <a:buFont typeface="Arial" panose="020B0604020202020204" pitchFamily="34" charset="0"/>
              <a:buChar char="•"/>
            </a:pPr>
            <a:r>
              <a:rPr lang="en-GB" b="0" i="0" dirty="0">
                <a:solidFill>
                  <a:srgbClr val="2D2D2D"/>
                </a:solidFill>
                <a:effectLst/>
              </a:rPr>
              <a:t>CEOs and boards: Set strategic priorities, prepare the business for changing customer and employee expectations and get ahead of new threats and risks.</a:t>
            </a:r>
          </a:p>
          <a:p>
            <a:pPr algn="l" fontAlgn="t">
              <a:buFont typeface="Arial" panose="020B0604020202020204" pitchFamily="34" charset="0"/>
              <a:buChar char="•"/>
            </a:pPr>
            <a:r>
              <a:rPr lang="en-GB" b="0" i="0" dirty="0">
                <a:solidFill>
                  <a:srgbClr val="2D2D2D"/>
                </a:solidFill>
                <a:effectLst/>
              </a:rPr>
              <a:t>Chief operating officer (COO): Help operationalise new tools and technologies.</a:t>
            </a:r>
          </a:p>
          <a:p>
            <a:pPr algn="l" fontAlgn="t">
              <a:buFont typeface="Arial" panose="020B0604020202020204" pitchFamily="34" charset="0"/>
              <a:buChar char="•"/>
            </a:pPr>
            <a:r>
              <a:rPr lang="en-GB" b="0" i="0" dirty="0">
                <a:solidFill>
                  <a:srgbClr val="2D2D2D"/>
                </a:solidFill>
                <a:effectLst/>
              </a:rPr>
              <a:t>Chief marketing officer (CMO): Rethink customer engagement, experience design and brand building for an immersive digital world.</a:t>
            </a:r>
          </a:p>
          <a:p>
            <a:pPr algn="l" fontAlgn="t">
              <a:buFont typeface="Arial" panose="020B0604020202020204" pitchFamily="34" charset="0"/>
              <a:buChar char="•"/>
            </a:pPr>
            <a:r>
              <a:rPr lang="en-GB" b="0" i="0" dirty="0">
                <a:solidFill>
                  <a:srgbClr val="2D2D2D"/>
                </a:solidFill>
                <a:effectLst/>
              </a:rPr>
              <a:t>Chief financial officers (CFOs): Watch for the rising use of digital assets (such as cryptocurrencies and NFTs) in the metaverse, understand the new third parties that may be processing critical transactions, carefully assess investment allocations and update SOX controls over financial reporting.</a:t>
            </a:r>
          </a:p>
          <a:p>
            <a:pPr algn="l" fontAlgn="t">
              <a:buFont typeface="Arial" panose="020B0604020202020204" pitchFamily="34" charset="0"/>
              <a:buChar char="•"/>
            </a:pPr>
            <a:r>
              <a:rPr lang="en-GB" b="0" i="0" dirty="0">
                <a:solidFill>
                  <a:srgbClr val="2D2D2D"/>
                </a:solidFill>
                <a:effectLst/>
              </a:rPr>
              <a:t>Chief human resource officers (CHROs): Deploy metaverse tools for recruitment, onboarding, training, connectivity and collaboration.</a:t>
            </a:r>
          </a:p>
          <a:p>
            <a:pPr algn="l" fontAlgn="t">
              <a:buFont typeface="Arial" panose="020B0604020202020204" pitchFamily="34" charset="0"/>
              <a:buChar char="•"/>
            </a:pPr>
            <a:r>
              <a:rPr lang="en-GB" b="0" i="0" dirty="0">
                <a:solidFill>
                  <a:srgbClr val="2D2D2D"/>
                </a:solidFill>
                <a:effectLst/>
              </a:rPr>
              <a:t>Legal Teams: Respond to legal discovery for data and assets in the metaverse.</a:t>
            </a:r>
          </a:p>
          <a:p>
            <a:pPr algn="l" fontAlgn="t">
              <a:buFont typeface="Arial" panose="020B0604020202020204" pitchFamily="34" charset="0"/>
              <a:buChar char="•"/>
            </a:pPr>
            <a:r>
              <a:rPr lang="en-GB" b="0" i="0" dirty="0">
                <a:solidFill>
                  <a:srgbClr val="2D2D2D"/>
                </a:solidFill>
                <a:effectLst/>
              </a:rPr>
              <a:t>Tax leaders: Obey the fast-changing rules — and find new tax value. (PWC, 2023)</a:t>
            </a:r>
          </a:p>
          <a:p>
            <a:endParaRPr lang="en-GB" dirty="0"/>
          </a:p>
        </p:txBody>
      </p:sp>
      <p:sp>
        <p:nvSpPr>
          <p:cNvPr id="4" name="Slide Number Placeholder 3"/>
          <p:cNvSpPr>
            <a:spLocks noGrp="1"/>
          </p:cNvSpPr>
          <p:nvPr>
            <p:ph type="sldNum" sz="quarter" idx="5"/>
          </p:nvPr>
        </p:nvSpPr>
        <p:spPr/>
        <p:txBody>
          <a:bodyPr/>
          <a:lstStyle/>
          <a:p>
            <a:fld id="{C75335E5-7B65-4AB2-A7AE-95DA10D580AC}" type="slidenum">
              <a:rPr lang="en-GB" smtClean="0"/>
              <a:t>30</a:t>
            </a:fld>
            <a:endParaRPr lang="en-GB"/>
          </a:p>
        </p:txBody>
      </p:sp>
    </p:spTree>
    <p:extLst>
      <p:ext uri="{BB962C8B-B14F-4D97-AF65-F5344CB8AC3E}">
        <p14:creationId xmlns:p14="http://schemas.microsoft.com/office/powerpoint/2010/main" val="352265361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2798919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07166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C72141-AE0A-4216-A982-2C701C29F188}" type="datetimeFigureOut">
              <a:rPr lang="en-GB" smtClean="0"/>
              <a:t>02/03/2026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3715567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C72141-AE0A-4216-A982-2C701C29F188}"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92013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C72141-AE0A-4216-A982-2C701C29F188}" type="datetimeFigureOut">
              <a:rPr lang="en-GB" smtClean="0"/>
              <a:t>02/03/2026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38079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C72141-AE0A-4216-A982-2C701C29F188}" type="datetimeFigureOut">
              <a:rPr lang="en-GB" smtClean="0"/>
              <a:t>02/03/2026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15516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02/03/2026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53992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339574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02/03/2026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420460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49376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177762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2249420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FC72141-AE0A-4216-A982-2C701C29F188}" type="datetimeFigureOut">
              <a:rPr lang="en-GB" smtClean="0"/>
              <a:t>02/03/2026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12326376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72" r:id="rId12"/>
  </p:sldLayoutIdLst>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5.png"/><Relationship Id="rId7"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microsoft.com/office/2007/relationships/hdphoto" Target="../media/hdphoto3.wdp"/><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microsoft.com/office/2007/relationships/hdphoto" Target="../media/hdphoto2.wdp"/><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OBgoS9DbqnU?feature=oembed"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microsoft.com/office/2007/relationships/hdphoto" Target="../media/hdphoto2.wdp"/><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18.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6.xml"/><Relationship Id="rId6" Type="http://schemas.microsoft.com/office/2007/relationships/hdphoto" Target="../media/hdphoto2.wdp"/><Relationship Id="rId5" Type="http://schemas.openxmlformats.org/officeDocument/2006/relationships/image" Target="../media/image19.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30.png"/><Relationship Id="rId5" Type="http://schemas.microsoft.com/office/2007/relationships/hdphoto" Target="../media/hdphoto2.wdp"/><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6.xml"/><Relationship Id="rId6" Type="http://schemas.microsoft.com/office/2007/relationships/hdphoto" Target="../media/hdphoto2.wdp"/><Relationship Id="rId5" Type="http://schemas.openxmlformats.org/officeDocument/2006/relationships/image" Target="../media/image19.png"/><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1.jpeg"/><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s8obRwFgm60?feature=oembed" TargetMode="Externa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2.wdp"/><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6.xml.rels><?xml version="1.0" encoding="UTF-8" standalone="yes"?>
<Relationships xmlns="http://schemas.openxmlformats.org/package/2006/relationships"><Relationship Id="rId8" Type="http://schemas.microsoft.com/office/2007/relationships/diagramDrawing" Target="../diagrams/drawing4.xml"/><Relationship Id="rId3" Type="http://schemas.microsoft.com/office/2007/relationships/hdphoto" Target="../media/hdphoto2.wdp"/><Relationship Id="rId7" Type="http://schemas.openxmlformats.org/officeDocument/2006/relationships/diagramColors" Target="../diagrams/colors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png"/><Relationship Id="rId7" Type="http://schemas.openxmlformats.org/officeDocument/2006/relationships/diagramQuickStyle" Target="../diagrams/quickStyle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microsoft.com/office/2007/relationships/hdphoto" Target="../media/hdphoto2.wdp"/><Relationship Id="rId9" Type="http://schemas.microsoft.com/office/2007/relationships/diagramDrawing" Target="../diagrams/drawing5.xml"/></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5.png"/><Relationship Id="rId7" Type="http://schemas.openxmlformats.org/officeDocument/2006/relationships/diagramData" Target="../diagrams/data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microsoft.com/office/2007/relationships/hdphoto" Target="../media/hdphoto2.wdp"/><Relationship Id="rId11" Type="http://schemas.microsoft.com/office/2007/relationships/diagramDrawing" Target="../diagrams/drawing6.xml"/><Relationship Id="rId5" Type="http://schemas.openxmlformats.org/officeDocument/2006/relationships/image" Target="../media/image4.png"/><Relationship Id="rId10" Type="http://schemas.openxmlformats.org/officeDocument/2006/relationships/diagramColors" Target="../diagrams/colors6.xml"/><Relationship Id="rId4" Type="http://schemas.microsoft.com/office/2007/relationships/hdphoto" Target="../media/hdphoto3.wdp"/><Relationship Id="rId9"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jFUVZDPrB7U?feature=oembed" TargetMode="Externa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4.png"/><Relationship Id="rId7" Type="http://schemas.openxmlformats.org/officeDocument/2006/relationships/diagramQuickStyle" Target="../diagrams/quickStyle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microsoft.com/office/2007/relationships/hdphoto" Target="../media/hdphoto2.wdp"/><Relationship Id="rId9" Type="http://schemas.microsoft.com/office/2007/relationships/diagramDrawing" Target="../diagrams/drawing7.xml"/></Relationships>
</file>

<file path=ppt/slides/_rels/slide31.xml.rels><?xml version="1.0" encoding="UTF-8" standalone="yes"?>
<Relationships xmlns="http://schemas.openxmlformats.org/package/2006/relationships"><Relationship Id="rId8" Type="http://schemas.microsoft.com/office/2007/relationships/diagramDrawing" Target="../diagrams/drawing8.xml"/><Relationship Id="rId3" Type="http://schemas.microsoft.com/office/2007/relationships/hdphoto" Target="../media/hdphoto2.wdp"/><Relationship Id="rId7" Type="http://schemas.openxmlformats.org/officeDocument/2006/relationships/diagramColors" Target="../diagrams/colors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E18-781E-50B2-7B92-E54117010A72}"/>
              </a:ext>
            </a:extLst>
          </p:cNvPr>
          <p:cNvSpPr>
            <a:spLocks noGrp="1"/>
          </p:cNvSpPr>
          <p:nvPr>
            <p:ph type="ctrTitle"/>
          </p:nvPr>
        </p:nvSpPr>
        <p:spPr/>
        <p:txBody>
          <a:bodyPr/>
          <a:lstStyle/>
          <a:p>
            <a:r>
              <a:rPr lang="en-GB" dirty="0"/>
              <a:t>BMSW5013 Creativity and Innovation</a:t>
            </a:r>
          </a:p>
        </p:txBody>
      </p:sp>
      <p:sp>
        <p:nvSpPr>
          <p:cNvPr id="3" name="Subtitle 2">
            <a:extLst>
              <a:ext uri="{FF2B5EF4-FFF2-40B4-BE49-F238E27FC236}">
                <a16:creationId xmlns:a16="http://schemas.microsoft.com/office/drawing/2014/main" id="{BC746106-7D9F-C7A5-F1B1-4713A75C023A}"/>
              </a:ext>
            </a:extLst>
          </p:cNvPr>
          <p:cNvSpPr>
            <a:spLocks noGrp="1"/>
          </p:cNvSpPr>
          <p:nvPr>
            <p:ph type="subTitle" idx="1"/>
          </p:nvPr>
        </p:nvSpPr>
        <p:spPr>
          <a:xfrm>
            <a:off x="428344" y="4141430"/>
            <a:ext cx="4557724" cy="1094803"/>
          </a:xfrm>
        </p:spPr>
        <p:txBody>
          <a:bodyPr>
            <a:normAutofit/>
          </a:bodyPr>
          <a:lstStyle/>
          <a:p>
            <a:r>
              <a:rPr lang="en-GB" dirty="0"/>
              <a:t>Research and Development</a:t>
            </a:r>
          </a:p>
        </p:txBody>
      </p:sp>
    </p:spTree>
    <p:extLst>
      <p:ext uri="{BB962C8B-B14F-4D97-AF65-F5344CB8AC3E}">
        <p14:creationId xmlns:p14="http://schemas.microsoft.com/office/powerpoint/2010/main" val="19047756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6" name="Rectangle 24585">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8" name="Oval 24587">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590" name="Oval 24589">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4579" name="Rectangle 2"/>
          <p:cNvSpPr>
            <a:spLocks noGrp="1" noChangeArrowheads="1"/>
          </p:cNvSpPr>
          <p:nvPr>
            <p:ph type="title"/>
          </p:nvPr>
        </p:nvSpPr>
        <p:spPr>
          <a:xfrm>
            <a:off x="1490145" y="2376862"/>
            <a:ext cx="2640646" cy="2104273"/>
          </a:xfrm>
          <a:noFill/>
        </p:spPr>
        <p:txBody>
          <a:bodyPr>
            <a:normAutofit/>
          </a:bodyPr>
          <a:lstStyle/>
          <a:p>
            <a:pPr algn="ctr" eaLnBrk="1" hangingPunct="1"/>
            <a:r>
              <a:rPr lang="en-GB" sz="3000">
                <a:solidFill>
                  <a:srgbClr val="FFFFFF"/>
                </a:solidFill>
              </a:rPr>
              <a:t>First Movers and Followers</a:t>
            </a:r>
          </a:p>
        </p:txBody>
      </p:sp>
      <p:sp>
        <p:nvSpPr>
          <p:cNvPr id="24592" name="Rectangle 24591">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578" name="Slide Number Placeholder 5"/>
          <p:cNvSpPr>
            <a:spLocks noGrp="1"/>
          </p:cNvSpPr>
          <p:nvPr>
            <p:ph type="sldNum" sz="quarter" idx="12"/>
          </p:nvPr>
        </p:nvSpPr>
        <p:spPr>
          <a:xfrm>
            <a:off x="11311128" y="6272784"/>
            <a:ext cx="640080" cy="365125"/>
          </a:xfrm>
        </p:spPr>
        <p:txBody>
          <a:bodyPr>
            <a:normAutofit/>
          </a:bodyPr>
          <a:lstStyle/>
          <a:p>
            <a:pPr>
              <a:lnSpc>
                <a:spcPct val="90000"/>
              </a:lnSpc>
              <a:spcAft>
                <a:spcPts val="600"/>
              </a:spcAft>
            </a:pPr>
            <a:fld id="{0FFEB0BE-0C0D-4B43-9E54-B8F97BB46FBF}" type="slidenum">
              <a:rPr lang="en-GB" sz="1900">
                <a:solidFill>
                  <a:schemeClr val="accent1"/>
                </a:solidFill>
                <a:cs typeface="Arial" pitchFamily="34" charset="0"/>
              </a:rPr>
              <a:pPr>
                <a:lnSpc>
                  <a:spcPct val="90000"/>
                </a:lnSpc>
                <a:spcAft>
                  <a:spcPts val="600"/>
                </a:spcAft>
              </a:pPr>
              <a:t>2</a:t>
            </a:fld>
            <a:endParaRPr lang="en-GB" sz="1900">
              <a:solidFill>
                <a:schemeClr val="accent1"/>
              </a:solidFill>
              <a:cs typeface="Arial" pitchFamily="34" charset="0"/>
            </a:endParaRPr>
          </a:p>
        </p:txBody>
      </p:sp>
      <p:graphicFrame>
        <p:nvGraphicFramePr>
          <p:cNvPr id="24582" name="Rectangle 3">
            <a:extLst>
              <a:ext uri="{FF2B5EF4-FFF2-40B4-BE49-F238E27FC236}">
                <a16:creationId xmlns:a16="http://schemas.microsoft.com/office/drawing/2014/main" id="{12BAADCF-4FC0-5F51-BF6A-3935A842144D}"/>
              </a:ext>
            </a:extLst>
          </p:cNvPr>
          <p:cNvGraphicFramePr>
            <a:graphicFrameLocks noGrp="1"/>
          </p:cNvGraphicFramePr>
          <p:nvPr>
            <p:ph idx="1"/>
            <p:extLst>
              <p:ext uri="{D42A27DB-BD31-4B8C-83A1-F6EECF244321}">
                <p14:modId xmlns:p14="http://schemas.microsoft.com/office/powerpoint/2010/main" val="1299080357"/>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ChangeArrowheads="1"/>
          </p:cNvSpPr>
          <p:nvPr/>
        </p:nvSpPr>
        <p:spPr bwMode="auto">
          <a:xfrm>
            <a:off x="4024313" y="714375"/>
            <a:ext cx="3949700" cy="457200"/>
          </a:xfrm>
          <a:prstGeom prst="rect">
            <a:avLst/>
          </a:prstGeom>
          <a:noFill/>
          <a:ln w="9525">
            <a:noFill/>
            <a:miter lim="800000"/>
            <a:headEnd/>
            <a:tailEnd/>
          </a:ln>
        </p:spPr>
        <p:txBody>
          <a:bodyPr lIns="0" tIns="0" rIns="0" bIns="0">
            <a:spAutoFit/>
          </a:bodyPr>
          <a:lstStyle/>
          <a:p>
            <a:pPr algn="ctr"/>
            <a:r>
              <a:rPr lang="en-US" sz="3000" b="1" dirty="0">
                <a:solidFill>
                  <a:srgbClr val="C00000"/>
                </a:solidFill>
              </a:rPr>
              <a:t>Innovation</a:t>
            </a:r>
          </a:p>
        </p:txBody>
      </p:sp>
      <p:sp>
        <p:nvSpPr>
          <p:cNvPr id="15365" name="Rectangle 15"/>
          <p:cNvSpPr>
            <a:spLocks noChangeArrowheads="1"/>
          </p:cNvSpPr>
          <p:nvPr/>
        </p:nvSpPr>
        <p:spPr bwMode="auto">
          <a:xfrm>
            <a:off x="134684" y="501917"/>
            <a:ext cx="4456389" cy="4712348"/>
          </a:xfrm>
          <a:prstGeom prst="rect">
            <a:avLst/>
          </a:prstGeom>
          <a:noFill/>
          <a:ln w="9525">
            <a:noFill/>
            <a:miter lim="800000"/>
            <a:headEnd/>
            <a:tailEnd/>
          </a:ln>
        </p:spPr>
        <p:txBody>
          <a:bodyPr/>
          <a:lstStyle/>
          <a:p>
            <a:endParaRPr lang="en-US"/>
          </a:p>
        </p:txBody>
      </p:sp>
      <p:sp>
        <p:nvSpPr>
          <p:cNvPr id="15366" name="Rectangle 4"/>
          <p:cNvSpPr>
            <a:spLocks noChangeArrowheads="1"/>
          </p:cNvSpPr>
          <p:nvPr/>
        </p:nvSpPr>
        <p:spPr bwMode="auto">
          <a:xfrm>
            <a:off x="3854045" y="1087310"/>
            <a:ext cx="4483279" cy="492695"/>
          </a:xfrm>
          <a:prstGeom prst="rect">
            <a:avLst/>
          </a:prstGeom>
          <a:noFill/>
          <a:ln w="9525">
            <a:noFill/>
            <a:miter lim="800000"/>
            <a:headEnd/>
            <a:tailEnd/>
          </a:ln>
        </p:spPr>
        <p:txBody>
          <a:bodyPr wrap="none" lIns="0" tIns="0" rIns="0" bIns="0">
            <a:spAutoFit/>
          </a:bodyPr>
          <a:lstStyle/>
          <a:p>
            <a:r>
              <a:rPr lang="en-US" sz="3200" i="1" dirty="0">
                <a:solidFill>
                  <a:srgbClr val="000000"/>
                </a:solidFill>
              </a:rPr>
              <a:t>Advantages of being first:</a:t>
            </a:r>
            <a:endParaRPr lang="en-US" sz="3200" dirty="0"/>
          </a:p>
        </p:txBody>
      </p:sp>
      <p:grpSp>
        <p:nvGrpSpPr>
          <p:cNvPr id="5" name="Group 4">
            <a:extLst>
              <a:ext uri="{FF2B5EF4-FFF2-40B4-BE49-F238E27FC236}">
                <a16:creationId xmlns:a16="http://schemas.microsoft.com/office/drawing/2014/main" id="{5A902B43-2305-7E77-EC03-45BE92AD3709}"/>
              </a:ext>
            </a:extLst>
          </p:cNvPr>
          <p:cNvGrpSpPr/>
          <p:nvPr/>
        </p:nvGrpSpPr>
        <p:grpSpPr>
          <a:xfrm>
            <a:off x="134684" y="2114604"/>
            <a:ext cx="6167564" cy="3231724"/>
            <a:chOff x="134684" y="2114604"/>
            <a:chExt cx="6167564" cy="3231724"/>
          </a:xfrm>
        </p:grpSpPr>
        <p:sp>
          <p:nvSpPr>
            <p:cNvPr id="15367" name="Rectangle 5"/>
            <p:cNvSpPr>
              <a:spLocks noChangeArrowheads="1"/>
            </p:cNvSpPr>
            <p:nvPr/>
          </p:nvSpPr>
          <p:spPr bwMode="auto">
            <a:xfrm>
              <a:off x="134684" y="2114604"/>
              <a:ext cx="171118" cy="492695"/>
            </a:xfrm>
            <a:prstGeom prst="rect">
              <a:avLst/>
            </a:prstGeom>
            <a:noFill/>
            <a:ln w="9525">
              <a:noFill/>
              <a:miter lim="800000"/>
              <a:headEnd/>
              <a:tailEnd/>
            </a:ln>
          </p:spPr>
          <p:txBody>
            <a:bodyPr wrap="none" lIns="0" tIns="0" rIns="0" bIns="0">
              <a:spAutoFit/>
            </a:bodyPr>
            <a:lstStyle/>
            <a:p>
              <a:r>
                <a:rPr lang="en-US" sz="3200">
                  <a:solidFill>
                    <a:srgbClr val="000000"/>
                  </a:solidFill>
                </a:rPr>
                <a:t>*</a:t>
              </a:r>
              <a:endParaRPr lang="en-US"/>
            </a:p>
          </p:txBody>
        </p:sp>
        <p:sp>
          <p:nvSpPr>
            <p:cNvPr id="15368" name="Rectangle 6"/>
            <p:cNvSpPr>
              <a:spLocks noChangeArrowheads="1"/>
            </p:cNvSpPr>
            <p:nvPr/>
          </p:nvSpPr>
          <p:spPr bwMode="auto">
            <a:xfrm>
              <a:off x="523365" y="2114604"/>
              <a:ext cx="2938332" cy="492695"/>
            </a:xfrm>
            <a:prstGeom prst="rect">
              <a:avLst/>
            </a:prstGeom>
            <a:noFill/>
            <a:ln w="9525">
              <a:noFill/>
              <a:miter lim="800000"/>
              <a:headEnd/>
              <a:tailEnd/>
            </a:ln>
          </p:spPr>
          <p:txBody>
            <a:bodyPr wrap="none" lIns="0" tIns="0" rIns="0" bIns="0">
              <a:spAutoFit/>
            </a:bodyPr>
            <a:lstStyle/>
            <a:p>
              <a:r>
                <a:rPr lang="en-US" sz="3200" dirty="0">
                  <a:solidFill>
                    <a:srgbClr val="000000"/>
                  </a:solidFill>
                </a:rPr>
                <a:t>Initial monopoly</a:t>
              </a:r>
              <a:endParaRPr lang="en-US" dirty="0"/>
            </a:p>
          </p:txBody>
        </p:sp>
        <p:sp>
          <p:nvSpPr>
            <p:cNvPr id="15369" name="Rectangle 7"/>
            <p:cNvSpPr>
              <a:spLocks noChangeArrowheads="1"/>
            </p:cNvSpPr>
            <p:nvPr/>
          </p:nvSpPr>
          <p:spPr bwMode="auto">
            <a:xfrm>
              <a:off x="134684" y="2799044"/>
              <a:ext cx="171118" cy="492695"/>
            </a:xfrm>
            <a:prstGeom prst="rect">
              <a:avLst/>
            </a:prstGeom>
            <a:noFill/>
            <a:ln w="9525">
              <a:noFill/>
              <a:miter lim="800000"/>
              <a:headEnd/>
              <a:tailEnd/>
            </a:ln>
          </p:spPr>
          <p:txBody>
            <a:bodyPr wrap="none" lIns="0" tIns="0" rIns="0" bIns="0">
              <a:spAutoFit/>
            </a:bodyPr>
            <a:lstStyle/>
            <a:p>
              <a:r>
                <a:rPr lang="en-US" sz="3200">
                  <a:solidFill>
                    <a:srgbClr val="000000"/>
                  </a:solidFill>
                </a:rPr>
                <a:t>*</a:t>
              </a:r>
              <a:endParaRPr lang="en-US"/>
            </a:p>
          </p:txBody>
        </p:sp>
        <p:sp>
          <p:nvSpPr>
            <p:cNvPr id="15370" name="Rectangle 8"/>
            <p:cNvSpPr>
              <a:spLocks noChangeArrowheads="1"/>
            </p:cNvSpPr>
            <p:nvPr/>
          </p:nvSpPr>
          <p:spPr bwMode="auto">
            <a:xfrm>
              <a:off x="523365" y="2799044"/>
              <a:ext cx="4034566" cy="492443"/>
            </a:xfrm>
            <a:prstGeom prst="rect">
              <a:avLst/>
            </a:prstGeom>
            <a:noFill/>
            <a:ln w="9525">
              <a:noFill/>
              <a:miter lim="800000"/>
              <a:headEnd/>
              <a:tailEnd/>
            </a:ln>
          </p:spPr>
          <p:txBody>
            <a:bodyPr wrap="none" lIns="0" tIns="0" rIns="0" bIns="0">
              <a:spAutoFit/>
            </a:bodyPr>
            <a:lstStyle/>
            <a:p>
              <a:r>
                <a:rPr lang="en-US" sz="3200" dirty="0">
                  <a:solidFill>
                    <a:srgbClr val="000000"/>
                  </a:solidFill>
                </a:rPr>
                <a:t>Set industry standards</a:t>
              </a:r>
              <a:endParaRPr lang="en-US" dirty="0"/>
            </a:p>
          </p:txBody>
        </p:sp>
        <p:sp>
          <p:nvSpPr>
            <p:cNvPr id="15371" name="Rectangle 9"/>
            <p:cNvSpPr>
              <a:spLocks noChangeArrowheads="1"/>
            </p:cNvSpPr>
            <p:nvPr/>
          </p:nvSpPr>
          <p:spPr bwMode="auto">
            <a:xfrm>
              <a:off x="134684" y="3484754"/>
              <a:ext cx="171118" cy="492695"/>
            </a:xfrm>
            <a:prstGeom prst="rect">
              <a:avLst/>
            </a:prstGeom>
            <a:noFill/>
            <a:ln w="9525">
              <a:noFill/>
              <a:miter lim="800000"/>
              <a:headEnd/>
              <a:tailEnd/>
            </a:ln>
          </p:spPr>
          <p:txBody>
            <a:bodyPr wrap="none" lIns="0" tIns="0" rIns="0" bIns="0">
              <a:spAutoFit/>
            </a:bodyPr>
            <a:lstStyle/>
            <a:p>
              <a:r>
                <a:rPr lang="en-US" sz="3200">
                  <a:solidFill>
                    <a:srgbClr val="000000"/>
                  </a:solidFill>
                </a:rPr>
                <a:t>*</a:t>
              </a:r>
              <a:endParaRPr lang="en-US"/>
            </a:p>
          </p:txBody>
        </p:sp>
        <p:sp>
          <p:nvSpPr>
            <p:cNvPr id="15372" name="Rectangle 10"/>
            <p:cNvSpPr>
              <a:spLocks noChangeArrowheads="1"/>
            </p:cNvSpPr>
            <p:nvPr/>
          </p:nvSpPr>
          <p:spPr bwMode="auto">
            <a:xfrm>
              <a:off x="523365" y="3484754"/>
              <a:ext cx="5778883" cy="492695"/>
            </a:xfrm>
            <a:prstGeom prst="rect">
              <a:avLst/>
            </a:prstGeom>
            <a:noFill/>
            <a:ln w="9525">
              <a:noFill/>
              <a:miter lim="800000"/>
              <a:headEnd/>
              <a:tailEnd/>
            </a:ln>
          </p:spPr>
          <p:txBody>
            <a:bodyPr wrap="none" lIns="0" tIns="0" rIns="0" bIns="0">
              <a:spAutoFit/>
            </a:bodyPr>
            <a:lstStyle/>
            <a:p>
              <a:r>
                <a:rPr lang="en-US" sz="3200" dirty="0">
                  <a:solidFill>
                    <a:srgbClr val="000000"/>
                  </a:solidFill>
                </a:rPr>
                <a:t>Establish customer expectations</a:t>
              </a:r>
              <a:endParaRPr lang="en-US" dirty="0"/>
            </a:p>
          </p:txBody>
        </p:sp>
        <p:sp>
          <p:nvSpPr>
            <p:cNvPr id="15373" name="Rectangle 11"/>
            <p:cNvSpPr>
              <a:spLocks noChangeArrowheads="1"/>
            </p:cNvSpPr>
            <p:nvPr/>
          </p:nvSpPr>
          <p:spPr bwMode="auto">
            <a:xfrm>
              <a:off x="134684" y="4170463"/>
              <a:ext cx="171118" cy="492695"/>
            </a:xfrm>
            <a:prstGeom prst="rect">
              <a:avLst/>
            </a:prstGeom>
            <a:noFill/>
            <a:ln w="9525">
              <a:noFill/>
              <a:miter lim="800000"/>
              <a:headEnd/>
              <a:tailEnd/>
            </a:ln>
          </p:spPr>
          <p:txBody>
            <a:bodyPr wrap="none" lIns="0" tIns="0" rIns="0" bIns="0">
              <a:spAutoFit/>
            </a:bodyPr>
            <a:lstStyle/>
            <a:p>
              <a:r>
                <a:rPr lang="en-US" sz="3200">
                  <a:solidFill>
                    <a:srgbClr val="000000"/>
                  </a:solidFill>
                </a:rPr>
                <a:t>*</a:t>
              </a:r>
              <a:endParaRPr lang="en-US"/>
            </a:p>
          </p:txBody>
        </p:sp>
        <p:sp>
          <p:nvSpPr>
            <p:cNvPr id="15374" name="Rectangle 12"/>
            <p:cNvSpPr>
              <a:spLocks noChangeArrowheads="1"/>
            </p:cNvSpPr>
            <p:nvPr/>
          </p:nvSpPr>
          <p:spPr bwMode="auto">
            <a:xfrm>
              <a:off x="523365" y="4170463"/>
              <a:ext cx="3452484" cy="492443"/>
            </a:xfrm>
            <a:prstGeom prst="rect">
              <a:avLst/>
            </a:prstGeom>
            <a:noFill/>
            <a:ln w="9525">
              <a:noFill/>
              <a:miter lim="800000"/>
              <a:headEnd/>
              <a:tailEnd/>
            </a:ln>
          </p:spPr>
          <p:txBody>
            <a:bodyPr wrap="none" lIns="0" tIns="0" rIns="0" bIns="0">
              <a:spAutoFit/>
            </a:bodyPr>
            <a:lstStyle/>
            <a:p>
              <a:r>
                <a:rPr lang="en-US" sz="3200" dirty="0">
                  <a:solidFill>
                    <a:srgbClr val="000000"/>
                  </a:solidFill>
                </a:rPr>
                <a:t>Lock in distributors</a:t>
              </a:r>
              <a:endParaRPr lang="en-US" dirty="0"/>
            </a:p>
          </p:txBody>
        </p:sp>
        <p:sp>
          <p:nvSpPr>
            <p:cNvPr id="15375" name="Rectangle 13"/>
            <p:cNvSpPr>
              <a:spLocks noChangeArrowheads="1"/>
            </p:cNvSpPr>
            <p:nvPr/>
          </p:nvSpPr>
          <p:spPr bwMode="auto">
            <a:xfrm>
              <a:off x="134684" y="4853633"/>
              <a:ext cx="171118" cy="492695"/>
            </a:xfrm>
            <a:prstGeom prst="rect">
              <a:avLst/>
            </a:prstGeom>
            <a:noFill/>
            <a:ln w="9525">
              <a:noFill/>
              <a:miter lim="800000"/>
              <a:headEnd/>
              <a:tailEnd/>
            </a:ln>
          </p:spPr>
          <p:txBody>
            <a:bodyPr wrap="none" lIns="0" tIns="0" rIns="0" bIns="0">
              <a:spAutoFit/>
            </a:bodyPr>
            <a:lstStyle/>
            <a:p>
              <a:r>
                <a:rPr lang="en-US" sz="3200">
                  <a:solidFill>
                    <a:srgbClr val="000000"/>
                  </a:solidFill>
                </a:rPr>
                <a:t>*</a:t>
              </a:r>
              <a:endParaRPr lang="en-US"/>
            </a:p>
          </p:txBody>
        </p:sp>
        <p:sp>
          <p:nvSpPr>
            <p:cNvPr id="15376" name="Rectangle 14"/>
            <p:cNvSpPr>
              <a:spLocks noChangeArrowheads="1"/>
            </p:cNvSpPr>
            <p:nvPr/>
          </p:nvSpPr>
          <p:spPr bwMode="auto">
            <a:xfrm>
              <a:off x="523365" y="4853633"/>
              <a:ext cx="3041667" cy="492443"/>
            </a:xfrm>
            <a:prstGeom prst="rect">
              <a:avLst/>
            </a:prstGeom>
            <a:noFill/>
            <a:ln w="9525">
              <a:noFill/>
              <a:miter lim="800000"/>
              <a:headEnd/>
              <a:tailEnd/>
            </a:ln>
          </p:spPr>
          <p:txBody>
            <a:bodyPr wrap="none" lIns="0" tIns="0" rIns="0" bIns="0">
              <a:spAutoFit/>
            </a:bodyPr>
            <a:lstStyle/>
            <a:p>
              <a:r>
                <a:rPr lang="en-US" sz="3200" dirty="0">
                  <a:solidFill>
                    <a:srgbClr val="000000"/>
                  </a:solidFill>
                </a:rPr>
                <a:t>Set pricing levels</a:t>
              </a:r>
              <a:endParaRPr lang="en-US" dirty="0"/>
            </a:p>
          </p:txBody>
        </p:sp>
      </p:grpSp>
      <p:sp>
        <p:nvSpPr>
          <p:cNvPr id="4" name="TextBox 3">
            <a:extLst>
              <a:ext uri="{FF2B5EF4-FFF2-40B4-BE49-F238E27FC236}">
                <a16:creationId xmlns:a16="http://schemas.microsoft.com/office/drawing/2014/main" id="{1DDC44CD-EE6F-07B4-18B6-369FBAB7D2D6}"/>
              </a:ext>
            </a:extLst>
          </p:cNvPr>
          <p:cNvSpPr txBox="1"/>
          <p:nvPr/>
        </p:nvSpPr>
        <p:spPr>
          <a:xfrm>
            <a:off x="6747153" y="1922860"/>
            <a:ext cx="5310163" cy="3859518"/>
          </a:xfrm>
          <a:prstGeom prst="rect">
            <a:avLst/>
          </a:prstGeom>
          <a:noFill/>
        </p:spPr>
        <p:txBody>
          <a:bodyPr wrap="square">
            <a:spAutoFit/>
          </a:bodyPr>
          <a:lstStyle/>
          <a:p>
            <a:pPr defTabSz="358775" eaLnBrk="0" hangingPunct="0">
              <a:lnSpc>
                <a:spcPct val="85000"/>
              </a:lnSpc>
            </a:pPr>
            <a:r>
              <a:rPr lang="en-GB" sz="3200" dirty="0"/>
              <a:t>*	Fundamentally new type or take on an offering.</a:t>
            </a:r>
          </a:p>
          <a:p>
            <a:pPr defTabSz="358775" eaLnBrk="0" hangingPunct="0">
              <a:lnSpc>
                <a:spcPct val="85000"/>
              </a:lnSpc>
            </a:pPr>
            <a:endParaRPr lang="en-GB" sz="3200" dirty="0"/>
          </a:p>
          <a:p>
            <a:pPr defTabSz="358775" eaLnBrk="0" hangingPunct="0">
              <a:lnSpc>
                <a:spcPct val="85000"/>
              </a:lnSpc>
            </a:pPr>
            <a:r>
              <a:rPr lang="en-GB" sz="3200" dirty="0"/>
              <a:t>*	Offering customers a new benefit</a:t>
            </a:r>
          </a:p>
          <a:p>
            <a:pPr defTabSz="358775" eaLnBrk="0" hangingPunct="0">
              <a:lnSpc>
                <a:spcPct val="85000"/>
              </a:lnSpc>
            </a:pPr>
            <a:endParaRPr lang="en-GB" sz="3200" dirty="0"/>
          </a:p>
          <a:p>
            <a:pPr defTabSz="358775" eaLnBrk="0" hangingPunct="0">
              <a:lnSpc>
                <a:spcPct val="85000"/>
              </a:lnSpc>
            </a:pPr>
            <a:r>
              <a:rPr lang="en-GB" sz="3200" dirty="0"/>
              <a:t>*	Delivered in a new way</a:t>
            </a:r>
          </a:p>
          <a:p>
            <a:pPr defTabSz="358775" eaLnBrk="0" hangingPunct="0">
              <a:lnSpc>
                <a:spcPct val="85000"/>
              </a:lnSpc>
            </a:pPr>
            <a:endParaRPr lang="en-GB" sz="3200" dirty="0"/>
          </a:p>
          <a:p>
            <a:pPr defTabSz="358775" eaLnBrk="0" hangingPunct="0">
              <a:lnSpc>
                <a:spcPct val="85000"/>
              </a:lnSpc>
            </a:pPr>
            <a:r>
              <a:rPr lang="en-GB" sz="3200" dirty="0"/>
              <a:t>*	Promoted in a new way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ChangeArrowheads="1"/>
          </p:cNvSpPr>
          <p:nvPr/>
        </p:nvSpPr>
        <p:spPr bwMode="auto">
          <a:xfrm>
            <a:off x="3738564" y="928688"/>
            <a:ext cx="4873625" cy="457200"/>
          </a:xfrm>
          <a:prstGeom prst="rect">
            <a:avLst/>
          </a:prstGeom>
          <a:noFill/>
          <a:ln w="9525">
            <a:noFill/>
            <a:miter lim="800000"/>
            <a:headEnd/>
            <a:tailEnd/>
          </a:ln>
        </p:spPr>
        <p:txBody>
          <a:bodyPr lIns="0" tIns="0" rIns="0" bIns="0">
            <a:spAutoFit/>
          </a:bodyPr>
          <a:lstStyle/>
          <a:p>
            <a:pPr algn="ctr"/>
            <a:r>
              <a:rPr lang="en-US" sz="3000" b="1" dirty="0">
                <a:solidFill>
                  <a:srgbClr val="C00000"/>
                </a:solidFill>
              </a:rPr>
              <a:t>Innovation</a:t>
            </a:r>
          </a:p>
        </p:txBody>
      </p:sp>
      <p:sp>
        <p:nvSpPr>
          <p:cNvPr id="16389" name="Rectangle 11"/>
          <p:cNvSpPr>
            <a:spLocks noChangeArrowheads="1"/>
          </p:cNvSpPr>
          <p:nvPr/>
        </p:nvSpPr>
        <p:spPr bwMode="auto">
          <a:xfrm>
            <a:off x="3167064" y="1000126"/>
            <a:ext cx="6688137" cy="4600575"/>
          </a:xfrm>
          <a:prstGeom prst="rect">
            <a:avLst/>
          </a:prstGeom>
          <a:noFill/>
          <a:ln w="9525">
            <a:noFill/>
            <a:miter lim="800000"/>
            <a:headEnd/>
            <a:tailEnd/>
          </a:ln>
        </p:spPr>
        <p:txBody>
          <a:bodyPr/>
          <a:lstStyle/>
          <a:p>
            <a:endParaRPr lang="en-US"/>
          </a:p>
        </p:txBody>
      </p:sp>
      <p:sp>
        <p:nvSpPr>
          <p:cNvPr id="16390" name="Rectangle 4"/>
          <p:cNvSpPr>
            <a:spLocks noChangeArrowheads="1"/>
          </p:cNvSpPr>
          <p:nvPr/>
        </p:nvSpPr>
        <p:spPr bwMode="auto">
          <a:xfrm>
            <a:off x="3673476" y="1336676"/>
            <a:ext cx="5002212" cy="492125"/>
          </a:xfrm>
          <a:prstGeom prst="rect">
            <a:avLst/>
          </a:prstGeom>
          <a:noFill/>
          <a:ln w="9525">
            <a:noFill/>
            <a:miter lim="800000"/>
            <a:headEnd/>
            <a:tailEnd/>
          </a:ln>
        </p:spPr>
        <p:txBody>
          <a:bodyPr wrap="none" lIns="0" tIns="0" rIns="0" bIns="0">
            <a:spAutoFit/>
          </a:bodyPr>
          <a:lstStyle/>
          <a:p>
            <a:r>
              <a:rPr lang="en-US" sz="3200" i="1" dirty="0">
                <a:solidFill>
                  <a:srgbClr val="000000"/>
                </a:solidFill>
              </a:rPr>
              <a:t>Disadvantages of being first:</a:t>
            </a:r>
            <a:endParaRPr lang="en-US" sz="3200" dirty="0"/>
          </a:p>
        </p:txBody>
      </p:sp>
      <p:grpSp>
        <p:nvGrpSpPr>
          <p:cNvPr id="3" name="Group 2">
            <a:extLst>
              <a:ext uri="{FF2B5EF4-FFF2-40B4-BE49-F238E27FC236}">
                <a16:creationId xmlns:a16="http://schemas.microsoft.com/office/drawing/2014/main" id="{795B3444-D1AA-28F4-D6FF-41C103963387}"/>
              </a:ext>
            </a:extLst>
          </p:cNvPr>
          <p:cNvGrpSpPr/>
          <p:nvPr/>
        </p:nvGrpSpPr>
        <p:grpSpPr>
          <a:xfrm>
            <a:off x="3673476" y="2526984"/>
            <a:ext cx="5351462" cy="2173288"/>
            <a:chOff x="3167064" y="3014664"/>
            <a:chExt cx="5351462" cy="2173288"/>
          </a:xfrm>
        </p:grpSpPr>
        <p:sp>
          <p:nvSpPr>
            <p:cNvPr id="16391" name="Rectangle 5"/>
            <p:cNvSpPr>
              <a:spLocks noChangeArrowheads="1"/>
            </p:cNvSpPr>
            <p:nvPr/>
          </p:nvSpPr>
          <p:spPr bwMode="auto">
            <a:xfrm>
              <a:off x="3167064" y="3014664"/>
              <a:ext cx="160337" cy="461963"/>
            </a:xfrm>
            <a:prstGeom prst="rect">
              <a:avLst/>
            </a:prstGeom>
            <a:noFill/>
            <a:ln w="9525">
              <a:noFill/>
              <a:miter lim="800000"/>
              <a:headEnd/>
              <a:tailEnd/>
            </a:ln>
          </p:spPr>
          <p:txBody>
            <a:bodyPr wrap="none" lIns="0" tIns="0" rIns="0" bIns="0">
              <a:spAutoFit/>
            </a:bodyPr>
            <a:lstStyle/>
            <a:p>
              <a:r>
                <a:rPr lang="en-US" sz="3000">
                  <a:solidFill>
                    <a:srgbClr val="000000"/>
                  </a:solidFill>
                </a:rPr>
                <a:t>*</a:t>
              </a:r>
              <a:endParaRPr lang="en-US" sz="3000"/>
            </a:p>
          </p:txBody>
        </p:sp>
        <p:sp>
          <p:nvSpPr>
            <p:cNvPr id="16392" name="Rectangle 6"/>
            <p:cNvSpPr>
              <a:spLocks noChangeArrowheads="1"/>
            </p:cNvSpPr>
            <p:nvPr/>
          </p:nvSpPr>
          <p:spPr bwMode="auto">
            <a:xfrm>
              <a:off x="3671889" y="3014664"/>
              <a:ext cx="3451225" cy="461963"/>
            </a:xfrm>
            <a:prstGeom prst="rect">
              <a:avLst/>
            </a:prstGeom>
            <a:noFill/>
            <a:ln w="9525">
              <a:noFill/>
              <a:miter lim="800000"/>
              <a:headEnd/>
              <a:tailEnd/>
            </a:ln>
          </p:spPr>
          <p:txBody>
            <a:bodyPr wrap="none" lIns="0" tIns="0" rIns="0" bIns="0">
              <a:spAutoFit/>
            </a:bodyPr>
            <a:lstStyle/>
            <a:p>
              <a:r>
                <a:rPr lang="en-US" sz="3000" dirty="0">
                  <a:solidFill>
                    <a:srgbClr val="000000"/>
                  </a:solidFill>
                </a:rPr>
                <a:t>Risk of the unknown</a:t>
              </a:r>
              <a:endParaRPr lang="en-US" sz="3000" dirty="0"/>
            </a:p>
          </p:txBody>
        </p:sp>
        <p:sp>
          <p:nvSpPr>
            <p:cNvPr id="16393" name="Rectangle 7"/>
            <p:cNvSpPr>
              <a:spLocks noChangeArrowheads="1"/>
            </p:cNvSpPr>
            <p:nvPr/>
          </p:nvSpPr>
          <p:spPr bwMode="auto">
            <a:xfrm>
              <a:off x="3167064" y="3870326"/>
              <a:ext cx="160337" cy="461963"/>
            </a:xfrm>
            <a:prstGeom prst="rect">
              <a:avLst/>
            </a:prstGeom>
            <a:noFill/>
            <a:ln w="9525">
              <a:noFill/>
              <a:miter lim="800000"/>
              <a:headEnd/>
              <a:tailEnd/>
            </a:ln>
          </p:spPr>
          <p:txBody>
            <a:bodyPr wrap="none" lIns="0" tIns="0" rIns="0" bIns="0">
              <a:spAutoFit/>
            </a:bodyPr>
            <a:lstStyle/>
            <a:p>
              <a:r>
                <a:rPr lang="en-US" sz="3000">
                  <a:solidFill>
                    <a:srgbClr val="000000"/>
                  </a:solidFill>
                </a:rPr>
                <a:t>*</a:t>
              </a:r>
              <a:endParaRPr lang="en-US" sz="3000"/>
            </a:p>
          </p:txBody>
        </p:sp>
        <p:sp>
          <p:nvSpPr>
            <p:cNvPr id="16394" name="Rectangle 8"/>
            <p:cNvSpPr>
              <a:spLocks noChangeArrowheads="1"/>
            </p:cNvSpPr>
            <p:nvPr/>
          </p:nvSpPr>
          <p:spPr bwMode="auto">
            <a:xfrm>
              <a:off x="3671889" y="3870326"/>
              <a:ext cx="3924300" cy="461963"/>
            </a:xfrm>
            <a:prstGeom prst="rect">
              <a:avLst/>
            </a:prstGeom>
            <a:noFill/>
            <a:ln w="9525">
              <a:noFill/>
              <a:miter lim="800000"/>
              <a:headEnd/>
              <a:tailEnd/>
            </a:ln>
          </p:spPr>
          <p:txBody>
            <a:bodyPr wrap="none" lIns="0" tIns="0" rIns="0" bIns="0">
              <a:spAutoFit/>
            </a:bodyPr>
            <a:lstStyle/>
            <a:p>
              <a:r>
                <a:rPr lang="en-US" sz="3000" dirty="0">
                  <a:solidFill>
                    <a:srgbClr val="000000"/>
                  </a:solidFill>
                </a:rPr>
                <a:t>Higher investment cost</a:t>
              </a:r>
              <a:endParaRPr lang="en-US" sz="3000" dirty="0"/>
            </a:p>
          </p:txBody>
        </p:sp>
        <p:sp>
          <p:nvSpPr>
            <p:cNvPr id="16395" name="Rectangle 9"/>
            <p:cNvSpPr>
              <a:spLocks noChangeArrowheads="1"/>
            </p:cNvSpPr>
            <p:nvPr/>
          </p:nvSpPr>
          <p:spPr bwMode="auto">
            <a:xfrm>
              <a:off x="3167064" y="4725989"/>
              <a:ext cx="160337" cy="461963"/>
            </a:xfrm>
            <a:prstGeom prst="rect">
              <a:avLst/>
            </a:prstGeom>
            <a:noFill/>
            <a:ln w="9525">
              <a:noFill/>
              <a:miter lim="800000"/>
              <a:headEnd/>
              <a:tailEnd/>
            </a:ln>
          </p:spPr>
          <p:txBody>
            <a:bodyPr wrap="none" lIns="0" tIns="0" rIns="0" bIns="0">
              <a:spAutoFit/>
            </a:bodyPr>
            <a:lstStyle/>
            <a:p>
              <a:r>
                <a:rPr lang="en-US" sz="3000" dirty="0">
                  <a:solidFill>
                    <a:srgbClr val="000000"/>
                  </a:solidFill>
                </a:rPr>
                <a:t>*</a:t>
              </a:r>
              <a:endParaRPr lang="en-US" sz="3000" dirty="0"/>
            </a:p>
          </p:txBody>
        </p:sp>
        <p:sp>
          <p:nvSpPr>
            <p:cNvPr id="16396" name="Rectangle 10"/>
            <p:cNvSpPr>
              <a:spLocks noChangeArrowheads="1"/>
            </p:cNvSpPr>
            <p:nvPr/>
          </p:nvSpPr>
          <p:spPr bwMode="auto">
            <a:xfrm>
              <a:off x="3671889" y="4725989"/>
              <a:ext cx="4846637" cy="461963"/>
            </a:xfrm>
            <a:prstGeom prst="rect">
              <a:avLst/>
            </a:prstGeom>
            <a:noFill/>
            <a:ln w="9525">
              <a:noFill/>
              <a:miter lim="800000"/>
              <a:headEnd/>
              <a:tailEnd/>
            </a:ln>
          </p:spPr>
          <p:txBody>
            <a:bodyPr wrap="none" lIns="0" tIns="0" rIns="0" bIns="0">
              <a:spAutoFit/>
            </a:bodyPr>
            <a:lstStyle/>
            <a:p>
              <a:r>
                <a:rPr lang="en-US" sz="3000" dirty="0">
                  <a:solidFill>
                    <a:srgbClr val="000000"/>
                  </a:solidFill>
                </a:rPr>
                <a:t>Cost of educating customers</a:t>
              </a:r>
              <a:endParaRPr lang="en-US" sz="3000" dirty="0"/>
            </a:p>
          </p:txBody>
        </p:sp>
      </p:grpSp>
      <p:sp>
        <p:nvSpPr>
          <p:cNvPr id="4" name="Rectangle 10">
            <a:extLst>
              <a:ext uri="{FF2B5EF4-FFF2-40B4-BE49-F238E27FC236}">
                <a16:creationId xmlns:a16="http://schemas.microsoft.com/office/drawing/2014/main" id="{32146A53-AFC0-D3E3-D902-2A84E36700FC}"/>
              </a:ext>
            </a:extLst>
          </p:cNvPr>
          <p:cNvSpPr>
            <a:spLocks noChangeArrowheads="1"/>
          </p:cNvSpPr>
          <p:nvPr/>
        </p:nvSpPr>
        <p:spPr bwMode="auto">
          <a:xfrm>
            <a:off x="4178300" y="4936491"/>
            <a:ext cx="2805255" cy="461665"/>
          </a:xfrm>
          <a:prstGeom prst="rect">
            <a:avLst/>
          </a:prstGeom>
          <a:noFill/>
          <a:ln w="9525">
            <a:noFill/>
            <a:miter lim="800000"/>
            <a:headEnd/>
            <a:tailEnd/>
          </a:ln>
        </p:spPr>
        <p:txBody>
          <a:bodyPr wrap="none" lIns="0" tIns="0" rIns="0" bIns="0">
            <a:spAutoFit/>
          </a:bodyPr>
          <a:lstStyle/>
          <a:p>
            <a:r>
              <a:rPr lang="en-US" sz="3000" dirty="0"/>
              <a:t>Initial R&amp;D costs</a:t>
            </a:r>
          </a:p>
        </p:txBody>
      </p:sp>
      <p:sp>
        <p:nvSpPr>
          <p:cNvPr id="5" name="Rectangle 9">
            <a:extLst>
              <a:ext uri="{FF2B5EF4-FFF2-40B4-BE49-F238E27FC236}">
                <a16:creationId xmlns:a16="http://schemas.microsoft.com/office/drawing/2014/main" id="{406FCB05-01AD-A137-3C5A-587AD39E2F26}"/>
              </a:ext>
            </a:extLst>
          </p:cNvPr>
          <p:cNvSpPr>
            <a:spLocks noChangeArrowheads="1"/>
          </p:cNvSpPr>
          <p:nvPr/>
        </p:nvSpPr>
        <p:spPr bwMode="auto">
          <a:xfrm>
            <a:off x="3673476" y="4919505"/>
            <a:ext cx="160337" cy="461963"/>
          </a:xfrm>
          <a:prstGeom prst="rect">
            <a:avLst/>
          </a:prstGeom>
          <a:noFill/>
          <a:ln w="9525">
            <a:noFill/>
            <a:miter lim="800000"/>
            <a:headEnd/>
            <a:tailEnd/>
          </a:ln>
        </p:spPr>
        <p:txBody>
          <a:bodyPr wrap="none" lIns="0" tIns="0" rIns="0" bIns="0">
            <a:spAutoFit/>
          </a:bodyPr>
          <a:lstStyle/>
          <a:p>
            <a:r>
              <a:rPr lang="en-US" sz="3000" dirty="0">
                <a:solidFill>
                  <a:srgbClr val="000000"/>
                </a:solidFill>
              </a:rPr>
              <a:t>*</a:t>
            </a:r>
            <a:endParaRPr lang="en-US" sz="3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FD8AF-62C8-9EBC-7115-39B2F423FE68}"/>
              </a:ext>
            </a:extLst>
          </p:cNvPr>
          <p:cNvSpPr>
            <a:spLocks noGrp="1"/>
          </p:cNvSpPr>
          <p:nvPr>
            <p:ph type="title"/>
          </p:nvPr>
        </p:nvSpPr>
        <p:spPr>
          <a:xfrm>
            <a:off x="1069848" y="484632"/>
            <a:ext cx="10058400" cy="1609344"/>
          </a:xfrm>
        </p:spPr>
        <p:txBody>
          <a:bodyPr>
            <a:normAutofit/>
          </a:bodyPr>
          <a:lstStyle/>
          <a:p>
            <a:r>
              <a:rPr lang="en-GB" b="1" dirty="0"/>
              <a:t>What is R&amp;D?</a:t>
            </a:r>
            <a:endParaRPr lang="en-GB" b="1"/>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8AD4A5-047F-EE41-32EA-9E8AE609EEF4}"/>
              </a:ext>
            </a:extLst>
          </p:cNvPr>
          <p:cNvGraphicFramePr>
            <a:graphicFrameLocks noGrp="1"/>
          </p:cNvGraphicFramePr>
          <p:nvPr>
            <p:ph idx="1"/>
            <p:extLst>
              <p:ext uri="{D42A27DB-BD31-4B8C-83A1-F6EECF244321}">
                <p14:modId xmlns:p14="http://schemas.microsoft.com/office/powerpoint/2010/main" val="3123897789"/>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96267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535CC-6638-261F-A3A1-77C2621B5A90}"/>
              </a:ext>
            </a:extLst>
          </p:cNvPr>
          <p:cNvSpPr>
            <a:spLocks noGrp="1"/>
          </p:cNvSpPr>
          <p:nvPr>
            <p:ph type="title"/>
          </p:nvPr>
        </p:nvSpPr>
        <p:spPr>
          <a:xfrm>
            <a:off x="609600" y="162343"/>
            <a:ext cx="10972800" cy="736015"/>
          </a:xfrm>
        </p:spPr>
        <p:txBody>
          <a:bodyPr anchor="ctr">
            <a:normAutofit fontScale="90000"/>
          </a:bodyPr>
          <a:lstStyle/>
          <a:p>
            <a:r>
              <a:rPr lang="en-GB" b="1" dirty="0"/>
              <a:t>Stages of New Product Development</a:t>
            </a:r>
          </a:p>
        </p:txBody>
      </p:sp>
      <p:pic>
        <p:nvPicPr>
          <p:cNvPr id="5" name="Content Placeholder 4" descr="A diagram of a person using a vacuum cleaner&#10;&#10;Description automatically generated">
            <a:extLst>
              <a:ext uri="{FF2B5EF4-FFF2-40B4-BE49-F238E27FC236}">
                <a16:creationId xmlns:a16="http://schemas.microsoft.com/office/drawing/2014/main" id="{9D8BA1E9-8CA1-2AD0-80F9-DA9D0635B6CB}"/>
              </a:ext>
            </a:extLst>
          </p:cNvPr>
          <p:cNvPicPr>
            <a:picLocks noGrp="1" noChangeAspect="1"/>
          </p:cNvPicPr>
          <p:nvPr>
            <p:ph idx="1"/>
          </p:nvPr>
        </p:nvPicPr>
        <p:blipFill>
          <a:blip r:embed="rId2"/>
          <a:stretch>
            <a:fillRect/>
          </a:stretch>
        </p:blipFill>
        <p:spPr>
          <a:xfrm>
            <a:off x="404305" y="898358"/>
            <a:ext cx="8062762" cy="5846624"/>
          </a:xfrm>
          <a:noFill/>
        </p:spPr>
      </p:pic>
      <p:sp>
        <p:nvSpPr>
          <p:cNvPr id="6" name="TextBox 5">
            <a:extLst>
              <a:ext uri="{FF2B5EF4-FFF2-40B4-BE49-F238E27FC236}">
                <a16:creationId xmlns:a16="http://schemas.microsoft.com/office/drawing/2014/main" id="{78FB3B74-AEBF-8513-BBDD-F35056BDEBD8}"/>
              </a:ext>
            </a:extLst>
          </p:cNvPr>
          <p:cNvSpPr txBox="1"/>
          <p:nvPr/>
        </p:nvSpPr>
        <p:spPr>
          <a:xfrm>
            <a:off x="9490998" y="3102096"/>
            <a:ext cx="1814946" cy="369332"/>
          </a:xfrm>
          <a:prstGeom prst="rect">
            <a:avLst/>
          </a:prstGeom>
          <a:noFill/>
        </p:spPr>
        <p:txBody>
          <a:bodyPr wrap="square" rtlCol="0">
            <a:spAutoFit/>
          </a:bodyPr>
          <a:lstStyle/>
          <a:p>
            <a:r>
              <a:rPr lang="en-GB" dirty="0"/>
              <a:t>(BBC, 2024)</a:t>
            </a:r>
          </a:p>
        </p:txBody>
      </p:sp>
      <p:sp>
        <p:nvSpPr>
          <p:cNvPr id="7" name="TextBox 6">
            <a:extLst>
              <a:ext uri="{FF2B5EF4-FFF2-40B4-BE49-F238E27FC236}">
                <a16:creationId xmlns:a16="http://schemas.microsoft.com/office/drawing/2014/main" id="{54CC0CFD-DEE6-1620-6191-E6B3D679D365}"/>
              </a:ext>
            </a:extLst>
          </p:cNvPr>
          <p:cNvSpPr txBox="1"/>
          <p:nvPr/>
        </p:nvSpPr>
        <p:spPr>
          <a:xfrm>
            <a:off x="8017823" y="1422337"/>
            <a:ext cx="2380648" cy="2031325"/>
          </a:xfrm>
          <a:prstGeom prst="rect">
            <a:avLst/>
          </a:prstGeom>
          <a:noFill/>
        </p:spPr>
        <p:txBody>
          <a:bodyPr wrap="square" rtlCol="0">
            <a:spAutoFit/>
          </a:bodyPr>
          <a:lstStyle/>
          <a:p>
            <a:r>
              <a:rPr lang="en-GB" dirty="0"/>
              <a:t>Patents and copyrights might also be sought to reduce others from copying idea – even so copying may still occur.</a:t>
            </a:r>
          </a:p>
        </p:txBody>
      </p:sp>
      <p:sp>
        <p:nvSpPr>
          <p:cNvPr id="3" name="TextBox 2">
            <a:extLst>
              <a:ext uri="{FF2B5EF4-FFF2-40B4-BE49-F238E27FC236}">
                <a16:creationId xmlns:a16="http://schemas.microsoft.com/office/drawing/2014/main" id="{78ECD0F1-38A5-4E15-6A4B-2DBC1C3DF159}"/>
              </a:ext>
            </a:extLst>
          </p:cNvPr>
          <p:cNvSpPr txBox="1"/>
          <p:nvPr/>
        </p:nvSpPr>
        <p:spPr>
          <a:xfrm>
            <a:off x="8017822" y="3821670"/>
            <a:ext cx="3119569" cy="2308324"/>
          </a:xfrm>
          <a:prstGeom prst="rect">
            <a:avLst/>
          </a:prstGeom>
          <a:noFill/>
        </p:spPr>
        <p:txBody>
          <a:bodyPr wrap="square" rtlCol="0">
            <a:spAutoFit/>
          </a:bodyPr>
          <a:lstStyle/>
          <a:p>
            <a:pPr marL="342900" indent="-342900">
              <a:buAutoNum type="arabicPlain" startAt="10"/>
            </a:pPr>
            <a:r>
              <a:rPr lang="en-GB" dirty="0"/>
              <a:t>Mins research and find out what is a</a:t>
            </a:r>
          </a:p>
          <a:p>
            <a:r>
              <a:rPr lang="en-GB" dirty="0"/>
              <a:t>-Patent</a:t>
            </a:r>
          </a:p>
          <a:p>
            <a:r>
              <a:rPr lang="en-GB" dirty="0"/>
              <a:t>-copyright</a:t>
            </a:r>
          </a:p>
          <a:p>
            <a:endParaRPr lang="en-GB" dirty="0"/>
          </a:p>
          <a:p>
            <a:r>
              <a:rPr lang="en-GB" dirty="0"/>
              <a:t>How long do they last?</a:t>
            </a:r>
          </a:p>
          <a:p>
            <a:r>
              <a:rPr lang="en-GB" dirty="0"/>
              <a:t>What are the strengths and limitations?</a:t>
            </a:r>
          </a:p>
        </p:txBody>
      </p:sp>
    </p:spTree>
    <p:extLst>
      <p:ext uri="{BB962C8B-B14F-4D97-AF65-F5344CB8AC3E}">
        <p14:creationId xmlns:p14="http://schemas.microsoft.com/office/powerpoint/2010/main" val="779663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6C6D1-EDEB-23DF-7BBE-D4A1DC6EE834}"/>
              </a:ext>
            </a:extLst>
          </p:cNvPr>
          <p:cNvSpPr>
            <a:spLocks noGrp="1"/>
          </p:cNvSpPr>
          <p:nvPr>
            <p:ph type="title"/>
          </p:nvPr>
        </p:nvSpPr>
        <p:spPr>
          <a:xfrm>
            <a:off x="609600" y="274638"/>
            <a:ext cx="10972800" cy="719973"/>
          </a:xfrm>
        </p:spPr>
        <p:txBody>
          <a:bodyPr>
            <a:normAutofit fontScale="90000"/>
          </a:bodyPr>
          <a:lstStyle/>
          <a:p>
            <a:r>
              <a:rPr lang="en-GB" b="1" dirty="0"/>
              <a:t>Activity – Crib Gough</a:t>
            </a:r>
          </a:p>
        </p:txBody>
      </p:sp>
      <p:sp>
        <p:nvSpPr>
          <p:cNvPr id="3" name="Content Placeholder 2">
            <a:extLst>
              <a:ext uri="{FF2B5EF4-FFF2-40B4-BE49-F238E27FC236}">
                <a16:creationId xmlns:a16="http://schemas.microsoft.com/office/drawing/2014/main" id="{3D23D034-9BF6-66E9-4025-A5DCADB6D88F}"/>
              </a:ext>
            </a:extLst>
          </p:cNvPr>
          <p:cNvSpPr>
            <a:spLocks noGrp="1"/>
          </p:cNvSpPr>
          <p:nvPr>
            <p:ph idx="1"/>
          </p:nvPr>
        </p:nvSpPr>
        <p:spPr>
          <a:xfrm>
            <a:off x="609600" y="1296025"/>
            <a:ext cx="10972800" cy="4265949"/>
          </a:xfrm>
        </p:spPr>
        <p:txBody>
          <a:bodyPr>
            <a:normAutofit/>
          </a:bodyPr>
          <a:lstStyle/>
          <a:p>
            <a:pPr marL="0" indent="0">
              <a:buNone/>
            </a:pPr>
            <a:r>
              <a:rPr lang="en-GB" dirty="0"/>
              <a:t>This is an example of how some companies are working with other organisations to develop ideas. Watch the video and answer the following questions:</a:t>
            </a:r>
          </a:p>
          <a:p>
            <a:pPr marL="0" indent="0">
              <a:buNone/>
            </a:pPr>
            <a:endParaRPr lang="en-GB" dirty="0"/>
          </a:p>
          <a:p>
            <a:r>
              <a:rPr lang="en-GB" dirty="0"/>
              <a:t>What was the problem/need/opportunity they identified?</a:t>
            </a:r>
          </a:p>
          <a:p>
            <a:r>
              <a:rPr lang="en-GB" dirty="0"/>
              <a:t>What was the first stage of the process?</a:t>
            </a:r>
          </a:p>
          <a:p>
            <a:r>
              <a:rPr lang="en-GB" dirty="0"/>
              <a:t>What technology did the research team use to speed up the process and reduce the costs of R&amp;D?</a:t>
            </a:r>
          </a:p>
          <a:p>
            <a:endParaRPr lang="en-GB" dirty="0"/>
          </a:p>
        </p:txBody>
      </p:sp>
    </p:spTree>
    <p:extLst>
      <p:ext uri="{BB962C8B-B14F-4D97-AF65-F5344CB8AC3E}">
        <p14:creationId xmlns:p14="http://schemas.microsoft.com/office/powerpoint/2010/main" val="1562795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991F1-977D-CECA-9DC2-FEF28C7EF35F}"/>
              </a:ext>
            </a:extLst>
          </p:cNvPr>
          <p:cNvSpPr>
            <a:spLocks noGrp="1"/>
          </p:cNvSpPr>
          <p:nvPr>
            <p:ph type="title"/>
          </p:nvPr>
        </p:nvSpPr>
        <p:spPr/>
        <p:txBody>
          <a:bodyPr/>
          <a:lstStyle/>
          <a:p>
            <a:r>
              <a:rPr lang="en-GB" b="1" dirty="0"/>
              <a:t>The R&amp;D Process – Crib Gogh</a:t>
            </a:r>
          </a:p>
        </p:txBody>
      </p:sp>
      <p:pic>
        <p:nvPicPr>
          <p:cNvPr id="4" name="Online Media 3" title="Crib Gogh - Prototyping and Product Development Case Study">
            <a:hlinkClick r:id="" action="ppaction://media"/>
            <a:extLst>
              <a:ext uri="{FF2B5EF4-FFF2-40B4-BE49-F238E27FC236}">
                <a16:creationId xmlns:a16="http://schemas.microsoft.com/office/drawing/2014/main" id="{30439554-688F-D250-B713-3EE1E83A87BD}"/>
              </a:ext>
            </a:extLst>
          </p:cNvPr>
          <p:cNvPicPr>
            <a:picLocks noGrp="1" noRot="1" noChangeAspect="1"/>
          </p:cNvPicPr>
          <p:nvPr>
            <p:ph idx="1"/>
            <a:videoFile r:link="rId1"/>
          </p:nvPr>
        </p:nvPicPr>
        <p:blipFill>
          <a:blip r:embed="rId3"/>
          <a:stretch>
            <a:fillRect/>
          </a:stretch>
        </p:blipFill>
        <p:spPr>
          <a:xfrm>
            <a:off x="2514600" y="2120900"/>
            <a:ext cx="7169150" cy="4051300"/>
          </a:xfrm>
          <a:prstGeom prst="rect">
            <a:avLst/>
          </a:prstGeom>
        </p:spPr>
      </p:pic>
    </p:spTree>
    <p:extLst>
      <p:ext uri="{BB962C8B-B14F-4D97-AF65-F5344CB8AC3E}">
        <p14:creationId xmlns:p14="http://schemas.microsoft.com/office/powerpoint/2010/main" val="1845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3" name="Rectangle 82">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5" name="Rectangle 84">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87" name="Group 86">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88" name="Oval 87">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89" name="Oval 88">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91" name="Rectangle 90">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8AA6790-F936-6E1B-AF3B-B8DC7646A6D3}"/>
              </a:ext>
            </a:extLst>
          </p:cNvPr>
          <p:cNvPicPr>
            <a:picLocks noChangeAspect="1"/>
          </p:cNvPicPr>
          <p:nvPr/>
        </p:nvPicPr>
        <p:blipFill>
          <a:blip r:embed="rId7"/>
          <a:srcRect r="3112" b="1"/>
          <a:stretch>
            <a:fillRect/>
          </a:stretch>
        </p:blipFill>
        <p:spPr>
          <a:xfrm>
            <a:off x="20" y="-2"/>
            <a:ext cx="12191980" cy="6857989"/>
          </a:xfrm>
          <a:prstGeom prst="rect">
            <a:avLst/>
          </a:prstGeom>
        </p:spPr>
      </p:pic>
      <p:sp>
        <p:nvSpPr>
          <p:cNvPr id="93" name="Rectangle 92">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8">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095A9B-5E8F-DBF6-3D44-80B473B45B31}"/>
              </a:ext>
            </a:extLst>
          </p:cNvPr>
          <p:cNvSpPr>
            <a:spLocks noGrp="1"/>
          </p:cNvSpPr>
          <p:nvPr>
            <p:ph type="title"/>
          </p:nvPr>
        </p:nvSpPr>
        <p:spPr>
          <a:xfrm>
            <a:off x="489044" y="4068923"/>
            <a:ext cx="5800344" cy="2144021"/>
          </a:xfrm>
        </p:spPr>
        <p:txBody>
          <a:bodyPr vert="horz" lIns="91440" tIns="45720" rIns="91440" bIns="45720" rtlCol="0" anchor="b">
            <a:normAutofit fontScale="90000"/>
          </a:bodyPr>
          <a:lstStyle/>
          <a:p>
            <a:pPr>
              <a:lnSpc>
                <a:spcPct val="80000"/>
              </a:lnSpc>
            </a:pPr>
            <a:r>
              <a:rPr lang="en-US" sz="9600" b="1" dirty="0">
                <a:solidFill>
                  <a:srgbClr val="FFFFFF"/>
                </a:solidFill>
              </a:rPr>
              <a:t>Product Lifecycle</a:t>
            </a:r>
          </a:p>
        </p:txBody>
      </p:sp>
    </p:spTree>
    <p:extLst>
      <p:ext uri="{BB962C8B-B14F-4D97-AF65-F5344CB8AC3E}">
        <p14:creationId xmlns:p14="http://schemas.microsoft.com/office/powerpoint/2010/main" val="381685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8001" name="Group 298000">
            <a:extLst>
              <a:ext uri="{FF2B5EF4-FFF2-40B4-BE49-F238E27FC236}">
                <a16:creationId xmlns:a16="http://schemas.microsoft.com/office/drawing/2014/main" id="{8E517B64-8E09-4304-8D71-7EDCAB04A1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98002" name="Oval 298001">
              <a:extLst>
                <a:ext uri="{FF2B5EF4-FFF2-40B4-BE49-F238E27FC236}">
                  <a16:creationId xmlns:a16="http://schemas.microsoft.com/office/drawing/2014/main" id="{C5E58E8F-F745-4CB3-8EB2-71B3C5347E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98003" name="Oval 298002">
              <a:extLst>
                <a:ext uri="{FF2B5EF4-FFF2-40B4-BE49-F238E27FC236}">
                  <a16:creationId xmlns:a16="http://schemas.microsoft.com/office/drawing/2014/main" id="{0943A29A-CD4A-4902-BECB-F71F97E8C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pic>
        <p:nvPicPr>
          <p:cNvPr id="7" name="Picture 6">
            <a:extLst>
              <a:ext uri="{FF2B5EF4-FFF2-40B4-BE49-F238E27FC236}">
                <a16:creationId xmlns:a16="http://schemas.microsoft.com/office/drawing/2014/main" id="{F655F423-0EAE-BF7E-314C-D4F83B30CF96}"/>
              </a:ext>
            </a:extLst>
          </p:cNvPr>
          <p:cNvPicPr>
            <a:picLocks noChangeAspect="1"/>
          </p:cNvPicPr>
          <p:nvPr/>
        </p:nvPicPr>
        <p:blipFill>
          <a:blip r:embed="rId5"/>
          <a:srcRect l="775" t="7290" r="3112" b="50000"/>
          <a:stretch>
            <a:fillRect/>
          </a:stretch>
        </p:blipFill>
        <p:spPr>
          <a:xfrm>
            <a:off x="707179" y="2942857"/>
            <a:ext cx="10777640" cy="2610163"/>
          </a:xfrm>
          <a:prstGeom prst="rect">
            <a:avLst/>
          </a:prstGeom>
        </p:spPr>
      </p:pic>
      <p:sp>
        <p:nvSpPr>
          <p:cNvPr id="298005" name="Rectangle 298004">
            <a:extLst>
              <a:ext uri="{FF2B5EF4-FFF2-40B4-BE49-F238E27FC236}">
                <a16:creationId xmlns:a16="http://schemas.microsoft.com/office/drawing/2014/main" id="{4712E265-57EA-482C-B735-1E9FD7B2E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15407"/>
            <a:ext cx="12191999" cy="1242592"/>
          </a:xfrm>
          <a:prstGeom prst="rect">
            <a:avLst/>
          </a:prstGeom>
          <a:blipFill dpi="0" rotWithShape="1">
            <a:blip r:embed="rId6">
              <a:alphaModFix amt="60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98007" name="Group 298006">
            <a:extLst>
              <a:ext uri="{FF2B5EF4-FFF2-40B4-BE49-F238E27FC236}">
                <a16:creationId xmlns:a16="http://schemas.microsoft.com/office/drawing/2014/main" id="{46DBD718-8A11-405E-961D-74A2EEC964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98008" name="Oval 298007">
              <a:extLst>
                <a:ext uri="{FF2B5EF4-FFF2-40B4-BE49-F238E27FC236}">
                  <a16:creationId xmlns:a16="http://schemas.microsoft.com/office/drawing/2014/main" id="{2E1CB3D5-017D-4255-9085-EDC3C9BA3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98009" name="Oval 298008">
              <a:extLst>
                <a:ext uri="{FF2B5EF4-FFF2-40B4-BE49-F238E27FC236}">
                  <a16:creationId xmlns:a16="http://schemas.microsoft.com/office/drawing/2014/main" id="{3BD8B49B-8F46-46B3-A95A-87BE3F3A0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297990" name="Rectangle 6"/>
          <p:cNvSpPr>
            <a:spLocks noChangeArrowheads="1"/>
          </p:cNvSpPr>
          <p:nvPr/>
        </p:nvSpPr>
        <p:spPr bwMode="auto">
          <a:xfrm>
            <a:off x="3338563" y="2025217"/>
            <a:ext cx="2217690" cy="398658"/>
          </a:xfrm>
          <a:prstGeom prst="rect">
            <a:avLst/>
          </a:prstGeom>
          <a:noFill/>
          <a:ln w="9525">
            <a:noFill/>
            <a:miter lim="800000"/>
            <a:headEnd/>
            <a:tailEnd/>
          </a:ln>
        </p:spPr>
        <p:txBody>
          <a:bodyPr/>
          <a:lstStyle/>
          <a:p>
            <a:pPr marL="267462" indent="-267462" defTabSz="356616">
              <a:spcBef>
                <a:spcPct val="20000"/>
              </a:spcBef>
            </a:pPr>
            <a:r>
              <a:rPr lang="en-GB" sz="2184" b="1" kern="1200" dirty="0">
                <a:solidFill>
                  <a:schemeClr val="tx2"/>
                </a:solidFill>
                <a:latin typeface="+mn-lt"/>
                <a:ea typeface="+mn-ea"/>
                <a:cs typeface="+mn-cs"/>
              </a:rPr>
              <a:t>VR headsets</a:t>
            </a:r>
            <a:endParaRPr lang="en-GB" sz="2800" b="1" dirty="0">
              <a:solidFill>
                <a:schemeClr val="tx2"/>
              </a:solidFill>
            </a:endParaRPr>
          </a:p>
        </p:txBody>
      </p:sp>
      <p:sp>
        <p:nvSpPr>
          <p:cNvPr id="297993" name="Rectangle 9"/>
          <p:cNvSpPr>
            <a:spLocks noChangeArrowheads="1"/>
          </p:cNvSpPr>
          <p:nvPr/>
        </p:nvSpPr>
        <p:spPr bwMode="auto">
          <a:xfrm>
            <a:off x="5176409" y="1279244"/>
            <a:ext cx="2331771" cy="340991"/>
          </a:xfrm>
          <a:prstGeom prst="rect">
            <a:avLst/>
          </a:prstGeom>
          <a:noFill/>
          <a:ln w="9525">
            <a:noFill/>
            <a:miter lim="800000"/>
            <a:headEnd/>
            <a:tailEnd/>
          </a:ln>
        </p:spPr>
        <p:txBody>
          <a:bodyPr/>
          <a:lstStyle/>
          <a:p>
            <a:pPr marL="267462" indent="-267462" defTabSz="356616">
              <a:spcBef>
                <a:spcPct val="20000"/>
              </a:spcBef>
            </a:pPr>
            <a:r>
              <a:rPr lang="en-GB" sz="2184" b="1" kern="1200" dirty="0">
                <a:solidFill>
                  <a:schemeClr val="tx2"/>
                </a:solidFill>
                <a:latin typeface="+mn-lt"/>
                <a:ea typeface="+mn-ea"/>
                <a:cs typeface="+mn-cs"/>
              </a:rPr>
              <a:t>        LLMs</a:t>
            </a:r>
            <a:endParaRPr lang="en-GB" sz="2800" b="1" dirty="0">
              <a:solidFill>
                <a:schemeClr val="tx2"/>
              </a:solidFill>
            </a:endParaRPr>
          </a:p>
        </p:txBody>
      </p:sp>
      <p:sp>
        <p:nvSpPr>
          <p:cNvPr id="297995" name="Rectangle 11"/>
          <p:cNvSpPr>
            <a:spLocks noChangeArrowheads="1"/>
          </p:cNvSpPr>
          <p:nvPr/>
        </p:nvSpPr>
        <p:spPr bwMode="auto">
          <a:xfrm>
            <a:off x="6840932" y="1920316"/>
            <a:ext cx="2701795" cy="340991"/>
          </a:xfrm>
          <a:prstGeom prst="rect">
            <a:avLst/>
          </a:prstGeom>
          <a:noFill/>
          <a:ln w="9525">
            <a:noFill/>
            <a:miter lim="800000"/>
            <a:headEnd/>
            <a:tailEnd/>
          </a:ln>
        </p:spPr>
        <p:txBody>
          <a:bodyPr/>
          <a:lstStyle/>
          <a:p>
            <a:pPr marL="267462" indent="-267462" defTabSz="356616">
              <a:spcBef>
                <a:spcPct val="20000"/>
              </a:spcBef>
            </a:pPr>
            <a:r>
              <a:rPr lang="en-GB" sz="2184" b="1" kern="1200" dirty="0">
                <a:solidFill>
                  <a:schemeClr val="tx2"/>
                </a:solidFill>
                <a:latin typeface="+mn-lt"/>
                <a:ea typeface="+mn-ea"/>
                <a:cs typeface="+mn-cs"/>
              </a:rPr>
              <a:t>Tablet computers</a:t>
            </a:r>
            <a:endParaRPr lang="en-GB" sz="2800" b="1" dirty="0">
              <a:solidFill>
                <a:schemeClr val="tx2"/>
              </a:solidFill>
            </a:endParaRPr>
          </a:p>
        </p:txBody>
      </p:sp>
      <p:sp>
        <p:nvSpPr>
          <p:cNvPr id="297996" name="Rectangle 12"/>
          <p:cNvSpPr>
            <a:spLocks noChangeArrowheads="1"/>
          </p:cNvSpPr>
          <p:nvPr/>
        </p:nvSpPr>
        <p:spPr bwMode="auto">
          <a:xfrm>
            <a:off x="877975" y="1462481"/>
            <a:ext cx="3411156" cy="340991"/>
          </a:xfrm>
          <a:prstGeom prst="rect">
            <a:avLst/>
          </a:prstGeom>
          <a:noFill/>
          <a:ln w="9525">
            <a:noFill/>
            <a:miter lim="800000"/>
            <a:headEnd/>
            <a:tailEnd/>
          </a:ln>
        </p:spPr>
        <p:txBody>
          <a:bodyPr/>
          <a:lstStyle/>
          <a:p>
            <a:pPr marL="267462" indent="-267462" defTabSz="356616">
              <a:spcBef>
                <a:spcPct val="20000"/>
              </a:spcBef>
            </a:pPr>
            <a:r>
              <a:rPr lang="en-GB" sz="2184" b="1" kern="1200" dirty="0">
                <a:solidFill>
                  <a:schemeClr val="tx2"/>
                </a:solidFill>
                <a:latin typeface="+mn-lt"/>
                <a:ea typeface="+mn-ea"/>
                <a:cs typeface="+mn-cs"/>
              </a:rPr>
              <a:t>Android phone</a:t>
            </a:r>
            <a:endParaRPr lang="en-GB" sz="2800" b="1" dirty="0">
              <a:solidFill>
                <a:schemeClr val="tx2"/>
              </a:solidFill>
            </a:endParaRPr>
          </a:p>
        </p:txBody>
      </p:sp>
      <p:sp>
        <p:nvSpPr>
          <p:cNvPr id="2" name="Rectangle 9">
            <a:extLst>
              <a:ext uri="{FF2B5EF4-FFF2-40B4-BE49-F238E27FC236}">
                <a16:creationId xmlns:a16="http://schemas.microsoft.com/office/drawing/2014/main" id="{9BF5CC66-C7AA-18E4-8CDB-9751D08810A2}"/>
              </a:ext>
            </a:extLst>
          </p:cNvPr>
          <p:cNvSpPr>
            <a:spLocks noChangeArrowheads="1"/>
          </p:cNvSpPr>
          <p:nvPr/>
        </p:nvSpPr>
        <p:spPr bwMode="auto">
          <a:xfrm>
            <a:off x="655036" y="2472360"/>
            <a:ext cx="2331771" cy="340991"/>
          </a:xfrm>
          <a:prstGeom prst="rect">
            <a:avLst/>
          </a:prstGeom>
          <a:noFill/>
          <a:ln w="9525">
            <a:noFill/>
            <a:miter lim="800000"/>
            <a:headEnd/>
            <a:tailEnd/>
          </a:ln>
        </p:spPr>
        <p:txBody>
          <a:bodyPr/>
          <a:lstStyle/>
          <a:p>
            <a:pPr marL="267462" indent="-267462" defTabSz="356616">
              <a:spcBef>
                <a:spcPct val="20000"/>
              </a:spcBef>
            </a:pPr>
            <a:r>
              <a:rPr lang="en-GB" sz="2184" b="1" kern="1200" dirty="0">
                <a:solidFill>
                  <a:schemeClr val="tx2"/>
                </a:solidFill>
                <a:latin typeface="+mn-lt"/>
                <a:ea typeface="+mn-ea"/>
                <a:cs typeface="+mn-cs"/>
              </a:rPr>
              <a:t>        Petrol cars</a:t>
            </a:r>
            <a:endParaRPr lang="en-GB" sz="2800" b="1" dirty="0">
              <a:solidFill>
                <a:schemeClr val="tx2"/>
              </a:solidFill>
            </a:endParaRPr>
          </a:p>
        </p:txBody>
      </p:sp>
      <p:sp>
        <p:nvSpPr>
          <p:cNvPr id="3" name="Rectangle 9">
            <a:extLst>
              <a:ext uri="{FF2B5EF4-FFF2-40B4-BE49-F238E27FC236}">
                <a16:creationId xmlns:a16="http://schemas.microsoft.com/office/drawing/2014/main" id="{C03BB01B-552E-1C8F-561D-4692C13F0E18}"/>
              </a:ext>
            </a:extLst>
          </p:cNvPr>
          <p:cNvSpPr>
            <a:spLocks noChangeArrowheads="1"/>
          </p:cNvSpPr>
          <p:nvPr/>
        </p:nvSpPr>
        <p:spPr bwMode="auto">
          <a:xfrm>
            <a:off x="8924200" y="2516730"/>
            <a:ext cx="2331771" cy="340991"/>
          </a:xfrm>
          <a:prstGeom prst="rect">
            <a:avLst/>
          </a:prstGeom>
          <a:noFill/>
          <a:ln w="9525">
            <a:noFill/>
            <a:miter lim="800000"/>
            <a:headEnd/>
            <a:tailEnd/>
          </a:ln>
        </p:spPr>
        <p:txBody>
          <a:bodyPr/>
          <a:lstStyle/>
          <a:p>
            <a:pPr marL="267462" indent="-267462" defTabSz="356616">
              <a:spcBef>
                <a:spcPct val="20000"/>
              </a:spcBef>
            </a:pPr>
            <a:r>
              <a:rPr lang="en-GB" sz="2184" b="1" kern="1200" dirty="0">
                <a:solidFill>
                  <a:schemeClr val="tx2"/>
                </a:solidFill>
                <a:latin typeface="+mn-lt"/>
                <a:ea typeface="+mn-ea"/>
                <a:cs typeface="+mn-cs"/>
              </a:rPr>
              <a:t>        </a:t>
            </a:r>
            <a:r>
              <a:rPr lang="en-GB" sz="2184" b="1" kern="1200" dirty="0" err="1">
                <a:solidFill>
                  <a:schemeClr val="tx2"/>
                </a:solidFill>
                <a:latin typeface="+mn-lt"/>
                <a:ea typeface="+mn-ea"/>
                <a:cs typeface="+mn-cs"/>
              </a:rPr>
              <a:t>Paypal</a:t>
            </a:r>
            <a:endParaRPr lang="en-GB" sz="2800" b="1" dirty="0">
              <a:solidFill>
                <a:schemeClr val="tx2"/>
              </a:solidFill>
            </a:endParaRPr>
          </a:p>
        </p:txBody>
      </p:sp>
      <p:sp>
        <p:nvSpPr>
          <p:cNvPr id="4" name="Rectangle 9">
            <a:extLst>
              <a:ext uri="{FF2B5EF4-FFF2-40B4-BE49-F238E27FC236}">
                <a16:creationId xmlns:a16="http://schemas.microsoft.com/office/drawing/2014/main" id="{9DD79933-2093-A45D-0B71-FBA5E4E4058C}"/>
              </a:ext>
            </a:extLst>
          </p:cNvPr>
          <p:cNvSpPr>
            <a:spLocks noChangeArrowheads="1"/>
          </p:cNvSpPr>
          <p:nvPr/>
        </p:nvSpPr>
        <p:spPr bwMode="auto">
          <a:xfrm>
            <a:off x="4964678" y="2534747"/>
            <a:ext cx="2331771" cy="340991"/>
          </a:xfrm>
          <a:prstGeom prst="rect">
            <a:avLst/>
          </a:prstGeom>
          <a:noFill/>
          <a:ln w="9525">
            <a:noFill/>
            <a:miter lim="800000"/>
            <a:headEnd/>
            <a:tailEnd/>
          </a:ln>
        </p:spPr>
        <p:txBody>
          <a:bodyPr/>
          <a:lstStyle/>
          <a:p>
            <a:pPr marL="267462" indent="-267462" defTabSz="356616">
              <a:spcBef>
                <a:spcPct val="20000"/>
              </a:spcBef>
            </a:pPr>
            <a:r>
              <a:rPr lang="en-GB" sz="2184" b="1" kern="1200" dirty="0">
                <a:solidFill>
                  <a:schemeClr val="tx2"/>
                </a:solidFill>
                <a:latin typeface="+mn-lt"/>
                <a:ea typeface="+mn-ea"/>
                <a:cs typeface="+mn-cs"/>
              </a:rPr>
              <a:t>        Bitcoin</a:t>
            </a:r>
            <a:endParaRPr lang="en-GB" sz="2800" b="1" dirty="0">
              <a:solidFill>
                <a:schemeClr val="tx2"/>
              </a:solidFill>
            </a:endParaRPr>
          </a:p>
        </p:txBody>
      </p:sp>
      <p:sp>
        <p:nvSpPr>
          <p:cNvPr id="5" name="Rectangle 9">
            <a:extLst>
              <a:ext uri="{FF2B5EF4-FFF2-40B4-BE49-F238E27FC236}">
                <a16:creationId xmlns:a16="http://schemas.microsoft.com/office/drawing/2014/main" id="{481C29BD-868E-2E49-E5DC-494C369CD8C6}"/>
              </a:ext>
            </a:extLst>
          </p:cNvPr>
          <p:cNvSpPr>
            <a:spLocks noChangeArrowheads="1"/>
          </p:cNvSpPr>
          <p:nvPr/>
        </p:nvSpPr>
        <p:spPr bwMode="auto">
          <a:xfrm>
            <a:off x="8717672" y="1281118"/>
            <a:ext cx="2331771" cy="340991"/>
          </a:xfrm>
          <a:prstGeom prst="rect">
            <a:avLst/>
          </a:prstGeom>
          <a:noFill/>
          <a:ln w="9525">
            <a:noFill/>
            <a:miter lim="800000"/>
            <a:headEnd/>
            <a:tailEnd/>
          </a:ln>
        </p:spPr>
        <p:txBody>
          <a:bodyPr/>
          <a:lstStyle/>
          <a:p>
            <a:pPr marL="267462" indent="-267462" defTabSz="356616">
              <a:spcBef>
                <a:spcPct val="20000"/>
              </a:spcBef>
            </a:pPr>
            <a:r>
              <a:rPr lang="en-GB" sz="2184" b="1" kern="1200" dirty="0">
                <a:solidFill>
                  <a:schemeClr val="tx2"/>
                </a:solidFill>
                <a:latin typeface="+mn-lt"/>
                <a:ea typeface="+mn-ea"/>
                <a:cs typeface="+mn-cs"/>
              </a:rPr>
              <a:t>        The Oven</a:t>
            </a:r>
            <a:endParaRPr lang="en-GB" sz="2800" b="1" dirty="0">
              <a:solidFill>
                <a:schemeClr val="tx2"/>
              </a:solidFill>
            </a:endParaRPr>
          </a:p>
        </p:txBody>
      </p:sp>
      <p:sp>
        <p:nvSpPr>
          <p:cNvPr id="12" name="TextBox 11">
            <a:extLst>
              <a:ext uri="{FF2B5EF4-FFF2-40B4-BE49-F238E27FC236}">
                <a16:creationId xmlns:a16="http://schemas.microsoft.com/office/drawing/2014/main" id="{AE615E50-3CAA-DDB7-F7DE-A9EC82743773}"/>
              </a:ext>
            </a:extLst>
          </p:cNvPr>
          <p:cNvSpPr txBox="1"/>
          <p:nvPr/>
        </p:nvSpPr>
        <p:spPr>
          <a:xfrm>
            <a:off x="90845" y="175487"/>
            <a:ext cx="12502897" cy="584775"/>
          </a:xfrm>
          <a:prstGeom prst="rect">
            <a:avLst/>
          </a:prstGeom>
          <a:noFill/>
        </p:spPr>
        <p:txBody>
          <a:bodyPr wrap="square">
            <a:spAutoFit/>
          </a:bodyPr>
          <a:lstStyle/>
          <a:p>
            <a:r>
              <a:rPr lang="en-GB" sz="3200" b="1" dirty="0"/>
              <a:t>Which innovation is at what stage of the product life cycle?</a:t>
            </a:r>
            <a:endParaRPr lang="en-GB"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1E56100-4637-C61C-E540-3FAC53FAFB0C}"/>
              </a:ext>
            </a:extLst>
          </p:cNvPr>
          <p:cNvPicPr>
            <a:picLocks noChangeAspect="1"/>
          </p:cNvPicPr>
          <p:nvPr/>
        </p:nvPicPr>
        <p:blipFill>
          <a:blip r:embed="rId4"/>
          <a:srcRect l="1696" t="10284" r="74252" b="6765"/>
          <a:stretch>
            <a:fillRect/>
          </a:stretch>
        </p:blipFill>
        <p:spPr>
          <a:xfrm>
            <a:off x="874666" y="149019"/>
            <a:ext cx="3490070" cy="6559961"/>
          </a:xfrm>
          <a:prstGeom prst="rect">
            <a:avLst/>
          </a:prstGeom>
        </p:spPr>
      </p:pic>
      <p:sp>
        <p:nvSpPr>
          <p:cNvPr id="3" name="Content Placeholder 2">
            <a:extLst>
              <a:ext uri="{FF2B5EF4-FFF2-40B4-BE49-F238E27FC236}">
                <a16:creationId xmlns:a16="http://schemas.microsoft.com/office/drawing/2014/main" id="{5C2B97BD-E725-DCA5-464C-5675DA2487D9}"/>
              </a:ext>
            </a:extLst>
          </p:cNvPr>
          <p:cNvSpPr>
            <a:spLocks noGrp="1"/>
          </p:cNvSpPr>
          <p:nvPr>
            <p:ph idx="1"/>
          </p:nvPr>
        </p:nvSpPr>
        <p:spPr>
          <a:xfrm>
            <a:off x="6559340" y="1304544"/>
            <a:ext cx="5299585" cy="4050792"/>
          </a:xfrm>
        </p:spPr>
        <p:txBody>
          <a:bodyPr>
            <a:normAutofit lnSpcReduction="10000"/>
          </a:bodyPr>
          <a:lstStyle/>
          <a:p>
            <a:pPr marL="0" indent="0">
              <a:buNone/>
            </a:pPr>
            <a:r>
              <a:rPr lang="en-GB" sz="3600" b="1" dirty="0">
                <a:latin typeface="+mj-lt"/>
              </a:rPr>
              <a:t>Product Development &amp; Innovation (The "Refresh")</a:t>
            </a:r>
          </a:p>
          <a:p>
            <a:pPr marL="0" indent="0">
              <a:buNone/>
            </a:pPr>
            <a:r>
              <a:rPr lang="en-GB" sz="1800" dirty="0"/>
              <a:t>This involves changing the product itself to make it relevant again.</a:t>
            </a:r>
          </a:p>
          <a:p>
            <a:r>
              <a:rPr lang="en-GB" sz="1800" b="1" dirty="0"/>
              <a:t>Feature Enhancement:</a:t>
            </a:r>
            <a:r>
              <a:rPr lang="en-GB" sz="1800" dirty="0"/>
              <a:t> Adding new technology or capabilities (e.g., Apple adding a better camera to an existing iPhone chassis).</a:t>
            </a:r>
          </a:p>
          <a:p>
            <a:r>
              <a:rPr lang="en-GB" sz="1800" b="1" dirty="0"/>
              <a:t>Packaging/Aesthetics:</a:t>
            </a:r>
            <a:r>
              <a:rPr lang="en-GB" sz="1800" dirty="0"/>
              <a:t> Modernizing the "look and feel" to appeal to a younger demographic.</a:t>
            </a:r>
          </a:p>
          <a:p>
            <a:r>
              <a:rPr lang="en-GB" sz="1800" b="1" dirty="0"/>
              <a:t>Line Extensions:</a:t>
            </a:r>
            <a:r>
              <a:rPr lang="en-GB" sz="1800" dirty="0"/>
              <a:t> Introducing new </a:t>
            </a:r>
            <a:r>
              <a:rPr lang="en-GB" sz="1800" dirty="0" err="1"/>
              <a:t>flavors</a:t>
            </a:r>
            <a:r>
              <a:rPr lang="en-GB" sz="1800" dirty="0"/>
              <a:t>, scents, or sizes (e.g., Coca-Cola introducing "Zero Sugar" or "Cherry" variants).</a:t>
            </a:r>
          </a:p>
          <a:p>
            <a:endParaRPr lang="en-GB" sz="1800" dirty="0"/>
          </a:p>
        </p:txBody>
      </p:sp>
      <p:grpSp>
        <p:nvGrpSpPr>
          <p:cNvPr id="12" name="Group 11">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248360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4949D5-A007-09DD-C58F-DAED9CB3BAA3}"/>
              </a:ext>
            </a:extLst>
          </p:cNvPr>
          <p:cNvSpPr>
            <a:spLocks noGrp="1"/>
          </p:cNvSpPr>
          <p:nvPr>
            <p:ph idx="1"/>
          </p:nvPr>
        </p:nvSpPr>
        <p:spPr>
          <a:xfrm>
            <a:off x="850391" y="1219200"/>
            <a:ext cx="6482419" cy="4050792"/>
          </a:xfrm>
        </p:spPr>
        <p:txBody>
          <a:bodyPr>
            <a:normAutofit lnSpcReduction="10000"/>
          </a:bodyPr>
          <a:lstStyle/>
          <a:p>
            <a:pPr marL="0" indent="0">
              <a:buNone/>
            </a:pPr>
            <a:r>
              <a:rPr lang="en-GB" sz="3600" b="1" dirty="0"/>
              <a:t>Market Development (Finding New Fans)</a:t>
            </a:r>
          </a:p>
          <a:p>
            <a:pPr marL="0" indent="0">
              <a:buNone/>
            </a:pPr>
            <a:r>
              <a:rPr lang="en-GB" dirty="0"/>
              <a:t>If the current market is saturated, you move the product elsewhere.</a:t>
            </a:r>
          </a:p>
          <a:p>
            <a:r>
              <a:rPr lang="en-GB" b="1" dirty="0"/>
              <a:t>Geographic Expansion:</a:t>
            </a:r>
            <a:r>
              <a:rPr lang="en-GB" dirty="0"/>
              <a:t> Taking a successful domestic product into international markets (e.g., a Western brand launching in Southeast Asia).</a:t>
            </a:r>
          </a:p>
          <a:p>
            <a:r>
              <a:rPr lang="en-GB" b="1" dirty="0"/>
              <a:t>New Segments:</a:t>
            </a:r>
            <a:r>
              <a:rPr lang="en-GB" dirty="0"/>
              <a:t> Repositioning the product for a different use case.</a:t>
            </a:r>
          </a:p>
          <a:p>
            <a:pPr marL="0" indent="0">
              <a:buNone/>
            </a:pPr>
            <a:r>
              <a:rPr lang="en-GB" b="1" dirty="0"/>
              <a:t>Example:</a:t>
            </a:r>
            <a:r>
              <a:rPr lang="en-GB" dirty="0"/>
              <a:t> Johnson &amp; Johnson repositioned baby shampoo for adults with sensitive scalps.</a:t>
            </a:r>
          </a:p>
          <a:p>
            <a:endParaRPr lang="en-GB" dirty="0"/>
          </a:p>
        </p:txBody>
      </p:sp>
      <p:pic>
        <p:nvPicPr>
          <p:cNvPr id="4" name="Picture 3">
            <a:extLst>
              <a:ext uri="{FF2B5EF4-FFF2-40B4-BE49-F238E27FC236}">
                <a16:creationId xmlns:a16="http://schemas.microsoft.com/office/drawing/2014/main" id="{71D6478D-F08A-C981-D129-33F3AFAC654D}"/>
              </a:ext>
            </a:extLst>
          </p:cNvPr>
          <p:cNvPicPr>
            <a:picLocks noChangeAspect="1"/>
          </p:cNvPicPr>
          <p:nvPr/>
        </p:nvPicPr>
        <p:blipFill>
          <a:blip r:embed="rId2"/>
          <a:srcRect l="26646" t="10649" r="50100" b="10923"/>
          <a:stretch>
            <a:fillRect/>
          </a:stretch>
        </p:blipFill>
        <p:spPr>
          <a:xfrm>
            <a:off x="7754112" y="119713"/>
            <a:ext cx="3587497" cy="6594189"/>
          </a:xfrm>
          <a:prstGeom prst="rect">
            <a:avLst/>
          </a:prstGeom>
        </p:spPr>
      </p:pic>
    </p:spTree>
    <p:extLst>
      <p:ext uri="{BB962C8B-B14F-4D97-AF65-F5344CB8AC3E}">
        <p14:creationId xmlns:p14="http://schemas.microsoft.com/office/powerpoint/2010/main" val="142790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1466AA-DFCD-65E3-6302-025A2D5704A9}"/>
              </a:ext>
            </a:extLst>
          </p:cNvPr>
          <p:cNvSpPr>
            <a:spLocks noGrp="1"/>
          </p:cNvSpPr>
          <p:nvPr>
            <p:ph idx="1"/>
          </p:nvPr>
        </p:nvSpPr>
        <p:spPr>
          <a:xfrm>
            <a:off x="3971544" y="1403604"/>
            <a:ext cx="8061960" cy="4050792"/>
          </a:xfrm>
        </p:spPr>
        <p:txBody>
          <a:bodyPr/>
          <a:lstStyle/>
          <a:p>
            <a:pPr marL="0" indent="0">
              <a:buNone/>
            </a:pPr>
            <a:r>
              <a:rPr lang="en-GB" sz="3200" b="1" dirty="0"/>
              <a:t>Price &amp; Promotional Manoeuvres</a:t>
            </a:r>
          </a:p>
          <a:p>
            <a:pPr marL="0" indent="0">
              <a:buNone/>
            </a:pPr>
            <a:r>
              <a:rPr lang="en-GB" dirty="0"/>
              <a:t>Using the marketing mix to stimulate demand without changing the product.</a:t>
            </a:r>
          </a:p>
          <a:p>
            <a:r>
              <a:rPr lang="en-GB" b="1" dirty="0"/>
              <a:t>Rebranding:</a:t>
            </a:r>
            <a:r>
              <a:rPr lang="en-GB" dirty="0"/>
              <a:t> A fresh advertising campaign to change public perception (e.g., Old Spice moving from "grandpa’s aftershave" to a viral youth brand).</a:t>
            </a:r>
          </a:p>
          <a:p>
            <a:r>
              <a:rPr lang="en-GB" b="1" dirty="0"/>
              <a:t>Price Skimming/Penetration:</a:t>
            </a:r>
            <a:r>
              <a:rPr lang="en-GB" dirty="0"/>
              <a:t> Adjusting the price point to capture "laggards" or more price-sensitive customers as the product matures.</a:t>
            </a:r>
          </a:p>
          <a:p>
            <a:pPr marL="0" indent="0">
              <a:buNone/>
            </a:pPr>
            <a:endParaRPr lang="en-GB" dirty="0"/>
          </a:p>
        </p:txBody>
      </p:sp>
      <p:pic>
        <p:nvPicPr>
          <p:cNvPr id="4" name="Picture 3">
            <a:extLst>
              <a:ext uri="{FF2B5EF4-FFF2-40B4-BE49-F238E27FC236}">
                <a16:creationId xmlns:a16="http://schemas.microsoft.com/office/drawing/2014/main" id="{CC330A1F-81EB-B8F6-D32F-96D457D60F6A}"/>
              </a:ext>
            </a:extLst>
          </p:cNvPr>
          <p:cNvPicPr>
            <a:picLocks noChangeAspect="1"/>
          </p:cNvPicPr>
          <p:nvPr/>
        </p:nvPicPr>
        <p:blipFill>
          <a:blip r:embed="rId2"/>
          <a:srcRect l="51197" t="11015" r="25750" b="11290"/>
          <a:stretch>
            <a:fillRect/>
          </a:stretch>
        </p:blipFill>
        <p:spPr>
          <a:xfrm>
            <a:off x="158496" y="120403"/>
            <a:ext cx="3596640" cy="6617193"/>
          </a:xfrm>
          <a:prstGeom prst="rect">
            <a:avLst/>
          </a:prstGeom>
        </p:spPr>
      </p:pic>
    </p:spTree>
    <p:extLst>
      <p:ext uri="{BB962C8B-B14F-4D97-AF65-F5344CB8AC3E}">
        <p14:creationId xmlns:p14="http://schemas.microsoft.com/office/powerpoint/2010/main" val="3677083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66886A-3BEB-F228-56A5-04D2DE69DF70}"/>
              </a:ext>
            </a:extLst>
          </p:cNvPr>
          <p:cNvSpPr>
            <a:spLocks noGrp="1"/>
          </p:cNvSpPr>
          <p:nvPr>
            <p:ph idx="1"/>
          </p:nvPr>
        </p:nvSpPr>
        <p:spPr>
          <a:xfrm>
            <a:off x="1057656" y="1403604"/>
            <a:ext cx="4773168" cy="4050792"/>
          </a:xfrm>
        </p:spPr>
        <p:txBody>
          <a:bodyPr>
            <a:normAutofit fontScale="92500" lnSpcReduction="10000"/>
          </a:bodyPr>
          <a:lstStyle/>
          <a:p>
            <a:pPr marL="0" indent="0">
              <a:buNone/>
            </a:pPr>
            <a:r>
              <a:rPr lang="en-GB" sz="3600" b="1" dirty="0"/>
              <a:t>Operational &amp; Cost Efficiency</a:t>
            </a:r>
          </a:p>
          <a:p>
            <a:pPr marL="0" indent="0">
              <a:buNone/>
            </a:pPr>
            <a:r>
              <a:rPr lang="en-GB" dirty="0"/>
              <a:t>When sales growth is flat, you extend the </a:t>
            </a:r>
            <a:r>
              <a:rPr lang="en-GB" i="1" dirty="0"/>
              <a:t>profitable</a:t>
            </a:r>
            <a:r>
              <a:rPr lang="en-GB" dirty="0"/>
              <a:t> life of the product by cutting costs.</a:t>
            </a:r>
          </a:p>
          <a:p>
            <a:r>
              <a:rPr lang="en-GB" b="1" dirty="0"/>
              <a:t>Lean Manufacturing:</a:t>
            </a:r>
            <a:r>
              <a:rPr lang="en-GB" dirty="0"/>
              <a:t> Reducing the cost of goods sold (COGS) to maintain margins even if the retail price drops.</a:t>
            </a:r>
          </a:p>
          <a:p>
            <a:r>
              <a:rPr lang="en-GB" b="1" dirty="0"/>
              <a:t>Value Engineering:</a:t>
            </a:r>
            <a:r>
              <a:rPr lang="en-GB" dirty="0"/>
              <a:t> Removing expensive components that customers no longer value to keep the product competitive.</a:t>
            </a:r>
          </a:p>
          <a:p>
            <a:endParaRPr lang="en-GB" dirty="0"/>
          </a:p>
        </p:txBody>
      </p:sp>
      <p:pic>
        <p:nvPicPr>
          <p:cNvPr id="4" name="Picture 3">
            <a:extLst>
              <a:ext uri="{FF2B5EF4-FFF2-40B4-BE49-F238E27FC236}">
                <a16:creationId xmlns:a16="http://schemas.microsoft.com/office/drawing/2014/main" id="{676AF9A7-B98D-1777-92BD-2A94490BF3D1}"/>
              </a:ext>
            </a:extLst>
          </p:cNvPr>
          <p:cNvPicPr>
            <a:picLocks noChangeAspect="1"/>
          </p:cNvPicPr>
          <p:nvPr/>
        </p:nvPicPr>
        <p:blipFill>
          <a:blip r:embed="rId3"/>
          <a:srcRect l="75348" t="11562" r="1499" b="12021"/>
          <a:stretch>
            <a:fillRect/>
          </a:stretch>
        </p:blipFill>
        <p:spPr>
          <a:xfrm>
            <a:off x="7574208" y="64818"/>
            <a:ext cx="3776544" cy="6793182"/>
          </a:xfrm>
          <a:prstGeom prst="rect">
            <a:avLst/>
          </a:prstGeom>
        </p:spPr>
      </p:pic>
    </p:spTree>
    <p:extLst>
      <p:ext uri="{BB962C8B-B14F-4D97-AF65-F5344CB8AC3E}">
        <p14:creationId xmlns:p14="http://schemas.microsoft.com/office/powerpoint/2010/main" val="995734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5"/>
          <p:cNvSpPr>
            <a:spLocks noGrp="1"/>
          </p:cNvSpPr>
          <p:nvPr>
            <p:ph type="sldNum" sz="quarter" idx="12"/>
          </p:nvPr>
        </p:nvSpPr>
        <p:spPr>
          <a:noFill/>
        </p:spPr>
        <p:txBody>
          <a:bodyPr/>
          <a:lstStyle/>
          <a:p>
            <a:fld id="{72B62AF1-734E-4ECB-9557-E8DF7790C55B}" type="slidenum">
              <a:rPr lang="en-GB" smtClean="0">
                <a:cs typeface="Arial" pitchFamily="34" charset="0"/>
              </a:rPr>
              <a:pPr/>
              <a:t>15</a:t>
            </a:fld>
            <a:endParaRPr lang="en-GB">
              <a:cs typeface="Arial" pitchFamily="34" charset="0"/>
            </a:endParaRPr>
          </a:p>
        </p:txBody>
      </p:sp>
      <p:sp>
        <p:nvSpPr>
          <p:cNvPr id="31747" name="Rectangle 2"/>
          <p:cNvSpPr>
            <a:spLocks noGrp="1" noChangeArrowheads="1"/>
          </p:cNvSpPr>
          <p:nvPr>
            <p:ph type="title"/>
          </p:nvPr>
        </p:nvSpPr>
        <p:spPr>
          <a:xfrm>
            <a:off x="2667000" y="285751"/>
            <a:ext cx="6643688" cy="708025"/>
          </a:xfrm>
        </p:spPr>
        <p:txBody>
          <a:bodyPr>
            <a:normAutofit fontScale="90000"/>
          </a:bodyPr>
          <a:lstStyle/>
          <a:p>
            <a:pPr eaLnBrk="1" hangingPunct="1"/>
            <a:r>
              <a:rPr lang="en-GB" dirty="0">
                <a:solidFill>
                  <a:srgbClr val="C00000"/>
                </a:solidFill>
              </a:rPr>
              <a:t>Technology Push Model</a:t>
            </a:r>
          </a:p>
        </p:txBody>
      </p:sp>
      <p:sp>
        <p:nvSpPr>
          <p:cNvPr id="310275" name="Rectangle 3"/>
          <p:cNvSpPr>
            <a:spLocks noGrp="1" noChangeArrowheads="1"/>
          </p:cNvSpPr>
          <p:nvPr>
            <p:ph type="body" idx="1"/>
          </p:nvPr>
        </p:nvSpPr>
        <p:spPr>
          <a:xfrm>
            <a:off x="1774826" y="3429001"/>
            <a:ext cx="2447925" cy="460375"/>
          </a:xfrm>
        </p:spPr>
        <p:txBody>
          <a:bodyPr/>
          <a:lstStyle/>
          <a:p>
            <a:pPr eaLnBrk="1" hangingPunct="1">
              <a:lnSpc>
                <a:spcPct val="80000"/>
              </a:lnSpc>
              <a:buFontTx/>
              <a:buNone/>
            </a:pPr>
            <a:r>
              <a:rPr lang="en-GB" sz="2800"/>
              <a:t>Basic </a:t>
            </a:r>
            <a:r>
              <a:rPr lang="en-GB" sz="2400"/>
              <a:t>Science</a:t>
            </a:r>
          </a:p>
        </p:txBody>
      </p:sp>
      <p:sp>
        <p:nvSpPr>
          <p:cNvPr id="310276" name="Rectangle 4"/>
          <p:cNvSpPr>
            <a:spLocks noChangeArrowheads="1"/>
          </p:cNvSpPr>
          <p:nvPr/>
        </p:nvSpPr>
        <p:spPr bwMode="auto">
          <a:xfrm>
            <a:off x="6096001" y="5661026"/>
            <a:ext cx="1882775" cy="460375"/>
          </a:xfrm>
          <a:prstGeom prst="rect">
            <a:avLst/>
          </a:prstGeom>
          <a:noFill/>
          <a:ln w="9525">
            <a:noFill/>
            <a:miter lim="800000"/>
            <a:headEnd/>
            <a:tailEnd/>
          </a:ln>
        </p:spPr>
        <p:txBody>
          <a:bodyPr/>
          <a:lstStyle/>
          <a:p>
            <a:pPr marL="342900" indent="-342900">
              <a:lnSpc>
                <a:spcPct val="80000"/>
              </a:lnSpc>
              <a:spcBef>
                <a:spcPct val="20000"/>
              </a:spcBef>
            </a:pPr>
            <a:r>
              <a:rPr lang="en-GB" sz="2400"/>
              <a:t>Marketing</a:t>
            </a:r>
          </a:p>
        </p:txBody>
      </p:sp>
      <p:sp>
        <p:nvSpPr>
          <p:cNvPr id="310277" name="Rectangle 5"/>
          <p:cNvSpPr>
            <a:spLocks noChangeArrowheads="1"/>
          </p:cNvSpPr>
          <p:nvPr/>
        </p:nvSpPr>
        <p:spPr bwMode="auto">
          <a:xfrm>
            <a:off x="2495550" y="5445126"/>
            <a:ext cx="2592388" cy="460375"/>
          </a:xfrm>
          <a:prstGeom prst="rect">
            <a:avLst/>
          </a:prstGeom>
          <a:noFill/>
          <a:ln w="9525">
            <a:noFill/>
            <a:miter lim="800000"/>
            <a:headEnd/>
            <a:tailEnd/>
          </a:ln>
        </p:spPr>
        <p:txBody>
          <a:bodyPr/>
          <a:lstStyle/>
          <a:p>
            <a:pPr marL="342900" indent="-342900">
              <a:lnSpc>
                <a:spcPct val="80000"/>
              </a:lnSpc>
              <a:spcBef>
                <a:spcPct val="20000"/>
              </a:spcBef>
            </a:pPr>
            <a:r>
              <a:rPr lang="en-GB" sz="2400"/>
              <a:t>Design and Engineering</a:t>
            </a:r>
          </a:p>
        </p:txBody>
      </p:sp>
      <p:sp>
        <p:nvSpPr>
          <p:cNvPr id="310278" name="Rectangle 6"/>
          <p:cNvSpPr>
            <a:spLocks noChangeArrowheads="1"/>
          </p:cNvSpPr>
          <p:nvPr/>
        </p:nvSpPr>
        <p:spPr bwMode="auto">
          <a:xfrm>
            <a:off x="4727575" y="1196976"/>
            <a:ext cx="2700338" cy="460375"/>
          </a:xfrm>
          <a:prstGeom prst="rect">
            <a:avLst/>
          </a:prstGeom>
          <a:noFill/>
          <a:ln w="9525">
            <a:noFill/>
            <a:miter lim="800000"/>
            <a:headEnd/>
            <a:tailEnd/>
          </a:ln>
        </p:spPr>
        <p:txBody>
          <a:bodyPr/>
          <a:lstStyle/>
          <a:p>
            <a:pPr marL="342900" indent="-342900">
              <a:lnSpc>
                <a:spcPct val="80000"/>
              </a:lnSpc>
              <a:spcBef>
                <a:spcPct val="20000"/>
              </a:spcBef>
            </a:pPr>
            <a:r>
              <a:rPr lang="en-GB" sz="2400"/>
              <a:t>Manufacturing</a:t>
            </a:r>
          </a:p>
        </p:txBody>
      </p:sp>
      <p:pic>
        <p:nvPicPr>
          <p:cNvPr id="310279" name="Picture 7" descr="Picture3"/>
          <p:cNvPicPr>
            <a:picLocks noChangeAspect="1" noChangeArrowheads="1"/>
          </p:cNvPicPr>
          <p:nvPr/>
        </p:nvPicPr>
        <p:blipFill>
          <a:blip r:embed="rId3" cstate="print"/>
          <a:srcRect/>
          <a:stretch>
            <a:fillRect/>
          </a:stretch>
        </p:blipFill>
        <p:spPr bwMode="auto">
          <a:xfrm>
            <a:off x="1847851" y="1558926"/>
            <a:ext cx="1819275" cy="1819275"/>
          </a:xfrm>
          <a:prstGeom prst="rect">
            <a:avLst/>
          </a:prstGeom>
          <a:noFill/>
          <a:ln w="9525">
            <a:noFill/>
            <a:miter lim="800000"/>
            <a:headEnd/>
            <a:tailEnd/>
          </a:ln>
        </p:spPr>
      </p:pic>
      <p:pic>
        <p:nvPicPr>
          <p:cNvPr id="310280" name="Picture 8" descr="Picture5"/>
          <p:cNvPicPr>
            <a:picLocks noChangeAspect="1" noChangeArrowheads="1"/>
          </p:cNvPicPr>
          <p:nvPr/>
        </p:nvPicPr>
        <p:blipFill>
          <a:blip r:embed="rId4" cstate="print"/>
          <a:srcRect/>
          <a:stretch>
            <a:fillRect/>
          </a:stretch>
        </p:blipFill>
        <p:spPr bwMode="auto">
          <a:xfrm>
            <a:off x="2855913" y="4076700"/>
            <a:ext cx="1822450" cy="1352550"/>
          </a:xfrm>
          <a:prstGeom prst="rect">
            <a:avLst/>
          </a:prstGeom>
          <a:noFill/>
          <a:ln w="9525">
            <a:noFill/>
            <a:miter lim="800000"/>
            <a:headEnd/>
            <a:tailEnd/>
          </a:ln>
        </p:spPr>
      </p:pic>
      <p:pic>
        <p:nvPicPr>
          <p:cNvPr id="310281" name="Picture 9" descr="Picture7"/>
          <p:cNvPicPr>
            <a:picLocks noChangeAspect="1" noChangeArrowheads="1"/>
          </p:cNvPicPr>
          <p:nvPr/>
        </p:nvPicPr>
        <p:blipFill>
          <a:blip r:embed="rId5" cstate="print"/>
          <a:srcRect/>
          <a:stretch>
            <a:fillRect/>
          </a:stretch>
        </p:blipFill>
        <p:spPr bwMode="auto">
          <a:xfrm>
            <a:off x="5087938" y="1700213"/>
            <a:ext cx="1778000" cy="1930400"/>
          </a:xfrm>
          <a:prstGeom prst="rect">
            <a:avLst/>
          </a:prstGeom>
          <a:noFill/>
          <a:ln w="9525">
            <a:noFill/>
            <a:miter lim="800000"/>
            <a:headEnd/>
            <a:tailEnd/>
          </a:ln>
        </p:spPr>
      </p:pic>
      <p:pic>
        <p:nvPicPr>
          <p:cNvPr id="310282" name="Picture 10" descr="Picture8"/>
          <p:cNvPicPr>
            <a:picLocks noChangeAspect="1" noChangeArrowheads="1"/>
          </p:cNvPicPr>
          <p:nvPr/>
        </p:nvPicPr>
        <p:blipFill>
          <a:blip r:embed="rId6" cstate="print"/>
          <a:srcRect/>
          <a:stretch>
            <a:fillRect/>
          </a:stretch>
        </p:blipFill>
        <p:spPr bwMode="auto">
          <a:xfrm>
            <a:off x="5951539" y="4005264"/>
            <a:ext cx="1965325" cy="1576387"/>
          </a:xfrm>
          <a:prstGeom prst="rect">
            <a:avLst/>
          </a:prstGeom>
          <a:noFill/>
          <a:ln w="9525">
            <a:noFill/>
            <a:miter lim="800000"/>
            <a:headEnd/>
            <a:tailEnd/>
          </a:ln>
        </p:spPr>
      </p:pic>
      <p:pic>
        <p:nvPicPr>
          <p:cNvPr id="310283" name="Picture 11" descr="MPj04090950000[1]"/>
          <p:cNvPicPr>
            <a:picLocks noChangeAspect="1" noChangeArrowheads="1"/>
          </p:cNvPicPr>
          <p:nvPr/>
        </p:nvPicPr>
        <p:blipFill>
          <a:blip r:embed="rId7" cstate="print"/>
          <a:srcRect/>
          <a:stretch>
            <a:fillRect/>
          </a:stretch>
        </p:blipFill>
        <p:spPr bwMode="auto">
          <a:xfrm>
            <a:off x="8183563" y="1639889"/>
            <a:ext cx="1555750" cy="1893887"/>
          </a:xfrm>
          <a:prstGeom prst="rect">
            <a:avLst/>
          </a:prstGeom>
          <a:noFill/>
          <a:ln w="9525">
            <a:noFill/>
            <a:miter lim="800000"/>
            <a:headEnd/>
            <a:tailEnd/>
          </a:ln>
        </p:spPr>
      </p:pic>
      <p:sp>
        <p:nvSpPr>
          <p:cNvPr id="310284" name="Rectangle 12"/>
          <p:cNvSpPr>
            <a:spLocks noChangeArrowheads="1"/>
          </p:cNvSpPr>
          <p:nvPr/>
        </p:nvSpPr>
        <p:spPr bwMode="auto">
          <a:xfrm>
            <a:off x="8543925" y="3644901"/>
            <a:ext cx="1081088" cy="460375"/>
          </a:xfrm>
          <a:prstGeom prst="rect">
            <a:avLst/>
          </a:prstGeom>
          <a:noFill/>
          <a:ln w="9525">
            <a:noFill/>
            <a:miter lim="800000"/>
            <a:headEnd/>
            <a:tailEnd/>
          </a:ln>
        </p:spPr>
        <p:txBody>
          <a:bodyPr/>
          <a:lstStyle/>
          <a:p>
            <a:pPr marL="342900" indent="-342900">
              <a:lnSpc>
                <a:spcPct val="80000"/>
              </a:lnSpc>
              <a:spcBef>
                <a:spcPct val="20000"/>
              </a:spcBef>
            </a:pPr>
            <a:r>
              <a:rPr lang="en-GB" sz="2400"/>
              <a:t>Sales</a:t>
            </a:r>
          </a:p>
        </p:txBody>
      </p:sp>
      <p:sp>
        <p:nvSpPr>
          <p:cNvPr id="31758" name="Line 13"/>
          <p:cNvSpPr>
            <a:spLocks noChangeShapeType="1"/>
          </p:cNvSpPr>
          <p:nvPr/>
        </p:nvSpPr>
        <p:spPr bwMode="auto">
          <a:xfrm>
            <a:off x="2063750" y="5013325"/>
            <a:ext cx="647700" cy="0"/>
          </a:xfrm>
          <a:prstGeom prst="line">
            <a:avLst/>
          </a:prstGeom>
          <a:noFill/>
          <a:ln w="76200">
            <a:solidFill>
              <a:schemeClr val="tx1"/>
            </a:solidFill>
            <a:round/>
            <a:headEnd/>
            <a:tailEnd type="triangle" w="med" len="med"/>
          </a:ln>
        </p:spPr>
        <p:txBody>
          <a:bodyPr/>
          <a:lstStyle/>
          <a:p>
            <a:endParaRPr lang="en-US"/>
          </a:p>
        </p:txBody>
      </p:sp>
      <p:sp>
        <p:nvSpPr>
          <p:cNvPr id="31759" name="Line 14"/>
          <p:cNvSpPr>
            <a:spLocks noChangeShapeType="1"/>
          </p:cNvSpPr>
          <p:nvPr/>
        </p:nvSpPr>
        <p:spPr bwMode="auto">
          <a:xfrm flipV="1">
            <a:off x="2063750" y="3933825"/>
            <a:ext cx="0" cy="1079500"/>
          </a:xfrm>
          <a:prstGeom prst="line">
            <a:avLst/>
          </a:prstGeom>
          <a:noFill/>
          <a:ln w="76200">
            <a:solidFill>
              <a:schemeClr val="tx1"/>
            </a:solidFill>
            <a:round/>
            <a:headEnd/>
            <a:tailEnd/>
          </a:ln>
        </p:spPr>
        <p:txBody>
          <a:bodyPr/>
          <a:lstStyle/>
          <a:p>
            <a:endParaRPr lang="en-US"/>
          </a:p>
        </p:txBody>
      </p:sp>
      <p:sp>
        <p:nvSpPr>
          <p:cNvPr id="31760" name="Line 15"/>
          <p:cNvSpPr>
            <a:spLocks noChangeShapeType="1"/>
          </p:cNvSpPr>
          <p:nvPr/>
        </p:nvSpPr>
        <p:spPr bwMode="auto">
          <a:xfrm flipV="1">
            <a:off x="4367213" y="2492375"/>
            <a:ext cx="0" cy="1441450"/>
          </a:xfrm>
          <a:prstGeom prst="line">
            <a:avLst/>
          </a:prstGeom>
          <a:noFill/>
          <a:ln w="76200">
            <a:solidFill>
              <a:schemeClr val="tx1"/>
            </a:solidFill>
            <a:round/>
            <a:headEnd/>
            <a:tailEnd/>
          </a:ln>
        </p:spPr>
        <p:txBody>
          <a:bodyPr/>
          <a:lstStyle/>
          <a:p>
            <a:endParaRPr lang="en-US"/>
          </a:p>
        </p:txBody>
      </p:sp>
      <p:sp>
        <p:nvSpPr>
          <p:cNvPr id="31761" name="Line 16"/>
          <p:cNvSpPr>
            <a:spLocks noChangeShapeType="1"/>
          </p:cNvSpPr>
          <p:nvPr/>
        </p:nvSpPr>
        <p:spPr bwMode="auto">
          <a:xfrm>
            <a:off x="4367213" y="2492375"/>
            <a:ext cx="576262" cy="0"/>
          </a:xfrm>
          <a:prstGeom prst="line">
            <a:avLst/>
          </a:prstGeom>
          <a:noFill/>
          <a:ln w="76200">
            <a:solidFill>
              <a:schemeClr val="tx1"/>
            </a:solidFill>
            <a:round/>
            <a:headEnd/>
            <a:tailEnd type="triangle" w="med" len="med"/>
          </a:ln>
        </p:spPr>
        <p:txBody>
          <a:bodyPr/>
          <a:lstStyle/>
          <a:p>
            <a:endParaRPr lang="en-US"/>
          </a:p>
        </p:txBody>
      </p:sp>
      <p:sp>
        <p:nvSpPr>
          <p:cNvPr id="31762" name="Line 17"/>
          <p:cNvSpPr>
            <a:spLocks noChangeShapeType="1"/>
          </p:cNvSpPr>
          <p:nvPr/>
        </p:nvSpPr>
        <p:spPr bwMode="auto">
          <a:xfrm>
            <a:off x="6959601" y="2420938"/>
            <a:ext cx="360363" cy="0"/>
          </a:xfrm>
          <a:prstGeom prst="line">
            <a:avLst/>
          </a:prstGeom>
          <a:noFill/>
          <a:ln w="76200">
            <a:solidFill>
              <a:schemeClr val="tx1"/>
            </a:solidFill>
            <a:round/>
            <a:headEnd/>
            <a:tailEnd/>
          </a:ln>
        </p:spPr>
        <p:txBody>
          <a:bodyPr/>
          <a:lstStyle/>
          <a:p>
            <a:endParaRPr lang="en-US"/>
          </a:p>
        </p:txBody>
      </p:sp>
      <p:sp>
        <p:nvSpPr>
          <p:cNvPr id="31763" name="Line 18"/>
          <p:cNvSpPr>
            <a:spLocks noChangeShapeType="1"/>
          </p:cNvSpPr>
          <p:nvPr/>
        </p:nvSpPr>
        <p:spPr bwMode="auto">
          <a:xfrm>
            <a:off x="7319963" y="2420939"/>
            <a:ext cx="0" cy="1368425"/>
          </a:xfrm>
          <a:prstGeom prst="line">
            <a:avLst/>
          </a:prstGeom>
          <a:noFill/>
          <a:ln w="76200">
            <a:solidFill>
              <a:schemeClr val="tx1"/>
            </a:solidFill>
            <a:round/>
            <a:headEnd/>
            <a:tailEnd type="triangle" w="med" len="med"/>
          </a:ln>
        </p:spPr>
        <p:txBody>
          <a:bodyPr/>
          <a:lstStyle/>
          <a:p>
            <a:endParaRPr lang="en-US"/>
          </a:p>
        </p:txBody>
      </p:sp>
      <p:sp>
        <p:nvSpPr>
          <p:cNvPr id="31764" name="Line 19"/>
          <p:cNvSpPr>
            <a:spLocks noChangeShapeType="1"/>
          </p:cNvSpPr>
          <p:nvPr/>
        </p:nvSpPr>
        <p:spPr bwMode="auto">
          <a:xfrm>
            <a:off x="7967663" y="4941888"/>
            <a:ext cx="1008062" cy="0"/>
          </a:xfrm>
          <a:prstGeom prst="line">
            <a:avLst/>
          </a:prstGeom>
          <a:noFill/>
          <a:ln w="76200">
            <a:solidFill>
              <a:schemeClr val="tx1"/>
            </a:solidFill>
            <a:round/>
            <a:headEnd/>
            <a:tailEnd/>
          </a:ln>
        </p:spPr>
        <p:txBody>
          <a:bodyPr/>
          <a:lstStyle/>
          <a:p>
            <a:endParaRPr lang="en-US"/>
          </a:p>
        </p:txBody>
      </p:sp>
      <p:sp>
        <p:nvSpPr>
          <p:cNvPr id="31765" name="Line 20"/>
          <p:cNvSpPr>
            <a:spLocks noChangeShapeType="1"/>
          </p:cNvSpPr>
          <p:nvPr/>
        </p:nvSpPr>
        <p:spPr bwMode="auto">
          <a:xfrm flipV="1">
            <a:off x="8975725" y="4076700"/>
            <a:ext cx="0" cy="865188"/>
          </a:xfrm>
          <a:prstGeom prst="line">
            <a:avLst/>
          </a:prstGeom>
          <a:noFill/>
          <a:ln w="76200">
            <a:solidFill>
              <a:schemeClr val="tx1"/>
            </a:solidFill>
            <a:round/>
            <a:headEnd/>
            <a:tailEnd type="triangle" w="med" len="med"/>
          </a:ln>
        </p:spPr>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10279"/>
                                        </p:tgtEl>
                                        <p:attrNameLst>
                                          <p:attrName>style.visibility</p:attrName>
                                        </p:attrNameLst>
                                      </p:cBhvr>
                                      <p:to>
                                        <p:strVal val="visible"/>
                                      </p:to>
                                    </p:set>
                                    <p:animEffect transition="in" filter="dissolve">
                                      <p:cBhvr>
                                        <p:cTn id="7" dur="2000"/>
                                        <p:tgtEl>
                                          <p:spTgt spid="310279"/>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10275">
                                            <p:txEl>
                                              <p:pRg st="0" end="0"/>
                                            </p:txEl>
                                          </p:spTgt>
                                        </p:tgtEl>
                                        <p:attrNameLst>
                                          <p:attrName>style.visibility</p:attrName>
                                        </p:attrNameLst>
                                      </p:cBhvr>
                                      <p:to>
                                        <p:strVal val="visible"/>
                                      </p:to>
                                    </p:set>
                                    <p:animEffect transition="in" filter="dissolve">
                                      <p:cBhvr>
                                        <p:cTn id="10" dur="2000"/>
                                        <p:tgtEl>
                                          <p:spTgt spid="31027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310280"/>
                                        </p:tgtEl>
                                        <p:attrNameLst>
                                          <p:attrName>style.visibility</p:attrName>
                                        </p:attrNameLst>
                                      </p:cBhvr>
                                      <p:to>
                                        <p:strVal val="visible"/>
                                      </p:to>
                                    </p:set>
                                    <p:animEffect transition="in" filter="dissolve">
                                      <p:cBhvr>
                                        <p:cTn id="15" dur="2000"/>
                                        <p:tgtEl>
                                          <p:spTgt spid="310280"/>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310277"/>
                                        </p:tgtEl>
                                        <p:attrNameLst>
                                          <p:attrName>style.visibility</p:attrName>
                                        </p:attrNameLst>
                                      </p:cBhvr>
                                      <p:to>
                                        <p:strVal val="visible"/>
                                      </p:to>
                                    </p:set>
                                    <p:animEffect transition="in" filter="dissolve">
                                      <p:cBhvr>
                                        <p:cTn id="18" dur="2000"/>
                                        <p:tgtEl>
                                          <p:spTgt spid="310277"/>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10281"/>
                                        </p:tgtEl>
                                        <p:attrNameLst>
                                          <p:attrName>style.visibility</p:attrName>
                                        </p:attrNameLst>
                                      </p:cBhvr>
                                      <p:to>
                                        <p:strVal val="visible"/>
                                      </p:to>
                                    </p:set>
                                    <p:animEffect transition="in" filter="dissolve">
                                      <p:cBhvr>
                                        <p:cTn id="23" dur="2000"/>
                                        <p:tgtEl>
                                          <p:spTgt spid="310281"/>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310278"/>
                                        </p:tgtEl>
                                        <p:attrNameLst>
                                          <p:attrName>style.visibility</p:attrName>
                                        </p:attrNameLst>
                                      </p:cBhvr>
                                      <p:to>
                                        <p:strVal val="visible"/>
                                      </p:to>
                                    </p:set>
                                    <p:animEffect transition="in" filter="dissolve">
                                      <p:cBhvr>
                                        <p:cTn id="26" dur="2000"/>
                                        <p:tgtEl>
                                          <p:spTgt spid="310278"/>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310282"/>
                                        </p:tgtEl>
                                        <p:attrNameLst>
                                          <p:attrName>style.visibility</p:attrName>
                                        </p:attrNameLst>
                                      </p:cBhvr>
                                      <p:to>
                                        <p:strVal val="visible"/>
                                      </p:to>
                                    </p:set>
                                    <p:animEffect transition="in" filter="dissolve">
                                      <p:cBhvr>
                                        <p:cTn id="31" dur="2000"/>
                                        <p:tgtEl>
                                          <p:spTgt spid="310282"/>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310276"/>
                                        </p:tgtEl>
                                        <p:attrNameLst>
                                          <p:attrName>style.visibility</p:attrName>
                                        </p:attrNameLst>
                                      </p:cBhvr>
                                      <p:to>
                                        <p:strVal val="visible"/>
                                      </p:to>
                                    </p:set>
                                    <p:animEffect transition="in" filter="dissolve">
                                      <p:cBhvr>
                                        <p:cTn id="34" dur="2000"/>
                                        <p:tgtEl>
                                          <p:spTgt spid="310276"/>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nodeType="clickEffect">
                                  <p:stCondLst>
                                    <p:cond delay="0"/>
                                  </p:stCondLst>
                                  <p:childTnLst>
                                    <p:set>
                                      <p:cBhvr>
                                        <p:cTn id="38" dur="1" fill="hold">
                                          <p:stCondLst>
                                            <p:cond delay="0"/>
                                          </p:stCondLst>
                                        </p:cTn>
                                        <p:tgtEl>
                                          <p:spTgt spid="310283"/>
                                        </p:tgtEl>
                                        <p:attrNameLst>
                                          <p:attrName>style.visibility</p:attrName>
                                        </p:attrNameLst>
                                      </p:cBhvr>
                                      <p:to>
                                        <p:strVal val="visible"/>
                                      </p:to>
                                    </p:set>
                                    <p:animEffect transition="in" filter="dissolve">
                                      <p:cBhvr>
                                        <p:cTn id="39" dur="2000"/>
                                        <p:tgtEl>
                                          <p:spTgt spid="310283"/>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310284"/>
                                        </p:tgtEl>
                                        <p:attrNameLst>
                                          <p:attrName>style.visibility</p:attrName>
                                        </p:attrNameLst>
                                      </p:cBhvr>
                                      <p:to>
                                        <p:strVal val="visible"/>
                                      </p:to>
                                    </p:set>
                                    <p:animEffect transition="in" filter="dissolve">
                                      <p:cBhvr>
                                        <p:cTn id="42" dur="2000"/>
                                        <p:tgtEl>
                                          <p:spTgt spid="3102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0275" grpId="0" build="p"/>
      <p:bldP spid="310276" grpId="0"/>
      <p:bldP spid="310277" grpId="0"/>
      <p:bldP spid="310278" grpId="0"/>
      <p:bldP spid="31028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Number Placeholder 5"/>
          <p:cNvSpPr>
            <a:spLocks noGrp="1"/>
          </p:cNvSpPr>
          <p:nvPr>
            <p:ph type="sldNum" sz="quarter" idx="12"/>
          </p:nvPr>
        </p:nvSpPr>
        <p:spPr>
          <a:noFill/>
        </p:spPr>
        <p:txBody>
          <a:bodyPr/>
          <a:lstStyle/>
          <a:p>
            <a:fld id="{C50FDF6E-CA20-4743-B1C5-A862A2122074}" type="slidenum">
              <a:rPr lang="en-GB" smtClean="0">
                <a:cs typeface="Arial" pitchFamily="34" charset="0"/>
              </a:rPr>
              <a:pPr/>
              <a:t>16</a:t>
            </a:fld>
            <a:endParaRPr lang="en-GB">
              <a:cs typeface="Arial" pitchFamily="34" charset="0"/>
            </a:endParaRPr>
          </a:p>
        </p:txBody>
      </p:sp>
      <p:sp>
        <p:nvSpPr>
          <p:cNvPr id="32771" name="Rectangle 2"/>
          <p:cNvSpPr>
            <a:spLocks noGrp="1" noChangeArrowheads="1"/>
          </p:cNvSpPr>
          <p:nvPr>
            <p:ph type="title"/>
          </p:nvPr>
        </p:nvSpPr>
        <p:spPr>
          <a:xfrm>
            <a:off x="3309939" y="642938"/>
            <a:ext cx="5329237" cy="696912"/>
          </a:xfrm>
        </p:spPr>
        <p:txBody>
          <a:bodyPr>
            <a:normAutofit fontScale="90000"/>
          </a:bodyPr>
          <a:lstStyle/>
          <a:p>
            <a:pPr eaLnBrk="1" hangingPunct="1"/>
            <a:r>
              <a:rPr lang="en-GB" dirty="0">
                <a:solidFill>
                  <a:srgbClr val="C00000"/>
                </a:solidFill>
              </a:rPr>
              <a:t>Market Pull Model</a:t>
            </a:r>
          </a:p>
        </p:txBody>
      </p:sp>
      <p:sp>
        <p:nvSpPr>
          <p:cNvPr id="32772" name="Rectangle 3"/>
          <p:cNvSpPr>
            <a:spLocks noGrp="1" noChangeArrowheads="1"/>
          </p:cNvSpPr>
          <p:nvPr>
            <p:ph type="body" idx="1"/>
          </p:nvPr>
        </p:nvSpPr>
        <p:spPr/>
        <p:txBody>
          <a:bodyPr/>
          <a:lstStyle/>
          <a:p>
            <a:pPr eaLnBrk="1" hangingPunct="1">
              <a:buFontTx/>
              <a:buNone/>
            </a:pPr>
            <a:r>
              <a:rPr lang="en-GB"/>
              <a:t> </a:t>
            </a:r>
          </a:p>
        </p:txBody>
      </p:sp>
      <p:sp>
        <p:nvSpPr>
          <p:cNvPr id="309252" name="Rectangle 4"/>
          <p:cNvSpPr>
            <a:spLocks noChangeArrowheads="1"/>
          </p:cNvSpPr>
          <p:nvPr/>
        </p:nvSpPr>
        <p:spPr bwMode="auto">
          <a:xfrm>
            <a:off x="7824789" y="3429001"/>
            <a:ext cx="2592387" cy="460375"/>
          </a:xfrm>
          <a:prstGeom prst="rect">
            <a:avLst/>
          </a:prstGeom>
          <a:noFill/>
          <a:ln w="9525">
            <a:noFill/>
            <a:miter lim="800000"/>
            <a:headEnd/>
            <a:tailEnd/>
          </a:ln>
        </p:spPr>
        <p:txBody>
          <a:bodyPr/>
          <a:lstStyle/>
          <a:p>
            <a:pPr marL="342900" indent="-342900">
              <a:lnSpc>
                <a:spcPct val="80000"/>
              </a:lnSpc>
              <a:spcBef>
                <a:spcPct val="20000"/>
              </a:spcBef>
            </a:pPr>
            <a:r>
              <a:rPr lang="en-GB" sz="2400"/>
              <a:t>Manufacturing</a:t>
            </a:r>
          </a:p>
        </p:txBody>
      </p:sp>
      <p:pic>
        <p:nvPicPr>
          <p:cNvPr id="309253" name="Picture 5" descr="Picture10"/>
          <p:cNvPicPr>
            <a:picLocks noChangeAspect="1" noChangeArrowheads="1"/>
          </p:cNvPicPr>
          <p:nvPr/>
        </p:nvPicPr>
        <p:blipFill>
          <a:blip r:embed="rId3" cstate="print"/>
          <a:srcRect/>
          <a:stretch>
            <a:fillRect/>
          </a:stretch>
        </p:blipFill>
        <p:spPr bwMode="auto">
          <a:xfrm>
            <a:off x="1774825" y="1593850"/>
            <a:ext cx="1606550" cy="1606550"/>
          </a:xfrm>
          <a:prstGeom prst="rect">
            <a:avLst/>
          </a:prstGeom>
          <a:noFill/>
          <a:ln w="9525">
            <a:noFill/>
            <a:miter lim="800000"/>
            <a:headEnd/>
            <a:tailEnd/>
          </a:ln>
        </p:spPr>
      </p:pic>
      <p:sp>
        <p:nvSpPr>
          <p:cNvPr id="309254" name="Rectangle 6"/>
          <p:cNvSpPr>
            <a:spLocks noChangeArrowheads="1"/>
          </p:cNvSpPr>
          <p:nvPr/>
        </p:nvSpPr>
        <p:spPr bwMode="auto">
          <a:xfrm>
            <a:off x="4295776" y="4941889"/>
            <a:ext cx="2447925" cy="460375"/>
          </a:xfrm>
          <a:prstGeom prst="rect">
            <a:avLst/>
          </a:prstGeom>
          <a:noFill/>
          <a:ln w="9525">
            <a:noFill/>
            <a:miter lim="800000"/>
            <a:headEnd/>
            <a:tailEnd/>
          </a:ln>
        </p:spPr>
        <p:txBody>
          <a:bodyPr/>
          <a:lstStyle/>
          <a:p>
            <a:pPr marL="342900" indent="-342900">
              <a:lnSpc>
                <a:spcPct val="80000"/>
              </a:lnSpc>
              <a:spcBef>
                <a:spcPct val="20000"/>
              </a:spcBef>
            </a:pPr>
            <a:r>
              <a:rPr lang="en-GB" sz="2400"/>
              <a:t>Development</a:t>
            </a:r>
          </a:p>
        </p:txBody>
      </p:sp>
      <p:sp>
        <p:nvSpPr>
          <p:cNvPr id="309255" name="Rectangle 7"/>
          <p:cNvSpPr>
            <a:spLocks noChangeArrowheads="1"/>
          </p:cNvSpPr>
          <p:nvPr/>
        </p:nvSpPr>
        <p:spPr bwMode="auto">
          <a:xfrm>
            <a:off x="9336089" y="5084763"/>
            <a:ext cx="1152525" cy="431800"/>
          </a:xfrm>
          <a:prstGeom prst="rect">
            <a:avLst/>
          </a:prstGeom>
          <a:noFill/>
          <a:ln w="9525">
            <a:noFill/>
            <a:miter lim="800000"/>
            <a:headEnd/>
            <a:tailEnd/>
          </a:ln>
        </p:spPr>
        <p:txBody>
          <a:bodyPr/>
          <a:lstStyle/>
          <a:p>
            <a:pPr marL="342900" indent="-342900">
              <a:lnSpc>
                <a:spcPct val="80000"/>
              </a:lnSpc>
              <a:spcBef>
                <a:spcPct val="20000"/>
              </a:spcBef>
            </a:pPr>
            <a:r>
              <a:rPr lang="en-GB" sz="2800"/>
              <a:t>Sales</a:t>
            </a:r>
          </a:p>
        </p:txBody>
      </p:sp>
      <p:sp>
        <p:nvSpPr>
          <p:cNvPr id="309256" name="Rectangle 8"/>
          <p:cNvSpPr>
            <a:spLocks noChangeArrowheads="1"/>
          </p:cNvSpPr>
          <p:nvPr/>
        </p:nvSpPr>
        <p:spPr bwMode="auto">
          <a:xfrm>
            <a:off x="1524001" y="3284539"/>
            <a:ext cx="2233613" cy="460375"/>
          </a:xfrm>
          <a:prstGeom prst="rect">
            <a:avLst/>
          </a:prstGeom>
          <a:noFill/>
          <a:ln w="9525">
            <a:noFill/>
            <a:miter lim="800000"/>
            <a:headEnd/>
            <a:tailEnd/>
          </a:ln>
        </p:spPr>
        <p:txBody>
          <a:bodyPr/>
          <a:lstStyle/>
          <a:p>
            <a:pPr marL="342900" indent="-342900">
              <a:lnSpc>
                <a:spcPct val="80000"/>
              </a:lnSpc>
              <a:spcBef>
                <a:spcPct val="20000"/>
              </a:spcBef>
            </a:pPr>
            <a:r>
              <a:rPr lang="en-GB" sz="2400"/>
              <a:t>Market</a:t>
            </a:r>
            <a:r>
              <a:rPr lang="en-GB" sz="2800"/>
              <a:t> </a:t>
            </a:r>
            <a:r>
              <a:rPr lang="en-GB" sz="2400"/>
              <a:t>Need</a:t>
            </a:r>
          </a:p>
        </p:txBody>
      </p:sp>
      <p:pic>
        <p:nvPicPr>
          <p:cNvPr id="309257" name="Picture 9" descr="MPj04090070000[1]"/>
          <p:cNvPicPr>
            <a:picLocks noChangeAspect="1" noChangeArrowheads="1"/>
          </p:cNvPicPr>
          <p:nvPr/>
        </p:nvPicPr>
        <p:blipFill>
          <a:blip r:embed="rId4" cstate="print"/>
          <a:srcRect/>
          <a:stretch>
            <a:fillRect/>
          </a:stretch>
        </p:blipFill>
        <p:spPr bwMode="auto">
          <a:xfrm>
            <a:off x="4295775" y="1830388"/>
            <a:ext cx="1943100" cy="3098800"/>
          </a:xfrm>
          <a:prstGeom prst="rect">
            <a:avLst/>
          </a:prstGeom>
          <a:noFill/>
          <a:ln w="9525">
            <a:noFill/>
            <a:miter lim="800000"/>
            <a:headEnd/>
            <a:tailEnd/>
          </a:ln>
        </p:spPr>
      </p:pic>
      <p:pic>
        <p:nvPicPr>
          <p:cNvPr id="309258" name="Picture 10" descr="MPj04004280000[1]"/>
          <p:cNvPicPr>
            <a:picLocks noChangeAspect="1" noChangeArrowheads="1"/>
          </p:cNvPicPr>
          <p:nvPr/>
        </p:nvPicPr>
        <p:blipFill>
          <a:blip r:embed="rId5" cstate="print"/>
          <a:srcRect/>
          <a:stretch>
            <a:fillRect/>
          </a:stretch>
        </p:blipFill>
        <p:spPr bwMode="auto">
          <a:xfrm>
            <a:off x="7953375" y="1725613"/>
            <a:ext cx="1714500" cy="1693862"/>
          </a:xfrm>
          <a:prstGeom prst="rect">
            <a:avLst/>
          </a:prstGeom>
          <a:noFill/>
          <a:ln w="9525">
            <a:noFill/>
            <a:miter lim="800000"/>
            <a:headEnd/>
            <a:tailEnd/>
          </a:ln>
        </p:spPr>
      </p:pic>
      <p:pic>
        <p:nvPicPr>
          <p:cNvPr id="309259" name="Picture 11" descr="MPj04090950000[1]"/>
          <p:cNvPicPr>
            <a:picLocks noChangeAspect="1" noChangeArrowheads="1"/>
          </p:cNvPicPr>
          <p:nvPr/>
        </p:nvPicPr>
        <p:blipFill>
          <a:blip r:embed="rId6" cstate="print"/>
          <a:srcRect/>
          <a:stretch>
            <a:fillRect/>
          </a:stretch>
        </p:blipFill>
        <p:spPr bwMode="auto">
          <a:xfrm>
            <a:off x="7104064" y="4418014"/>
            <a:ext cx="1849437" cy="2224087"/>
          </a:xfrm>
          <a:prstGeom prst="rect">
            <a:avLst/>
          </a:prstGeom>
          <a:noFill/>
          <a:ln w="9525">
            <a:noFill/>
            <a:miter lim="800000"/>
            <a:headEnd/>
            <a:tailEnd/>
          </a:ln>
        </p:spPr>
      </p:pic>
      <p:sp>
        <p:nvSpPr>
          <p:cNvPr id="32781" name="Line 12"/>
          <p:cNvSpPr>
            <a:spLocks noChangeShapeType="1"/>
          </p:cNvSpPr>
          <p:nvPr/>
        </p:nvSpPr>
        <p:spPr bwMode="auto">
          <a:xfrm>
            <a:off x="2524125" y="3786188"/>
            <a:ext cx="0" cy="431800"/>
          </a:xfrm>
          <a:prstGeom prst="line">
            <a:avLst/>
          </a:prstGeom>
          <a:noFill/>
          <a:ln w="76200">
            <a:solidFill>
              <a:schemeClr val="tx1"/>
            </a:solidFill>
            <a:round/>
            <a:headEnd/>
            <a:tailEnd/>
          </a:ln>
        </p:spPr>
        <p:txBody>
          <a:bodyPr/>
          <a:lstStyle/>
          <a:p>
            <a:endParaRPr lang="en-US"/>
          </a:p>
        </p:txBody>
      </p:sp>
      <p:sp>
        <p:nvSpPr>
          <p:cNvPr id="32782" name="Line 13"/>
          <p:cNvSpPr>
            <a:spLocks noChangeShapeType="1"/>
          </p:cNvSpPr>
          <p:nvPr/>
        </p:nvSpPr>
        <p:spPr bwMode="auto">
          <a:xfrm>
            <a:off x="2524126" y="4214813"/>
            <a:ext cx="1439863" cy="0"/>
          </a:xfrm>
          <a:prstGeom prst="line">
            <a:avLst/>
          </a:prstGeom>
          <a:noFill/>
          <a:ln w="76200">
            <a:solidFill>
              <a:schemeClr val="tx1"/>
            </a:solidFill>
            <a:round/>
            <a:headEnd/>
            <a:tailEnd type="triangle" w="med" len="med"/>
          </a:ln>
        </p:spPr>
        <p:txBody>
          <a:bodyPr/>
          <a:lstStyle/>
          <a:p>
            <a:endParaRPr lang="en-US"/>
          </a:p>
        </p:txBody>
      </p:sp>
      <p:sp>
        <p:nvSpPr>
          <p:cNvPr id="32783" name="Line 14"/>
          <p:cNvSpPr>
            <a:spLocks noChangeShapeType="1"/>
          </p:cNvSpPr>
          <p:nvPr/>
        </p:nvSpPr>
        <p:spPr bwMode="auto">
          <a:xfrm>
            <a:off x="6743701" y="2492375"/>
            <a:ext cx="1152525" cy="0"/>
          </a:xfrm>
          <a:prstGeom prst="line">
            <a:avLst/>
          </a:prstGeom>
          <a:noFill/>
          <a:ln w="76200">
            <a:solidFill>
              <a:schemeClr val="tx1"/>
            </a:solidFill>
            <a:round/>
            <a:headEnd/>
            <a:tailEnd type="triangle" w="med" len="med"/>
          </a:ln>
        </p:spPr>
        <p:txBody>
          <a:bodyPr/>
          <a:lstStyle/>
          <a:p>
            <a:endParaRPr lang="en-US"/>
          </a:p>
        </p:txBody>
      </p:sp>
      <p:sp>
        <p:nvSpPr>
          <p:cNvPr id="32784" name="Line 15"/>
          <p:cNvSpPr>
            <a:spLocks noChangeShapeType="1"/>
          </p:cNvSpPr>
          <p:nvPr/>
        </p:nvSpPr>
        <p:spPr bwMode="auto">
          <a:xfrm>
            <a:off x="9912350" y="3933826"/>
            <a:ext cx="0" cy="790575"/>
          </a:xfrm>
          <a:prstGeom prst="line">
            <a:avLst/>
          </a:prstGeom>
          <a:noFill/>
          <a:ln w="76200">
            <a:solidFill>
              <a:schemeClr val="tx1"/>
            </a:solidFill>
            <a:round/>
            <a:headEnd/>
            <a:tailEnd/>
          </a:ln>
        </p:spPr>
        <p:txBody>
          <a:bodyPr/>
          <a:lstStyle/>
          <a:p>
            <a:endParaRPr lang="en-US"/>
          </a:p>
        </p:txBody>
      </p:sp>
      <p:sp>
        <p:nvSpPr>
          <p:cNvPr id="32785" name="Line 16"/>
          <p:cNvSpPr>
            <a:spLocks noChangeShapeType="1"/>
          </p:cNvSpPr>
          <p:nvPr/>
        </p:nvSpPr>
        <p:spPr bwMode="auto">
          <a:xfrm flipH="1">
            <a:off x="9480550" y="4724400"/>
            <a:ext cx="431800" cy="0"/>
          </a:xfrm>
          <a:prstGeom prst="line">
            <a:avLst/>
          </a:prstGeom>
          <a:noFill/>
          <a:ln w="76200">
            <a:solidFill>
              <a:schemeClr val="tx1"/>
            </a:solidFill>
            <a:round/>
            <a:headEnd/>
            <a:tailEnd type="triangle" w="med" len="med"/>
          </a:ln>
        </p:spPr>
        <p:txBody>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09253"/>
                                        </p:tgtEl>
                                        <p:attrNameLst>
                                          <p:attrName>style.visibility</p:attrName>
                                        </p:attrNameLst>
                                      </p:cBhvr>
                                      <p:to>
                                        <p:strVal val="visible"/>
                                      </p:to>
                                    </p:set>
                                    <p:animEffect transition="in" filter="dissolve">
                                      <p:cBhvr>
                                        <p:cTn id="7" dur="2000"/>
                                        <p:tgtEl>
                                          <p:spTgt spid="309253"/>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09256"/>
                                        </p:tgtEl>
                                        <p:attrNameLst>
                                          <p:attrName>style.visibility</p:attrName>
                                        </p:attrNameLst>
                                      </p:cBhvr>
                                      <p:to>
                                        <p:strVal val="visible"/>
                                      </p:to>
                                    </p:set>
                                    <p:animEffect transition="in" filter="dissolve">
                                      <p:cBhvr>
                                        <p:cTn id="10" dur="2000"/>
                                        <p:tgtEl>
                                          <p:spTgt spid="309256"/>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309257"/>
                                        </p:tgtEl>
                                        <p:attrNameLst>
                                          <p:attrName>style.visibility</p:attrName>
                                        </p:attrNameLst>
                                      </p:cBhvr>
                                      <p:to>
                                        <p:strVal val="visible"/>
                                      </p:to>
                                    </p:set>
                                    <p:animEffect transition="in" filter="dissolve">
                                      <p:cBhvr>
                                        <p:cTn id="15" dur="2000"/>
                                        <p:tgtEl>
                                          <p:spTgt spid="309257"/>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309254"/>
                                        </p:tgtEl>
                                        <p:attrNameLst>
                                          <p:attrName>style.visibility</p:attrName>
                                        </p:attrNameLst>
                                      </p:cBhvr>
                                      <p:to>
                                        <p:strVal val="visible"/>
                                      </p:to>
                                    </p:set>
                                    <p:animEffect transition="in" filter="dissolve">
                                      <p:cBhvr>
                                        <p:cTn id="18" dur="2000"/>
                                        <p:tgtEl>
                                          <p:spTgt spid="309254"/>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309258"/>
                                        </p:tgtEl>
                                        <p:attrNameLst>
                                          <p:attrName>style.visibility</p:attrName>
                                        </p:attrNameLst>
                                      </p:cBhvr>
                                      <p:to>
                                        <p:strVal val="visible"/>
                                      </p:to>
                                    </p:set>
                                    <p:animEffect transition="in" filter="dissolve">
                                      <p:cBhvr>
                                        <p:cTn id="23" dur="2000"/>
                                        <p:tgtEl>
                                          <p:spTgt spid="309258"/>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309252"/>
                                        </p:tgtEl>
                                        <p:attrNameLst>
                                          <p:attrName>style.visibility</p:attrName>
                                        </p:attrNameLst>
                                      </p:cBhvr>
                                      <p:to>
                                        <p:strVal val="visible"/>
                                      </p:to>
                                    </p:set>
                                    <p:animEffect transition="in" filter="dissolve">
                                      <p:cBhvr>
                                        <p:cTn id="26" dur="2000"/>
                                        <p:tgtEl>
                                          <p:spTgt spid="309252"/>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309259"/>
                                        </p:tgtEl>
                                        <p:attrNameLst>
                                          <p:attrName>style.visibility</p:attrName>
                                        </p:attrNameLst>
                                      </p:cBhvr>
                                      <p:to>
                                        <p:strVal val="visible"/>
                                      </p:to>
                                    </p:set>
                                    <p:animEffect transition="in" filter="dissolve">
                                      <p:cBhvr>
                                        <p:cTn id="31" dur="2000"/>
                                        <p:tgtEl>
                                          <p:spTgt spid="309259"/>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309255"/>
                                        </p:tgtEl>
                                        <p:attrNameLst>
                                          <p:attrName>style.visibility</p:attrName>
                                        </p:attrNameLst>
                                      </p:cBhvr>
                                      <p:to>
                                        <p:strVal val="visible"/>
                                      </p:to>
                                    </p:set>
                                    <p:animEffect transition="in" filter="dissolve">
                                      <p:cBhvr>
                                        <p:cTn id="34" dur="2000"/>
                                        <p:tgtEl>
                                          <p:spTgt spid="3092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9252" grpId="0"/>
      <p:bldP spid="309254" grpId="0"/>
      <p:bldP spid="309255" grpId="0"/>
      <p:bldP spid="30925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9" name="Rectangle 3072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1" name="Rectangle 3073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733" name="Rectangle 3073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735" name="Rectangle 3073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723" name="Rectangle 2"/>
          <p:cNvSpPr>
            <a:spLocks noGrp="1" noChangeArrowheads="1"/>
          </p:cNvSpPr>
          <p:nvPr>
            <p:ph type="title"/>
          </p:nvPr>
        </p:nvSpPr>
        <p:spPr>
          <a:xfrm>
            <a:off x="1069848" y="484632"/>
            <a:ext cx="10058400" cy="1609344"/>
          </a:xfrm>
        </p:spPr>
        <p:txBody>
          <a:bodyPr>
            <a:normAutofit/>
          </a:bodyPr>
          <a:lstStyle/>
          <a:p>
            <a:pPr eaLnBrk="1" hangingPunct="1"/>
            <a:r>
              <a:rPr lang="en-GB"/>
              <a:t>Technology Push and Market Pull</a:t>
            </a:r>
          </a:p>
        </p:txBody>
      </p:sp>
      <p:sp>
        <p:nvSpPr>
          <p:cNvPr id="30724" name="Rectangle 3"/>
          <p:cNvSpPr>
            <a:spLocks noGrp="1" noChangeArrowheads="1"/>
          </p:cNvSpPr>
          <p:nvPr>
            <p:ph type="body" idx="1"/>
          </p:nvPr>
        </p:nvSpPr>
        <p:spPr>
          <a:xfrm>
            <a:off x="1069848" y="2320412"/>
            <a:ext cx="10058400" cy="3851787"/>
          </a:xfrm>
        </p:spPr>
        <p:txBody>
          <a:bodyPr>
            <a:normAutofit/>
          </a:bodyPr>
          <a:lstStyle/>
          <a:p>
            <a:pPr eaLnBrk="1" hangingPunct="1"/>
            <a:r>
              <a:rPr lang="en-GB" b="1" dirty="0"/>
              <a:t>Technology Push</a:t>
            </a:r>
            <a:r>
              <a:rPr lang="en-GB" dirty="0"/>
              <a:t> </a:t>
            </a:r>
          </a:p>
          <a:p>
            <a:pPr lvl="1" eaLnBrk="1" hangingPunct="1"/>
            <a:r>
              <a:rPr lang="en-GB" dirty="0"/>
              <a:t>A new technology manifests in a new product launched into the marketplace</a:t>
            </a:r>
          </a:p>
          <a:p>
            <a:pPr eaLnBrk="1" hangingPunct="1"/>
            <a:r>
              <a:rPr lang="en-GB" b="1" dirty="0"/>
              <a:t>Market Pull </a:t>
            </a:r>
          </a:p>
          <a:p>
            <a:pPr lvl="1" eaLnBrk="1" hangingPunct="1"/>
            <a:r>
              <a:rPr lang="en-GB" dirty="0"/>
              <a:t>A gap in the market exists for a solution to a problem</a:t>
            </a:r>
          </a:p>
          <a:p>
            <a:pPr lvl="1" eaLnBrk="1" hangingPunct="1">
              <a:buFontTx/>
              <a:buNone/>
            </a:pPr>
            <a:endParaRPr lang="en-GB" dirty="0"/>
          </a:p>
          <a:p>
            <a:pPr lvl="1" eaLnBrk="1" hangingPunct="1">
              <a:buFontTx/>
              <a:buNone/>
            </a:pPr>
            <a:endParaRPr lang="en-GB" dirty="0"/>
          </a:p>
          <a:p>
            <a:pPr lvl="1" eaLnBrk="1" hangingPunct="1">
              <a:buFontTx/>
              <a:buNone/>
            </a:pPr>
            <a:r>
              <a:rPr lang="en-GB" b="1" dirty="0"/>
              <a:t>ACTIVITY </a:t>
            </a:r>
            <a:r>
              <a:rPr lang="en-GB" i="1" dirty="0"/>
              <a:t>(10 minutes)</a:t>
            </a:r>
          </a:p>
          <a:p>
            <a:pPr lvl="1" eaLnBrk="1" hangingPunct="1">
              <a:buFontTx/>
              <a:buNone/>
            </a:pPr>
            <a:r>
              <a:rPr lang="en-GB" b="1" dirty="0"/>
              <a:t>Suggest an example of a product likely to have been driven by </a:t>
            </a:r>
            <a:r>
              <a:rPr lang="en-GB" b="1" u="sng" dirty="0"/>
              <a:t>technology push</a:t>
            </a:r>
            <a:r>
              <a:rPr lang="en-GB" b="1" dirty="0"/>
              <a:t> and an example of a product likely to have been driven by </a:t>
            </a:r>
            <a:r>
              <a:rPr lang="en-GB" b="1" u="sng" dirty="0"/>
              <a:t>market pull</a:t>
            </a:r>
          </a:p>
        </p:txBody>
      </p:sp>
      <p:sp>
        <p:nvSpPr>
          <p:cNvPr id="30737" name="Oval 3073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739" name="Oval 3073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0722" name="Slide Number Placeholder 5"/>
          <p:cNvSpPr>
            <a:spLocks noGrp="1"/>
          </p:cNvSpPr>
          <p:nvPr>
            <p:ph type="sldNum" sz="quarter" idx="12"/>
          </p:nvPr>
        </p:nvSpPr>
        <p:spPr>
          <a:xfrm>
            <a:off x="11311128" y="6272784"/>
            <a:ext cx="640080" cy="365125"/>
          </a:xfrm>
        </p:spPr>
        <p:txBody>
          <a:bodyPr>
            <a:normAutofit/>
          </a:bodyPr>
          <a:lstStyle/>
          <a:p>
            <a:pPr>
              <a:spcAft>
                <a:spcPts val="600"/>
              </a:spcAft>
            </a:pPr>
            <a:fld id="{5BE730D5-D0C5-4464-80B6-6B4DBE1CF413}" type="slidenum">
              <a:rPr lang="en-GB" smtClean="0">
                <a:cs typeface="Arial" pitchFamily="34" charset="0"/>
              </a:rPr>
              <a:pPr>
                <a:spcAft>
                  <a:spcPts val="600"/>
                </a:spcAft>
              </a:pPr>
              <a:t>17</a:t>
            </a:fld>
            <a:endParaRPr lang="en-GB">
              <a:cs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066800" y="-28386"/>
            <a:ext cx="10058400" cy="1609344"/>
          </a:xfrm>
        </p:spPr>
        <p:txBody>
          <a:bodyPr/>
          <a:lstStyle/>
          <a:p>
            <a:pPr algn="ctr" eaLnBrk="1" hangingPunct="1"/>
            <a:r>
              <a:rPr lang="en-GB" sz="2800" b="1" dirty="0">
                <a:solidFill>
                  <a:srgbClr val="C00000"/>
                </a:solidFill>
              </a:rPr>
              <a:t>Relationship between Innovation and Entrepreneurship</a:t>
            </a:r>
            <a:endParaRPr lang="en-GB" sz="4000" dirty="0">
              <a:solidFill>
                <a:srgbClr val="C00000"/>
              </a:solidFill>
            </a:endParaRPr>
          </a:p>
        </p:txBody>
      </p:sp>
      <p:grpSp>
        <p:nvGrpSpPr>
          <p:cNvPr id="4" name="Group 3">
            <a:extLst>
              <a:ext uri="{FF2B5EF4-FFF2-40B4-BE49-F238E27FC236}">
                <a16:creationId xmlns:a16="http://schemas.microsoft.com/office/drawing/2014/main" id="{D6FD528F-7A90-0AAE-24D0-59AC4D7D48A4}"/>
              </a:ext>
            </a:extLst>
          </p:cNvPr>
          <p:cNvGrpSpPr/>
          <p:nvPr/>
        </p:nvGrpSpPr>
        <p:grpSpPr>
          <a:xfrm>
            <a:off x="2286000" y="2237232"/>
            <a:ext cx="5867400" cy="3810000"/>
            <a:chOff x="2286000" y="2237232"/>
            <a:chExt cx="5867400" cy="3810000"/>
          </a:xfrm>
        </p:grpSpPr>
        <p:sp>
          <p:nvSpPr>
            <p:cNvPr id="9219" name="Text Box 4"/>
            <p:cNvSpPr txBox="1">
              <a:spLocks noChangeArrowheads="1"/>
            </p:cNvSpPr>
            <p:nvPr/>
          </p:nvSpPr>
          <p:spPr bwMode="auto">
            <a:xfrm>
              <a:off x="4038600" y="3913632"/>
              <a:ext cx="1981200" cy="1562100"/>
            </a:xfrm>
            <a:prstGeom prst="rect">
              <a:avLst/>
            </a:prstGeom>
            <a:solidFill>
              <a:srgbClr val="FF9900"/>
            </a:solidFill>
            <a:ln w="9525">
              <a:solidFill>
                <a:srgbClr val="FF9900"/>
              </a:solidFill>
              <a:miter lim="800000"/>
              <a:headEnd/>
              <a:tailEnd/>
            </a:ln>
          </p:spPr>
          <p:txBody>
            <a:bodyPr>
              <a:spAutoFit/>
            </a:bodyPr>
            <a:lstStyle/>
            <a:p>
              <a:pPr eaLnBrk="0" hangingPunct="0">
                <a:spcBef>
                  <a:spcPct val="50000"/>
                </a:spcBef>
              </a:pPr>
              <a:endParaRPr lang="en-GB" sz="2400" dirty="0">
                <a:latin typeface="Times New Roman" pitchFamily="18" charset="0"/>
              </a:endParaRPr>
            </a:p>
            <a:p>
              <a:pPr algn="ctr" eaLnBrk="0" hangingPunct="0">
                <a:spcBef>
                  <a:spcPct val="50000"/>
                </a:spcBef>
              </a:pPr>
              <a:r>
                <a:rPr lang="en-GB" sz="2400" dirty="0">
                  <a:latin typeface="Times New Roman" pitchFamily="18" charset="0"/>
                </a:rPr>
                <a:t>The </a:t>
              </a:r>
              <a:r>
                <a:rPr lang="en-GB" sz="2400" dirty="0" err="1">
                  <a:latin typeface="Times New Roman" pitchFamily="18" charset="0"/>
                </a:rPr>
                <a:t>Stagnator</a:t>
              </a:r>
              <a:endParaRPr lang="en-GB" sz="2400" dirty="0">
                <a:latin typeface="Times New Roman" pitchFamily="18" charset="0"/>
              </a:endParaRPr>
            </a:p>
            <a:p>
              <a:pPr eaLnBrk="0" hangingPunct="0">
                <a:spcBef>
                  <a:spcPct val="50000"/>
                </a:spcBef>
              </a:pPr>
              <a:endParaRPr lang="en-GB" sz="2400" dirty="0">
                <a:latin typeface="Times New Roman" pitchFamily="18" charset="0"/>
              </a:endParaRPr>
            </a:p>
          </p:txBody>
        </p:sp>
        <p:sp>
          <p:nvSpPr>
            <p:cNvPr id="9220" name="Text Box 5"/>
            <p:cNvSpPr txBox="1">
              <a:spLocks noChangeArrowheads="1"/>
            </p:cNvSpPr>
            <p:nvPr/>
          </p:nvSpPr>
          <p:spPr bwMode="auto">
            <a:xfrm>
              <a:off x="4038600" y="2237232"/>
              <a:ext cx="1981200" cy="1562100"/>
            </a:xfrm>
            <a:prstGeom prst="rect">
              <a:avLst/>
            </a:prstGeom>
            <a:solidFill>
              <a:srgbClr val="000080"/>
            </a:solidFill>
            <a:ln w="9525">
              <a:solidFill>
                <a:srgbClr val="000080"/>
              </a:solidFill>
              <a:miter lim="800000"/>
              <a:headEnd/>
              <a:tailEnd/>
            </a:ln>
          </p:spPr>
          <p:txBody>
            <a:bodyPr>
              <a:spAutoFit/>
            </a:bodyPr>
            <a:lstStyle/>
            <a:p>
              <a:pPr eaLnBrk="0" hangingPunct="0">
                <a:spcBef>
                  <a:spcPct val="50000"/>
                </a:spcBef>
              </a:pPr>
              <a:endParaRPr lang="en-GB" sz="2400" dirty="0">
                <a:latin typeface="Times New Roman" pitchFamily="18" charset="0"/>
              </a:endParaRPr>
            </a:p>
            <a:p>
              <a:pPr eaLnBrk="0" hangingPunct="0">
                <a:spcBef>
                  <a:spcPct val="50000"/>
                </a:spcBef>
              </a:pPr>
              <a:r>
                <a:rPr lang="en-GB" sz="2400" dirty="0">
                  <a:solidFill>
                    <a:schemeClr val="bg1"/>
                  </a:solidFill>
                  <a:latin typeface="Times New Roman" pitchFamily="18" charset="0"/>
                </a:rPr>
                <a:t>The Struggler</a:t>
              </a:r>
              <a:endParaRPr lang="en-GB" sz="2400" dirty="0">
                <a:latin typeface="Times New Roman" pitchFamily="18" charset="0"/>
              </a:endParaRPr>
            </a:p>
            <a:p>
              <a:pPr eaLnBrk="0" hangingPunct="0">
                <a:spcBef>
                  <a:spcPct val="50000"/>
                </a:spcBef>
              </a:pPr>
              <a:endParaRPr lang="en-GB" sz="2400" dirty="0">
                <a:latin typeface="Times New Roman" pitchFamily="18" charset="0"/>
              </a:endParaRPr>
            </a:p>
          </p:txBody>
        </p:sp>
        <p:sp>
          <p:nvSpPr>
            <p:cNvPr id="9221" name="Text Box 6"/>
            <p:cNvSpPr txBox="1">
              <a:spLocks noChangeArrowheads="1"/>
            </p:cNvSpPr>
            <p:nvPr/>
          </p:nvSpPr>
          <p:spPr bwMode="auto">
            <a:xfrm>
              <a:off x="6096000" y="2237232"/>
              <a:ext cx="2057400" cy="1562100"/>
            </a:xfrm>
            <a:prstGeom prst="rect">
              <a:avLst/>
            </a:prstGeom>
            <a:solidFill>
              <a:srgbClr val="339966"/>
            </a:solidFill>
            <a:ln w="9525">
              <a:solidFill>
                <a:srgbClr val="339966"/>
              </a:solidFill>
              <a:miter lim="800000"/>
              <a:headEnd/>
              <a:tailEnd/>
            </a:ln>
          </p:spPr>
          <p:txBody>
            <a:bodyPr>
              <a:spAutoFit/>
            </a:bodyPr>
            <a:lstStyle/>
            <a:p>
              <a:pPr eaLnBrk="0" hangingPunct="0">
                <a:spcBef>
                  <a:spcPct val="50000"/>
                </a:spcBef>
              </a:pPr>
              <a:endParaRPr lang="en-GB" sz="2400" dirty="0">
                <a:latin typeface="Times New Roman" pitchFamily="18" charset="0"/>
              </a:endParaRPr>
            </a:p>
            <a:p>
              <a:pPr eaLnBrk="0" hangingPunct="0">
                <a:spcBef>
                  <a:spcPct val="50000"/>
                </a:spcBef>
              </a:pPr>
              <a:r>
                <a:rPr lang="en-GB" sz="2400" dirty="0">
                  <a:latin typeface="Times New Roman" pitchFamily="18" charset="0"/>
                </a:rPr>
                <a:t>The Innovator</a:t>
              </a:r>
            </a:p>
            <a:p>
              <a:pPr eaLnBrk="0" hangingPunct="0">
                <a:spcBef>
                  <a:spcPct val="50000"/>
                </a:spcBef>
              </a:pPr>
              <a:endParaRPr lang="en-GB" sz="2400" dirty="0">
                <a:latin typeface="Times New Roman" pitchFamily="18" charset="0"/>
              </a:endParaRPr>
            </a:p>
          </p:txBody>
        </p:sp>
        <p:sp>
          <p:nvSpPr>
            <p:cNvPr id="9222" name="Text Box 7"/>
            <p:cNvSpPr txBox="1">
              <a:spLocks noChangeArrowheads="1"/>
            </p:cNvSpPr>
            <p:nvPr/>
          </p:nvSpPr>
          <p:spPr bwMode="auto">
            <a:xfrm>
              <a:off x="6096000" y="3913632"/>
              <a:ext cx="2057400" cy="1562100"/>
            </a:xfrm>
            <a:prstGeom prst="rect">
              <a:avLst/>
            </a:prstGeom>
            <a:solidFill>
              <a:srgbClr val="993300"/>
            </a:solidFill>
            <a:ln w="9525">
              <a:solidFill>
                <a:srgbClr val="993300"/>
              </a:solidFill>
              <a:miter lim="800000"/>
              <a:headEnd/>
              <a:tailEnd/>
            </a:ln>
          </p:spPr>
          <p:txBody>
            <a:bodyPr>
              <a:spAutoFit/>
            </a:bodyPr>
            <a:lstStyle/>
            <a:p>
              <a:pPr eaLnBrk="0" hangingPunct="0">
                <a:spcBef>
                  <a:spcPct val="50000"/>
                </a:spcBef>
              </a:pPr>
              <a:endParaRPr lang="en-GB" sz="2400">
                <a:latin typeface="Times New Roman" pitchFamily="18" charset="0"/>
              </a:endParaRPr>
            </a:p>
            <a:p>
              <a:pPr algn="ctr" eaLnBrk="0" hangingPunct="0">
                <a:spcBef>
                  <a:spcPct val="50000"/>
                </a:spcBef>
              </a:pPr>
              <a:r>
                <a:rPr lang="en-GB" sz="2400">
                  <a:solidFill>
                    <a:schemeClr val="bg1"/>
                  </a:solidFill>
                  <a:latin typeface="Times New Roman" pitchFamily="18" charset="0"/>
                </a:rPr>
                <a:t>The Copier</a:t>
              </a:r>
              <a:endParaRPr lang="en-GB" sz="2400">
                <a:latin typeface="Times New Roman" pitchFamily="18" charset="0"/>
              </a:endParaRPr>
            </a:p>
            <a:p>
              <a:pPr eaLnBrk="0" hangingPunct="0">
                <a:spcBef>
                  <a:spcPct val="50000"/>
                </a:spcBef>
              </a:pPr>
              <a:endParaRPr lang="en-GB" sz="2400">
                <a:latin typeface="Times New Roman" pitchFamily="18" charset="0"/>
              </a:endParaRPr>
            </a:p>
          </p:txBody>
        </p:sp>
        <p:sp>
          <p:nvSpPr>
            <p:cNvPr id="9223" name="Text Box 8"/>
            <p:cNvSpPr txBox="1">
              <a:spLocks noChangeArrowheads="1"/>
            </p:cNvSpPr>
            <p:nvPr/>
          </p:nvSpPr>
          <p:spPr bwMode="auto">
            <a:xfrm>
              <a:off x="2286000" y="3657600"/>
              <a:ext cx="1600200" cy="641350"/>
            </a:xfrm>
            <a:prstGeom prst="rect">
              <a:avLst/>
            </a:prstGeom>
            <a:noFill/>
            <a:ln w="9525">
              <a:noFill/>
              <a:miter lim="800000"/>
              <a:headEnd/>
              <a:tailEnd/>
            </a:ln>
          </p:spPr>
          <p:txBody>
            <a:bodyPr>
              <a:spAutoFit/>
            </a:bodyPr>
            <a:lstStyle/>
            <a:p>
              <a:pPr algn="ctr" eaLnBrk="0" hangingPunct="0">
                <a:spcBef>
                  <a:spcPct val="50000"/>
                </a:spcBef>
              </a:pPr>
              <a:r>
                <a:rPr lang="en-GB">
                  <a:latin typeface="Times New Roman" pitchFamily="18" charset="0"/>
                </a:rPr>
                <a:t>Innovation &amp; Creativity</a:t>
              </a:r>
              <a:endParaRPr lang="en-GB" sz="2400">
                <a:latin typeface="Times New Roman" pitchFamily="18" charset="0"/>
              </a:endParaRPr>
            </a:p>
          </p:txBody>
        </p:sp>
        <p:sp>
          <p:nvSpPr>
            <p:cNvPr id="9224" name="Text Box 9"/>
            <p:cNvSpPr txBox="1">
              <a:spLocks noChangeArrowheads="1"/>
            </p:cNvSpPr>
            <p:nvPr/>
          </p:nvSpPr>
          <p:spPr bwMode="auto">
            <a:xfrm>
              <a:off x="4800600" y="5666233"/>
              <a:ext cx="2362200" cy="366713"/>
            </a:xfrm>
            <a:prstGeom prst="rect">
              <a:avLst/>
            </a:prstGeom>
            <a:noFill/>
            <a:ln w="9525">
              <a:noFill/>
              <a:miter lim="800000"/>
              <a:headEnd/>
              <a:tailEnd/>
            </a:ln>
          </p:spPr>
          <p:txBody>
            <a:bodyPr>
              <a:spAutoFit/>
            </a:bodyPr>
            <a:lstStyle/>
            <a:p>
              <a:pPr algn="ctr" eaLnBrk="0" hangingPunct="0">
                <a:spcBef>
                  <a:spcPct val="50000"/>
                </a:spcBef>
              </a:pPr>
              <a:r>
                <a:rPr lang="en-GB">
                  <a:latin typeface="Times New Roman" pitchFamily="18" charset="0"/>
                </a:rPr>
                <a:t>Entrepreneurship</a:t>
              </a:r>
              <a:endParaRPr lang="en-GB" sz="2400">
                <a:latin typeface="Times New Roman" pitchFamily="18" charset="0"/>
              </a:endParaRPr>
            </a:p>
          </p:txBody>
        </p:sp>
        <p:sp>
          <p:nvSpPr>
            <p:cNvPr id="9225" name="Text Box 10"/>
            <p:cNvSpPr txBox="1">
              <a:spLocks noChangeArrowheads="1"/>
            </p:cNvSpPr>
            <p:nvPr/>
          </p:nvSpPr>
          <p:spPr bwMode="auto">
            <a:xfrm>
              <a:off x="4038600" y="5590032"/>
              <a:ext cx="533400" cy="457200"/>
            </a:xfrm>
            <a:prstGeom prst="rect">
              <a:avLst/>
            </a:prstGeom>
            <a:noFill/>
            <a:ln w="9525">
              <a:noFill/>
              <a:miter lim="800000"/>
              <a:headEnd/>
              <a:tailEnd/>
            </a:ln>
          </p:spPr>
          <p:txBody>
            <a:bodyPr>
              <a:spAutoFit/>
            </a:bodyPr>
            <a:lstStyle/>
            <a:p>
              <a:pPr eaLnBrk="0" hangingPunct="0">
                <a:spcBef>
                  <a:spcPct val="50000"/>
                </a:spcBef>
              </a:pPr>
              <a:r>
                <a:rPr lang="en-GB" sz="2400">
                  <a:latin typeface="Times New Roman" pitchFamily="18" charset="0"/>
                </a:rPr>
                <a:t>L</a:t>
              </a:r>
            </a:p>
          </p:txBody>
        </p:sp>
        <p:sp>
          <p:nvSpPr>
            <p:cNvPr id="9226" name="Text Box 11"/>
            <p:cNvSpPr txBox="1">
              <a:spLocks noChangeArrowheads="1"/>
            </p:cNvSpPr>
            <p:nvPr/>
          </p:nvSpPr>
          <p:spPr bwMode="auto">
            <a:xfrm>
              <a:off x="7772400" y="5590032"/>
              <a:ext cx="381000" cy="457200"/>
            </a:xfrm>
            <a:prstGeom prst="rect">
              <a:avLst/>
            </a:prstGeom>
            <a:noFill/>
            <a:ln w="9525">
              <a:noFill/>
              <a:miter lim="800000"/>
              <a:headEnd/>
              <a:tailEnd/>
            </a:ln>
          </p:spPr>
          <p:txBody>
            <a:bodyPr>
              <a:spAutoFit/>
            </a:bodyPr>
            <a:lstStyle/>
            <a:p>
              <a:pPr eaLnBrk="0" hangingPunct="0">
                <a:spcBef>
                  <a:spcPct val="50000"/>
                </a:spcBef>
              </a:pPr>
              <a:r>
                <a:rPr lang="en-GB" sz="2400">
                  <a:latin typeface="Times New Roman" pitchFamily="18" charset="0"/>
                </a:rPr>
                <a:t>H</a:t>
              </a:r>
            </a:p>
          </p:txBody>
        </p:sp>
        <p:sp>
          <p:nvSpPr>
            <p:cNvPr id="9227" name="Text Box 12"/>
            <p:cNvSpPr txBox="1">
              <a:spLocks noChangeArrowheads="1"/>
            </p:cNvSpPr>
            <p:nvPr/>
          </p:nvSpPr>
          <p:spPr bwMode="auto">
            <a:xfrm>
              <a:off x="3505200" y="2237232"/>
              <a:ext cx="381000" cy="457200"/>
            </a:xfrm>
            <a:prstGeom prst="rect">
              <a:avLst/>
            </a:prstGeom>
            <a:noFill/>
            <a:ln w="9525">
              <a:noFill/>
              <a:miter lim="800000"/>
              <a:headEnd/>
              <a:tailEnd/>
            </a:ln>
          </p:spPr>
          <p:txBody>
            <a:bodyPr>
              <a:spAutoFit/>
            </a:bodyPr>
            <a:lstStyle/>
            <a:p>
              <a:pPr eaLnBrk="0" hangingPunct="0">
                <a:spcBef>
                  <a:spcPct val="50000"/>
                </a:spcBef>
              </a:pPr>
              <a:r>
                <a:rPr lang="en-GB" sz="2400">
                  <a:latin typeface="Times New Roman" pitchFamily="18" charset="0"/>
                </a:rPr>
                <a:t>H</a:t>
              </a:r>
            </a:p>
          </p:txBody>
        </p:sp>
        <p:sp>
          <p:nvSpPr>
            <p:cNvPr id="9228" name="Text Box 13"/>
            <p:cNvSpPr txBox="1">
              <a:spLocks noChangeArrowheads="1"/>
            </p:cNvSpPr>
            <p:nvPr/>
          </p:nvSpPr>
          <p:spPr bwMode="auto">
            <a:xfrm>
              <a:off x="3581400" y="5056632"/>
              <a:ext cx="381000" cy="457200"/>
            </a:xfrm>
            <a:prstGeom prst="rect">
              <a:avLst/>
            </a:prstGeom>
            <a:noFill/>
            <a:ln w="9525">
              <a:noFill/>
              <a:miter lim="800000"/>
              <a:headEnd/>
              <a:tailEnd/>
            </a:ln>
          </p:spPr>
          <p:txBody>
            <a:bodyPr>
              <a:spAutoFit/>
            </a:bodyPr>
            <a:lstStyle/>
            <a:p>
              <a:pPr eaLnBrk="0" hangingPunct="0">
                <a:spcBef>
                  <a:spcPct val="50000"/>
                </a:spcBef>
              </a:pPr>
              <a:r>
                <a:rPr lang="en-GB" sz="2400">
                  <a:latin typeface="Times New Roman" pitchFamily="18" charset="0"/>
                </a:rPr>
                <a:t>L</a:t>
              </a: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8" name="Oval 27">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useBgFill="1">
        <p:nvSpPr>
          <p:cNvPr id="30" name="Rectangle 29">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570F91-73A2-B7C1-C794-282EC6C3152A}"/>
              </a:ext>
            </a:extLst>
          </p:cNvPr>
          <p:cNvSpPr>
            <a:spLocks noGrp="1"/>
          </p:cNvSpPr>
          <p:nvPr>
            <p:ph type="title"/>
          </p:nvPr>
        </p:nvSpPr>
        <p:spPr>
          <a:xfrm>
            <a:off x="6532546" y="492149"/>
            <a:ext cx="4869179" cy="1517984"/>
          </a:xfrm>
        </p:spPr>
        <p:txBody>
          <a:bodyPr vert="horz" lIns="91440" tIns="45720" rIns="91440" bIns="45720" rtlCol="0" anchor="ctr">
            <a:normAutofit/>
          </a:bodyPr>
          <a:lstStyle/>
          <a:p>
            <a:r>
              <a:rPr lang="en-US" sz="4800" dirty="0">
                <a:solidFill>
                  <a:srgbClr val="000000"/>
                </a:solidFill>
              </a:rPr>
              <a:t>The Struggler</a:t>
            </a:r>
          </a:p>
        </p:txBody>
      </p:sp>
      <p:pic>
        <p:nvPicPr>
          <p:cNvPr id="21" name="Picture 20">
            <a:extLst>
              <a:ext uri="{FF2B5EF4-FFF2-40B4-BE49-F238E27FC236}">
                <a16:creationId xmlns:a16="http://schemas.microsoft.com/office/drawing/2014/main" id="{05C05B3F-9150-B6E5-5370-BE051BDEAFAF}"/>
              </a:ext>
            </a:extLst>
          </p:cNvPr>
          <p:cNvPicPr>
            <a:picLocks noChangeAspect="1"/>
          </p:cNvPicPr>
          <p:nvPr/>
        </p:nvPicPr>
        <p:blipFill>
          <a:blip r:embed="rId4"/>
          <a:srcRect l="29046" r="7605" b="-5"/>
          <a:stretch>
            <a:fillRect/>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32" name="Freeform: Shape 31">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5">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4" name="TextBox 3">
            <a:extLst>
              <a:ext uri="{FF2B5EF4-FFF2-40B4-BE49-F238E27FC236}">
                <a16:creationId xmlns:a16="http://schemas.microsoft.com/office/drawing/2014/main" id="{475F36F3-3D94-E903-FCC2-BE48A1DE49B7}"/>
              </a:ext>
            </a:extLst>
          </p:cNvPr>
          <p:cNvSpPr txBox="1"/>
          <p:nvPr/>
        </p:nvSpPr>
        <p:spPr>
          <a:xfrm>
            <a:off x="6561739" y="2102680"/>
            <a:ext cx="4869179" cy="3065865"/>
          </a:xfrm>
          <a:prstGeom prst="rect">
            <a:avLst/>
          </a:prstGeom>
        </p:spPr>
        <p:txBody>
          <a:bodyPr vert="horz" lIns="91440" tIns="45720" rIns="91440" bIns="45720" rtlCol="0" anchor="t">
            <a:noAutofit/>
          </a:bodyPr>
          <a:lstStyle/>
          <a:p>
            <a:pPr defTabSz="914400">
              <a:lnSpc>
                <a:spcPct val="90000"/>
              </a:lnSpc>
              <a:spcAft>
                <a:spcPts val="600"/>
              </a:spcAft>
              <a:buClr>
                <a:schemeClr val="accent1">
                  <a:lumMod val="75000"/>
                </a:schemeClr>
              </a:buClr>
              <a:buSzPct val="85000"/>
            </a:pPr>
            <a:r>
              <a:rPr lang="en-US" b="1" dirty="0">
                <a:solidFill>
                  <a:srgbClr val="000000"/>
                </a:solidFill>
              </a:rPr>
              <a:t>The "Artist" Trap: High Creativity + Low Entrepreneurship</a:t>
            </a:r>
            <a:r>
              <a:rPr lang="en-US" dirty="0">
                <a:solidFill>
                  <a:srgbClr val="000000"/>
                </a:solidFill>
              </a:rPr>
              <a:t> The Struggler is full of brilliant, world-changing ideas but lacks the strategic or operational "engine" to bring them to market.</a:t>
            </a:r>
          </a:p>
          <a:p>
            <a:pPr indent="-182880" defTabSz="914400">
              <a:lnSpc>
                <a:spcPct val="90000"/>
              </a:lnSpc>
              <a:spcAft>
                <a:spcPts val="600"/>
              </a:spcAft>
              <a:buClr>
                <a:schemeClr val="accent1">
                  <a:lumMod val="75000"/>
                </a:schemeClr>
              </a:buClr>
              <a:buSzPct val="85000"/>
              <a:buFont typeface="Wingdings" pitchFamily="2" charset="2"/>
              <a:buChar char="§"/>
            </a:pPr>
            <a:r>
              <a:rPr lang="en-US" b="1" dirty="0">
                <a:solidFill>
                  <a:srgbClr val="000000"/>
                </a:solidFill>
              </a:rPr>
              <a:t>Relationship:</a:t>
            </a:r>
            <a:r>
              <a:rPr lang="en-US" dirty="0">
                <a:solidFill>
                  <a:srgbClr val="000000"/>
                </a:solidFill>
              </a:rPr>
              <a:t> Plenty of creativity, but zero innovation (because the idea never becomes a functional reality) or entrepreneurship.</a:t>
            </a:r>
          </a:p>
          <a:p>
            <a:pPr indent="-182880" defTabSz="914400">
              <a:lnSpc>
                <a:spcPct val="90000"/>
              </a:lnSpc>
              <a:spcAft>
                <a:spcPts val="600"/>
              </a:spcAft>
              <a:buClr>
                <a:schemeClr val="accent1">
                  <a:lumMod val="75000"/>
                </a:schemeClr>
              </a:buClr>
              <a:buSzPct val="85000"/>
              <a:buFont typeface="Wingdings" pitchFamily="2" charset="2"/>
              <a:buChar char="§"/>
            </a:pPr>
            <a:r>
              <a:rPr lang="en-US" b="1" dirty="0">
                <a:solidFill>
                  <a:srgbClr val="000000"/>
                </a:solidFill>
              </a:rPr>
              <a:t>Key Action:</a:t>
            </a:r>
            <a:r>
              <a:rPr lang="en-US" dirty="0">
                <a:solidFill>
                  <a:srgbClr val="000000"/>
                </a:solidFill>
              </a:rPr>
              <a:t> Often gets stuck in the "Introduction" phase of the PLC, burning through capital without reaching the "Growth" phase.</a:t>
            </a:r>
          </a:p>
          <a:p>
            <a:pPr defTabSz="914400">
              <a:lnSpc>
                <a:spcPct val="90000"/>
              </a:lnSpc>
              <a:spcAft>
                <a:spcPts val="600"/>
              </a:spcAft>
              <a:buClr>
                <a:schemeClr val="accent1">
                  <a:lumMod val="75000"/>
                </a:schemeClr>
              </a:buClr>
              <a:buSzPct val="85000"/>
            </a:pPr>
            <a:endParaRPr lang="en-US" dirty="0">
              <a:solidFill>
                <a:srgbClr val="000000"/>
              </a:solidFill>
            </a:endParaRPr>
          </a:p>
          <a:p>
            <a:pPr defTabSz="914400">
              <a:lnSpc>
                <a:spcPct val="90000"/>
              </a:lnSpc>
              <a:spcAft>
                <a:spcPts val="600"/>
              </a:spcAft>
              <a:buClr>
                <a:schemeClr val="accent1">
                  <a:lumMod val="75000"/>
                </a:schemeClr>
              </a:buClr>
              <a:buSzPct val="85000"/>
            </a:pPr>
            <a:r>
              <a:rPr lang="en-US" dirty="0">
                <a:solidFill>
                  <a:srgbClr val="000000"/>
                </a:solidFill>
              </a:rPr>
              <a:t>Their failure is usually a lack of "absorptive capacity"—the ability to turn external knowledge into commercial ends.</a:t>
            </a:r>
          </a:p>
        </p:txBody>
      </p:sp>
      <p:grpSp>
        <p:nvGrpSpPr>
          <p:cNvPr id="34" name="Group 33">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5" name="Oval 34">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36" name="Oval 35">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28626459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4" name="Oval 23">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5" name="Oval 24">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useBgFill="1">
        <p:nvSpPr>
          <p:cNvPr id="27" name="Rectangle 26">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E4BFA33-CF2C-0BCA-9642-055E0EE8DC58}"/>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b="1"/>
              <a:t>1. The Innovator</a:t>
            </a:r>
            <a:br>
              <a:rPr lang="en-US" b="1"/>
            </a:br>
            <a:endParaRPr lang="en-US"/>
          </a:p>
        </p:txBody>
      </p:sp>
      <p:pic>
        <p:nvPicPr>
          <p:cNvPr id="18" name="Picture 17">
            <a:extLst>
              <a:ext uri="{FF2B5EF4-FFF2-40B4-BE49-F238E27FC236}">
                <a16:creationId xmlns:a16="http://schemas.microsoft.com/office/drawing/2014/main" id="{3396F5D1-C792-DBE4-622B-5DD9ECACE4AD}"/>
              </a:ext>
            </a:extLst>
          </p:cNvPr>
          <p:cNvPicPr>
            <a:picLocks noChangeAspect="1"/>
          </p:cNvPicPr>
          <p:nvPr/>
        </p:nvPicPr>
        <p:blipFill>
          <a:blip r:embed="rId6"/>
          <a:srcRect l="12906" r="-1" b="-1"/>
          <a:stretch>
            <a:fillRect/>
          </a:stretch>
        </p:blipFill>
        <p:spPr>
          <a:xfrm>
            <a:off x="1007196" y="2265037"/>
            <a:ext cx="5088800" cy="3907158"/>
          </a:xfrm>
          <a:prstGeom prst="rect">
            <a:avLst/>
          </a:prstGeom>
        </p:spPr>
      </p:pic>
      <p:sp>
        <p:nvSpPr>
          <p:cNvPr id="4" name="TextBox 3">
            <a:extLst>
              <a:ext uri="{FF2B5EF4-FFF2-40B4-BE49-F238E27FC236}">
                <a16:creationId xmlns:a16="http://schemas.microsoft.com/office/drawing/2014/main" id="{000D824B-F686-8C58-E967-E603D476C369}"/>
              </a:ext>
            </a:extLst>
          </p:cNvPr>
          <p:cNvSpPr txBox="1"/>
          <p:nvPr/>
        </p:nvSpPr>
        <p:spPr>
          <a:xfrm>
            <a:off x="6496216" y="2495594"/>
            <a:ext cx="5441226" cy="3851787"/>
          </a:xfrm>
          <a:prstGeom prst="rect">
            <a:avLst/>
          </a:prstGeom>
        </p:spPr>
        <p:txBody>
          <a:bodyPr vert="horz" lIns="91440" tIns="45720" rIns="91440" bIns="45720" rtlCol="0" anchor="ctr">
            <a:noAutofit/>
          </a:bodyPr>
          <a:lstStyle/>
          <a:p>
            <a:pPr defTabSz="914400">
              <a:lnSpc>
                <a:spcPct val="90000"/>
              </a:lnSpc>
              <a:spcAft>
                <a:spcPts val="600"/>
              </a:spcAft>
              <a:buClr>
                <a:schemeClr val="accent1">
                  <a:lumMod val="75000"/>
                </a:schemeClr>
              </a:buClr>
              <a:buSzPct val="85000"/>
            </a:pPr>
            <a:r>
              <a:rPr lang="en-US" sz="2000" b="1" dirty="0"/>
              <a:t>High Creativity + High Entrepreneurship</a:t>
            </a:r>
            <a:r>
              <a:rPr lang="en-US" sz="2000" dirty="0"/>
              <a:t> The Innovator doesn't just have great ideas; they build the systems to make those ideas profitable. They utilize </a:t>
            </a:r>
            <a:r>
              <a:rPr lang="en-US" sz="2000" b="1" dirty="0"/>
              <a:t>creative thinking</a:t>
            </a:r>
            <a:r>
              <a:rPr lang="en-US" sz="2000" dirty="0"/>
              <a:t> to identify a gap and </a:t>
            </a:r>
            <a:r>
              <a:rPr lang="en-US" sz="2000" b="1" dirty="0"/>
              <a:t>innovation</a:t>
            </a:r>
            <a:r>
              <a:rPr lang="en-US" sz="2000" dirty="0"/>
              <a:t> to engineer a solution.</a:t>
            </a:r>
          </a:p>
          <a:p>
            <a:pPr indent="-182880" defTabSz="914400">
              <a:lnSpc>
                <a:spcPct val="90000"/>
              </a:lnSpc>
              <a:spcAft>
                <a:spcPts val="600"/>
              </a:spcAft>
              <a:buClr>
                <a:schemeClr val="accent1">
                  <a:lumMod val="75000"/>
                </a:schemeClr>
              </a:buClr>
              <a:buSzPct val="85000"/>
              <a:buFont typeface="Wingdings" pitchFamily="2" charset="2"/>
              <a:buChar char="§"/>
            </a:pPr>
            <a:r>
              <a:rPr lang="en-US" sz="2000" b="1" dirty="0"/>
              <a:t>Relationship:</a:t>
            </a:r>
            <a:r>
              <a:rPr lang="en-US" sz="2000" dirty="0"/>
              <a:t> They bridge the gap between "what if" and "here it is."</a:t>
            </a:r>
          </a:p>
          <a:p>
            <a:pPr indent="-182880" defTabSz="914400">
              <a:lnSpc>
                <a:spcPct val="90000"/>
              </a:lnSpc>
              <a:spcAft>
                <a:spcPts val="600"/>
              </a:spcAft>
              <a:buClr>
                <a:schemeClr val="accent1">
                  <a:lumMod val="75000"/>
                </a:schemeClr>
              </a:buClr>
              <a:buSzPct val="85000"/>
              <a:buFont typeface="Wingdings" pitchFamily="2" charset="2"/>
              <a:buChar char="§"/>
            </a:pPr>
            <a:r>
              <a:rPr lang="en-US" sz="2000" b="1" dirty="0"/>
              <a:t>Key Action:</a:t>
            </a:r>
            <a:r>
              <a:rPr lang="en-US" sz="2000" dirty="0"/>
              <a:t> Constant evolution. As soon as a product hits maturity, they launch the next version (The S-Curve overlap).</a:t>
            </a:r>
          </a:p>
          <a:p>
            <a:pPr indent="-182880" defTabSz="914400">
              <a:lnSpc>
                <a:spcPct val="90000"/>
              </a:lnSpc>
              <a:spcAft>
                <a:spcPts val="600"/>
              </a:spcAft>
              <a:buClr>
                <a:schemeClr val="accent1">
                  <a:lumMod val="75000"/>
                </a:schemeClr>
              </a:buClr>
              <a:buSzPct val="85000"/>
              <a:buFont typeface="Wingdings" pitchFamily="2" charset="2"/>
              <a:buChar char="§"/>
            </a:pPr>
            <a:endParaRPr lang="en-US" sz="2000" dirty="0"/>
          </a:p>
          <a:p>
            <a:pPr defTabSz="914400">
              <a:lnSpc>
                <a:spcPct val="90000"/>
              </a:lnSpc>
              <a:spcAft>
                <a:spcPts val="600"/>
              </a:spcAft>
              <a:buClr>
                <a:schemeClr val="accent1">
                  <a:lumMod val="75000"/>
                </a:schemeClr>
              </a:buClr>
              <a:buSzPct val="85000"/>
            </a:pPr>
            <a:r>
              <a:rPr lang="en-US" sz="2000" dirty="0"/>
              <a:t>They manage the risk of "disruptive innovation" by balancing R&amp;D spend with market feedback.</a:t>
            </a:r>
          </a:p>
        </p:txBody>
      </p:sp>
      <p:sp>
        <p:nvSpPr>
          <p:cNvPr id="44" name="Oval 43">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5" name="Oval 44">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97939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7" name="Oval 36">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 name="Oval 37">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BF4A2BDB-8F8F-AE8E-76FA-D3BA122A1025}"/>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a:t>The Stagnator</a:t>
            </a:r>
          </a:p>
        </p:txBody>
      </p:sp>
      <p:sp>
        <p:nvSpPr>
          <p:cNvPr id="4" name="TextBox 3">
            <a:extLst>
              <a:ext uri="{FF2B5EF4-FFF2-40B4-BE49-F238E27FC236}">
                <a16:creationId xmlns:a16="http://schemas.microsoft.com/office/drawing/2014/main" id="{5E8E4F39-43F3-CB39-9F8B-28F7B70A89E0}"/>
              </a:ext>
            </a:extLst>
          </p:cNvPr>
          <p:cNvSpPr txBox="1"/>
          <p:nvPr/>
        </p:nvSpPr>
        <p:spPr>
          <a:xfrm>
            <a:off x="401934" y="2121408"/>
            <a:ext cx="5441082" cy="4050792"/>
          </a:xfrm>
          <a:prstGeom prst="rect">
            <a:avLst/>
          </a:prstGeom>
        </p:spPr>
        <p:txBody>
          <a:bodyPr vert="horz" lIns="91440" tIns="45720" rIns="91440" bIns="45720" rtlCol="0">
            <a:noAutofit/>
          </a:bodyPr>
          <a:lstStyle/>
          <a:p>
            <a:pPr defTabSz="914400">
              <a:lnSpc>
                <a:spcPct val="90000"/>
              </a:lnSpc>
              <a:spcAft>
                <a:spcPts val="600"/>
              </a:spcAft>
              <a:buClr>
                <a:schemeClr val="accent1">
                  <a:lumMod val="75000"/>
                </a:schemeClr>
              </a:buClr>
              <a:buSzPct val="85000"/>
            </a:pPr>
            <a:r>
              <a:rPr lang="en-US" b="1" dirty="0"/>
              <a:t>The "Dead End": Low Creativity + Low Entrepreneurship</a:t>
            </a:r>
            <a:r>
              <a:rPr lang="en-US" dirty="0"/>
              <a:t> The </a:t>
            </a:r>
            <a:r>
              <a:rPr lang="en-US" dirty="0" err="1"/>
              <a:t>Stagnator</a:t>
            </a:r>
            <a:r>
              <a:rPr lang="en-US" dirty="0"/>
              <a:t> is a business or individual clinging to a legacy product without changing the "how" or the "what.“</a:t>
            </a:r>
          </a:p>
          <a:p>
            <a:pPr indent="-182880" defTabSz="914400">
              <a:lnSpc>
                <a:spcPct val="90000"/>
              </a:lnSpc>
              <a:spcAft>
                <a:spcPts val="600"/>
              </a:spcAft>
              <a:buClr>
                <a:schemeClr val="accent1">
                  <a:lumMod val="75000"/>
                </a:schemeClr>
              </a:buClr>
              <a:buSzPct val="85000"/>
              <a:buFont typeface="Wingdings" pitchFamily="2" charset="2"/>
              <a:buChar char="§"/>
            </a:pPr>
            <a:endParaRPr lang="en-US" dirty="0"/>
          </a:p>
          <a:p>
            <a:pPr indent="-182880" defTabSz="914400">
              <a:lnSpc>
                <a:spcPct val="90000"/>
              </a:lnSpc>
              <a:spcAft>
                <a:spcPts val="600"/>
              </a:spcAft>
              <a:buClr>
                <a:schemeClr val="accent1">
                  <a:lumMod val="75000"/>
                </a:schemeClr>
              </a:buClr>
              <a:buSzPct val="85000"/>
              <a:buFont typeface="Wingdings" pitchFamily="2" charset="2"/>
              <a:buChar char="§"/>
            </a:pPr>
            <a:r>
              <a:rPr lang="en-US" b="1" dirty="0"/>
              <a:t>Relationship:</a:t>
            </a:r>
            <a:r>
              <a:rPr lang="en-US" dirty="0"/>
              <a:t> They have ceased to innovate and lack the creative spark to pivot.</a:t>
            </a:r>
          </a:p>
          <a:p>
            <a:pPr indent="-182880" defTabSz="914400">
              <a:lnSpc>
                <a:spcPct val="90000"/>
              </a:lnSpc>
              <a:spcAft>
                <a:spcPts val="600"/>
              </a:spcAft>
              <a:buClr>
                <a:schemeClr val="accent1">
                  <a:lumMod val="75000"/>
                </a:schemeClr>
              </a:buClr>
              <a:buSzPct val="85000"/>
              <a:buFont typeface="Wingdings" pitchFamily="2" charset="2"/>
              <a:buChar char="§"/>
            </a:pPr>
            <a:r>
              <a:rPr lang="en-US" b="1" dirty="0"/>
              <a:t>Key Action:</a:t>
            </a:r>
            <a:r>
              <a:rPr lang="en-US" dirty="0"/>
              <a:t> They reside in the "Late Maturity" or "Decline" phase, slowly losing relevance until they become a "Dog" (referencing the BCG matrix logic).</a:t>
            </a:r>
          </a:p>
          <a:p>
            <a:pPr indent="-182880" defTabSz="914400">
              <a:lnSpc>
                <a:spcPct val="90000"/>
              </a:lnSpc>
              <a:spcAft>
                <a:spcPts val="600"/>
              </a:spcAft>
              <a:buClr>
                <a:schemeClr val="accent1">
                  <a:lumMod val="75000"/>
                </a:schemeClr>
              </a:buClr>
              <a:buSzPct val="85000"/>
              <a:buFont typeface="Wingdings" pitchFamily="2" charset="2"/>
              <a:buChar char="§"/>
            </a:pPr>
            <a:endParaRPr lang="en-US" dirty="0"/>
          </a:p>
          <a:p>
            <a:pPr defTabSz="914400">
              <a:lnSpc>
                <a:spcPct val="90000"/>
              </a:lnSpc>
              <a:spcAft>
                <a:spcPts val="600"/>
              </a:spcAft>
              <a:buClr>
                <a:schemeClr val="accent1">
                  <a:lumMod val="75000"/>
                </a:schemeClr>
              </a:buClr>
              <a:buSzPct val="85000"/>
            </a:pPr>
            <a:r>
              <a:rPr lang="en-US" dirty="0"/>
              <a:t>Stagnation is often a result of "Success Trap"—the company is so focused on harvesting current profits that they ignore the changing market environment.</a:t>
            </a:r>
          </a:p>
        </p:txBody>
      </p:sp>
      <p:pic>
        <p:nvPicPr>
          <p:cNvPr id="16" name="Picture 15">
            <a:extLst>
              <a:ext uri="{FF2B5EF4-FFF2-40B4-BE49-F238E27FC236}">
                <a16:creationId xmlns:a16="http://schemas.microsoft.com/office/drawing/2014/main" id="{811A627C-D760-C3D4-6DC4-91756F533FCE}"/>
              </a:ext>
            </a:extLst>
          </p:cNvPr>
          <p:cNvPicPr>
            <a:picLocks noChangeAspect="1"/>
          </p:cNvPicPr>
          <p:nvPr/>
        </p:nvPicPr>
        <p:blipFill>
          <a:blip r:embed="rId4"/>
          <a:srcRect t="3743" r="-1" b="12138"/>
          <a:stretch>
            <a:fillRect/>
          </a:stretch>
        </p:blipFill>
        <p:spPr>
          <a:xfrm>
            <a:off x="6355080" y="2840920"/>
            <a:ext cx="4773168" cy="2684920"/>
          </a:xfrm>
          <a:prstGeom prst="rect">
            <a:avLst/>
          </a:prstGeom>
        </p:spPr>
      </p:pic>
    </p:spTree>
    <p:extLst>
      <p:ext uri="{BB962C8B-B14F-4D97-AF65-F5344CB8AC3E}">
        <p14:creationId xmlns:p14="http://schemas.microsoft.com/office/powerpoint/2010/main" val="628773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28" name="Oval 27">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useBgFill="1">
        <p:nvSpPr>
          <p:cNvPr id="29" name="Rectangle 28">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4A45E-CABE-C5CB-E493-DCA05FFE5490}"/>
              </a:ext>
            </a:extLst>
          </p:cNvPr>
          <p:cNvSpPr>
            <a:spLocks noGrp="1"/>
          </p:cNvSpPr>
          <p:nvPr>
            <p:ph type="title"/>
          </p:nvPr>
        </p:nvSpPr>
        <p:spPr>
          <a:xfrm>
            <a:off x="6561739" y="538103"/>
            <a:ext cx="4869179" cy="1517984"/>
          </a:xfrm>
        </p:spPr>
        <p:txBody>
          <a:bodyPr vert="horz" lIns="91440" tIns="45720" rIns="91440" bIns="45720" rtlCol="0" anchor="ctr">
            <a:normAutofit/>
          </a:bodyPr>
          <a:lstStyle/>
          <a:p>
            <a:r>
              <a:rPr lang="en-US" sz="4800" dirty="0">
                <a:solidFill>
                  <a:srgbClr val="000000"/>
                </a:solidFill>
              </a:rPr>
              <a:t>The Copier</a:t>
            </a:r>
          </a:p>
        </p:txBody>
      </p:sp>
      <p:pic>
        <p:nvPicPr>
          <p:cNvPr id="5" name="Picture 4">
            <a:extLst>
              <a:ext uri="{FF2B5EF4-FFF2-40B4-BE49-F238E27FC236}">
                <a16:creationId xmlns:a16="http://schemas.microsoft.com/office/drawing/2014/main" id="{CEA2B912-49D5-C79D-CEFD-A7C7A169721D}"/>
              </a:ext>
            </a:extLst>
          </p:cNvPr>
          <p:cNvPicPr>
            <a:picLocks noChangeAspect="1"/>
          </p:cNvPicPr>
          <p:nvPr/>
        </p:nvPicPr>
        <p:blipFill>
          <a:blip r:embed="rId4"/>
          <a:srcRect l="29046" r="7605" b="-5"/>
          <a:stretch>
            <a:fillRect/>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30" name="Freeform: Shape 29">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5">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4" name="TextBox 3">
            <a:extLst>
              <a:ext uri="{FF2B5EF4-FFF2-40B4-BE49-F238E27FC236}">
                <a16:creationId xmlns:a16="http://schemas.microsoft.com/office/drawing/2014/main" id="{FDA5C060-21A1-0F34-04BD-0D16918D65B7}"/>
              </a:ext>
            </a:extLst>
          </p:cNvPr>
          <p:cNvSpPr txBox="1"/>
          <p:nvPr/>
        </p:nvSpPr>
        <p:spPr>
          <a:xfrm>
            <a:off x="6561739" y="2085280"/>
            <a:ext cx="4869179" cy="3065865"/>
          </a:xfrm>
          <a:prstGeom prst="rect">
            <a:avLst/>
          </a:prstGeom>
        </p:spPr>
        <p:txBody>
          <a:bodyPr vert="horz" lIns="91440" tIns="45720" rIns="91440" bIns="45720" rtlCol="0" anchor="t">
            <a:noAutofit/>
          </a:bodyPr>
          <a:lstStyle/>
          <a:p>
            <a:pPr defTabSz="914400">
              <a:lnSpc>
                <a:spcPct val="90000"/>
              </a:lnSpc>
              <a:spcAft>
                <a:spcPts val="600"/>
              </a:spcAft>
              <a:buClr>
                <a:schemeClr val="accent1">
                  <a:lumMod val="75000"/>
                </a:schemeClr>
              </a:buClr>
              <a:buSzPct val="85000"/>
            </a:pPr>
            <a:r>
              <a:rPr lang="en-US" sz="1600" b="1" dirty="0">
                <a:solidFill>
                  <a:srgbClr val="000000"/>
                </a:solidFill>
              </a:rPr>
              <a:t>The "Fast Follower": Low Creativity + High Entrepreneurship</a:t>
            </a:r>
            <a:r>
              <a:rPr lang="en-US" sz="1600" dirty="0">
                <a:solidFill>
                  <a:srgbClr val="000000"/>
                </a:solidFill>
              </a:rPr>
              <a:t> The Copier waits for the Innovator to prove the market exists. They lack original creativity but possess high entrepreneurial execution.</a:t>
            </a:r>
          </a:p>
          <a:p>
            <a:pPr defTabSz="914400">
              <a:lnSpc>
                <a:spcPct val="90000"/>
              </a:lnSpc>
              <a:spcAft>
                <a:spcPts val="600"/>
              </a:spcAft>
              <a:buClr>
                <a:schemeClr val="accent1">
                  <a:lumMod val="75000"/>
                </a:schemeClr>
              </a:buClr>
              <a:buSzPct val="85000"/>
            </a:pPr>
            <a:endParaRPr lang="en-US" sz="1600" dirty="0">
              <a:solidFill>
                <a:srgbClr val="000000"/>
              </a:solidFill>
            </a:endParaRPr>
          </a:p>
          <a:p>
            <a:pPr indent="-182880" defTabSz="914400">
              <a:lnSpc>
                <a:spcPct val="90000"/>
              </a:lnSpc>
              <a:spcAft>
                <a:spcPts val="600"/>
              </a:spcAft>
              <a:buClr>
                <a:schemeClr val="accent1">
                  <a:lumMod val="75000"/>
                </a:schemeClr>
              </a:buClr>
              <a:buSzPct val="85000"/>
              <a:buFont typeface="Wingdings" pitchFamily="2" charset="2"/>
              <a:buChar char="§"/>
            </a:pPr>
            <a:r>
              <a:rPr lang="en-US" sz="1600" b="1" dirty="0">
                <a:solidFill>
                  <a:srgbClr val="000000"/>
                </a:solidFill>
              </a:rPr>
              <a:t>Relationship:</a:t>
            </a:r>
            <a:r>
              <a:rPr lang="en-US" sz="1600" dirty="0">
                <a:solidFill>
                  <a:srgbClr val="000000"/>
                </a:solidFill>
              </a:rPr>
              <a:t> They bypass the expensive R&amp;D phase of innovation and focus on "incremental innovation"—making the existing idea slightly cheaper or more accessible.</a:t>
            </a:r>
          </a:p>
          <a:p>
            <a:pPr indent="-182880" defTabSz="914400">
              <a:lnSpc>
                <a:spcPct val="90000"/>
              </a:lnSpc>
              <a:spcAft>
                <a:spcPts val="600"/>
              </a:spcAft>
              <a:buClr>
                <a:schemeClr val="accent1">
                  <a:lumMod val="75000"/>
                </a:schemeClr>
              </a:buClr>
              <a:buSzPct val="85000"/>
              <a:buFont typeface="Wingdings" pitchFamily="2" charset="2"/>
              <a:buChar char="§"/>
            </a:pPr>
            <a:r>
              <a:rPr lang="en-US" sz="1600" b="1" dirty="0">
                <a:solidFill>
                  <a:srgbClr val="000000"/>
                </a:solidFill>
              </a:rPr>
              <a:t>Key Action:</a:t>
            </a:r>
            <a:r>
              <a:rPr lang="en-US" sz="1600" dirty="0">
                <a:solidFill>
                  <a:srgbClr val="000000"/>
                </a:solidFill>
              </a:rPr>
              <a:t> They enter during the "Growth" phase of the PLC, using aggressive marketing to steal market share.</a:t>
            </a:r>
          </a:p>
          <a:p>
            <a:pPr defTabSz="914400">
              <a:lnSpc>
                <a:spcPct val="90000"/>
              </a:lnSpc>
              <a:spcAft>
                <a:spcPts val="600"/>
              </a:spcAft>
              <a:buClr>
                <a:schemeClr val="accent1">
                  <a:lumMod val="75000"/>
                </a:schemeClr>
              </a:buClr>
              <a:buSzPct val="85000"/>
            </a:pPr>
            <a:endParaRPr lang="en-US" sz="1600" b="1" dirty="0">
              <a:solidFill>
                <a:srgbClr val="000000"/>
              </a:solidFill>
            </a:endParaRPr>
          </a:p>
          <a:p>
            <a:pPr defTabSz="914400">
              <a:lnSpc>
                <a:spcPct val="90000"/>
              </a:lnSpc>
              <a:spcAft>
                <a:spcPts val="600"/>
              </a:spcAft>
              <a:buClr>
                <a:schemeClr val="accent1">
                  <a:lumMod val="75000"/>
                </a:schemeClr>
              </a:buClr>
              <a:buSzPct val="85000"/>
            </a:pPr>
            <a:r>
              <a:rPr lang="en-US" sz="1600" dirty="0">
                <a:solidFill>
                  <a:srgbClr val="000000"/>
                </a:solidFill>
              </a:rPr>
              <a:t>While often looked down upon, "Copycats" (like Samsung following Apple) often dominate through superior supply chain and operational efficiency.</a:t>
            </a:r>
          </a:p>
        </p:txBody>
      </p:sp>
      <p:grpSp>
        <p:nvGrpSpPr>
          <p:cNvPr id="31" name="Group 30">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32" name="Oval 31">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Tree>
    <p:extLst>
      <p:ext uri="{BB962C8B-B14F-4D97-AF65-F5344CB8AC3E}">
        <p14:creationId xmlns:p14="http://schemas.microsoft.com/office/powerpoint/2010/main" val="40350005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ople at the meeting desk">
            <a:extLst>
              <a:ext uri="{FF2B5EF4-FFF2-40B4-BE49-F238E27FC236}">
                <a16:creationId xmlns:a16="http://schemas.microsoft.com/office/drawing/2014/main" id="{494BCE67-82DB-AAC0-B929-CAF2E73B61BE}"/>
              </a:ext>
            </a:extLst>
          </p:cNvPr>
          <p:cNvPicPr>
            <a:picLocks noChangeAspect="1"/>
          </p:cNvPicPr>
          <p:nvPr/>
        </p:nvPicPr>
        <p:blipFill>
          <a:blip r:embed="rId2"/>
          <a:srcRect/>
          <a:stretch>
            <a:fillRect/>
          </a:stretch>
        </p:blipFill>
        <p:spPr>
          <a:xfrm>
            <a:off x="20" y="10"/>
            <a:ext cx="12191980" cy="6857989"/>
          </a:xfrm>
          <a:prstGeom prst="rect">
            <a:avLst/>
          </a:prstGeom>
        </p:spPr>
      </p:pic>
      <p:sp>
        <p:nvSpPr>
          <p:cNvPr id="9" name="Rectangle 8">
            <a:extLst>
              <a:ext uri="{FF2B5EF4-FFF2-40B4-BE49-F238E27FC236}">
                <a16:creationId xmlns:a16="http://schemas.microsoft.com/office/drawing/2014/main" id="{F79FF99C-BAA9-404F-9C96-6DD456B4F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C44AFD-C72D-4D9C-84C6-73E615CE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1928A-C50E-698E-213D-184509EAFED0}"/>
              </a:ext>
            </a:extLst>
          </p:cNvPr>
          <p:cNvSpPr>
            <a:spLocks noGrp="1"/>
          </p:cNvSpPr>
          <p:nvPr>
            <p:ph type="title"/>
          </p:nvPr>
        </p:nvSpPr>
        <p:spPr>
          <a:xfrm>
            <a:off x="1069848" y="484632"/>
            <a:ext cx="10058400" cy="1609344"/>
          </a:xfrm>
        </p:spPr>
        <p:txBody>
          <a:bodyPr anchor="ctr">
            <a:normAutofit/>
          </a:bodyPr>
          <a:lstStyle/>
          <a:p>
            <a:r>
              <a:rPr lang="en-GB" b="1">
                <a:solidFill>
                  <a:schemeClr val="tx1"/>
                </a:solidFill>
              </a:rPr>
              <a:t>The R&amp;D Process</a:t>
            </a:r>
          </a:p>
        </p:txBody>
      </p:sp>
      <p:sp>
        <p:nvSpPr>
          <p:cNvPr id="3" name="Content Placeholder 2">
            <a:extLst>
              <a:ext uri="{FF2B5EF4-FFF2-40B4-BE49-F238E27FC236}">
                <a16:creationId xmlns:a16="http://schemas.microsoft.com/office/drawing/2014/main" id="{60829A68-93ED-EEFD-0F18-B1101A93FC63}"/>
              </a:ext>
            </a:extLst>
          </p:cNvPr>
          <p:cNvSpPr>
            <a:spLocks noGrp="1"/>
          </p:cNvSpPr>
          <p:nvPr>
            <p:ph idx="1"/>
          </p:nvPr>
        </p:nvSpPr>
        <p:spPr>
          <a:xfrm>
            <a:off x="1069848" y="2121408"/>
            <a:ext cx="10058400" cy="4050792"/>
          </a:xfrm>
        </p:spPr>
        <p:txBody>
          <a:bodyPr>
            <a:normAutofit/>
          </a:bodyPr>
          <a:lstStyle/>
          <a:p>
            <a:pPr>
              <a:buFont typeface="Arial" panose="020B0604020202020204" pitchFamily="34" charset="0"/>
              <a:buChar char="•"/>
            </a:pPr>
            <a:r>
              <a:rPr lang="en-GB" b="0" i="0">
                <a:effectLst/>
              </a:rPr>
              <a:t>Idea generation: Brainstorming, literature review, market trends</a:t>
            </a:r>
          </a:p>
          <a:p>
            <a:pPr>
              <a:buFont typeface="Arial" panose="020B0604020202020204" pitchFamily="34" charset="0"/>
              <a:buChar char="•"/>
            </a:pPr>
            <a:r>
              <a:rPr lang="en-GB" b="0" i="0">
                <a:effectLst/>
              </a:rPr>
              <a:t>Concept development: Feasibility study, market analysis</a:t>
            </a:r>
          </a:p>
          <a:p>
            <a:pPr>
              <a:buFont typeface="Arial" panose="020B0604020202020204" pitchFamily="34" charset="0"/>
              <a:buChar char="•"/>
            </a:pPr>
            <a:r>
              <a:rPr lang="en-GB" b="0" i="0">
                <a:effectLst/>
              </a:rPr>
              <a:t>Prototype development: Designing, testing, and refining the product/service</a:t>
            </a:r>
          </a:p>
          <a:p>
            <a:pPr>
              <a:buFont typeface="Arial" panose="020B0604020202020204" pitchFamily="34" charset="0"/>
              <a:buChar char="•"/>
            </a:pPr>
            <a:r>
              <a:rPr lang="en-GB" b="0" i="0">
                <a:effectLst/>
              </a:rPr>
              <a:t>Product development: Finalising the product/service for market introduction</a:t>
            </a:r>
          </a:p>
          <a:p>
            <a:endParaRPr lang="en-GB" dirty="0"/>
          </a:p>
        </p:txBody>
      </p:sp>
      <p:grpSp>
        <p:nvGrpSpPr>
          <p:cNvPr id="13" name="Group 12">
            <a:extLst>
              <a:ext uri="{FF2B5EF4-FFF2-40B4-BE49-F238E27FC236}">
                <a16:creationId xmlns:a16="http://schemas.microsoft.com/office/drawing/2014/main" id="{1D25B14F-36E0-41E8-956F-CABEF1ADD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4AFB9EA5-DE4D-4E6B-A302-F55174E4B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E44092F4-4D9B-4D0A-8832-C29E786F8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58171284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7C9EA-BDB6-6E79-17CB-BB48E6ED764B}"/>
              </a:ext>
            </a:extLst>
          </p:cNvPr>
          <p:cNvSpPr>
            <a:spLocks noGrp="1"/>
          </p:cNvSpPr>
          <p:nvPr>
            <p:ph type="title"/>
          </p:nvPr>
        </p:nvSpPr>
        <p:spPr>
          <a:xfrm>
            <a:off x="609600" y="274638"/>
            <a:ext cx="10972800" cy="511175"/>
          </a:xfrm>
        </p:spPr>
        <p:txBody>
          <a:bodyPr>
            <a:normAutofit fontScale="90000"/>
          </a:bodyPr>
          <a:lstStyle/>
          <a:p>
            <a:r>
              <a:rPr lang="en-GB" b="1" dirty="0"/>
              <a:t>Case Study – The Body Shop</a:t>
            </a:r>
          </a:p>
        </p:txBody>
      </p:sp>
      <p:pic>
        <p:nvPicPr>
          <p:cNvPr id="4" name="Online Media 3" title="The Body Shop goes into administration leaving thousands of jobs at risk | ITV News">
            <a:hlinkClick r:id="" action="ppaction://media"/>
            <a:extLst>
              <a:ext uri="{FF2B5EF4-FFF2-40B4-BE49-F238E27FC236}">
                <a16:creationId xmlns:a16="http://schemas.microsoft.com/office/drawing/2014/main" id="{F0A89A84-E7D8-027A-EAD2-8B18CCE1B048}"/>
              </a:ext>
            </a:extLst>
          </p:cNvPr>
          <p:cNvPicPr>
            <a:picLocks noGrp="1" noRot="1" noChangeAspect="1"/>
          </p:cNvPicPr>
          <p:nvPr>
            <p:ph idx="1"/>
            <a:videoFile r:link="rId1"/>
          </p:nvPr>
        </p:nvPicPr>
        <p:blipFill>
          <a:blip r:embed="rId4"/>
          <a:stretch>
            <a:fillRect/>
          </a:stretch>
        </p:blipFill>
        <p:spPr>
          <a:xfrm>
            <a:off x="2043113" y="1227138"/>
            <a:ext cx="8158162" cy="4589462"/>
          </a:xfrm>
          <a:prstGeom prst="rect">
            <a:avLst/>
          </a:prstGeom>
        </p:spPr>
      </p:pic>
    </p:spTree>
    <p:extLst>
      <p:ext uri="{BB962C8B-B14F-4D97-AF65-F5344CB8AC3E}">
        <p14:creationId xmlns:p14="http://schemas.microsoft.com/office/powerpoint/2010/main" val="227514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B3E19-D839-04AB-CDF2-F3FDF61BDA4D}"/>
              </a:ext>
            </a:extLst>
          </p:cNvPr>
          <p:cNvSpPr>
            <a:spLocks noGrp="1"/>
          </p:cNvSpPr>
          <p:nvPr>
            <p:ph type="title"/>
          </p:nvPr>
        </p:nvSpPr>
        <p:spPr>
          <a:xfrm>
            <a:off x="1069848" y="484632"/>
            <a:ext cx="10058400" cy="1609344"/>
          </a:xfrm>
        </p:spPr>
        <p:txBody>
          <a:bodyPr>
            <a:normAutofit/>
          </a:bodyPr>
          <a:lstStyle/>
          <a:p>
            <a:r>
              <a:rPr lang="en-GB" b="1" dirty="0"/>
              <a:t>Group Activity</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E189715-CD21-392C-333A-29C6EC4A8239}"/>
              </a:ext>
            </a:extLst>
          </p:cNvPr>
          <p:cNvGraphicFramePr>
            <a:graphicFrameLocks noGrp="1"/>
          </p:cNvGraphicFramePr>
          <p:nvPr>
            <p:ph idx="1"/>
            <p:extLst>
              <p:ext uri="{D42A27DB-BD31-4B8C-83A1-F6EECF244321}">
                <p14:modId xmlns:p14="http://schemas.microsoft.com/office/powerpoint/2010/main" val="3891945016"/>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0601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4F9F4-2D95-FE5F-EAAA-89A20955ECFC}"/>
              </a:ext>
            </a:extLst>
          </p:cNvPr>
          <p:cNvSpPr>
            <a:spLocks noGrp="1"/>
          </p:cNvSpPr>
          <p:nvPr>
            <p:ph type="title"/>
          </p:nvPr>
        </p:nvSpPr>
        <p:spPr>
          <a:xfrm>
            <a:off x="1069848" y="484632"/>
            <a:ext cx="10058400" cy="1609344"/>
          </a:xfrm>
        </p:spPr>
        <p:txBody>
          <a:bodyPr>
            <a:normAutofit/>
          </a:bodyPr>
          <a:lstStyle/>
          <a:p>
            <a:r>
              <a:rPr lang="en-GB" b="1" dirty="0"/>
              <a:t>R&amp;D Management</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A1182B-4C41-ED80-EAF9-CA6BDDB84FF6}"/>
              </a:ext>
            </a:extLst>
          </p:cNvPr>
          <p:cNvGraphicFramePr>
            <a:graphicFrameLocks noGrp="1"/>
          </p:cNvGraphicFramePr>
          <p:nvPr>
            <p:ph idx="1"/>
            <p:extLst>
              <p:ext uri="{D42A27DB-BD31-4B8C-83A1-F6EECF244321}">
                <p14:modId xmlns:p14="http://schemas.microsoft.com/office/powerpoint/2010/main" val="2171077546"/>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806159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FC92-FA81-05A3-85EF-A7A7CACF599C}"/>
              </a:ext>
            </a:extLst>
          </p:cNvPr>
          <p:cNvSpPr>
            <a:spLocks noGrp="1"/>
          </p:cNvSpPr>
          <p:nvPr>
            <p:ph type="title"/>
          </p:nvPr>
        </p:nvSpPr>
        <p:spPr>
          <a:xfrm>
            <a:off x="1069848" y="484632"/>
            <a:ext cx="10058400" cy="1609344"/>
          </a:xfrm>
        </p:spPr>
        <p:txBody>
          <a:bodyPr>
            <a:normAutofit/>
          </a:bodyPr>
          <a:lstStyle/>
          <a:p>
            <a:r>
              <a:rPr lang="en-GB" b="1" dirty="0"/>
              <a:t>Costs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96F8E5A-4858-CF36-5BEE-2E5A3DB154A3}"/>
              </a:ext>
            </a:extLst>
          </p:cNvPr>
          <p:cNvGraphicFramePr>
            <a:graphicFrameLocks noGrp="1"/>
          </p:cNvGraphicFramePr>
          <p:nvPr>
            <p:ph idx="1"/>
            <p:extLst>
              <p:ext uri="{D42A27DB-BD31-4B8C-83A1-F6EECF244321}">
                <p14:modId xmlns:p14="http://schemas.microsoft.com/office/powerpoint/2010/main" val="178142949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961963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F70B2A9F-58D7-85F8-0875-0C77F3B0EA62}"/>
              </a:ext>
            </a:extLst>
          </p:cNvPr>
          <p:cNvSpPr>
            <a:spLocks noGrp="1"/>
          </p:cNvSpPr>
          <p:nvPr>
            <p:ph type="title"/>
          </p:nvPr>
        </p:nvSpPr>
        <p:spPr>
          <a:xfrm>
            <a:off x="1490145" y="2376862"/>
            <a:ext cx="2640646" cy="2104273"/>
          </a:xfrm>
          <a:noFill/>
        </p:spPr>
        <p:txBody>
          <a:bodyPr>
            <a:normAutofit/>
          </a:bodyPr>
          <a:lstStyle/>
          <a:p>
            <a:pPr algn="ctr"/>
            <a:r>
              <a:rPr lang="en-GB" sz="3000" b="1">
                <a:solidFill>
                  <a:srgbClr val="FFFFFF"/>
                </a:solidFill>
              </a:rPr>
              <a:t>Complexity</a:t>
            </a: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ECB1586-0294-61AA-2ADB-EEA1E61E5C95}"/>
              </a:ext>
            </a:extLst>
          </p:cNvPr>
          <p:cNvGraphicFramePr>
            <a:graphicFrameLocks noGrp="1"/>
          </p:cNvGraphicFramePr>
          <p:nvPr>
            <p:ph idx="1"/>
            <p:extLst>
              <p:ext uri="{D42A27DB-BD31-4B8C-83A1-F6EECF244321}">
                <p14:modId xmlns:p14="http://schemas.microsoft.com/office/powerpoint/2010/main" val="1567478376"/>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3542091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846C9-526A-8B4F-F1D3-6ACB6F710B0E}"/>
              </a:ext>
            </a:extLst>
          </p:cNvPr>
          <p:cNvSpPr>
            <a:spLocks noGrp="1"/>
          </p:cNvSpPr>
          <p:nvPr>
            <p:ph type="title"/>
          </p:nvPr>
        </p:nvSpPr>
        <p:spPr>
          <a:xfrm>
            <a:off x="609600" y="274638"/>
            <a:ext cx="10972800" cy="625475"/>
          </a:xfrm>
        </p:spPr>
        <p:txBody>
          <a:bodyPr>
            <a:normAutofit fontScale="90000"/>
          </a:bodyPr>
          <a:lstStyle/>
          <a:p>
            <a:r>
              <a:rPr lang="en-GB" b="1" dirty="0"/>
              <a:t>The Metaverse</a:t>
            </a:r>
          </a:p>
        </p:txBody>
      </p:sp>
      <p:pic>
        <p:nvPicPr>
          <p:cNvPr id="4" name="Online Media 3" title="The Metaverse Explained – And What Comes Next | Insider Business">
            <a:hlinkClick r:id="" action="ppaction://media"/>
            <a:extLst>
              <a:ext uri="{FF2B5EF4-FFF2-40B4-BE49-F238E27FC236}">
                <a16:creationId xmlns:a16="http://schemas.microsoft.com/office/drawing/2014/main" id="{7C55D6DE-E12B-C7E0-8DCE-CA7E2F2FF44D}"/>
              </a:ext>
            </a:extLst>
          </p:cNvPr>
          <p:cNvPicPr>
            <a:picLocks noGrp="1" noRot="1" noChangeAspect="1"/>
          </p:cNvPicPr>
          <p:nvPr>
            <p:ph idx="1"/>
            <a:videoFile r:link="rId1"/>
          </p:nvPr>
        </p:nvPicPr>
        <p:blipFill>
          <a:blip r:embed="rId3"/>
          <a:stretch>
            <a:fillRect/>
          </a:stretch>
        </p:blipFill>
        <p:spPr>
          <a:xfrm>
            <a:off x="2114550" y="1027113"/>
            <a:ext cx="7958138" cy="4476750"/>
          </a:xfrm>
          <a:prstGeom prst="rect">
            <a:avLst/>
          </a:prstGeom>
        </p:spPr>
      </p:pic>
    </p:spTree>
    <p:extLst>
      <p:ext uri="{BB962C8B-B14F-4D97-AF65-F5344CB8AC3E}">
        <p14:creationId xmlns:p14="http://schemas.microsoft.com/office/powerpoint/2010/main" val="401575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4DEFC-212E-918B-437B-B6C9AEC1BC31}"/>
              </a:ext>
            </a:extLst>
          </p:cNvPr>
          <p:cNvSpPr>
            <a:spLocks noGrp="1"/>
          </p:cNvSpPr>
          <p:nvPr>
            <p:ph type="title"/>
          </p:nvPr>
        </p:nvSpPr>
        <p:spPr>
          <a:xfrm>
            <a:off x="1069848" y="484632"/>
            <a:ext cx="10058400" cy="1609344"/>
          </a:xfrm>
        </p:spPr>
        <p:txBody>
          <a:bodyPr>
            <a:normAutofit/>
          </a:bodyPr>
          <a:lstStyle/>
          <a:p>
            <a:r>
              <a:rPr lang="en-GB" b="1" dirty="0"/>
              <a:t>Metaverse – What roles will these people play?</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3E1023C-34A0-5D2B-8025-77D766024ED8}"/>
              </a:ext>
            </a:extLst>
          </p:cNvPr>
          <p:cNvGraphicFramePr>
            <a:graphicFrameLocks noGrp="1"/>
          </p:cNvGraphicFramePr>
          <p:nvPr>
            <p:ph idx="1"/>
            <p:extLst>
              <p:ext uri="{D42A27DB-BD31-4B8C-83A1-F6EECF244321}">
                <p14:modId xmlns:p14="http://schemas.microsoft.com/office/powerpoint/2010/main" val="159589301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147594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A787C-6B99-AC60-AD9D-BFE67BEACD85}"/>
              </a:ext>
            </a:extLst>
          </p:cNvPr>
          <p:cNvSpPr>
            <a:spLocks noGrp="1"/>
          </p:cNvSpPr>
          <p:nvPr>
            <p:ph type="title"/>
          </p:nvPr>
        </p:nvSpPr>
        <p:spPr>
          <a:xfrm>
            <a:off x="1069848" y="484632"/>
            <a:ext cx="10058400" cy="1609344"/>
          </a:xfrm>
        </p:spPr>
        <p:txBody>
          <a:bodyPr>
            <a:normAutofit/>
          </a:bodyPr>
          <a:lstStyle/>
          <a:p>
            <a:r>
              <a:rPr lang="en-GB" b="1" dirty="0"/>
              <a:t>What we’ve learnt today</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A2FF955-8A8E-DC83-F3C1-568F323BA18D}"/>
              </a:ext>
            </a:extLst>
          </p:cNvPr>
          <p:cNvGraphicFramePr>
            <a:graphicFrameLocks noGrp="1"/>
          </p:cNvGraphicFramePr>
          <p:nvPr>
            <p:ph idx="1"/>
            <p:extLst>
              <p:ext uri="{D42A27DB-BD31-4B8C-83A1-F6EECF244321}">
                <p14:modId xmlns:p14="http://schemas.microsoft.com/office/powerpoint/2010/main" val="2267414740"/>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84354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1996</Words>
  <Application>Microsoft Office PowerPoint</Application>
  <PresentationFormat>Widescreen</PresentationFormat>
  <Paragraphs>219</Paragraphs>
  <Slides>31</Slides>
  <Notes>13</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PwC Helvetica Neue</vt:lpstr>
      <vt:lpstr>Arial</vt:lpstr>
      <vt:lpstr>Arial</vt:lpstr>
      <vt:lpstr>Calibri</vt:lpstr>
      <vt:lpstr>Rockwell</vt:lpstr>
      <vt:lpstr>Rockwell Condensed</vt:lpstr>
      <vt:lpstr>Rockwell Extra Bold</vt:lpstr>
      <vt:lpstr>Times New Roman</vt:lpstr>
      <vt:lpstr>Wingdings</vt:lpstr>
      <vt:lpstr>Wood Type</vt:lpstr>
      <vt:lpstr>BMSW5013 Creativity and Innovation</vt:lpstr>
      <vt:lpstr>First Movers and Followers</vt:lpstr>
      <vt:lpstr>PowerPoint Presentation</vt:lpstr>
      <vt:lpstr>PowerPoint Presentation</vt:lpstr>
      <vt:lpstr>What is R&amp;D?</vt:lpstr>
      <vt:lpstr>Stages of New Product Development</vt:lpstr>
      <vt:lpstr>Activity – Crib Gough</vt:lpstr>
      <vt:lpstr>The R&amp;D Process – Crib Gogh</vt:lpstr>
      <vt:lpstr>Product Lifecycle</vt:lpstr>
      <vt:lpstr>PowerPoint Presentation</vt:lpstr>
      <vt:lpstr>PowerPoint Presentation</vt:lpstr>
      <vt:lpstr>PowerPoint Presentation</vt:lpstr>
      <vt:lpstr>PowerPoint Presentation</vt:lpstr>
      <vt:lpstr>PowerPoint Presentation</vt:lpstr>
      <vt:lpstr>Technology Push Model</vt:lpstr>
      <vt:lpstr>Market Pull Model</vt:lpstr>
      <vt:lpstr>Technology Push and Market Pull</vt:lpstr>
      <vt:lpstr>Relationship between Innovation and Entrepreneurship</vt:lpstr>
      <vt:lpstr>The Struggler</vt:lpstr>
      <vt:lpstr>1. The Innovator </vt:lpstr>
      <vt:lpstr>The Stagnator</vt:lpstr>
      <vt:lpstr>The Copier</vt:lpstr>
      <vt:lpstr>The R&amp;D Process</vt:lpstr>
      <vt:lpstr>Case Study – The Body Shop</vt:lpstr>
      <vt:lpstr>Group Activity</vt:lpstr>
      <vt:lpstr>R&amp;D Management</vt:lpstr>
      <vt:lpstr>Costs</vt:lpstr>
      <vt:lpstr>Complexity</vt:lpstr>
      <vt:lpstr>The Metaverse</vt:lpstr>
      <vt:lpstr>Metaverse – What roles will these people play?</vt:lpstr>
      <vt:lpstr>What we’ve learnt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Christopher Wilkin</cp:lastModifiedBy>
  <cp:revision>3</cp:revision>
  <dcterms:created xsi:type="dcterms:W3CDTF">2024-02-22T09:39:25Z</dcterms:created>
  <dcterms:modified xsi:type="dcterms:W3CDTF">2026-03-06T10:50:01Z</dcterms:modified>
</cp:coreProperties>
</file>