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68" r:id="rId6"/>
    <p:sldId id="257" r:id="rId7"/>
    <p:sldId id="260" r:id="rId8"/>
    <p:sldId id="261" r:id="rId9"/>
    <p:sldId id="262" r:id="rId10"/>
    <p:sldId id="270" r:id="rId11"/>
    <p:sldId id="263" r:id="rId12"/>
    <p:sldId id="269" r:id="rId13"/>
    <p:sldId id="264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3/30/2020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723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300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489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bookproject.net/thinkcs/python/english2e/ch01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Print(“3333++++WELCOME)</a:t>
            </a:r>
          </a:p>
          <a:p>
            <a:r>
              <a:rPr lang="en-GB" dirty="0"/>
              <a:t>Program---</a:t>
            </a:r>
            <a:r>
              <a:rPr lang="en-GB" dirty="0">
                <a:sym typeface="Wingdings" panose="05000000000000000000" pitchFamily="2" charset="2"/>
              </a:rPr>
              <a:t>Translator--</a:t>
            </a:r>
            <a:r>
              <a:rPr lang="en-GB" dirty="0" err="1">
                <a:sym typeface="Wingdings" panose="05000000000000000000" pitchFamily="2" charset="2"/>
              </a:rPr>
              <a:t>MachineCode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Translator</a:t>
            </a:r>
          </a:p>
          <a:p>
            <a:pPr lvl="3"/>
            <a:r>
              <a:rPr lang="en-GB" dirty="0">
                <a:sym typeface="Wingdings" panose="05000000000000000000" pitchFamily="2" charset="2"/>
              </a:rPr>
              <a:t>Compiler</a:t>
            </a:r>
          </a:p>
          <a:p>
            <a:pPr lvl="3"/>
            <a:r>
              <a:rPr lang="en-GB" dirty="0">
                <a:sym typeface="Wingdings" panose="05000000000000000000" pitchFamily="2" charset="2"/>
              </a:rPr>
              <a:t>Interpreter</a:t>
            </a:r>
          </a:p>
          <a:p>
            <a:r>
              <a:rPr lang="en-GB" dirty="0">
                <a:sym typeface="Wingdings" panose="05000000000000000000" pitchFamily="2" charset="2"/>
              </a:rPr>
              <a:t>Add Two numbers and print the result</a:t>
            </a:r>
          </a:p>
        </p:txBody>
      </p:sp>
    </p:spTree>
    <p:extLst>
      <p:ext uri="{BB962C8B-B14F-4D97-AF65-F5344CB8AC3E}">
        <p14:creationId xmlns:p14="http://schemas.microsoft.com/office/powerpoint/2010/main" val="19017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C7038-91D9-4009-893E-B8A13C599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F7DAE-2A3A-4BA6-BBCD-3EED0792A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http://www.openbookproject.net/thinkcs/python/english2e/ch01.html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A= </a:t>
            </a:r>
            <a:r>
              <a:rPr lang="en-GB" dirty="0" err="1"/>
              <a:t>int</a:t>
            </a:r>
            <a:r>
              <a:rPr lang="en-GB" dirty="0"/>
              <a:t>(input(“Enter the Value”))</a:t>
            </a:r>
          </a:p>
          <a:p>
            <a:r>
              <a:rPr lang="en-GB" dirty="0"/>
              <a:t>B=</a:t>
            </a:r>
            <a:r>
              <a:rPr lang="en-GB" dirty="0" err="1"/>
              <a:t>int</a:t>
            </a:r>
            <a:r>
              <a:rPr lang="en-GB" dirty="0"/>
              <a:t>(input(“Enter the value of B”))</a:t>
            </a:r>
          </a:p>
          <a:p>
            <a:r>
              <a:rPr lang="en-GB" dirty="0"/>
              <a:t>Print(“the result is”,</a:t>
            </a:r>
            <a:r>
              <a:rPr lang="en-GB" dirty="0" err="1"/>
              <a:t>A+b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78600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47A468-6E62-4B95-8F3B-F0E3A7BE60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7528265"/>
              </p:ext>
            </p:extLst>
          </p:nvPr>
        </p:nvGraphicFramePr>
        <p:xfrm>
          <a:off x="2489708" y="1600200"/>
          <a:ext cx="5682692" cy="3916363"/>
        </p:xfrm>
        <a:graphic>
          <a:graphicData uri="http://schemas.openxmlformats.org/drawingml/2006/table">
            <a:tbl>
              <a:tblPr/>
              <a:tblGrid>
                <a:gridCol w="1189226">
                  <a:extLst>
                    <a:ext uri="{9D8B030D-6E8A-4147-A177-3AD203B41FA5}">
                      <a16:colId xmlns:a16="http://schemas.microsoft.com/office/drawing/2014/main" val="1747456173"/>
                    </a:ext>
                  </a:extLst>
                </a:gridCol>
                <a:gridCol w="2551566">
                  <a:extLst>
                    <a:ext uri="{9D8B030D-6E8A-4147-A177-3AD203B41FA5}">
                      <a16:colId xmlns:a16="http://schemas.microsoft.com/office/drawing/2014/main" val="4107055757"/>
                    </a:ext>
                  </a:extLst>
                </a:gridCol>
                <a:gridCol w="1941900">
                  <a:extLst>
                    <a:ext uri="{9D8B030D-6E8A-4147-A177-3AD203B41FA5}">
                      <a16:colId xmlns:a16="http://schemas.microsoft.com/office/drawing/2014/main" val="796954306"/>
                    </a:ext>
                  </a:extLst>
                </a:gridCol>
              </a:tblGrid>
              <a:tr h="606760"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Operator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Description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Example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5811606"/>
                  </a:ext>
                </a:extLst>
              </a:tr>
              <a:tr h="110320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and Logical AND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both the operands are true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and b) is False.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437768"/>
                  </a:ext>
                </a:extLst>
              </a:tr>
              <a:tr h="135142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or Logical OR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any of the two operands are non-zero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or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0057006"/>
                  </a:ext>
                </a:extLst>
              </a:tr>
              <a:tr h="8549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not Logical NOT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Used to reverse the logical state of its operand.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dirty="0">
                          <a:effectLst/>
                        </a:rPr>
                        <a:t>Not(a and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67294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ABC8A2B-F9D6-4920-8898-F109458FA8A6}"/>
              </a:ext>
            </a:extLst>
          </p:cNvPr>
          <p:cNvSpPr txBox="1"/>
          <p:nvPr/>
        </p:nvSpPr>
        <p:spPr>
          <a:xfrm>
            <a:off x="827584" y="47667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Logical Operators</a:t>
            </a:r>
          </a:p>
        </p:txBody>
      </p:sp>
    </p:spTree>
    <p:extLst>
      <p:ext uri="{BB962C8B-B14F-4D97-AF65-F5344CB8AC3E}">
        <p14:creationId xmlns:p14="http://schemas.microsoft.com/office/powerpoint/2010/main" val="179230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2EA8A8-E60E-41F5-9E77-7DEE27055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725336"/>
              </p:ext>
            </p:extLst>
          </p:nvPr>
        </p:nvGraphicFramePr>
        <p:xfrm>
          <a:off x="2279865" y="1593145"/>
          <a:ext cx="6036551" cy="3916363"/>
        </p:xfrm>
        <a:graphic>
          <a:graphicData uri="http://schemas.openxmlformats.org/drawingml/2006/table">
            <a:tbl>
              <a:tblPr/>
              <a:tblGrid>
                <a:gridCol w="1263278">
                  <a:extLst>
                    <a:ext uri="{9D8B030D-6E8A-4147-A177-3AD203B41FA5}">
                      <a16:colId xmlns:a16="http://schemas.microsoft.com/office/drawing/2014/main" val="2201571775"/>
                    </a:ext>
                  </a:extLst>
                </a:gridCol>
                <a:gridCol w="2710451">
                  <a:extLst>
                    <a:ext uri="{9D8B030D-6E8A-4147-A177-3AD203B41FA5}">
                      <a16:colId xmlns:a16="http://schemas.microsoft.com/office/drawing/2014/main" val="3297677414"/>
                    </a:ext>
                  </a:extLst>
                </a:gridCol>
                <a:gridCol w="2062822">
                  <a:extLst>
                    <a:ext uri="{9D8B030D-6E8A-4147-A177-3AD203B41FA5}">
                      <a16:colId xmlns:a16="http://schemas.microsoft.com/office/drawing/2014/main" val="2556985819"/>
                    </a:ext>
                  </a:extLst>
                </a:gridCol>
              </a:tblGrid>
              <a:tr h="667907"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Operator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Description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Example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728424"/>
                  </a:ext>
                </a:extLst>
              </a:tr>
              <a:tr h="148761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x in y, here in results in a 1 if x is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12834"/>
                  </a:ext>
                </a:extLst>
              </a:tr>
              <a:tr h="176084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not 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does not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dirty="0">
                          <a:effectLst/>
                        </a:rPr>
                        <a:t>x not in y, here not in results in a 1 if x is not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73081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6921FE-20EF-4093-B0DD-E043BAD25F8C}"/>
              </a:ext>
            </a:extLst>
          </p:cNvPr>
          <p:cNvSpPr txBox="1"/>
          <p:nvPr/>
        </p:nvSpPr>
        <p:spPr>
          <a:xfrm>
            <a:off x="755576" y="69269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Membership Operators</a:t>
            </a:r>
          </a:p>
        </p:txBody>
      </p:sp>
    </p:spTree>
    <p:extLst>
      <p:ext uri="{BB962C8B-B14F-4D97-AF65-F5344CB8AC3E}">
        <p14:creationId xmlns:p14="http://schemas.microsoft.com/office/powerpoint/2010/main" val="4020744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A72DF8-BBD9-4088-9EB6-E634F6B25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5A36CC-1A0E-4347-858E-70768249CD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/>
              <a:t>if expression:</a:t>
            </a:r>
          </a:p>
          <a:p>
            <a:pPr marL="0" indent="0" algn="just">
              <a:buNone/>
            </a:pPr>
            <a:r>
              <a:rPr lang="en-GB" dirty="0"/>
              <a:t>	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If the expression evaluate to TRUE, then the statement(s) will be executed.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88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4D664-E5AB-4D63-B0AD-F2A8E90C9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F8CEA-6E28-4C37-941A-699B21925F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 program demonstrate simple if:</a:t>
            </a:r>
          </a:p>
          <a:p>
            <a:pPr marL="0" indent="0">
              <a:buNone/>
            </a:pPr>
            <a:r>
              <a:rPr lang="en-GB" dirty="0"/>
              <a:t>a= int(input(“Enter the value of a : ”))</a:t>
            </a:r>
          </a:p>
          <a:p>
            <a:pPr marL="0" indent="0">
              <a:buNone/>
            </a:pPr>
            <a:r>
              <a:rPr lang="en-GB" dirty="0"/>
              <a:t>if (a&gt;0):</a:t>
            </a:r>
          </a:p>
          <a:p>
            <a:pPr marL="0" indent="0">
              <a:buNone/>
            </a:pPr>
            <a:r>
              <a:rPr lang="en-GB" dirty="0"/>
              <a:t>	print(“The value “,a,” is positive”)</a:t>
            </a:r>
          </a:p>
          <a:p>
            <a:pPr marL="0" indent="0">
              <a:buNone/>
            </a:pPr>
            <a:r>
              <a:rPr lang="en-GB" dirty="0"/>
              <a:t>print(“This is an example of simple if”)</a:t>
            </a:r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			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Enter the value of a : 5		Enter the value of a : -2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The value 5 is positive		This is an example of simple if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This is an example of simple if</a:t>
            </a:r>
          </a:p>
        </p:txBody>
      </p:sp>
    </p:spTree>
    <p:extLst>
      <p:ext uri="{BB962C8B-B14F-4D97-AF65-F5344CB8AC3E}">
        <p14:creationId xmlns:p14="http://schemas.microsoft.com/office/powerpoint/2010/main" val="2667372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FF51D-9574-48F5-AFD7-472718FC1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 .. else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1DF32-CED8-4D02-82CE-3E6006D83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dirty="0"/>
              <a:t>if expression:</a:t>
            </a:r>
          </a:p>
          <a:p>
            <a:pPr marL="0" indent="0" algn="just">
              <a:buNone/>
            </a:pPr>
            <a:r>
              <a:rPr lang="en-GB" dirty="0"/>
              <a:t>	statement(s)</a:t>
            </a:r>
          </a:p>
          <a:p>
            <a:pPr marL="0" indent="0" algn="just">
              <a:buNone/>
            </a:pPr>
            <a:r>
              <a:rPr lang="en-GB" dirty="0"/>
              <a:t>else: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If the expression evaluate to TRUE, then the statement(s) under  if part will be executed. Otherwise the statement(s) under else part will be executed.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369201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37846-A5DD-434F-9C79-048EADB94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if..else</a:t>
            </a:r>
            <a:r>
              <a:rPr lang="en-GB" dirty="0"/>
              <a:t>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89F18-E81D-486E-AA77-691767371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A program demonstrate </a:t>
            </a:r>
            <a:r>
              <a:rPr lang="en-GB" dirty="0" err="1"/>
              <a:t>if..else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a= int(input(“Enter the value of a : ”))</a:t>
            </a:r>
          </a:p>
          <a:p>
            <a:pPr marL="0" indent="0">
              <a:buNone/>
            </a:pPr>
            <a:r>
              <a:rPr lang="en-GB" dirty="0"/>
              <a:t>if (a&gt;0):</a:t>
            </a:r>
          </a:p>
          <a:p>
            <a:pPr marL="0" indent="0">
              <a:buNone/>
            </a:pPr>
            <a:r>
              <a:rPr lang="en-GB" dirty="0"/>
              <a:t>	print(“The value “,a,” is positive”)</a:t>
            </a:r>
          </a:p>
          <a:p>
            <a:pPr marL="0" indent="0">
              <a:buNone/>
            </a:pPr>
            <a:r>
              <a:rPr lang="en-GB" dirty="0"/>
              <a:t>else</a:t>
            </a:r>
          </a:p>
          <a:p>
            <a:pPr marL="0" indent="0">
              <a:buNone/>
            </a:pPr>
            <a:r>
              <a:rPr lang="en-GB" dirty="0"/>
              <a:t>	print(“The value of ”,a,” is negative”)</a:t>
            </a:r>
          </a:p>
          <a:p>
            <a:pPr marL="0" indent="0">
              <a:buNone/>
            </a:pPr>
            <a:r>
              <a:rPr lang="en-GB" dirty="0"/>
              <a:t>print(“This is an example of </a:t>
            </a:r>
            <a:r>
              <a:rPr lang="en-GB" dirty="0" err="1"/>
              <a:t>if..else</a:t>
            </a:r>
            <a:r>
              <a:rPr lang="en-GB" dirty="0"/>
              <a:t>”)</a:t>
            </a:r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			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Enter the value of a : 5		Enter the value of a : -2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The value 5 is positive		 The value -2 is negative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This is an example of </a:t>
            </a:r>
            <a:r>
              <a:rPr lang="en-GB" sz="2400" dirty="0" err="1">
                <a:solidFill>
                  <a:srgbClr val="FF0000"/>
                </a:solidFill>
              </a:rPr>
              <a:t>if..else</a:t>
            </a:r>
            <a:r>
              <a:rPr lang="en-GB" sz="2400" dirty="0">
                <a:solidFill>
                  <a:srgbClr val="FF0000"/>
                </a:solidFill>
              </a:rPr>
              <a:t>		This is an example of </a:t>
            </a:r>
            <a:r>
              <a:rPr lang="en-GB" sz="2400" dirty="0" err="1">
                <a:solidFill>
                  <a:srgbClr val="FF0000"/>
                </a:solidFill>
              </a:rPr>
              <a:t>if..else</a:t>
            </a:r>
            <a:endParaRPr lang="en-GB" sz="24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665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7F1E2-1FB4-47E1-9849-3550A5A5D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… </a:t>
            </a:r>
            <a:r>
              <a:rPr lang="en-GB" dirty="0" err="1"/>
              <a:t>elif</a:t>
            </a:r>
            <a:r>
              <a:rPr lang="en-GB" dirty="0"/>
              <a:t> ... else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FBDE2C-EAF9-4220-AFE1-07D259D59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618856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if expression1:</a:t>
            </a:r>
          </a:p>
          <a:p>
            <a:pPr marL="0" indent="0">
              <a:buNone/>
            </a:pPr>
            <a:r>
              <a:rPr lang="en-GB" dirty="0"/>
              <a:t>	 statement(s)1</a:t>
            </a:r>
          </a:p>
          <a:p>
            <a:pPr marL="0" indent="0">
              <a:buNone/>
            </a:pPr>
            <a:r>
              <a:rPr lang="en-GB" dirty="0" err="1"/>
              <a:t>elif</a:t>
            </a:r>
            <a:r>
              <a:rPr lang="en-GB" dirty="0"/>
              <a:t> expression2:</a:t>
            </a:r>
          </a:p>
          <a:p>
            <a:pPr marL="0" indent="0">
              <a:buNone/>
            </a:pPr>
            <a:r>
              <a:rPr lang="en-GB" dirty="0"/>
              <a:t>	 statement(s)2</a:t>
            </a:r>
          </a:p>
          <a:p>
            <a:pPr marL="0" indent="0">
              <a:buNone/>
            </a:pPr>
            <a:r>
              <a:rPr lang="en-GB" dirty="0"/>
              <a:t>else:</a:t>
            </a:r>
          </a:p>
          <a:p>
            <a:pPr marL="0" indent="0">
              <a:buNone/>
            </a:pPr>
            <a:r>
              <a:rPr lang="en-GB" dirty="0"/>
              <a:t>statement(s)1</a:t>
            </a:r>
          </a:p>
          <a:p>
            <a:pPr marL="0" indent="0">
              <a:buNone/>
            </a:pPr>
            <a:r>
              <a:rPr lang="en-GB" dirty="0"/>
              <a:t>		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115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C4944-5D1F-4682-8128-E12F14A22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if..</a:t>
            </a:r>
            <a:r>
              <a:rPr lang="en-GB" dirty="0" err="1"/>
              <a:t>elif</a:t>
            </a:r>
            <a:r>
              <a:rPr lang="en-GB" dirty="0"/>
              <a:t>..else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D7F3C0A-B48C-4AE8-BF11-FFDE93ECD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A program demonstrate if..</a:t>
            </a:r>
            <a:r>
              <a:rPr lang="en-GB" dirty="0" err="1"/>
              <a:t>elif</a:t>
            </a:r>
            <a:r>
              <a:rPr lang="en-GB" dirty="0"/>
              <a:t>..else:</a:t>
            </a:r>
          </a:p>
          <a:p>
            <a:pPr marL="0" indent="0">
              <a:buNone/>
            </a:pPr>
            <a:r>
              <a:rPr lang="en-GB" dirty="0"/>
              <a:t>a= int(input(“Enter the value of a : ”))</a:t>
            </a:r>
          </a:p>
          <a:p>
            <a:pPr marL="0" indent="0">
              <a:buNone/>
            </a:pPr>
            <a:r>
              <a:rPr lang="en-GB" dirty="0"/>
              <a:t>if (a&gt;0):</a:t>
            </a:r>
          </a:p>
          <a:p>
            <a:pPr marL="0" indent="0">
              <a:buNone/>
            </a:pPr>
            <a:r>
              <a:rPr lang="en-GB" dirty="0"/>
              <a:t>	print(“The value “,a,” is positive”)</a:t>
            </a:r>
          </a:p>
          <a:p>
            <a:pPr marL="0" indent="0">
              <a:buNone/>
            </a:pPr>
            <a:r>
              <a:rPr lang="en-GB" dirty="0" err="1"/>
              <a:t>elif</a:t>
            </a:r>
            <a:r>
              <a:rPr lang="en-GB" dirty="0"/>
              <a:t> (a&lt;0):</a:t>
            </a:r>
          </a:p>
          <a:p>
            <a:pPr marL="0" indent="0">
              <a:buNone/>
            </a:pPr>
            <a:r>
              <a:rPr lang="en-GB" dirty="0"/>
              <a:t>	print(“The value of ”,a,” is negative”)</a:t>
            </a:r>
          </a:p>
          <a:p>
            <a:pPr marL="0" indent="0">
              <a:buNone/>
            </a:pPr>
            <a:r>
              <a:rPr lang="en-GB" dirty="0"/>
              <a:t>else :</a:t>
            </a:r>
          </a:p>
          <a:p>
            <a:pPr marL="0" indent="0">
              <a:buNone/>
            </a:pPr>
            <a:r>
              <a:rPr lang="en-GB" dirty="0"/>
              <a:t>	print(“The value of  “a, “ is neutral”)</a:t>
            </a:r>
          </a:p>
          <a:p>
            <a:pPr marL="0" indent="0">
              <a:buNone/>
            </a:pPr>
            <a:r>
              <a:rPr lang="en-GB" dirty="0"/>
              <a:t>print(“This is an example of if..</a:t>
            </a:r>
            <a:r>
              <a:rPr lang="en-GB" dirty="0" err="1"/>
              <a:t>elif</a:t>
            </a:r>
            <a:r>
              <a:rPr lang="en-GB" dirty="0"/>
              <a:t>..else”)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			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Enter the value of a : 5	     	Enter the value of a : -2		Enter the value of a : 0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The value 5 is positive	     	The value -2 is negative		The value of 0 is neutral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This is an example of if..</a:t>
            </a:r>
            <a:r>
              <a:rPr lang="en-GB" sz="2400" dirty="0" err="1">
                <a:solidFill>
                  <a:srgbClr val="FF0000"/>
                </a:solidFill>
              </a:rPr>
              <a:t>elif</a:t>
            </a:r>
            <a:r>
              <a:rPr lang="en-GB" sz="2400" dirty="0">
                <a:solidFill>
                  <a:srgbClr val="FF0000"/>
                </a:solidFill>
              </a:rPr>
              <a:t>..else  	This is an example of 		This is an example of if..</a:t>
            </a:r>
            <a:r>
              <a:rPr lang="en-GB" sz="2400" dirty="0" err="1">
                <a:solidFill>
                  <a:srgbClr val="FF0000"/>
                </a:solidFill>
              </a:rPr>
              <a:t>elif</a:t>
            </a:r>
            <a:r>
              <a:rPr lang="en-GB" sz="2400" dirty="0">
                <a:solidFill>
                  <a:srgbClr val="FF0000"/>
                </a:solidFill>
              </a:rPr>
              <a:t>..else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			if..</a:t>
            </a:r>
            <a:r>
              <a:rPr lang="en-GB" sz="2400" dirty="0" err="1">
                <a:solidFill>
                  <a:srgbClr val="FF0000"/>
                </a:solidFill>
              </a:rPr>
              <a:t>elif</a:t>
            </a:r>
            <a:r>
              <a:rPr lang="en-GB" sz="2400" dirty="0">
                <a:solidFill>
                  <a:srgbClr val="FF0000"/>
                </a:solidFill>
              </a:rPr>
              <a:t>..else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2393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38452</TotalTime>
  <Words>780</Words>
  <Application>Microsoft Office PowerPoint</Application>
  <PresentationFormat>On-screen Show (4:3)</PresentationFormat>
  <Paragraphs>102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Computational Thinking</vt:lpstr>
      <vt:lpstr>PowerPoint Presentation</vt:lpstr>
      <vt:lpstr>Python</vt:lpstr>
      <vt:lpstr>PowerPoint Presentation</vt:lpstr>
      <vt:lpstr>PowerPoint Presentation</vt:lpstr>
      <vt:lpstr>Simple if</vt:lpstr>
      <vt:lpstr>Simple if example</vt:lpstr>
      <vt:lpstr>Simple if .. else</vt:lpstr>
      <vt:lpstr>if..else example</vt:lpstr>
      <vt:lpstr>if … elif ... else</vt:lpstr>
      <vt:lpstr>if..elif..else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user</cp:lastModifiedBy>
  <cp:revision>135</cp:revision>
  <dcterms:created xsi:type="dcterms:W3CDTF">2015-04-14T15:21:28Z</dcterms:created>
  <dcterms:modified xsi:type="dcterms:W3CDTF">2020-03-30T13:56:00Z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