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348" r:id="rId3"/>
    <p:sldId id="356" r:id="rId4"/>
    <p:sldId id="354" r:id="rId5"/>
    <p:sldId id="357" r:id="rId6"/>
    <p:sldId id="273" r:id="rId7"/>
    <p:sldId id="257" r:id="rId8"/>
    <p:sldId id="261" r:id="rId9"/>
    <p:sldId id="260" r:id="rId10"/>
    <p:sldId id="347" r:id="rId11"/>
    <p:sldId id="262" r:id="rId12"/>
    <p:sldId id="350" r:id="rId13"/>
    <p:sldId id="349" r:id="rId14"/>
    <p:sldId id="265" r:id="rId15"/>
    <p:sldId id="352" r:id="rId16"/>
    <p:sldId id="353" r:id="rId17"/>
    <p:sldId id="267" r:id="rId18"/>
    <p:sldId id="266" r:id="rId19"/>
    <p:sldId id="359" r:id="rId20"/>
    <p:sldId id="358" r:id="rId21"/>
    <p:sldId id="288" r:id="rId22"/>
    <p:sldId id="290" r:id="rId23"/>
    <p:sldId id="291" r:id="rId24"/>
    <p:sldId id="293" r:id="rId25"/>
    <p:sldId id="27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89981" autoAdjust="0"/>
  </p:normalViewPr>
  <p:slideViewPr>
    <p:cSldViewPr snapToGrid="0">
      <p:cViewPr varScale="1">
        <p:scale>
          <a:sx n="65" d="100"/>
          <a:sy n="65" d="100"/>
        </p:scale>
        <p:origin x="10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422EA7-D895-4EBD-A1EB-5F97CE1111B1}" type="datetimeFigureOut">
              <a:rPr lang="en-GB" smtClean="0"/>
              <a:t>20/11/2020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975341-BC85-44C7-808E-CD1B2916A05A}" type="slidenum">
              <a:rPr lang="en-GB" smtClean="0"/>
              <a:t>‹#›</a:t>
            </a:fld>
            <a:endParaRPr lang="en-GB"/>
          </a:p>
        </p:txBody>
      </p:sp>
    </p:spTree>
    <p:extLst>
      <p:ext uri="{BB962C8B-B14F-4D97-AF65-F5344CB8AC3E}">
        <p14:creationId xmlns:p14="http://schemas.microsoft.com/office/powerpoint/2010/main" val="3325475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62078/youth-justice-statistics-bulletin-march-2019.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62078/youth-justice-statistics-bulletin-march-2019.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society/2014/nov/07/tough-love-young-prisoners-spain-model-pris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guardian.com/society/2014/nov/07/tough-love-young-prisoners-spain-model-prison"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theguardian.com/society/2014/nov/15/youth-prisons-spain-model-for-britain"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2</a:t>
            </a:fld>
            <a:endParaRPr lang="en-GB"/>
          </a:p>
        </p:txBody>
      </p:sp>
    </p:spTree>
    <p:extLst>
      <p:ext uri="{BB962C8B-B14F-4D97-AF65-F5344CB8AC3E}">
        <p14:creationId xmlns:p14="http://schemas.microsoft.com/office/powerpoint/2010/main" val="1683565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https://assets.publishing.service.gov.uk/government/uploads/system/uploads/attachment_data/file/862078/youth-justice-statistics-bulletin-march-2019.pdf</a:t>
            </a:r>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6</a:t>
            </a:fld>
            <a:endParaRPr lang="en-GB"/>
          </a:p>
        </p:txBody>
      </p:sp>
    </p:spTree>
    <p:extLst>
      <p:ext uri="{BB962C8B-B14F-4D97-AF65-F5344CB8AC3E}">
        <p14:creationId xmlns:p14="http://schemas.microsoft.com/office/powerpoint/2010/main" val="3998135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https://assets.publishing.service.gov.uk/government/uploads/system/uploads/attachment_data/file/862078/youth-justice-statistics-bulletin-march-2019.pdf</a:t>
            </a:r>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7</a:t>
            </a:fld>
            <a:endParaRPr lang="en-GB"/>
          </a:p>
        </p:txBody>
      </p:sp>
    </p:spTree>
    <p:extLst>
      <p:ext uri="{BB962C8B-B14F-4D97-AF65-F5344CB8AC3E}">
        <p14:creationId xmlns:p14="http://schemas.microsoft.com/office/powerpoint/2010/main" val="706613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Children aged 10 – 17 years old can be given a youth caution if they admit a criminal offence. The police must have enough evidence to prove an offence was committed. A child must have an appropriate adult if they are given a youth caution. Children who receive cautions will be referred to the YOT teams</a:t>
            </a:r>
          </a:p>
          <a:p>
            <a:r>
              <a:rPr lang="en-GB" sz="1200" b="1" i="0" kern="1200" dirty="0">
                <a:solidFill>
                  <a:schemeClr val="tx1"/>
                </a:solidFill>
                <a:effectLst/>
                <a:latin typeface="+mn-lt"/>
                <a:ea typeface="+mn-ea"/>
                <a:cs typeface="+mn-cs"/>
              </a:rPr>
              <a:t>A youth caution remains on a child’s Criminal record and it is considered Spent but will appear on an enhanced DBS.</a:t>
            </a:r>
          </a:p>
          <a:p>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8</a:t>
            </a:fld>
            <a:endParaRPr lang="en-GB"/>
          </a:p>
        </p:txBody>
      </p:sp>
    </p:spTree>
    <p:extLst>
      <p:ext uri="{BB962C8B-B14F-4D97-AF65-F5344CB8AC3E}">
        <p14:creationId xmlns:p14="http://schemas.microsoft.com/office/powerpoint/2010/main" val="2875662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Notifiable offences are those offences which require the police to record an incident as a crime and report the occurrence to the Home Office.</a:t>
            </a:r>
          </a:p>
        </p:txBody>
      </p:sp>
      <p:sp>
        <p:nvSpPr>
          <p:cNvPr id="4" name="Slide Number Placeholder 3"/>
          <p:cNvSpPr>
            <a:spLocks noGrp="1"/>
          </p:cNvSpPr>
          <p:nvPr>
            <p:ph type="sldNum" sz="quarter" idx="5"/>
          </p:nvPr>
        </p:nvSpPr>
        <p:spPr/>
        <p:txBody>
          <a:bodyPr/>
          <a:lstStyle/>
          <a:p>
            <a:fld id="{67975341-BC85-44C7-808E-CD1B2916A05A}" type="slidenum">
              <a:rPr lang="en-GB" smtClean="0"/>
              <a:t>9</a:t>
            </a:fld>
            <a:endParaRPr lang="en-GB"/>
          </a:p>
        </p:txBody>
      </p:sp>
    </p:spTree>
    <p:extLst>
      <p:ext uri="{BB962C8B-B14F-4D97-AF65-F5344CB8AC3E}">
        <p14:creationId xmlns:p14="http://schemas.microsoft.com/office/powerpoint/2010/main" val="2482381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year ending March 2019, around 8,600 youth cautions were given to children. This is a decrease of 91% since the year ending March 2009, with a decrease of 23% in the latest year.</a:t>
            </a:r>
          </a:p>
          <a:p>
            <a:r>
              <a:rPr lang="en-GB" sz="1200" b="1" i="0" kern="1200" dirty="0">
                <a:solidFill>
                  <a:schemeClr val="tx1"/>
                </a:solidFill>
                <a:effectLst/>
                <a:latin typeface="+mn-lt"/>
                <a:ea typeface="+mn-ea"/>
                <a:cs typeface="+mn-cs"/>
              </a:rPr>
              <a:t>Children aged 10 – 17 years old can be given a youth caution if they admit a criminal offence. The police must have enough evidence to prove an offence was committed. A child must have an appropriate adult if they are given a youth caution. Children who receive cautions will be referred to the YOT teams</a:t>
            </a:r>
          </a:p>
          <a:p>
            <a:r>
              <a:rPr lang="en-GB" sz="1200" b="1" i="0" kern="1200" dirty="0">
                <a:solidFill>
                  <a:schemeClr val="tx1"/>
                </a:solidFill>
                <a:effectLst/>
                <a:latin typeface="+mn-lt"/>
                <a:ea typeface="+mn-ea"/>
                <a:cs typeface="+mn-cs"/>
              </a:rPr>
              <a:t>A youth caution remains on a child’s Criminal record and it is considered Spent but will appear on an enhanced DBS.</a:t>
            </a:r>
          </a:p>
          <a:p>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10</a:t>
            </a:fld>
            <a:endParaRPr lang="en-GB"/>
          </a:p>
        </p:txBody>
      </p:sp>
    </p:spTree>
    <p:extLst>
      <p:ext uri="{BB962C8B-B14F-4D97-AF65-F5344CB8AC3E}">
        <p14:creationId xmlns:p14="http://schemas.microsoft.com/office/powerpoint/2010/main" val="3187252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Of all knife and offensive weapon offences committed in the year ending March 2019, 20% were committed by children.</a:t>
            </a:r>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14</a:t>
            </a:fld>
            <a:endParaRPr lang="en-GB"/>
          </a:p>
        </p:txBody>
      </p:sp>
    </p:spTree>
    <p:extLst>
      <p:ext uri="{BB962C8B-B14F-4D97-AF65-F5344CB8AC3E}">
        <p14:creationId xmlns:p14="http://schemas.microsoft.com/office/powerpoint/2010/main" val="925054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15</a:t>
            </a:fld>
            <a:endParaRPr lang="en-GB"/>
          </a:p>
        </p:txBody>
      </p:sp>
    </p:spTree>
    <p:extLst>
      <p:ext uri="{BB962C8B-B14F-4D97-AF65-F5344CB8AC3E}">
        <p14:creationId xmlns:p14="http://schemas.microsoft.com/office/powerpoint/2010/main" val="120592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https://assets.publishing.service.gov.uk/government/uploads/system/uploads/attachment_data/file/218471/proven-reoffending-definition-measurement-260112.pdf</a:t>
            </a:r>
          </a:p>
        </p:txBody>
      </p:sp>
      <p:sp>
        <p:nvSpPr>
          <p:cNvPr id="4" name="Slide Number Placeholder 3"/>
          <p:cNvSpPr>
            <a:spLocks noGrp="1"/>
          </p:cNvSpPr>
          <p:nvPr>
            <p:ph type="sldNum" sz="quarter" idx="5"/>
          </p:nvPr>
        </p:nvSpPr>
        <p:spPr/>
        <p:txBody>
          <a:bodyPr/>
          <a:lstStyle/>
          <a:p>
            <a:fld id="{67975341-BC85-44C7-808E-CD1B2916A05A}" type="slidenum">
              <a:rPr lang="en-GB" smtClean="0"/>
              <a:t>18</a:t>
            </a:fld>
            <a:endParaRPr lang="en-GB"/>
          </a:p>
        </p:txBody>
      </p:sp>
    </p:spTree>
    <p:extLst>
      <p:ext uri="{BB962C8B-B14F-4D97-AF65-F5344CB8AC3E}">
        <p14:creationId xmlns:p14="http://schemas.microsoft.com/office/powerpoint/2010/main" val="3683729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https://assets.publishing.service.gov.uk/government/uploads/system/uploads/attachment_data/file/930446/Proven_reoffending_stats_bulletin_OctDec18.pdf</a:t>
            </a:r>
          </a:p>
        </p:txBody>
      </p:sp>
      <p:sp>
        <p:nvSpPr>
          <p:cNvPr id="4" name="Slide Number Placeholder 3"/>
          <p:cNvSpPr>
            <a:spLocks noGrp="1"/>
          </p:cNvSpPr>
          <p:nvPr>
            <p:ph type="sldNum" sz="quarter" idx="5"/>
          </p:nvPr>
        </p:nvSpPr>
        <p:spPr/>
        <p:txBody>
          <a:bodyPr/>
          <a:lstStyle/>
          <a:p>
            <a:fld id="{67975341-BC85-44C7-808E-CD1B2916A05A}" type="slidenum">
              <a:rPr lang="en-GB" smtClean="0"/>
              <a:t>19</a:t>
            </a:fld>
            <a:endParaRPr lang="en-GB"/>
          </a:p>
        </p:txBody>
      </p:sp>
    </p:spTree>
    <p:extLst>
      <p:ext uri="{BB962C8B-B14F-4D97-AF65-F5344CB8AC3E}">
        <p14:creationId xmlns:p14="http://schemas.microsoft.com/office/powerpoint/2010/main" val="3523070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https://assets.publishing.service.gov.uk/government/uploads/system/uploads/attachment_data/file/491119/re-offending-release-waves-1-3-spcr-findings.pdfhttps://assets.publishing.service.gov.uk/government/uploads/system/uploads/attachment_data/file/491119/re-offending-release-waves-1-3-spcr-findings.pdfhttps://assets.publishing.service.gov.uk/government/uploads/system/uploads/attachment_data/file/491119/re-offending-release-waves-1-3-spcr-findings.pdfts.publihhttps://assets.publishing.service.gov.uk/government/uploads/system/uploads/attachment_data/file/491119/re-offending-release-waves-1-3-spcr-findings.pdfttps://assets.publishing.service.gov.uk/government/uploads/system/uploads/attachment_data/file/491119/re-offending-release-waves-1-3-spcr-findings.pdfshing.service.gov.uk/government/uploads/system/uploads/attachment_data/file/491119/re-offending-release-waves-1-3-spcr-findings.pdf</a:t>
            </a:r>
          </a:p>
        </p:txBody>
      </p:sp>
      <p:sp>
        <p:nvSpPr>
          <p:cNvPr id="4" name="Slide Number Placeholder 3"/>
          <p:cNvSpPr>
            <a:spLocks noGrp="1"/>
          </p:cNvSpPr>
          <p:nvPr>
            <p:ph type="sldNum" sz="quarter" idx="5"/>
          </p:nvPr>
        </p:nvSpPr>
        <p:spPr/>
        <p:txBody>
          <a:bodyPr/>
          <a:lstStyle/>
          <a:p>
            <a:fld id="{67975341-BC85-44C7-808E-CD1B2916A05A}" type="slidenum">
              <a:rPr lang="en-GB" smtClean="0"/>
              <a:t>20</a:t>
            </a:fld>
            <a:endParaRPr lang="en-GB"/>
          </a:p>
        </p:txBody>
      </p:sp>
    </p:spTree>
    <p:extLst>
      <p:ext uri="{BB962C8B-B14F-4D97-AF65-F5344CB8AC3E}">
        <p14:creationId xmlns:p14="http://schemas.microsoft.com/office/powerpoint/2010/main" val="482097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https://www.theguardian.com/society/2014/nov/07/tough-love-young-prisoners-spain-model-prison</a:t>
            </a:r>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21</a:t>
            </a:fld>
            <a:endParaRPr lang="en-GB"/>
          </a:p>
        </p:txBody>
      </p:sp>
    </p:spTree>
    <p:extLst>
      <p:ext uri="{BB962C8B-B14F-4D97-AF65-F5344CB8AC3E}">
        <p14:creationId xmlns:p14="http://schemas.microsoft.com/office/powerpoint/2010/main" val="2266265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https://www.theguardian.com/society/2014/nov/07/tough-love-young-prisoners-spain-model-prison</a:t>
            </a:r>
            <a:endParaRPr lang="en-GB" dirty="0"/>
          </a:p>
          <a:p>
            <a:endParaRPr lang="en-GB" dirty="0"/>
          </a:p>
          <a:p>
            <a:r>
              <a:rPr lang="en-GB" dirty="0">
                <a:hlinkClick r:id="rId4"/>
              </a:rPr>
              <a:t>https://www.theguardian.com/society/2014/nov/15/youth-prisons-spain-model-for-britain</a:t>
            </a:r>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23</a:t>
            </a:fld>
            <a:endParaRPr lang="en-GB"/>
          </a:p>
        </p:txBody>
      </p:sp>
    </p:spTree>
    <p:extLst>
      <p:ext uri="{BB962C8B-B14F-4D97-AF65-F5344CB8AC3E}">
        <p14:creationId xmlns:p14="http://schemas.microsoft.com/office/powerpoint/2010/main" val="3841086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https://www.youtube.com/watch?v=f5xl4Whxavs</a:t>
            </a:r>
          </a:p>
        </p:txBody>
      </p:sp>
      <p:sp>
        <p:nvSpPr>
          <p:cNvPr id="4" name="Slide Number Placeholder 3"/>
          <p:cNvSpPr>
            <a:spLocks noGrp="1"/>
          </p:cNvSpPr>
          <p:nvPr>
            <p:ph type="sldNum" sz="quarter" idx="10"/>
          </p:nvPr>
        </p:nvSpPr>
        <p:spPr/>
        <p:txBody>
          <a:bodyPr/>
          <a:lstStyle/>
          <a:p>
            <a:fld id="{98686C2F-42A9-47AE-A4E9-4B16E4E4B3E9}" type="slidenum">
              <a:rPr lang="en-GB" smtClean="0"/>
              <a:t>24</a:t>
            </a:fld>
            <a:endParaRPr lang="en-GB"/>
          </a:p>
        </p:txBody>
      </p:sp>
    </p:spTree>
    <p:extLst>
      <p:ext uri="{BB962C8B-B14F-4D97-AF65-F5344CB8AC3E}">
        <p14:creationId xmlns:p14="http://schemas.microsoft.com/office/powerpoint/2010/main" val="1413309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975341-BC85-44C7-808E-CD1B2916A05A}" type="slidenum">
              <a:rPr lang="en-GB" smtClean="0"/>
              <a:t>25</a:t>
            </a:fld>
            <a:endParaRPr lang="en-GB"/>
          </a:p>
        </p:txBody>
      </p:sp>
    </p:spTree>
    <p:extLst>
      <p:ext uri="{BB962C8B-B14F-4D97-AF65-F5344CB8AC3E}">
        <p14:creationId xmlns:p14="http://schemas.microsoft.com/office/powerpoint/2010/main" val="2905955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EC60E-1274-47CC-AA46-E3EDD66859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A7C4A6-CE6F-48E6-93C3-FAE0CE445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62A0CB-3D36-4CAC-B4EF-F9757D7E8B06}"/>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B472B516-82C0-419E-99F9-0D3E9F2505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F7804B-2017-462B-BC86-88E06CA007EE}"/>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307730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C4A1-BD13-4478-ADD7-A41F9AC861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2B50CE-7854-4FF9-8C03-2A96C7876D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992936-A434-44AB-9461-64B9F3A665CB}"/>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02AA251D-6C45-47E9-8290-87858B9D8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802BE-6F56-4F54-9FCD-914C02E3EC75}"/>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1249884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00140-C7B1-4D9B-9951-9FF6FCB292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18AB7F-DAE9-4A25-8C1D-067C638630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95B0C5-81E6-46F7-9066-F424AA07ABBA}"/>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FF10BF2D-48B7-443E-8A4A-CAB47248C2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FB1B59-95FB-42C3-9615-8F432195931B}"/>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1964919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25EFA-BC92-43B6-B24C-19A6F075A1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6388B-93D3-4D86-9D99-253CC676D5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D9061C-E9A3-4E55-88CE-CB4B5E3B37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4B99F6-7807-464C-9B10-8092D6B5BE70}"/>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6" name="Footer Placeholder 5">
            <a:extLst>
              <a:ext uri="{FF2B5EF4-FFF2-40B4-BE49-F238E27FC236}">
                <a16:creationId xmlns:a16="http://schemas.microsoft.com/office/drawing/2014/main" id="{478FD452-4F8D-4920-953A-EB92B22A44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1EC0A3-D024-4C70-BE38-E787F28D20DA}"/>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491799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B4615-D686-4BB5-82D2-AAA4383206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44E99A-3212-4152-976F-A76EB2B1A0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452D26-7EC0-4D3B-8D1D-71EC4E06B0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FD6E86-9577-4D70-A0D9-4BC2B0AE30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773400-7B62-4D62-86C0-6959D4ADB1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DC4EC5-C2E5-4298-B529-ADE9562A3FEC}"/>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8" name="Footer Placeholder 7">
            <a:extLst>
              <a:ext uri="{FF2B5EF4-FFF2-40B4-BE49-F238E27FC236}">
                <a16:creationId xmlns:a16="http://schemas.microsoft.com/office/drawing/2014/main" id="{35BF3448-B638-4B77-8350-7C3B84068F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314CEC-0E34-4407-B495-436BBB1D7FFF}"/>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138093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A51E2-CEFF-463A-AC8C-90A21C5C59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BC582A-5B6D-4152-87C2-44416044EC77}"/>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4" name="Footer Placeholder 3">
            <a:extLst>
              <a:ext uri="{FF2B5EF4-FFF2-40B4-BE49-F238E27FC236}">
                <a16:creationId xmlns:a16="http://schemas.microsoft.com/office/drawing/2014/main" id="{DDB25A60-7123-4994-895D-18DB254D07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E1F7C5-6DF2-4A41-84D6-12199C30AC42}"/>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2965394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A8E128-402C-4B33-A6BA-5A2ECA02BE0F}"/>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3" name="Footer Placeholder 2">
            <a:extLst>
              <a:ext uri="{FF2B5EF4-FFF2-40B4-BE49-F238E27FC236}">
                <a16:creationId xmlns:a16="http://schemas.microsoft.com/office/drawing/2014/main" id="{A912D6E5-E6B4-4981-B25C-357C02EB12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51816A-F930-4A1B-BAEF-9607016CC22D}"/>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1707398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DCD6-4BC2-4DDD-B64A-ABAE8642F6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A6F185-B3E5-47BF-A4B8-E50B00C38B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A6E546-66EA-4B94-AF88-C529E80A3C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0C5536-9D8A-4BA6-96E2-6E9C9BA9AF1C}"/>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6" name="Footer Placeholder 5">
            <a:extLst>
              <a:ext uri="{FF2B5EF4-FFF2-40B4-BE49-F238E27FC236}">
                <a16:creationId xmlns:a16="http://schemas.microsoft.com/office/drawing/2014/main" id="{CB9D9A22-F103-4FFD-A516-BA7FFCE725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C34748-0E7F-4678-A930-740A08537EF8}"/>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3518549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A18E-512C-4A5B-AF52-0659F8F5B1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8AF4D2-7D3F-4615-AEB0-63422029D2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DC5608-7ACA-4F1B-8690-4D73C7CCD1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3773AA-9BDD-401D-AAEC-E0D5C40ED6B7}"/>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6" name="Footer Placeholder 5">
            <a:extLst>
              <a:ext uri="{FF2B5EF4-FFF2-40B4-BE49-F238E27FC236}">
                <a16:creationId xmlns:a16="http://schemas.microsoft.com/office/drawing/2014/main" id="{CA606494-C4DD-4F6B-81F6-5D61145483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4974EF-023B-4796-ADCE-74AABEB97B4E}"/>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187479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1F2BD-85DE-4503-8458-F5A4391BF8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F1680C-EF8B-407E-8B73-0B8617146B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E3698-9C0C-467E-A39C-B62E46A95210}"/>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387C14D2-1DA2-42F5-A024-CE1E979D6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798B6-0083-494C-9362-8D9F5B5FE4B3}"/>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3165011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2E77F-6107-45A1-9E16-1F9660F422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3B1597-5997-4508-99BC-DB99DC3FDC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CC28C-7AE6-4372-B551-1B8BBAB12DCD}"/>
              </a:ext>
            </a:extLst>
          </p:cNvPr>
          <p:cNvSpPr>
            <a:spLocks noGrp="1"/>
          </p:cNvSpPr>
          <p:nvPr>
            <p:ph type="dt" sz="half" idx="10"/>
          </p:nvPr>
        </p:nvSpPr>
        <p:spPr/>
        <p:txBody>
          <a:body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39C6A9AD-E6CE-4996-87C7-EF8A924590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DC2256-4376-41A0-A4A0-A6D1744777FB}"/>
              </a:ext>
            </a:extLst>
          </p:cNvPr>
          <p:cNvSpPr>
            <a:spLocks noGrp="1"/>
          </p:cNvSpPr>
          <p:nvPr>
            <p:ph type="sldNum" sz="quarter" idx="12"/>
          </p:nvPr>
        </p:nvSpPr>
        <p:spPr/>
        <p:txBody>
          <a:bodyPr/>
          <a:lstStyle/>
          <a:p>
            <a:fld id="{570E282B-A194-4777-BB49-926621DDEEB4}" type="slidenum">
              <a:rPr lang="en-GB" smtClean="0"/>
              <a:t>‹#›</a:t>
            </a:fld>
            <a:endParaRPr lang="en-GB"/>
          </a:p>
        </p:txBody>
      </p:sp>
    </p:spTree>
    <p:extLst>
      <p:ext uri="{BB962C8B-B14F-4D97-AF65-F5344CB8AC3E}">
        <p14:creationId xmlns:p14="http://schemas.microsoft.com/office/powerpoint/2010/main" val="294590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C4DBFF-A4E3-47D8-9083-2753C30275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86D582-6B84-45C5-83AC-C1686A5A75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A492B-3054-461B-BFA6-CDD55A2FAD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34E0A-550B-4980-8DCB-CC274F05090C}" type="datetimeFigureOut">
              <a:rPr lang="en-GB" smtClean="0"/>
              <a:t>20/11/2020</a:t>
            </a:fld>
            <a:endParaRPr lang="en-GB"/>
          </a:p>
        </p:txBody>
      </p:sp>
      <p:sp>
        <p:nvSpPr>
          <p:cNvPr id="5" name="Footer Placeholder 4">
            <a:extLst>
              <a:ext uri="{FF2B5EF4-FFF2-40B4-BE49-F238E27FC236}">
                <a16:creationId xmlns:a16="http://schemas.microsoft.com/office/drawing/2014/main" id="{B3230EDF-A0A8-44AA-9948-E25959FD43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AE7256-3438-4C2E-8441-E907D67F6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0E282B-A194-4777-BB49-926621DDEEB4}" type="slidenum">
              <a:rPr lang="en-GB" smtClean="0"/>
              <a:t>‹#›</a:t>
            </a:fld>
            <a:endParaRPr lang="en-GB"/>
          </a:p>
        </p:txBody>
      </p:sp>
    </p:spTree>
    <p:extLst>
      <p:ext uri="{BB962C8B-B14F-4D97-AF65-F5344CB8AC3E}">
        <p14:creationId xmlns:p14="http://schemas.microsoft.com/office/powerpoint/2010/main" val="3796331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25.xml.rels><?xml version="1.0" encoding="UTF-8" standalone="yes"?>
<Relationships xmlns="http://schemas.openxmlformats.org/package/2006/relationships"><Relationship Id="rId8" Type="http://schemas.openxmlformats.org/officeDocument/2006/relationships/hyperlink" Target="https://www.independent.co.uk/news/uk/home-news/courts-take-greater-account-young-offenders-backgrounds-trauma-a7615186.html" TargetMode="External"/><Relationship Id="rId13"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www.ons.gov.uk/aboutus/transparencyandgovernance/freedomofinformationfoi/youthstatisticsforwales" TargetMode="External"/><Relationship Id="rId12" Type="http://schemas.openxmlformats.org/officeDocument/2006/relationships/hyperlink" Target="https://core.ac.uk/download/pdf/130975212.pdf" TargetMode="Externa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assets.publishing.service.gov.uk/government/uploads/system/uploads/attachment_data/file/862078/youth-justice-statistics-bulletin-march-2019.pdf" TargetMode="External"/><Relationship Id="rId11" Type="http://schemas.openxmlformats.org/officeDocument/2006/relationships/hyperlink" Target="http://www.prisonreformtrust.org.uk/WhatWeDo/ProjectsResearch/Childrenandyoungpeople#:~:text=As%20well%20as%20being%20damaging%2C%20imprisonment%20doesn%E2%80%99t%20work,spent%20on%20locking-up%20children%20in%20England%20and%20Wales." TargetMode="External"/><Relationship Id="rId5" Type="http://schemas.openxmlformats.org/officeDocument/2006/relationships/hyperlink" Target="https://assets.publishing.service.gov.uk/government/uploads/system/uploads/attachment_data/file/861646/guide-to-youth-justice-statistics.pdf" TargetMode="External"/><Relationship Id="rId10" Type="http://schemas.openxmlformats.org/officeDocument/2006/relationships/hyperlink" Target="https://www.springer.com/journal/10611" TargetMode="External"/><Relationship Id="rId4" Type="http://schemas.openxmlformats.org/officeDocument/2006/relationships/notesSlide" Target="../notesSlides/notesSlide15.xml"/><Relationship Id="rId9" Type="http://schemas.openxmlformats.org/officeDocument/2006/relationships/hyperlink" Target="https://assets.publishing.service.gov.uk/government/uploads/system/uploads/attachment_data/file/374572/Youth_Justice_Strategy_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3BC16C4-8AEA-43AC-8EB5-F2976FD06F29}"/>
              </a:ext>
            </a:extLst>
          </p:cNvPr>
          <p:cNvSpPr>
            <a:spLocks noGrp="1"/>
          </p:cNvSpPr>
          <p:nvPr>
            <p:ph type="ctrTitle"/>
          </p:nvPr>
        </p:nvSpPr>
        <p:spPr>
          <a:xfrm>
            <a:off x="6590662" y="4267832"/>
            <a:ext cx="4805996" cy="1297115"/>
          </a:xfrm>
        </p:spPr>
        <p:txBody>
          <a:bodyPr anchor="t">
            <a:normAutofit/>
          </a:bodyPr>
          <a:lstStyle/>
          <a:p>
            <a:pPr algn="l"/>
            <a:r>
              <a:rPr lang="en-GB" sz="4400">
                <a:solidFill>
                  <a:srgbClr val="000000"/>
                </a:solidFill>
              </a:rPr>
              <a:t>Week 8 	</a:t>
            </a:r>
          </a:p>
        </p:txBody>
      </p:sp>
      <p:sp>
        <p:nvSpPr>
          <p:cNvPr id="3" name="Subtitle 2">
            <a:extLst>
              <a:ext uri="{FF2B5EF4-FFF2-40B4-BE49-F238E27FC236}">
                <a16:creationId xmlns:a16="http://schemas.microsoft.com/office/drawing/2014/main" id="{EBCA9E56-65DD-4571-8939-D86BF7DD22D8}"/>
              </a:ext>
            </a:extLst>
          </p:cNvPr>
          <p:cNvSpPr>
            <a:spLocks noGrp="1"/>
          </p:cNvSpPr>
          <p:nvPr>
            <p:ph type="subTitle" idx="1"/>
          </p:nvPr>
        </p:nvSpPr>
        <p:spPr>
          <a:xfrm>
            <a:off x="6590966" y="3428999"/>
            <a:ext cx="4805691" cy="838831"/>
          </a:xfrm>
        </p:spPr>
        <p:txBody>
          <a:bodyPr anchor="b">
            <a:normAutofit/>
          </a:bodyPr>
          <a:lstStyle/>
          <a:p>
            <a:pPr algn="l"/>
            <a:r>
              <a:rPr lang="en-GB" sz="1800">
                <a:solidFill>
                  <a:srgbClr val="000000"/>
                </a:solidFill>
              </a:rPr>
              <a:t>Youth Justice Statistics </a:t>
            </a: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5" name="Graphic 6" descr="Calendar Week">
            <a:extLst>
              <a:ext uri="{FF2B5EF4-FFF2-40B4-BE49-F238E27FC236}">
                <a16:creationId xmlns:a16="http://schemas.microsoft.com/office/drawing/2014/main" id="{65A54193-AE14-4FA8-947D-75E9D45A94D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pic>
        <p:nvPicPr>
          <p:cNvPr id="4" name="Audio 3">
            <a:hlinkClick r:id="" action="ppaction://media"/>
            <a:extLst>
              <a:ext uri="{FF2B5EF4-FFF2-40B4-BE49-F238E27FC236}">
                <a16:creationId xmlns:a16="http://schemas.microsoft.com/office/drawing/2014/main" id="{F864865B-2C23-4FC8-A6F1-5D3A1763E9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68809310"/>
      </p:ext>
    </p:extLst>
  </p:cSld>
  <p:clrMapOvr>
    <a:masterClrMapping/>
  </p:clrMapOvr>
  <mc:AlternateContent xmlns:mc="http://schemas.openxmlformats.org/markup-compatibility/2006">
    <mc:Choice xmlns:p14="http://schemas.microsoft.com/office/powerpoint/2010/main" Requires="p14">
      <p:transition spd="slow" p14:dur="2000" advTm="7671"/>
    </mc:Choice>
    <mc:Fallback>
      <p:transition spd="slow" advTm="7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11F463-29C9-4D05-840D-303E767E0923}"/>
              </a:ext>
            </a:extLst>
          </p:cNvPr>
          <p:cNvSpPr>
            <a:spLocks noGrp="1"/>
          </p:cNvSpPr>
          <p:nvPr>
            <p:ph type="title"/>
          </p:nvPr>
        </p:nvSpPr>
        <p:spPr>
          <a:xfrm>
            <a:off x="1136397" y="502022"/>
            <a:ext cx="9688296" cy="1041966"/>
          </a:xfrm>
        </p:spPr>
        <p:txBody>
          <a:bodyPr anchor="b">
            <a:normAutofit/>
          </a:bodyPr>
          <a:lstStyle/>
          <a:p>
            <a:r>
              <a:rPr lang="en-GB" sz="4000" dirty="0"/>
              <a:t>Dealing with Young Offenders</a:t>
            </a:r>
          </a:p>
        </p:txBody>
      </p:sp>
      <p:sp>
        <p:nvSpPr>
          <p:cNvPr id="3" name="Content Placeholder 2">
            <a:extLst>
              <a:ext uri="{FF2B5EF4-FFF2-40B4-BE49-F238E27FC236}">
                <a16:creationId xmlns:a16="http://schemas.microsoft.com/office/drawing/2014/main" id="{CAD78BAE-C1D6-4E4C-BF8C-D14A193BFE34}"/>
              </a:ext>
            </a:extLst>
          </p:cNvPr>
          <p:cNvSpPr>
            <a:spLocks noGrp="1"/>
          </p:cNvSpPr>
          <p:nvPr>
            <p:ph idx="1"/>
          </p:nvPr>
        </p:nvSpPr>
        <p:spPr>
          <a:xfrm>
            <a:off x="1136397" y="1693889"/>
            <a:ext cx="9688296" cy="4178878"/>
          </a:xfrm>
        </p:spPr>
        <p:txBody>
          <a:bodyPr anchor="t">
            <a:normAutofit/>
          </a:bodyPr>
          <a:lstStyle/>
          <a:p>
            <a:pPr marL="0" indent="0">
              <a:buNone/>
            </a:pPr>
            <a:r>
              <a:rPr lang="en-GB" sz="2400" dirty="0"/>
              <a:t>In dealing with any offence committed by a young person the police have a range of options:</a:t>
            </a:r>
          </a:p>
          <a:p>
            <a:r>
              <a:rPr lang="en-GB" sz="2400" dirty="0"/>
              <a:t>No further action</a:t>
            </a:r>
          </a:p>
          <a:p>
            <a:r>
              <a:rPr lang="en-GB" sz="2400" dirty="0"/>
              <a:t>Community Resolution  -RJ’s, used to deal with low-level crime where the young offender admits their guilt and victim states No Formal Action. RJ’s apologise/affected. Sometimes additional support from YOTS involved too. No criminal record for young person.  </a:t>
            </a:r>
          </a:p>
          <a:p>
            <a:r>
              <a:rPr lang="en-GB" sz="2400" dirty="0"/>
              <a:t>Youth Caution</a:t>
            </a:r>
          </a:p>
          <a:p>
            <a:r>
              <a:rPr lang="en-GB" sz="2400" dirty="0"/>
              <a:t>Youth Conditional Caution</a:t>
            </a:r>
          </a:p>
          <a:p>
            <a:r>
              <a:rPr lang="en-GB" sz="2400" dirty="0"/>
              <a:t>Charge</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27BDA846-26FB-4231-B5A2-1011BFA51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45368124"/>
      </p:ext>
    </p:extLst>
  </p:cSld>
  <p:clrMapOvr>
    <a:masterClrMapping/>
  </p:clrMapOvr>
  <mc:AlternateContent xmlns:mc="http://schemas.openxmlformats.org/markup-compatibility/2006">
    <mc:Choice xmlns:p14="http://schemas.microsoft.com/office/powerpoint/2010/main" Requires="p14">
      <p:transition spd="slow" p14:dur="2000" advTm="156920"/>
    </mc:Choice>
    <mc:Fallback>
      <p:transition spd="slow" advTm="156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4100" dirty="0"/>
              <a:t> Jack Straw &amp; Alun Michael - two of the principal architects of youth justice reform - argued that:</a:t>
            </a:r>
          </a:p>
        </p:txBody>
      </p:sp>
      <p:sp>
        <p:nvSpPr>
          <p:cNvPr id="4" name="Rectangle 1"/>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indent="0" algn="ctr" eaLnBrk="0" fontAlgn="base" hangingPunct="0">
              <a:spcBef>
                <a:spcPct val="0"/>
              </a:spcBef>
              <a:spcAft>
                <a:spcPts val="600"/>
              </a:spcAft>
              <a:buNone/>
            </a:pPr>
            <a:r>
              <a:rPr lang="en-US" altLang="en-US" i="1" dirty="0">
                <a:latin typeface="Arial" panose="020B0604020202020204" pitchFamily="34" charset="0"/>
              </a:rPr>
              <a:t>“Insufficient attention is given to changing </a:t>
            </a:r>
            <a:r>
              <a:rPr lang="en-GB" altLang="en-US" i="1" dirty="0">
                <a:latin typeface="Arial" panose="020B0604020202020204" pitchFamily="34" charset="0"/>
              </a:rPr>
              <a:t>behaviour</a:t>
            </a:r>
            <a:r>
              <a:rPr lang="en-US" altLang="en-US" i="1" dirty="0">
                <a:latin typeface="Arial" panose="020B0604020202020204" pitchFamily="34" charset="0"/>
              </a:rPr>
              <a:t>,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US" altLang="en-US" dirty="0">
              <a:latin typeface="Arial" panose="020B0604020202020204" pitchFamily="34" charset="0"/>
            </a:endParaRPr>
          </a:p>
          <a:p>
            <a:pPr marL="0" indent="0" eaLnBrk="0" fontAlgn="base" hangingPunct="0">
              <a:spcBef>
                <a:spcPct val="0"/>
              </a:spcBef>
              <a:spcAft>
                <a:spcPts val="600"/>
              </a:spcAft>
              <a:buNone/>
            </a:pPr>
            <a:r>
              <a:rPr lang="en-US" altLang="en-US" dirty="0">
                <a:latin typeface="Arial" panose="020B0604020202020204" pitchFamily="34" charset="0"/>
              </a:rPr>
              <a:t>(Straw and Michael, 1996).</a:t>
            </a:r>
          </a:p>
        </p:txBody>
      </p:sp>
      <p:pic>
        <p:nvPicPr>
          <p:cNvPr id="3" name="Audio 2">
            <a:hlinkClick r:id="" action="ppaction://media"/>
            <a:extLst>
              <a:ext uri="{FF2B5EF4-FFF2-40B4-BE49-F238E27FC236}">
                <a16:creationId xmlns:a16="http://schemas.microsoft.com/office/drawing/2014/main" id="{6438E53F-2D78-4F47-A3CA-6A22DE242A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91570190"/>
      </p:ext>
    </p:extLst>
  </p:cSld>
  <p:clrMapOvr>
    <a:masterClrMapping/>
  </p:clrMapOvr>
  <mc:AlternateContent xmlns:mc="http://schemas.openxmlformats.org/markup-compatibility/2006">
    <mc:Choice xmlns:p14="http://schemas.microsoft.com/office/powerpoint/2010/main" Requires="p14">
      <p:transition spd="slow" p14:dur="2000" advTm="43389"/>
    </mc:Choice>
    <mc:Fallback>
      <p:transition spd="slow" advTm="43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A4098F8-51CD-4B66-9C07-27E1DF4E1391}"/>
              </a:ext>
            </a:extLst>
          </p:cNvPr>
          <p:cNvSpPr>
            <a:spLocks noGrp="1"/>
          </p:cNvSpPr>
          <p:nvPr>
            <p:ph type="title"/>
          </p:nvPr>
        </p:nvSpPr>
        <p:spPr>
          <a:xfrm>
            <a:off x="7835106" y="1132517"/>
            <a:ext cx="3246509" cy="4367531"/>
          </a:xfrm>
        </p:spPr>
        <p:txBody>
          <a:bodyPr>
            <a:normAutofit/>
          </a:bodyPr>
          <a:lstStyle/>
          <a:p>
            <a:r>
              <a:rPr lang="en-GB" sz="2800" dirty="0">
                <a:solidFill>
                  <a:srgbClr val="FFFFFF"/>
                </a:solidFill>
              </a:rPr>
              <a:t>Young Persons view</a:t>
            </a:r>
            <a:br>
              <a:rPr lang="en-GB" sz="2800" dirty="0">
                <a:solidFill>
                  <a:srgbClr val="FFFFFF"/>
                </a:solidFill>
              </a:rPr>
            </a:br>
            <a:endParaRPr lang="en-GB" sz="2800" dirty="0">
              <a:solidFill>
                <a:srgbClr val="FFFFFF"/>
              </a:solidFill>
            </a:endParaRPr>
          </a:p>
        </p:txBody>
      </p:sp>
      <p:sp>
        <p:nvSpPr>
          <p:cNvPr id="3" name="Content Placeholder 2">
            <a:extLst>
              <a:ext uri="{FF2B5EF4-FFF2-40B4-BE49-F238E27FC236}">
                <a16:creationId xmlns:a16="http://schemas.microsoft.com/office/drawing/2014/main" id="{0F2CEBC7-D106-4123-A216-85D21D4AE1C1}"/>
              </a:ext>
            </a:extLst>
          </p:cNvPr>
          <p:cNvSpPr>
            <a:spLocks noGrp="1"/>
          </p:cNvSpPr>
          <p:nvPr>
            <p:ph idx="1"/>
          </p:nvPr>
        </p:nvSpPr>
        <p:spPr>
          <a:xfrm>
            <a:off x="838200" y="1132519"/>
            <a:ext cx="6300975" cy="4367530"/>
          </a:xfrm>
        </p:spPr>
        <p:txBody>
          <a:bodyPr anchor="ctr">
            <a:normAutofit/>
          </a:bodyPr>
          <a:lstStyle/>
          <a:p>
            <a:pPr marL="0" indent="0">
              <a:buNone/>
            </a:pPr>
            <a:r>
              <a:rPr lang="en-GB" sz="3200" i="1" dirty="0"/>
              <a:t>when I’ve been arrested, it’s like, you’re a kid in care, you’re never going to get out of this way of life. You’re in care, kids in care are always on drugs, kids in care always make themselves unsafe, kids in care always self-harm. So they sort of put a title on kids in care like they’re something bad.</a:t>
            </a:r>
            <a:endParaRPr lang="en-GB" sz="3200" dirty="0"/>
          </a:p>
        </p:txBody>
      </p:sp>
      <p:pic>
        <p:nvPicPr>
          <p:cNvPr id="4" name="Audio 3">
            <a:hlinkClick r:id="" action="ppaction://media"/>
            <a:extLst>
              <a:ext uri="{FF2B5EF4-FFF2-40B4-BE49-F238E27FC236}">
                <a16:creationId xmlns:a16="http://schemas.microsoft.com/office/drawing/2014/main" id="{01D6CBF9-659A-41D5-94A7-1255904C19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4279643"/>
      </p:ext>
    </p:extLst>
  </p:cSld>
  <p:clrMapOvr>
    <a:masterClrMapping/>
  </p:clrMapOvr>
  <mc:AlternateContent xmlns:mc="http://schemas.openxmlformats.org/markup-compatibility/2006">
    <mc:Choice xmlns:p14="http://schemas.microsoft.com/office/powerpoint/2010/main" Requires="p14">
      <p:transition spd="slow" p14:dur="2000" advTm="39847"/>
    </mc:Choice>
    <mc:Fallback>
      <p:transition spd="slow" advTm="39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dirty="0"/>
              <a:t>Catching Then Early</a:t>
            </a:r>
          </a:p>
        </p:txBody>
      </p:sp>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dirty="0"/>
              <a:t>‘Catching Them Early’ title of the YJB's conference in March 1999.</a:t>
            </a:r>
          </a:p>
          <a:p>
            <a:pPr marL="0" indent="0">
              <a:buNone/>
            </a:pPr>
            <a:r>
              <a:rPr lang="en-GB" dirty="0"/>
              <a:t>Guilt was no longer the founding engagement of YJT</a:t>
            </a:r>
          </a:p>
          <a:p>
            <a:pPr marL="0" indent="0">
              <a:buNone/>
            </a:pPr>
            <a:r>
              <a:rPr lang="en-GB" dirty="0"/>
              <a:t>Intervention triggered without an offence being committed</a:t>
            </a:r>
          </a:p>
          <a:p>
            <a:pPr marL="0" indent="0">
              <a:buNone/>
            </a:pPr>
            <a:r>
              <a:rPr lang="en-GB" dirty="0"/>
              <a:t>Children with certain characters or a way of life was judged to be failing or posing risk.</a:t>
            </a:r>
          </a:p>
          <a:p>
            <a:pPr marL="0" indent="0">
              <a:buNone/>
            </a:pPr>
            <a:r>
              <a:rPr lang="en-GB" dirty="0"/>
              <a:t>Perceived risk is not crime, yet terms such as ‘potential offender’, ‘pre-delinquent’ and ‘crime-prone’ are increasingly mobilised to legitimise formal intervention</a:t>
            </a:r>
          </a:p>
        </p:txBody>
      </p:sp>
      <p:pic>
        <p:nvPicPr>
          <p:cNvPr id="4" name="Audio 3">
            <a:hlinkClick r:id="" action="ppaction://media"/>
            <a:extLst>
              <a:ext uri="{FF2B5EF4-FFF2-40B4-BE49-F238E27FC236}">
                <a16:creationId xmlns:a16="http://schemas.microsoft.com/office/drawing/2014/main" id="{FC96718D-1402-4118-BB98-7F73973379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53052274"/>
      </p:ext>
    </p:extLst>
  </p:cSld>
  <p:clrMapOvr>
    <a:masterClrMapping/>
  </p:clrMapOvr>
  <mc:AlternateContent xmlns:mc="http://schemas.openxmlformats.org/markup-compatibility/2006">
    <mc:Choice xmlns:p14="http://schemas.microsoft.com/office/powerpoint/2010/main" Requires="p14">
      <p:transition spd="slow" p14:dur="2000" advTm="66476"/>
    </mc:Choice>
    <mc:Fallback>
      <p:transition spd="slow" advTm="66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50B9B1-3103-4BC6-9AE2-43D24EAEF77A}"/>
              </a:ext>
            </a:extLst>
          </p:cNvPr>
          <p:cNvPicPr>
            <a:picLocks noChangeAspect="1"/>
          </p:cNvPicPr>
          <p:nvPr/>
        </p:nvPicPr>
        <p:blipFill>
          <a:blip r:embed="rId5"/>
          <a:stretch>
            <a:fillRect/>
          </a:stretch>
        </p:blipFill>
        <p:spPr>
          <a:xfrm>
            <a:off x="393895" y="633412"/>
            <a:ext cx="11366696" cy="5591175"/>
          </a:xfrm>
          <a:prstGeom prst="rect">
            <a:avLst/>
          </a:prstGeom>
        </p:spPr>
      </p:pic>
      <p:pic>
        <p:nvPicPr>
          <p:cNvPr id="3" name="Audio 2">
            <a:hlinkClick r:id="" action="ppaction://media"/>
            <a:extLst>
              <a:ext uri="{FF2B5EF4-FFF2-40B4-BE49-F238E27FC236}">
                <a16:creationId xmlns:a16="http://schemas.microsoft.com/office/drawing/2014/main" id="{7CA79CC6-BD59-4534-B8E4-C692A48D47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9083920"/>
      </p:ext>
    </p:extLst>
  </p:cSld>
  <p:clrMapOvr>
    <a:masterClrMapping/>
  </p:clrMapOvr>
  <mc:AlternateContent xmlns:mc="http://schemas.openxmlformats.org/markup-compatibility/2006">
    <mc:Choice xmlns:p14="http://schemas.microsoft.com/office/powerpoint/2010/main" Requires="p14">
      <p:transition spd="slow" p14:dur="2000" advTm="144146"/>
    </mc:Choice>
    <mc:Fallback>
      <p:transition spd="slow" advTm="144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73233-9DD1-4B6D-9D53-606751C11FD5}"/>
              </a:ext>
            </a:extLst>
          </p:cNvPr>
          <p:cNvSpPr>
            <a:spLocks noGrp="1"/>
          </p:cNvSpPr>
          <p:nvPr>
            <p:ph type="title"/>
          </p:nvPr>
        </p:nvSpPr>
        <p:spPr>
          <a:xfrm>
            <a:off x="686834" y="1153572"/>
            <a:ext cx="3200400" cy="4461163"/>
          </a:xfrm>
        </p:spPr>
        <p:txBody>
          <a:bodyPr>
            <a:normAutofit/>
          </a:bodyPr>
          <a:lstStyle/>
          <a:p>
            <a:r>
              <a:rPr lang="en-GB" b="1">
                <a:solidFill>
                  <a:srgbClr val="FFFFFF"/>
                </a:solidFill>
              </a:rPr>
              <a:t>Gateway into Youth Justice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857752-B453-444D-9744-4FD007D2ACB6}"/>
              </a:ext>
            </a:extLst>
          </p:cNvPr>
          <p:cNvSpPr>
            <a:spLocks noGrp="1"/>
          </p:cNvSpPr>
          <p:nvPr>
            <p:ph idx="1"/>
          </p:nvPr>
        </p:nvSpPr>
        <p:spPr>
          <a:xfrm>
            <a:off x="4447308" y="591344"/>
            <a:ext cx="6906491" cy="5585619"/>
          </a:xfrm>
        </p:spPr>
        <p:txBody>
          <a:bodyPr anchor="ctr">
            <a:normAutofit/>
          </a:bodyPr>
          <a:lstStyle/>
          <a:p>
            <a:r>
              <a:rPr lang="en-GB" dirty="0"/>
              <a:t>In the year ending March 2019: </a:t>
            </a:r>
          </a:p>
          <a:p>
            <a:r>
              <a:rPr lang="en-GB" dirty="0"/>
              <a:t>There were just over 60,200 arrests of children (aged 10-17) </a:t>
            </a:r>
          </a:p>
          <a:p>
            <a:r>
              <a:rPr lang="en-GB" dirty="0"/>
              <a:t>A decreased by 77% over the last ten years</a:t>
            </a:r>
          </a:p>
          <a:p>
            <a:r>
              <a:rPr lang="en-GB" dirty="0"/>
              <a:t>A decrease of 5% in the last year. </a:t>
            </a:r>
          </a:p>
          <a:p>
            <a:r>
              <a:rPr lang="en-GB" dirty="0"/>
              <a:t>Black children were over four times more likely than White children to be arrested. </a:t>
            </a:r>
          </a:p>
          <a:p>
            <a:r>
              <a:rPr lang="en-GB" dirty="0"/>
              <a:t>Around 8,600 youth cautions were given to children in England and Wales. </a:t>
            </a:r>
          </a:p>
          <a:p>
            <a:r>
              <a:rPr lang="en-GB" dirty="0"/>
              <a:t>A decrease of 23% in the last year.</a:t>
            </a:r>
          </a:p>
        </p:txBody>
      </p:sp>
      <p:pic>
        <p:nvPicPr>
          <p:cNvPr id="4" name="Audio 3">
            <a:hlinkClick r:id="" action="ppaction://media"/>
            <a:extLst>
              <a:ext uri="{FF2B5EF4-FFF2-40B4-BE49-F238E27FC236}">
                <a16:creationId xmlns:a16="http://schemas.microsoft.com/office/drawing/2014/main" id="{27ADE359-46BB-4D54-8036-59312A5BEE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53444927"/>
      </p:ext>
    </p:extLst>
  </p:cSld>
  <p:clrMapOvr>
    <a:masterClrMapping/>
  </p:clrMapOvr>
  <mc:AlternateContent xmlns:mc="http://schemas.openxmlformats.org/markup-compatibility/2006">
    <mc:Choice xmlns:p14="http://schemas.microsoft.com/office/powerpoint/2010/main" Requires="p14">
      <p:transition spd="slow" p14:dur="2000" advTm="72613"/>
    </mc:Choice>
    <mc:Fallback>
      <p:transition spd="slow" advTm="72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73233-9DD1-4B6D-9D53-606751C11FD5}"/>
              </a:ext>
            </a:extLst>
          </p:cNvPr>
          <p:cNvSpPr>
            <a:spLocks noGrp="1"/>
          </p:cNvSpPr>
          <p:nvPr>
            <p:ph type="title"/>
          </p:nvPr>
        </p:nvSpPr>
        <p:spPr>
          <a:xfrm>
            <a:off x="838200" y="365126"/>
            <a:ext cx="10515600" cy="1013970"/>
          </a:xfrm>
        </p:spPr>
        <p:txBody>
          <a:bodyPr>
            <a:normAutofit/>
          </a:bodyPr>
          <a:lstStyle/>
          <a:p>
            <a:r>
              <a:rPr lang="en-GB" sz="4000" dirty="0"/>
              <a:t>First time entrants to the Youth Justice System</a:t>
            </a:r>
          </a:p>
        </p:txBody>
      </p:sp>
      <p:sp>
        <p:nvSpPr>
          <p:cNvPr id="3" name="Content Placeholder 2">
            <a:extLst>
              <a:ext uri="{FF2B5EF4-FFF2-40B4-BE49-F238E27FC236}">
                <a16:creationId xmlns:a16="http://schemas.microsoft.com/office/drawing/2014/main" id="{AC857752-B453-444D-9744-4FD007D2ACB6}"/>
              </a:ext>
            </a:extLst>
          </p:cNvPr>
          <p:cNvSpPr>
            <a:spLocks noGrp="1"/>
          </p:cNvSpPr>
          <p:nvPr>
            <p:ph idx="1"/>
          </p:nvPr>
        </p:nvSpPr>
        <p:spPr>
          <a:xfrm>
            <a:off x="838200" y="1603948"/>
            <a:ext cx="10515600" cy="4573015"/>
          </a:xfrm>
        </p:spPr>
        <p:txBody>
          <a:bodyPr>
            <a:normAutofit/>
          </a:bodyPr>
          <a:lstStyle/>
          <a:p>
            <a:r>
              <a:rPr lang="en-GB" dirty="0"/>
              <a:t>FTE are children aged 10-17 who receive their first youth caution or court sentence recorded on the Police National Computer</a:t>
            </a:r>
          </a:p>
          <a:p>
            <a:r>
              <a:rPr lang="en-GB" dirty="0"/>
              <a:t>In the year ending March 2019: </a:t>
            </a:r>
          </a:p>
          <a:p>
            <a:r>
              <a:rPr lang="en-GB" dirty="0"/>
              <a:t>11,900 first time entrants (FTEs) to the Youth Justice System (YJS). </a:t>
            </a:r>
          </a:p>
          <a:p>
            <a:r>
              <a:rPr lang="en-GB" dirty="0"/>
              <a:t>The number of FTEs has continued to fall,</a:t>
            </a:r>
          </a:p>
          <a:p>
            <a:r>
              <a:rPr lang="en-GB" dirty="0"/>
              <a:t>The proportion of FTEs receiving a court sentence for their first offence has continued to increase from 10% to 45% since the year ending March 2009. </a:t>
            </a:r>
          </a:p>
        </p:txBody>
      </p:sp>
      <p:pic>
        <p:nvPicPr>
          <p:cNvPr id="4" name="Audio 3">
            <a:hlinkClick r:id="" action="ppaction://media"/>
            <a:extLst>
              <a:ext uri="{FF2B5EF4-FFF2-40B4-BE49-F238E27FC236}">
                <a16:creationId xmlns:a16="http://schemas.microsoft.com/office/drawing/2014/main" id="{8132DED6-7B75-45E3-9E58-4472678D32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69540567"/>
      </p:ext>
    </p:extLst>
  </p:cSld>
  <p:clrMapOvr>
    <a:masterClrMapping/>
  </p:clrMapOvr>
  <mc:AlternateContent xmlns:mc="http://schemas.openxmlformats.org/markup-compatibility/2006">
    <mc:Choice xmlns:p14="http://schemas.microsoft.com/office/powerpoint/2010/main" Requires="p14">
      <p:transition spd="slow" p14:dur="2000" advTm="59344"/>
    </mc:Choice>
    <mc:Fallback>
      <p:transition spd="slow" advTm="59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6FE3875-9765-43F8-9E3E-43F4FA662E9A}"/>
              </a:ext>
            </a:extLst>
          </p:cNvPr>
          <p:cNvPicPr>
            <a:picLocks noGrp="1" noChangeAspect="1"/>
          </p:cNvPicPr>
          <p:nvPr>
            <p:ph idx="1"/>
          </p:nvPr>
        </p:nvPicPr>
        <p:blipFill rotWithShape="1">
          <a:blip r:embed="rId5"/>
          <a:srcRect b="9910"/>
          <a:stretch/>
        </p:blipFill>
        <p:spPr>
          <a:xfrm>
            <a:off x="457200" y="457200"/>
            <a:ext cx="11277600" cy="5943600"/>
          </a:xfrm>
          <a:prstGeom prst="rect">
            <a:avLst/>
          </a:prstGeom>
        </p:spPr>
      </p:pic>
      <p:pic>
        <p:nvPicPr>
          <p:cNvPr id="2" name="Audio 1">
            <a:hlinkClick r:id="" action="ppaction://media"/>
            <a:extLst>
              <a:ext uri="{FF2B5EF4-FFF2-40B4-BE49-F238E27FC236}">
                <a16:creationId xmlns:a16="http://schemas.microsoft.com/office/drawing/2014/main" id="{12CD1F81-E5B8-4196-8362-72CEA3F414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04378191"/>
      </p:ext>
    </p:extLst>
  </p:cSld>
  <p:clrMapOvr>
    <a:masterClrMapping/>
  </p:clrMapOvr>
  <mc:AlternateContent xmlns:mc="http://schemas.openxmlformats.org/markup-compatibility/2006">
    <mc:Choice xmlns:p14="http://schemas.microsoft.com/office/powerpoint/2010/main" Requires="p14">
      <p:transition spd="slow" p14:dur="2000" advTm="27075"/>
    </mc:Choice>
    <mc:Fallback>
      <p:transition spd="slow" advTm="27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hart, line chart&#10;&#10;Description automatically generated">
            <a:extLst>
              <a:ext uri="{FF2B5EF4-FFF2-40B4-BE49-F238E27FC236}">
                <a16:creationId xmlns:a16="http://schemas.microsoft.com/office/drawing/2014/main" id="{2B7385CE-6E84-4066-B199-F83015275001}"/>
              </a:ext>
            </a:extLst>
          </p:cNvPr>
          <p:cNvPicPr>
            <a:picLocks noChangeAspect="1"/>
          </p:cNvPicPr>
          <p:nvPr/>
        </p:nvPicPr>
        <p:blipFill>
          <a:blip r:embed="rId5"/>
          <a:stretch>
            <a:fillRect/>
          </a:stretch>
        </p:blipFill>
        <p:spPr>
          <a:xfrm>
            <a:off x="1101377" y="457200"/>
            <a:ext cx="9989246" cy="5943600"/>
          </a:xfrm>
          <a:prstGeom prst="rect">
            <a:avLst/>
          </a:prstGeom>
        </p:spPr>
      </p:pic>
      <p:pic>
        <p:nvPicPr>
          <p:cNvPr id="3" name="Audio 2">
            <a:hlinkClick r:id="" action="ppaction://media"/>
            <a:extLst>
              <a:ext uri="{FF2B5EF4-FFF2-40B4-BE49-F238E27FC236}">
                <a16:creationId xmlns:a16="http://schemas.microsoft.com/office/drawing/2014/main" id="{F76AF4BF-468A-4200-8A29-6B278470A5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21800572"/>
      </p:ext>
    </p:extLst>
  </p:cSld>
  <p:clrMapOvr>
    <a:masterClrMapping/>
  </p:clrMapOvr>
  <mc:AlternateContent xmlns:mc="http://schemas.openxmlformats.org/markup-compatibility/2006">
    <mc:Choice xmlns:p14="http://schemas.microsoft.com/office/powerpoint/2010/main" Requires="p14">
      <p:transition spd="slow" p14:dur="2000" advTm="28305"/>
    </mc:Choice>
    <mc:Fallback>
      <p:transition spd="slow" advTm="28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art, bar chart&#10;&#10;Description automatically generated">
            <a:extLst>
              <a:ext uri="{FF2B5EF4-FFF2-40B4-BE49-F238E27FC236}">
                <a16:creationId xmlns:a16="http://schemas.microsoft.com/office/drawing/2014/main" id="{80BE27EA-B4B4-49FF-87E6-EAD2608EAA57}"/>
              </a:ext>
            </a:extLst>
          </p:cNvPr>
          <p:cNvPicPr>
            <a:picLocks noGrp="1" noChangeAspect="1"/>
          </p:cNvPicPr>
          <p:nvPr>
            <p:ph idx="1"/>
          </p:nvPr>
        </p:nvPicPr>
        <p:blipFill rotWithShape="1">
          <a:blip r:embed="rId4"/>
          <a:srcRect r="5128"/>
          <a:stretch/>
        </p:blipFill>
        <p:spPr>
          <a:xfrm>
            <a:off x="457200" y="457200"/>
            <a:ext cx="11277600" cy="5943600"/>
          </a:xfrm>
          <a:prstGeom prst="rect">
            <a:avLst/>
          </a:prstGeom>
        </p:spPr>
      </p:pic>
      <p:pic>
        <p:nvPicPr>
          <p:cNvPr id="2" name="Audio 1">
            <a:hlinkClick r:id="" action="ppaction://media"/>
            <a:extLst>
              <a:ext uri="{FF2B5EF4-FFF2-40B4-BE49-F238E27FC236}">
                <a16:creationId xmlns:a16="http://schemas.microsoft.com/office/drawing/2014/main" id="{04B85FDC-886D-431B-B8AE-D7C4C5F1A0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7860086"/>
      </p:ext>
    </p:extLst>
  </p:cSld>
  <p:clrMapOvr>
    <a:masterClrMapping/>
  </p:clrMapOvr>
  <mc:AlternateContent xmlns:mc="http://schemas.openxmlformats.org/markup-compatibility/2006">
    <mc:Choice xmlns:p14="http://schemas.microsoft.com/office/powerpoint/2010/main" Requires="p14">
      <p:transition spd="slow" p14:dur="2000" advTm="57712"/>
    </mc:Choice>
    <mc:Fallback>
      <p:transition spd="slow" advTm="57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hart, bar chart&#10;&#10;Description automatically generated">
            <a:extLst>
              <a:ext uri="{FF2B5EF4-FFF2-40B4-BE49-F238E27FC236}">
                <a16:creationId xmlns:a16="http://schemas.microsoft.com/office/drawing/2014/main" id="{22877014-3877-4615-A1E8-6185D8496C49}"/>
              </a:ext>
            </a:extLst>
          </p:cNvPr>
          <p:cNvPicPr>
            <a:picLocks noChangeAspect="1"/>
          </p:cNvPicPr>
          <p:nvPr/>
        </p:nvPicPr>
        <p:blipFill>
          <a:blip r:embed="rId4"/>
          <a:stretch>
            <a:fillRect/>
          </a:stretch>
        </p:blipFill>
        <p:spPr>
          <a:xfrm>
            <a:off x="1230439" y="643467"/>
            <a:ext cx="9731122" cy="5571066"/>
          </a:xfrm>
          <a:prstGeom prst="rect">
            <a:avLst/>
          </a:prstGeom>
        </p:spPr>
      </p:pic>
      <p:pic>
        <p:nvPicPr>
          <p:cNvPr id="3" name="Audio 2">
            <a:hlinkClick r:id="" action="ppaction://media"/>
            <a:extLst>
              <a:ext uri="{FF2B5EF4-FFF2-40B4-BE49-F238E27FC236}">
                <a16:creationId xmlns:a16="http://schemas.microsoft.com/office/drawing/2014/main" id="{B97B9592-A6EC-4330-B291-EA01B57BE1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1434072"/>
      </p:ext>
    </p:extLst>
  </p:cSld>
  <p:clrMapOvr>
    <a:masterClrMapping/>
  </p:clrMapOvr>
  <mc:AlternateContent xmlns:mc="http://schemas.openxmlformats.org/markup-compatibility/2006">
    <mc:Choice xmlns:p14="http://schemas.microsoft.com/office/powerpoint/2010/main" Requires="p14">
      <p:transition spd="slow" p14:dur="2000" advTm="31440"/>
    </mc:Choice>
    <mc:Fallback>
      <p:transition spd="slow" advTm="3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657F328-5BD8-4070-B26A-3E75283112A3}"/>
              </a:ext>
            </a:extLst>
          </p:cNvPr>
          <p:cNvPicPr>
            <a:picLocks noChangeAspect="1"/>
          </p:cNvPicPr>
          <p:nvPr/>
        </p:nvPicPr>
        <p:blipFill>
          <a:blip r:embed="rId4"/>
          <a:stretch>
            <a:fillRect/>
          </a:stretch>
        </p:blipFill>
        <p:spPr>
          <a:xfrm>
            <a:off x="643467" y="689103"/>
            <a:ext cx="10905066" cy="5479794"/>
          </a:xfrm>
          <a:prstGeom prst="rect">
            <a:avLst/>
          </a:prstGeom>
        </p:spPr>
      </p:pic>
      <p:pic>
        <p:nvPicPr>
          <p:cNvPr id="5" name="Audio 4">
            <a:hlinkClick r:id="" action="ppaction://media"/>
            <a:extLst>
              <a:ext uri="{FF2B5EF4-FFF2-40B4-BE49-F238E27FC236}">
                <a16:creationId xmlns:a16="http://schemas.microsoft.com/office/drawing/2014/main" id="{9FD56761-02D2-4B74-81D0-CFCFB696F2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95473641"/>
      </p:ext>
    </p:extLst>
  </p:cSld>
  <p:clrMapOvr>
    <a:masterClrMapping/>
  </p:clrMapOvr>
  <mc:AlternateContent xmlns:mc="http://schemas.openxmlformats.org/markup-compatibility/2006">
    <mc:Choice xmlns:p14="http://schemas.microsoft.com/office/powerpoint/2010/main" Requires="p14">
      <p:transition spd="slow" p14:dur="2000" advTm="97829"/>
    </mc:Choice>
    <mc:Fallback>
      <p:transition spd="slow" advTm="97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24"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4B73233-9DD1-4B6D-9D53-606751C11FD5}"/>
              </a:ext>
            </a:extLst>
          </p:cNvPr>
          <p:cNvSpPr>
            <a:spLocks noGrp="1"/>
          </p:cNvSpPr>
          <p:nvPr>
            <p:ph type="title"/>
          </p:nvPr>
        </p:nvSpPr>
        <p:spPr>
          <a:xfrm>
            <a:off x="7835106" y="1132517"/>
            <a:ext cx="3246509" cy="4367531"/>
          </a:xfrm>
        </p:spPr>
        <p:txBody>
          <a:bodyPr>
            <a:normAutofit/>
          </a:bodyPr>
          <a:lstStyle/>
          <a:p>
            <a:r>
              <a:rPr lang="en-GB">
                <a:solidFill>
                  <a:srgbClr val="FFFFFF"/>
                </a:solidFill>
              </a:rPr>
              <a:t>Comparisons with the adult system</a:t>
            </a:r>
          </a:p>
        </p:txBody>
      </p:sp>
      <p:sp>
        <p:nvSpPr>
          <p:cNvPr id="3" name="Content Placeholder 2">
            <a:extLst>
              <a:ext uri="{FF2B5EF4-FFF2-40B4-BE49-F238E27FC236}">
                <a16:creationId xmlns:a16="http://schemas.microsoft.com/office/drawing/2014/main" id="{AC857752-B453-444D-9744-4FD007D2ACB6}"/>
              </a:ext>
            </a:extLst>
          </p:cNvPr>
          <p:cNvSpPr>
            <a:spLocks noGrp="1"/>
          </p:cNvSpPr>
          <p:nvPr>
            <p:ph idx="1"/>
          </p:nvPr>
        </p:nvSpPr>
        <p:spPr>
          <a:xfrm>
            <a:off x="838200" y="359764"/>
            <a:ext cx="6300975" cy="6182768"/>
          </a:xfrm>
        </p:spPr>
        <p:txBody>
          <a:bodyPr anchor="ctr">
            <a:normAutofit/>
          </a:bodyPr>
          <a:lstStyle/>
          <a:p>
            <a:r>
              <a:rPr lang="en-GB" sz="2400" dirty="0"/>
              <a:t>The number of both adult and child first time entrants (FTEs) has continued to fall. </a:t>
            </a:r>
          </a:p>
          <a:p>
            <a:r>
              <a:rPr lang="en-GB" sz="2400" dirty="0"/>
              <a:t>Since the year ending March 2009, the number of 10-17 year old FTEs has fallen by 85%, compared to a 54% decrease in adult (18+) FTEs. </a:t>
            </a:r>
          </a:p>
          <a:p>
            <a:r>
              <a:rPr lang="en-GB" sz="2400" dirty="0"/>
              <a:t>The number of offences involving a knife or offensive weapon committed by children fell by 1% in the last year, but increased by 6% for adults (18+). </a:t>
            </a:r>
          </a:p>
          <a:p>
            <a:r>
              <a:rPr lang="en-GB" sz="2400" dirty="0"/>
              <a:t>For the year ending March 2019, children and young people had the highest reoffending rate of the age groups, at 38.4% compared to 29.0% for young adults (aged 18-20) and 28.5% for adults (aged 21 and over)</a:t>
            </a:r>
          </a:p>
        </p:txBody>
      </p:sp>
      <p:pic>
        <p:nvPicPr>
          <p:cNvPr id="5" name="Audio 4">
            <a:hlinkClick r:id="" action="ppaction://media"/>
            <a:extLst>
              <a:ext uri="{FF2B5EF4-FFF2-40B4-BE49-F238E27FC236}">
                <a16:creationId xmlns:a16="http://schemas.microsoft.com/office/drawing/2014/main" id="{47067A26-2A66-4D93-8A44-DFCD57A6B6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10695878"/>
      </p:ext>
    </p:extLst>
  </p:cSld>
  <p:clrMapOvr>
    <a:masterClrMapping/>
  </p:clrMapOvr>
  <mc:AlternateContent xmlns:mc="http://schemas.openxmlformats.org/markup-compatibility/2006">
    <mc:Choice xmlns:p14="http://schemas.microsoft.com/office/powerpoint/2010/main" Requires="p14">
      <p:transition spd="slow" p14:dur="2000" advTm="71455"/>
    </mc:Choice>
    <mc:Fallback>
      <p:transition spd="slow" advTm="71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416B90-6D24-4B76-A826-2CDEDD34A36A}"/>
              </a:ext>
            </a:extLst>
          </p:cNvPr>
          <p:cNvPicPr>
            <a:picLocks noChangeAspect="1"/>
          </p:cNvPicPr>
          <p:nvPr/>
        </p:nvPicPr>
        <p:blipFill>
          <a:blip r:embed="rId5"/>
          <a:stretch>
            <a:fillRect/>
          </a:stretch>
        </p:blipFill>
        <p:spPr>
          <a:xfrm>
            <a:off x="494675" y="175020"/>
            <a:ext cx="11293977" cy="5866016"/>
          </a:xfrm>
          <a:prstGeom prst="rect">
            <a:avLst/>
          </a:prstGeom>
        </p:spPr>
      </p:pic>
      <p:pic>
        <p:nvPicPr>
          <p:cNvPr id="4" name="Audio 3">
            <a:hlinkClick r:id="" action="ppaction://media"/>
            <a:extLst>
              <a:ext uri="{FF2B5EF4-FFF2-40B4-BE49-F238E27FC236}">
                <a16:creationId xmlns:a16="http://schemas.microsoft.com/office/drawing/2014/main" id="{6FE40878-05E3-4DC8-977E-BAD6425D3D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41907349"/>
      </p:ext>
    </p:extLst>
  </p:cSld>
  <p:clrMapOvr>
    <a:masterClrMapping/>
  </p:clrMapOvr>
  <mc:AlternateContent xmlns:mc="http://schemas.openxmlformats.org/markup-compatibility/2006">
    <mc:Choice xmlns:p14="http://schemas.microsoft.com/office/powerpoint/2010/main" Requires="p14">
      <p:transition spd="slow" p14:dur="2000" advTm="41511"/>
    </mc:Choice>
    <mc:Fallback>
      <p:transition spd="slow" advTm="41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16791-FFCA-4A14-90E1-003598A26CC9}"/>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Child Imprisonment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61B83A-62ED-4D79-AFB3-34AD50934882}"/>
              </a:ext>
            </a:extLst>
          </p:cNvPr>
          <p:cNvSpPr>
            <a:spLocks noGrp="1"/>
          </p:cNvSpPr>
          <p:nvPr>
            <p:ph idx="1"/>
          </p:nvPr>
        </p:nvSpPr>
        <p:spPr>
          <a:xfrm>
            <a:off x="4447308" y="591344"/>
            <a:ext cx="6906491" cy="5585619"/>
          </a:xfrm>
        </p:spPr>
        <p:txBody>
          <a:bodyPr anchor="ctr">
            <a:normAutofit/>
          </a:bodyPr>
          <a:lstStyle/>
          <a:p>
            <a:r>
              <a:rPr lang="en-GB" sz="2400" dirty="0"/>
              <a:t>Nature of child imprisonment is often under Parliamentary &amp; Society scrutiny.</a:t>
            </a:r>
          </a:p>
          <a:p>
            <a:r>
              <a:rPr lang="en-GB" sz="2400" dirty="0"/>
              <a:t>People are sent to prison as a punishment, not for punishment </a:t>
            </a:r>
          </a:p>
          <a:p>
            <a:r>
              <a:rPr lang="en-GB" sz="2400" dirty="0"/>
              <a:t>The Prison Reform Trust (2008) commissioned a study of 6,000 children in prison</a:t>
            </a:r>
          </a:p>
          <a:p>
            <a:r>
              <a:rPr lang="en-GB" sz="2400" dirty="0"/>
              <a:t>Around 40 per cent of those children had been on the child protection register. About 70 per cent were already known to social service.</a:t>
            </a:r>
          </a:p>
          <a:p>
            <a:r>
              <a:rPr lang="en-GB" sz="2400" dirty="0"/>
              <a:t>‘They have the muscles of an adult, but they are young me crying out for help’.</a:t>
            </a:r>
          </a:p>
          <a:p>
            <a:r>
              <a:rPr lang="en-GB" sz="2400" dirty="0"/>
              <a:t>No question that some need to be in prison but the system is totally overburdened and under resourced that does not work. </a:t>
            </a:r>
          </a:p>
        </p:txBody>
      </p:sp>
      <p:pic>
        <p:nvPicPr>
          <p:cNvPr id="5" name="Audio 4">
            <a:hlinkClick r:id="" action="ppaction://media"/>
            <a:extLst>
              <a:ext uri="{FF2B5EF4-FFF2-40B4-BE49-F238E27FC236}">
                <a16:creationId xmlns:a16="http://schemas.microsoft.com/office/drawing/2014/main" id="{624C62A7-B7F5-431F-B8BE-8E60B089B2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8289976"/>
      </p:ext>
    </p:extLst>
  </p:cSld>
  <p:clrMapOvr>
    <a:masterClrMapping/>
  </p:clrMapOvr>
  <mc:AlternateContent xmlns:mc="http://schemas.openxmlformats.org/markup-compatibility/2006">
    <mc:Choice xmlns:p14="http://schemas.microsoft.com/office/powerpoint/2010/main" Requires="p14">
      <p:transition spd="slow" p14:dur="2000" advTm="148122"/>
    </mc:Choice>
    <mc:Fallback>
      <p:transition spd="slow" advTm="148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CCDB1-3275-4599-B9E9-1CEBE7B11F35}"/>
              </a:ext>
            </a:extLst>
          </p:cNvPr>
          <p:cNvSpPr>
            <a:spLocks noGrp="1"/>
          </p:cNvSpPr>
          <p:nvPr>
            <p:ph type="title"/>
          </p:nvPr>
        </p:nvSpPr>
        <p:spPr>
          <a:xfrm>
            <a:off x="686834" y="1153572"/>
            <a:ext cx="3200400" cy="4461163"/>
          </a:xfrm>
        </p:spPr>
        <p:txBody>
          <a:bodyPr>
            <a:normAutofit/>
          </a:bodyPr>
          <a:lstStyle/>
          <a:p>
            <a:r>
              <a:rPr lang="en-GB" b="1">
                <a:solidFill>
                  <a:srgbClr val="FFFFFF"/>
                </a:solidFill>
              </a:rPr>
              <a:t>Juliet Lyon, Director of the Prison Reform Trust (2007)</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5BC8E4-731E-4D18-8748-028F5EDF2441}"/>
              </a:ext>
            </a:extLst>
          </p:cNvPr>
          <p:cNvSpPr>
            <a:spLocks noGrp="1"/>
          </p:cNvSpPr>
          <p:nvPr>
            <p:ph idx="1"/>
          </p:nvPr>
        </p:nvSpPr>
        <p:spPr>
          <a:xfrm>
            <a:off x="4447308" y="591344"/>
            <a:ext cx="6906491" cy="5585619"/>
          </a:xfrm>
        </p:spPr>
        <p:txBody>
          <a:bodyPr anchor="ctr">
            <a:normAutofit/>
          </a:bodyPr>
          <a:lstStyle/>
          <a:p>
            <a:r>
              <a:rPr lang="en-GB" sz="4400" i="1" dirty="0"/>
              <a:t>“If you ever wanted to build up the adult prison population of the future, then you would lock up children and young people in bleak, unhealthy institutions”.</a:t>
            </a:r>
          </a:p>
          <a:p>
            <a:endParaRPr lang="en-GB" i="1" dirty="0"/>
          </a:p>
        </p:txBody>
      </p:sp>
      <p:pic>
        <p:nvPicPr>
          <p:cNvPr id="4" name="Audio 3">
            <a:hlinkClick r:id="" action="ppaction://media"/>
            <a:extLst>
              <a:ext uri="{FF2B5EF4-FFF2-40B4-BE49-F238E27FC236}">
                <a16:creationId xmlns:a16="http://schemas.microsoft.com/office/drawing/2014/main" id="{CBB462E4-B66A-4983-971D-38673115F2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04837037"/>
      </p:ext>
    </p:extLst>
  </p:cSld>
  <p:clrMapOvr>
    <a:masterClrMapping/>
  </p:clrMapOvr>
  <mc:AlternateContent xmlns:mc="http://schemas.openxmlformats.org/markup-compatibility/2006">
    <mc:Choice xmlns:p14="http://schemas.microsoft.com/office/powerpoint/2010/main" Requires="p14">
      <p:transition spd="slow" p14:dur="2000" advTm="34729"/>
    </mc:Choice>
    <mc:Fallback>
      <p:transition spd="slow" advTm="34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792CF-461C-4507-98FB-08C26F20E7B1}"/>
              </a:ext>
            </a:extLst>
          </p:cNvPr>
          <p:cNvSpPr>
            <a:spLocks noGrp="1"/>
          </p:cNvSpPr>
          <p:nvPr>
            <p:ph type="title"/>
          </p:nvPr>
        </p:nvSpPr>
        <p:spPr>
          <a:xfrm>
            <a:off x="838200" y="365126"/>
            <a:ext cx="10515600" cy="819098"/>
          </a:xfrm>
        </p:spPr>
        <p:txBody>
          <a:bodyPr>
            <a:normAutofit fontScale="90000"/>
          </a:bodyPr>
          <a:lstStyle/>
          <a:p>
            <a:r>
              <a:rPr lang="en-GB" dirty="0"/>
              <a:t>Proven reoffending by children and young people</a:t>
            </a:r>
          </a:p>
        </p:txBody>
      </p:sp>
      <p:sp>
        <p:nvSpPr>
          <p:cNvPr id="3" name="Content Placeholder 2">
            <a:extLst>
              <a:ext uri="{FF2B5EF4-FFF2-40B4-BE49-F238E27FC236}">
                <a16:creationId xmlns:a16="http://schemas.microsoft.com/office/drawing/2014/main" id="{7CDBB8DD-B51A-4DCF-9590-E4AE75FA688A}"/>
              </a:ext>
            </a:extLst>
          </p:cNvPr>
          <p:cNvSpPr>
            <a:spLocks noGrp="1"/>
          </p:cNvSpPr>
          <p:nvPr>
            <p:ph idx="1"/>
          </p:nvPr>
        </p:nvSpPr>
        <p:spPr>
          <a:xfrm>
            <a:off x="838200" y="1469036"/>
            <a:ext cx="10515600" cy="4707927"/>
          </a:xfrm>
        </p:spPr>
        <p:txBody>
          <a:bodyPr>
            <a:normAutofit/>
          </a:bodyPr>
          <a:lstStyle/>
          <a:p>
            <a:r>
              <a:rPr lang="en-GB" dirty="0"/>
              <a:t>The long term falls in the number of offenders, reoffenders and reoffences has continued. </a:t>
            </a:r>
          </a:p>
          <a:p>
            <a:r>
              <a:rPr lang="en-GB" dirty="0"/>
              <a:t>The number of reoffenders has fallen by 85%</a:t>
            </a:r>
          </a:p>
          <a:p>
            <a:r>
              <a:rPr lang="en-GB" dirty="0"/>
              <a:t>Of the just under 28,400 children and young people; 38.4% reoffended within 12 months. </a:t>
            </a:r>
          </a:p>
          <a:p>
            <a:r>
              <a:rPr lang="en-GB" dirty="0"/>
              <a:t>Of those children and young people who did reoffend, they committed over 44,100 reoffences giving an average of 4.05 reoffences per reoffender. This is the highest frequency rate seen in the last ten years. </a:t>
            </a:r>
          </a:p>
        </p:txBody>
      </p:sp>
      <p:pic>
        <p:nvPicPr>
          <p:cNvPr id="5" name="Audio 4">
            <a:hlinkClick r:id="" action="ppaction://media"/>
            <a:extLst>
              <a:ext uri="{FF2B5EF4-FFF2-40B4-BE49-F238E27FC236}">
                <a16:creationId xmlns:a16="http://schemas.microsoft.com/office/drawing/2014/main" id="{3C8E8CC9-CE62-437D-82F4-6D279293F1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97024482"/>
      </p:ext>
    </p:extLst>
  </p:cSld>
  <p:clrMapOvr>
    <a:masterClrMapping/>
  </p:clrMapOvr>
  <mc:AlternateContent xmlns:mc="http://schemas.openxmlformats.org/markup-compatibility/2006">
    <mc:Choice xmlns:p14="http://schemas.microsoft.com/office/powerpoint/2010/main" Requires="p14">
      <p:transition spd="slow" p14:dur="2000" advTm="35583"/>
    </mc:Choice>
    <mc:Fallback>
      <p:transition spd="slow" advTm="35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D34943-D594-4D03-82E0-EA19B488F554}"/>
              </a:ext>
            </a:extLst>
          </p:cNvPr>
          <p:cNvPicPr>
            <a:picLocks noChangeAspect="1"/>
          </p:cNvPicPr>
          <p:nvPr/>
        </p:nvPicPr>
        <p:blipFill>
          <a:blip r:embed="rId5"/>
          <a:stretch>
            <a:fillRect/>
          </a:stretch>
        </p:blipFill>
        <p:spPr>
          <a:xfrm>
            <a:off x="20322" y="419725"/>
            <a:ext cx="11642025" cy="5414337"/>
          </a:xfrm>
          <a:prstGeom prst="rect">
            <a:avLst/>
          </a:prstGeom>
        </p:spPr>
      </p:pic>
      <p:pic>
        <p:nvPicPr>
          <p:cNvPr id="7" name="Audio 6">
            <a:hlinkClick r:id="" action="ppaction://media"/>
            <a:extLst>
              <a:ext uri="{FF2B5EF4-FFF2-40B4-BE49-F238E27FC236}">
                <a16:creationId xmlns:a16="http://schemas.microsoft.com/office/drawing/2014/main" id="{E0FE55F4-DFD8-449F-A88D-5C5851179A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865345"/>
      </p:ext>
    </p:extLst>
  </p:cSld>
  <p:clrMapOvr>
    <a:masterClrMapping/>
  </p:clrMapOvr>
  <mc:AlternateContent xmlns:mc="http://schemas.openxmlformats.org/markup-compatibility/2006">
    <mc:Choice xmlns:p14="http://schemas.microsoft.com/office/powerpoint/2010/main" Requires="p14">
      <p:transition spd="slow" p14:dur="2000" advTm="97458"/>
    </mc:Choice>
    <mc:Fallback>
      <p:transition spd="slow" advTm="97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80D3-BC3A-4BF9-9609-BD2ED327C5AF}"/>
              </a:ext>
            </a:extLst>
          </p:cNvPr>
          <p:cNvSpPr>
            <a:spLocks noGrp="1"/>
          </p:cNvSpPr>
          <p:nvPr>
            <p:ph type="title"/>
          </p:nvPr>
        </p:nvSpPr>
        <p:spPr>
          <a:xfrm>
            <a:off x="838200" y="365125"/>
            <a:ext cx="10515600" cy="714167"/>
          </a:xfrm>
        </p:spPr>
        <p:txBody>
          <a:bodyPr>
            <a:normAutofit/>
          </a:bodyPr>
          <a:lstStyle/>
          <a:p>
            <a:r>
              <a:rPr lang="en-GB" sz="2800" dirty="0"/>
              <a:t>Reduction in Offending</a:t>
            </a:r>
          </a:p>
        </p:txBody>
      </p:sp>
      <p:sp>
        <p:nvSpPr>
          <p:cNvPr id="3" name="Content Placeholder 2">
            <a:extLst>
              <a:ext uri="{FF2B5EF4-FFF2-40B4-BE49-F238E27FC236}">
                <a16:creationId xmlns:a16="http://schemas.microsoft.com/office/drawing/2014/main" id="{E6F9ADBA-4E8D-45C5-946F-50E435FB0D79}"/>
              </a:ext>
            </a:extLst>
          </p:cNvPr>
          <p:cNvSpPr>
            <a:spLocks noGrp="1"/>
          </p:cNvSpPr>
          <p:nvPr>
            <p:ph idx="1"/>
          </p:nvPr>
        </p:nvSpPr>
        <p:spPr>
          <a:xfrm>
            <a:off x="838200" y="1229194"/>
            <a:ext cx="10515600" cy="4947770"/>
          </a:xfrm>
        </p:spPr>
        <p:txBody>
          <a:bodyPr>
            <a:normAutofit fontScale="92500" lnSpcReduction="20000"/>
          </a:bodyPr>
          <a:lstStyle/>
          <a:p>
            <a:r>
              <a:rPr lang="en-GB" dirty="0"/>
              <a:t>Rates lower young people not getting caught?</a:t>
            </a:r>
          </a:p>
          <a:p>
            <a:r>
              <a:rPr lang="en-GB" dirty="0"/>
              <a:t>Change in reporting crime?</a:t>
            </a:r>
          </a:p>
          <a:p>
            <a:r>
              <a:rPr lang="en-GB" dirty="0"/>
              <a:t>Shift from diversion, decriminalisation, deinstitutionalisation and due process to responsibility, reparation, restorative [justice] and retribution. Move from justice to welfare. </a:t>
            </a:r>
          </a:p>
          <a:p>
            <a:r>
              <a:rPr lang="en-GB" dirty="0"/>
              <a:t>Use of prison for First Time Entrants</a:t>
            </a:r>
          </a:p>
          <a:p>
            <a:r>
              <a:rPr lang="en-GB" dirty="0"/>
              <a:t>What is known that Childhood experiences, education, employment, drug and alcohol use, health and mental health, needs and attitudes, accommodation before custody, and criminal history effect reoffending in individuals. </a:t>
            </a:r>
          </a:p>
          <a:p>
            <a:pPr fontAlgn="base"/>
            <a:r>
              <a:rPr lang="en-GB" dirty="0"/>
              <a:t>Failing health Prisons: measures Inspectorate of Prisons: safety; respect; purposeful activity and rehabilitation; release planning.</a:t>
            </a:r>
          </a:p>
          <a:p>
            <a:pPr fontAlgn="base"/>
            <a:r>
              <a:rPr lang="en-GB" dirty="0"/>
              <a:t>Drugs misuse, self harming, violence, overcrowding, poor conditions.</a:t>
            </a:r>
          </a:p>
          <a:p>
            <a:endParaRPr lang="en-GB" dirty="0"/>
          </a:p>
        </p:txBody>
      </p:sp>
      <p:pic>
        <p:nvPicPr>
          <p:cNvPr id="5" name="Audio 4">
            <a:hlinkClick r:id="" action="ppaction://media"/>
            <a:extLst>
              <a:ext uri="{FF2B5EF4-FFF2-40B4-BE49-F238E27FC236}">
                <a16:creationId xmlns:a16="http://schemas.microsoft.com/office/drawing/2014/main" id="{384279D6-6B98-47A8-8790-19C19AE66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2326622"/>
      </p:ext>
    </p:extLst>
  </p:cSld>
  <p:clrMapOvr>
    <a:masterClrMapping/>
  </p:clrMapOvr>
  <mc:AlternateContent xmlns:mc="http://schemas.openxmlformats.org/markup-compatibility/2006">
    <mc:Choice xmlns:p14="http://schemas.microsoft.com/office/powerpoint/2010/main" Requires="p14">
      <p:transition spd="slow" p14:dur="2000" advTm="330724"/>
    </mc:Choice>
    <mc:Fallback>
      <p:transition spd="slow" advTm="330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386A3-7DD5-4C61-8931-5D6B807AF42B}"/>
              </a:ext>
            </a:extLst>
          </p:cNvPr>
          <p:cNvSpPr>
            <a:spLocks noGrp="1"/>
          </p:cNvSpPr>
          <p:nvPr>
            <p:ph type="title"/>
          </p:nvPr>
        </p:nvSpPr>
        <p:spPr>
          <a:xfrm>
            <a:off x="838200" y="894027"/>
            <a:ext cx="3494362" cy="4782873"/>
          </a:xfrm>
        </p:spPr>
        <p:txBody>
          <a:bodyPr>
            <a:normAutofit/>
          </a:bodyPr>
          <a:lstStyle/>
          <a:p>
            <a:pPr algn="r"/>
            <a:r>
              <a:rPr lang="en-GB">
                <a:solidFill>
                  <a:schemeClr val="bg1"/>
                </a:solidFill>
              </a:rPr>
              <a:t>Spain &amp; Young Offenders</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E02714-C557-47EE-8AA1-C55480445962}"/>
              </a:ext>
            </a:extLst>
          </p:cNvPr>
          <p:cNvSpPr>
            <a:spLocks noGrp="1"/>
          </p:cNvSpPr>
          <p:nvPr>
            <p:ph idx="1"/>
          </p:nvPr>
        </p:nvSpPr>
        <p:spPr>
          <a:xfrm>
            <a:off x="4976032" y="894027"/>
            <a:ext cx="6377768" cy="4782873"/>
          </a:xfrm>
        </p:spPr>
        <p:txBody>
          <a:bodyPr anchor="ctr">
            <a:normAutofit/>
          </a:bodyPr>
          <a:lstStyle/>
          <a:p>
            <a:r>
              <a:rPr lang="en-GB" sz="2400" dirty="0">
                <a:solidFill>
                  <a:schemeClr val="bg1"/>
                </a:solidFill>
              </a:rPr>
              <a:t>Spain’s adult prisons are almost as overcrowded as Britain’s and rife with discipline problems.</a:t>
            </a:r>
          </a:p>
          <a:p>
            <a:r>
              <a:rPr lang="en-GB" sz="2400" dirty="0">
                <a:solidFill>
                  <a:schemeClr val="bg1"/>
                </a:solidFill>
              </a:rPr>
              <a:t>Youth detention is a different matter in Spain compare to UK</a:t>
            </a:r>
          </a:p>
          <a:p>
            <a:r>
              <a:rPr lang="en-GB" sz="2400" dirty="0">
                <a:solidFill>
                  <a:schemeClr val="bg1"/>
                </a:solidFill>
              </a:rPr>
              <a:t>In the 1990’s a </a:t>
            </a:r>
            <a:r>
              <a:rPr lang="en-GB" sz="2400" dirty="0" err="1">
                <a:solidFill>
                  <a:schemeClr val="bg1"/>
                </a:solidFill>
              </a:rPr>
              <a:t>Diagrama</a:t>
            </a:r>
            <a:r>
              <a:rPr lang="en-GB" sz="2400" dirty="0">
                <a:solidFill>
                  <a:schemeClr val="bg1"/>
                </a:solidFill>
              </a:rPr>
              <a:t> ‘re-education centre’ opened. Now 38 centres &amp; is responsible for virtually all of the Spanish youth custody system</a:t>
            </a:r>
          </a:p>
          <a:p>
            <a:endParaRPr lang="en-GB" sz="2400" dirty="0">
              <a:solidFill>
                <a:schemeClr val="bg1"/>
              </a:solidFill>
            </a:endParaRPr>
          </a:p>
        </p:txBody>
      </p:sp>
      <p:pic>
        <p:nvPicPr>
          <p:cNvPr id="5" name="Audio 4">
            <a:hlinkClick r:id="" action="ppaction://media"/>
            <a:extLst>
              <a:ext uri="{FF2B5EF4-FFF2-40B4-BE49-F238E27FC236}">
                <a16:creationId xmlns:a16="http://schemas.microsoft.com/office/drawing/2014/main" id="{5457C8CD-C2A6-4EE4-896E-8838823A11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67856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1508"/>
    </mc:Choice>
    <mc:Fallback>
      <p:transition spd="slow" advTm="81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47D71-2DEC-408A-8A80-975F7FA18E79}"/>
              </a:ext>
            </a:extLst>
          </p:cNvPr>
          <p:cNvSpPr>
            <a:spLocks noGrp="1"/>
          </p:cNvSpPr>
          <p:nvPr>
            <p:ph type="title"/>
          </p:nvPr>
        </p:nvSpPr>
        <p:spPr>
          <a:xfrm>
            <a:off x="838200" y="894027"/>
            <a:ext cx="3494362" cy="4782873"/>
          </a:xfrm>
        </p:spPr>
        <p:txBody>
          <a:bodyPr>
            <a:normAutofit/>
          </a:bodyPr>
          <a:lstStyle/>
          <a:p>
            <a:pPr algn="r"/>
            <a:r>
              <a:rPr lang="en-GB">
                <a:solidFill>
                  <a:schemeClr val="bg1"/>
                </a:solidFill>
              </a:rPr>
              <a:t>Spanish centres</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1D9EE2-30A7-4D7F-A4FB-1A2A353710BB}"/>
              </a:ext>
            </a:extLst>
          </p:cNvPr>
          <p:cNvSpPr>
            <a:spLocks noGrp="1"/>
          </p:cNvSpPr>
          <p:nvPr>
            <p:ph idx="1"/>
          </p:nvPr>
        </p:nvSpPr>
        <p:spPr>
          <a:xfrm>
            <a:off x="4976032" y="894027"/>
            <a:ext cx="6377768" cy="4782873"/>
          </a:xfrm>
        </p:spPr>
        <p:txBody>
          <a:bodyPr anchor="ctr">
            <a:normAutofit/>
          </a:bodyPr>
          <a:lstStyle/>
          <a:p>
            <a:r>
              <a:rPr lang="en-GB" sz="2400">
                <a:solidFill>
                  <a:schemeClr val="bg1"/>
                </a:solidFill>
              </a:rPr>
              <a:t>Spanish detention centres work in an ethical way.</a:t>
            </a:r>
          </a:p>
          <a:p>
            <a:r>
              <a:rPr lang="en-GB" sz="2400">
                <a:solidFill>
                  <a:schemeClr val="bg1"/>
                </a:solidFill>
              </a:rPr>
              <a:t>Britain children are regarded as inmates</a:t>
            </a:r>
          </a:p>
          <a:p>
            <a:r>
              <a:rPr lang="en-GB" sz="2400">
                <a:solidFill>
                  <a:schemeClr val="bg1"/>
                </a:solidFill>
              </a:rPr>
              <a:t>Spain they are always children</a:t>
            </a:r>
          </a:p>
          <a:p>
            <a:r>
              <a:rPr lang="en-GB" sz="2400">
                <a:solidFill>
                  <a:schemeClr val="bg1"/>
                </a:solidFill>
              </a:rPr>
              <a:t>British prison – a good day is one without violence</a:t>
            </a:r>
          </a:p>
          <a:p>
            <a:r>
              <a:rPr lang="en-GB" sz="2400">
                <a:solidFill>
                  <a:schemeClr val="bg1"/>
                </a:solidFill>
              </a:rPr>
              <a:t>Spain - a good day is one when the children have learned well and made progress. </a:t>
            </a:r>
          </a:p>
          <a:p>
            <a:r>
              <a:rPr lang="en-GB" sz="2400">
                <a:solidFill>
                  <a:schemeClr val="bg1"/>
                </a:solidFill>
              </a:rPr>
              <a:t>All staff are called Educators and must be qualified to a minimum of a degree.</a:t>
            </a:r>
          </a:p>
        </p:txBody>
      </p:sp>
      <p:pic>
        <p:nvPicPr>
          <p:cNvPr id="5" name="Audio 4">
            <a:hlinkClick r:id="" action="ppaction://media"/>
            <a:extLst>
              <a:ext uri="{FF2B5EF4-FFF2-40B4-BE49-F238E27FC236}">
                <a16:creationId xmlns:a16="http://schemas.microsoft.com/office/drawing/2014/main" id="{A7E3418A-BC53-42AD-9921-58A5CCB0A0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826493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1668"/>
    </mc:Choice>
    <mc:Fallback>
      <p:transition spd="slow" advTm="71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60BCA-9701-4D67-AC8A-41397D69AB00}"/>
              </a:ext>
            </a:extLst>
          </p:cNvPr>
          <p:cNvSpPr>
            <a:spLocks noGrp="1"/>
          </p:cNvSpPr>
          <p:nvPr>
            <p:ph type="title"/>
          </p:nvPr>
        </p:nvSpPr>
        <p:spPr>
          <a:xfrm>
            <a:off x="838200" y="894027"/>
            <a:ext cx="3494362" cy="4782873"/>
          </a:xfrm>
        </p:spPr>
        <p:txBody>
          <a:bodyPr>
            <a:normAutofit/>
          </a:bodyPr>
          <a:lstStyle/>
          <a:p>
            <a:pPr algn="r"/>
            <a:r>
              <a:rPr lang="en-GB">
                <a:solidFill>
                  <a:schemeClr val="bg1"/>
                </a:solidFill>
              </a:rPr>
              <a:t>Eric Allison &amp; Simon Hattenstone </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37B492-37BD-4B05-8C5F-676D5DFA5419}"/>
              </a:ext>
            </a:extLst>
          </p:cNvPr>
          <p:cNvSpPr>
            <a:spLocks noGrp="1"/>
          </p:cNvSpPr>
          <p:nvPr>
            <p:ph idx="1"/>
          </p:nvPr>
        </p:nvSpPr>
        <p:spPr>
          <a:xfrm>
            <a:off x="4976032" y="894027"/>
            <a:ext cx="6377768" cy="4782873"/>
          </a:xfrm>
        </p:spPr>
        <p:txBody>
          <a:bodyPr anchor="ctr">
            <a:normAutofit/>
          </a:bodyPr>
          <a:lstStyle/>
          <a:p>
            <a:pPr marL="0" indent="0">
              <a:buNone/>
            </a:pPr>
            <a:r>
              <a:rPr lang="en-GB" sz="2400">
                <a:solidFill>
                  <a:schemeClr val="bg1"/>
                </a:solidFill>
              </a:rPr>
              <a:t>Guardian 7/11/14</a:t>
            </a:r>
          </a:p>
          <a:p>
            <a:r>
              <a:rPr lang="en-GB" sz="2400">
                <a:solidFill>
                  <a:schemeClr val="bg1"/>
                </a:solidFill>
              </a:rPr>
              <a:t>61 offenders, three are murderers, most have committed armed robbery and virtually all had drug problems.</a:t>
            </a:r>
          </a:p>
          <a:p>
            <a:r>
              <a:rPr lang="en-GB" sz="2400">
                <a:solidFill>
                  <a:schemeClr val="bg1"/>
                </a:solidFill>
              </a:rPr>
              <a:t>No suicides at all</a:t>
            </a:r>
          </a:p>
          <a:p>
            <a:r>
              <a:rPr lang="en-GB" sz="2400">
                <a:solidFill>
                  <a:schemeClr val="bg1"/>
                </a:solidFill>
              </a:rPr>
              <a:t>Staff know the children and the parents</a:t>
            </a:r>
          </a:p>
          <a:p>
            <a:r>
              <a:rPr lang="en-GB" sz="2400">
                <a:solidFill>
                  <a:schemeClr val="bg1"/>
                </a:solidFill>
              </a:rPr>
              <a:t>detained as close as possible to their family</a:t>
            </a:r>
          </a:p>
          <a:p>
            <a:r>
              <a:rPr lang="en-GB" sz="2400">
                <a:solidFill>
                  <a:schemeClr val="bg1"/>
                </a:solidFill>
              </a:rPr>
              <a:t>Parents are allowed to call twice a day</a:t>
            </a:r>
          </a:p>
        </p:txBody>
      </p:sp>
      <p:pic>
        <p:nvPicPr>
          <p:cNvPr id="4" name="Audio 3">
            <a:hlinkClick r:id="" action="ppaction://media"/>
            <a:extLst>
              <a:ext uri="{FF2B5EF4-FFF2-40B4-BE49-F238E27FC236}">
                <a16:creationId xmlns:a16="http://schemas.microsoft.com/office/drawing/2014/main" id="{B0B8DABB-5C3C-453C-91F1-1833189628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7684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4777"/>
    </mc:Choice>
    <mc:Fallback>
      <p:transition spd="slow" advTm="124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000BA-F322-43E0-874A-0ACBC716D31D}"/>
              </a:ext>
            </a:extLst>
          </p:cNvPr>
          <p:cNvSpPr>
            <a:spLocks noGrp="1"/>
          </p:cNvSpPr>
          <p:nvPr>
            <p:ph type="title"/>
          </p:nvPr>
        </p:nvSpPr>
        <p:spPr>
          <a:xfrm>
            <a:off x="838200" y="894027"/>
            <a:ext cx="3494362" cy="4782873"/>
          </a:xfrm>
        </p:spPr>
        <p:txBody>
          <a:bodyPr>
            <a:normAutofit/>
          </a:bodyPr>
          <a:lstStyle/>
          <a:p>
            <a:pPr algn="r"/>
            <a:r>
              <a:rPr lang="en-GB" dirty="0" err="1">
                <a:solidFill>
                  <a:schemeClr val="bg1"/>
                </a:solidFill>
              </a:rPr>
              <a:t>Diagrama</a:t>
            </a:r>
            <a:endParaRPr lang="en-GB" dirty="0">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AB0452-AD8F-44D7-AF55-F6A7243E5D59}"/>
              </a:ext>
            </a:extLst>
          </p:cNvPr>
          <p:cNvSpPr>
            <a:spLocks noGrp="1"/>
          </p:cNvSpPr>
          <p:nvPr>
            <p:ph idx="1"/>
          </p:nvPr>
        </p:nvSpPr>
        <p:spPr>
          <a:xfrm>
            <a:off x="4976032" y="894027"/>
            <a:ext cx="6377768" cy="4782873"/>
          </a:xfrm>
        </p:spPr>
        <p:txBody>
          <a:bodyPr anchor="ctr">
            <a:normAutofit/>
          </a:bodyPr>
          <a:lstStyle/>
          <a:p>
            <a:r>
              <a:rPr lang="en-GB" sz="2400">
                <a:solidFill>
                  <a:schemeClr val="bg1"/>
                </a:solidFill>
              </a:rPr>
              <a:t>20% reoffending rates compared to 67% in England &amp; Wales.</a:t>
            </a:r>
          </a:p>
          <a:p>
            <a:r>
              <a:rPr lang="en-GB" sz="2400">
                <a:solidFill>
                  <a:schemeClr val="bg1"/>
                </a:solidFill>
              </a:rPr>
              <a:t>Sport and animal welfare opportunities</a:t>
            </a:r>
          </a:p>
          <a:p>
            <a:r>
              <a:rPr lang="en-GB" sz="2400">
                <a:solidFill>
                  <a:schemeClr val="bg1"/>
                </a:solidFill>
              </a:rPr>
              <a:t>Education opportunities</a:t>
            </a:r>
          </a:p>
          <a:p>
            <a:r>
              <a:rPr lang="en-GB" sz="2400">
                <a:solidFill>
                  <a:schemeClr val="bg1"/>
                </a:solidFill>
              </a:rPr>
              <a:t>“Affection” given to the children – away to nurture them to become good citizens </a:t>
            </a:r>
          </a:p>
          <a:p>
            <a:endParaRPr lang="en-GB" sz="2400">
              <a:solidFill>
                <a:schemeClr val="bg1"/>
              </a:solidFill>
            </a:endParaRPr>
          </a:p>
        </p:txBody>
      </p:sp>
      <p:pic>
        <p:nvPicPr>
          <p:cNvPr id="4" name="Audio 3">
            <a:hlinkClick r:id="" action="ppaction://media"/>
            <a:extLst>
              <a:ext uri="{FF2B5EF4-FFF2-40B4-BE49-F238E27FC236}">
                <a16:creationId xmlns:a16="http://schemas.microsoft.com/office/drawing/2014/main" id="{FE77864A-C616-48E8-9325-05D0D9024E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37753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3427"/>
    </mc:Choice>
    <mc:Fallback>
      <p:transition spd="slow" advTm="93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0B4AC-EB77-4DEE-9157-F966F8CD16F8}"/>
              </a:ext>
            </a:extLst>
          </p:cNvPr>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AF7BE90A-7F39-4DAB-8107-31A9210C8F78}"/>
              </a:ext>
            </a:extLst>
          </p:cNvPr>
          <p:cNvSpPr>
            <a:spLocks noGrp="1"/>
          </p:cNvSpPr>
          <p:nvPr>
            <p:ph idx="1"/>
          </p:nvPr>
        </p:nvSpPr>
        <p:spPr>
          <a:xfrm>
            <a:off x="838200" y="809469"/>
            <a:ext cx="10515600" cy="5367494"/>
          </a:xfrm>
        </p:spPr>
        <p:txBody>
          <a:bodyPr>
            <a:normAutofit/>
          </a:bodyPr>
          <a:lstStyle/>
          <a:p>
            <a:r>
              <a:rPr lang="en-GB" sz="1400" dirty="0">
                <a:hlinkClick r:id="rId5"/>
              </a:rPr>
              <a:t>https://assets.publishing.service.gov.uk/government/uploads/system/uploads/attachment_data/file/861646/guide-to-youth-justice-statistics.pdf</a:t>
            </a:r>
            <a:endParaRPr lang="en-GB" sz="1400" dirty="0"/>
          </a:p>
          <a:p>
            <a:r>
              <a:rPr lang="en-GB" sz="1400" dirty="0">
                <a:hlinkClick r:id="rId6"/>
              </a:rPr>
              <a:t>https://assets.publishing.service.gov.uk/government/uploads/system/uploads/attachment_data/file/862078/youth-justice-statistics-bulletin-march-2019.pdf</a:t>
            </a:r>
            <a:endParaRPr lang="en-GB" sz="1400" dirty="0"/>
          </a:p>
          <a:p>
            <a:r>
              <a:rPr lang="en-GB" sz="1400" dirty="0">
                <a:hlinkClick r:id="rId7"/>
              </a:rPr>
              <a:t>https://www.ons.gov.uk/aboutus/transparencyandgovernance/freedomofinformationfoi/youthstatisticsforwales</a:t>
            </a:r>
            <a:endParaRPr lang="en-GB" sz="1400" dirty="0"/>
          </a:p>
          <a:p>
            <a:r>
              <a:rPr lang="en-GB" sz="1400" dirty="0">
                <a:hlinkClick r:id="rId8"/>
              </a:rPr>
              <a:t>https://www.independent.co.uk/news/uk/home-news/courts-take-greater-account-young-offenders-backgrounds-trauma-a7615186.html</a:t>
            </a:r>
            <a:endParaRPr lang="en-GB" sz="1400" dirty="0"/>
          </a:p>
          <a:p>
            <a:r>
              <a:rPr lang="en-GB" sz="1400" dirty="0">
                <a:hlinkClick r:id="rId9"/>
              </a:rPr>
              <a:t>https://assets.publishing.service.gov.uk/government/uploads/system/uploads/attachment_data/file/374572/Youth_Justice_Strategy_English.PDF</a:t>
            </a:r>
            <a:endParaRPr lang="en-GB" sz="1400" dirty="0"/>
          </a:p>
          <a:p>
            <a:r>
              <a:rPr lang="en-GB" sz="1400" dirty="0">
                <a:hlinkClick r:id="rId10"/>
              </a:rPr>
              <a:t>https://www.springer.com/journal/10611</a:t>
            </a:r>
            <a:endParaRPr lang="en-GB" sz="1400" dirty="0"/>
          </a:p>
          <a:p>
            <a:r>
              <a:rPr lang="en-GB" sz="1400" dirty="0">
                <a:hlinkClick r:id="rId11"/>
              </a:rPr>
              <a:t>http://www.prisonreformtrust.org.uk/WhatWeDo/ProjectsResearch/Childrenandyoungpeople#:~:text=As%20well%20as%20being%20damaging%2C%20imprisonment%20doesn%E2%80%99t%20work,spent%20on%20locking-up%20children%20in%20England%20and%20Wales.</a:t>
            </a:r>
            <a:endParaRPr lang="en-GB" sz="1400" dirty="0"/>
          </a:p>
          <a:p>
            <a:r>
              <a:rPr lang="en-GB" sz="1400" dirty="0">
                <a:hlinkClick r:id="rId12"/>
              </a:rPr>
              <a:t>https://core.ac.uk/download/pdf/130975212.pdf</a:t>
            </a:r>
            <a:endParaRPr lang="en-GB" sz="1400" dirty="0"/>
          </a:p>
          <a:p>
            <a:endParaRPr lang="en-GB" sz="1400" dirty="0"/>
          </a:p>
          <a:p>
            <a:r>
              <a:rPr lang="en-GB" sz="1400" dirty="0">
                <a:hlinkClick r:id="rId12"/>
              </a:rPr>
              <a:t>https://core.ac.uk/download/pdf/130975212.pdf</a:t>
            </a:r>
            <a:endParaRPr lang="en-GB" sz="1400" dirty="0"/>
          </a:p>
          <a:p>
            <a:r>
              <a:rPr lang="en-GB" sz="1400" dirty="0"/>
              <a:t>Muncie, J., &amp; Goldson, B. (2006). </a:t>
            </a:r>
            <a:r>
              <a:rPr lang="en-GB" sz="1400" i="1" dirty="0"/>
              <a:t>Comparative youth justice</a:t>
            </a:r>
            <a:r>
              <a:rPr lang="en-GB" sz="1400" dirty="0"/>
              <a:t>. Thousand Oaks: Sage.</a:t>
            </a:r>
          </a:p>
          <a:p>
            <a:r>
              <a:rPr lang="en-GB" sz="1400" dirty="0"/>
              <a:t>Please read: https://assets.publishing.service.gov.uk/government/uploads/system/uploads/attachment_data/file/491119/re-offending-release-waves-1-3-spcr-findings.pdf</a:t>
            </a:r>
          </a:p>
          <a:p>
            <a:endParaRPr lang="en-GB" sz="1400" dirty="0"/>
          </a:p>
        </p:txBody>
      </p:sp>
      <p:pic>
        <p:nvPicPr>
          <p:cNvPr id="4" name="Audio 3">
            <a:hlinkClick r:id="" action="ppaction://media"/>
            <a:extLst>
              <a:ext uri="{FF2B5EF4-FFF2-40B4-BE49-F238E27FC236}">
                <a16:creationId xmlns:a16="http://schemas.microsoft.com/office/drawing/2014/main" id="{9EE9B48F-FE6B-4B04-B0DD-E85A1775EF24}"/>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6556388"/>
      </p:ext>
    </p:extLst>
  </p:cSld>
  <p:clrMapOvr>
    <a:masterClrMapping/>
  </p:clrMapOvr>
  <mc:AlternateContent xmlns:mc="http://schemas.openxmlformats.org/markup-compatibility/2006">
    <mc:Choice xmlns:p14="http://schemas.microsoft.com/office/powerpoint/2010/main" Requires="p14">
      <p:transition spd="slow" p14:dur="2000" advTm="33279"/>
    </mc:Choice>
    <mc:Fallback>
      <p:transition spd="slow" advTm="33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1844</Words>
  <Application>Microsoft Office PowerPoint</Application>
  <PresentationFormat>Widescreen</PresentationFormat>
  <Paragraphs>128</Paragraphs>
  <Slides>25</Slides>
  <Notes>15</Notes>
  <HiddenSlides>0</HiddenSlides>
  <MMClips>25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Week 8  </vt:lpstr>
      <vt:lpstr>Dealing with Young Offenders</vt:lpstr>
      <vt:lpstr> Jack Straw &amp; Alun Michael - two of the principal architects of youth justice reform - argued that:</vt:lpstr>
      <vt:lpstr>Young Persons view </vt:lpstr>
      <vt:lpstr>Catching Then Early</vt:lpstr>
      <vt:lpstr>PowerPoint Presentation</vt:lpstr>
      <vt:lpstr>Gateway into Youth Justice</vt:lpstr>
      <vt:lpstr>First time entrants to the Youth Justice System</vt:lpstr>
      <vt:lpstr>PowerPoint Presentation</vt:lpstr>
      <vt:lpstr>PowerPoint Presentation</vt:lpstr>
      <vt:lpstr>PowerPoint Presentation</vt:lpstr>
      <vt:lpstr>PowerPoint Presentation</vt:lpstr>
      <vt:lpstr>PowerPoint Presentation</vt:lpstr>
      <vt:lpstr>Comparisons with the adult system</vt:lpstr>
      <vt:lpstr>PowerPoint Presentation</vt:lpstr>
      <vt:lpstr>Child Imprisonment</vt:lpstr>
      <vt:lpstr>Juliet Lyon, Director of the Prison Reform Trust (2007) </vt:lpstr>
      <vt:lpstr>Proven reoffending by children and young people</vt:lpstr>
      <vt:lpstr>PowerPoint Presentation</vt:lpstr>
      <vt:lpstr>Reduction in Offending</vt:lpstr>
      <vt:lpstr>Spain &amp; Young Offenders</vt:lpstr>
      <vt:lpstr>Spanish centres</vt:lpstr>
      <vt:lpstr>Eric Allison &amp; Simon Hattenstone </vt:lpstr>
      <vt:lpstr>Diagrama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Jane Thomas</dc:creator>
  <cp:lastModifiedBy>Jane Thomas</cp:lastModifiedBy>
  <cp:revision>25</cp:revision>
  <dcterms:created xsi:type="dcterms:W3CDTF">2020-11-19T19:04:25Z</dcterms:created>
  <dcterms:modified xsi:type="dcterms:W3CDTF">2020-11-20T10:37:45Z</dcterms:modified>
</cp:coreProperties>
</file>