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8" r:id="rId5"/>
    <p:sldId id="260" r:id="rId6"/>
    <p:sldId id="267"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9138B4-CA4E-4FC2-96F5-E1F5B466F4D7}" v="6" dt="2026-06-13T16:17:00.0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5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E98C-A9CE-E3CF-6B38-02CA92CFFE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041594-A253-51CC-7901-C8B628BDE5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40F50D-1E4F-2A77-8FF3-6301FCB6D7B5}"/>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32C52980-1FA1-A13E-559D-EA274AC7D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4AD43F-227C-8AE7-55B3-2ED05AB1904C}"/>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1757128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C4E94-5848-A9AF-8916-39E99438F6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521AE3-6E35-28D8-850B-0B0B49ED87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17E587-E274-D71A-568B-23F3A6E9B497}"/>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8C6819D3-46CE-DD90-2A98-ACE9D9C67D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709B04-326D-DA42-2B39-FE6A81F5D6E3}"/>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562373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8B68B-45D6-2927-5E35-64913F1487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1E857A-BFB9-2622-AA96-7442BFB2367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CAA858-B5E2-7916-10A4-734E1D3F6434}"/>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CDE43069-7E1D-4405-8111-D95EBDA170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FA2D0A-59BE-76B5-B271-0BC9525775D3}"/>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637268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62D8A-DF6C-9545-CB2F-53C726CE34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131668-208A-29E2-50FA-BA759C180C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2F8465-8EDC-C4BF-653B-4A529D0328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333861-771B-B91D-80F8-23AF14A6DB42}"/>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6" name="Footer Placeholder 5">
            <a:extLst>
              <a:ext uri="{FF2B5EF4-FFF2-40B4-BE49-F238E27FC236}">
                <a16:creationId xmlns:a16="http://schemas.microsoft.com/office/drawing/2014/main" id="{E83F2F86-93E5-9E6F-4772-2E284A719B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2AD447-E5B0-08D1-8528-E0D835EA6034}"/>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892394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8B34F-FD21-79C1-5F06-502C2CAB83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BC486B-1594-F6AB-425D-DCA9FCEAC9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4CADD7-88BB-A664-A795-49957E4589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6FB509-1EC5-DA18-3FFC-139D4D33BC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0A84B7-2739-5FF4-7E12-F5C168C782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188557-C01F-C75D-4546-46B964FF190B}"/>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8" name="Footer Placeholder 7">
            <a:extLst>
              <a:ext uri="{FF2B5EF4-FFF2-40B4-BE49-F238E27FC236}">
                <a16:creationId xmlns:a16="http://schemas.microsoft.com/office/drawing/2014/main" id="{AF4B01CE-0E51-BBCE-3279-13F881F244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91F5E7-15D1-ED92-90FB-C8C67ED060A8}"/>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63365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12EFE-8986-1E1B-635F-95203AEE9F3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E58C507-5413-A6CB-AB20-6B8504DE540C}"/>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4" name="Footer Placeholder 3">
            <a:extLst>
              <a:ext uri="{FF2B5EF4-FFF2-40B4-BE49-F238E27FC236}">
                <a16:creationId xmlns:a16="http://schemas.microsoft.com/office/drawing/2014/main" id="{FF3FA1F3-E8D5-B689-F0BC-B87C818A4F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5044A6-5D09-7CB7-DAEA-5266C8BD9FC4}"/>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4083369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DE1D65-B640-75E3-294C-8D01A0317167}"/>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3" name="Footer Placeholder 2">
            <a:extLst>
              <a:ext uri="{FF2B5EF4-FFF2-40B4-BE49-F238E27FC236}">
                <a16:creationId xmlns:a16="http://schemas.microsoft.com/office/drawing/2014/main" id="{E6EE647F-74E0-21D9-B7D4-30A77858AE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5334ADF-DA91-20BA-21AE-F5534C1D4BD8}"/>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2382208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CBFA6-1D62-5184-49E8-80E2306659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9691072-6E8D-8535-3E56-3561063E61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A306594-A525-023A-920A-BD6FF910DC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44DD73-CC6D-D29D-DB7B-30993B90A1A6}"/>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6" name="Footer Placeholder 5">
            <a:extLst>
              <a:ext uri="{FF2B5EF4-FFF2-40B4-BE49-F238E27FC236}">
                <a16:creationId xmlns:a16="http://schemas.microsoft.com/office/drawing/2014/main" id="{7C887CB3-9340-4AD9-993D-B7B7CEEC5E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9BBD80-ACFE-07BF-9446-8E84DEA3FE8E}"/>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088994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79273-874B-B498-8F01-077F839F37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C20AE3-3D82-2C98-DEC9-0A79876C3C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C1EDBC-145E-7B48-1A24-290507CDA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F641DCF-04FD-0849-27C3-D19883C4008B}"/>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6" name="Footer Placeholder 5">
            <a:extLst>
              <a:ext uri="{FF2B5EF4-FFF2-40B4-BE49-F238E27FC236}">
                <a16:creationId xmlns:a16="http://schemas.microsoft.com/office/drawing/2014/main" id="{9F37731A-F7DB-A97F-82D0-AEE4F9F9F7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30C937-3D82-D4C8-4FA9-98EE31DAB9C1}"/>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92395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8D467-AFFF-51F9-3B79-40FD5847B1C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DA1EE2-364A-F5B6-E22A-793C9CA03A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1C032C-6E50-B7C4-548B-DE68F9DFC02E}"/>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86770400-4A74-C0F9-68BE-BF9FC2CDC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B129E4-7419-9209-77B1-CB96871E6E65}"/>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2000576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3AE282-7EF8-D12A-CA09-3CDE86B6EC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A2AC3C-9967-687F-9E6F-2960F9C7D9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2EB184-07D9-5D30-417D-6D8EF5A8F2EB}"/>
              </a:ext>
            </a:extLst>
          </p:cNvPr>
          <p:cNvSpPr>
            <a:spLocks noGrp="1"/>
          </p:cNvSpPr>
          <p:nvPr>
            <p:ph type="dt" sz="half" idx="10"/>
          </p:nvPr>
        </p:nvSpPr>
        <p:spPr/>
        <p:txBody>
          <a:body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D0C14507-CD8D-1890-63AF-5905711AC3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11D641-81B6-2784-4D8C-BC0F5AD69285}"/>
              </a:ext>
            </a:extLst>
          </p:cNvPr>
          <p:cNvSpPr>
            <a:spLocks noGrp="1"/>
          </p:cNvSpPr>
          <p:nvPr>
            <p:ph type="sldNum" sz="quarter" idx="12"/>
          </p:nvPr>
        </p:nvSpPr>
        <p:spPr/>
        <p:txBody>
          <a:bodyPr/>
          <a:lstStyle/>
          <a:p>
            <a:fld id="{E8D534DA-6B87-4D4B-9246-31A49147A052}" type="slidenum">
              <a:rPr lang="en-GB" smtClean="0"/>
              <a:t>‹#›</a:t>
            </a:fld>
            <a:endParaRPr lang="en-GB"/>
          </a:p>
        </p:txBody>
      </p:sp>
    </p:spTree>
    <p:extLst>
      <p:ext uri="{BB962C8B-B14F-4D97-AF65-F5344CB8AC3E}">
        <p14:creationId xmlns:p14="http://schemas.microsoft.com/office/powerpoint/2010/main" val="351733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D62631-1B78-BDB2-1A50-C095403106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C1A729-A13A-F5FA-F1EC-3F79391065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B98706-0177-D6AE-605A-02C35AEFC4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69D58F6-EB22-411A-BC27-9706D5209570}" type="datetimeFigureOut">
              <a:rPr lang="en-GB" smtClean="0"/>
              <a:t>13/06/2026</a:t>
            </a:fld>
            <a:endParaRPr lang="en-GB"/>
          </a:p>
        </p:txBody>
      </p:sp>
      <p:sp>
        <p:nvSpPr>
          <p:cNvPr id="5" name="Footer Placeholder 4">
            <a:extLst>
              <a:ext uri="{FF2B5EF4-FFF2-40B4-BE49-F238E27FC236}">
                <a16:creationId xmlns:a16="http://schemas.microsoft.com/office/drawing/2014/main" id="{5C9CEC77-2967-A73A-A867-5DDF81BC62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8CD34FA-90A6-558D-99F7-06B9217615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8D534DA-6B87-4D4B-9246-31A49147A052}" type="slidenum">
              <a:rPr lang="en-GB" smtClean="0"/>
              <a:t>‹#›</a:t>
            </a:fld>
            <a:endParaRPr lang="en-GB"/>
          </a:p>
        </p:txBody>
      </p:sp>
    </p:spTree>
    <p:extLst>
      <p:ext uri="{BB962C8B-B14F-4D97-AF65-F5344CB8AC3E}">
        <p14:creationId xmlns:p14="http://schemas.microsoft.com/office/powerpoint/2010/main" val="2535229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signomatic.co.uk/posters?msclkid=a12235e6685a169e1cc65ff7a751b472&amp;utm_source=bing&amp;utm_medium=cpc&amp;utm_term=posters&amp;utm_content=posters&amp;utm_campaign=skyltmax-uk-search-generic-bing" TargetMode="External"/><Relationship Id="rId3" Type="http://schemas.openxmlformats.org/officeDocument/2006/relationships/hyperlink" Target="https://www.british-business-bank.co.uk/" TargetMode="External"/><Relationship Id="rId7" Type="http://schemas.openxmlformats.org/officeDocument/2006/relationships/hyperlink" Target="https://www.mindtools.com/" TargetMode="External"/><Relationship Id="rId2" Type="http://schemas.openxmlformats.org/officeDocument/2006/relationships/hyperlink" Target="https://www.bbc.co.uk/news/business" TargetMode="External"/><Relationship Id="rId1" Type="http://schemas.openxmlformats.org/officeDocument/2006/relationships/slideLayout" Target="../slideLayouts/slideLayout2.xml"/><Relationship Id="rId6" Type="http://schemas.openxmlformats.org/officeDocument/2006/relationships/hyperlink" Target="https://www.lucidchart.com/pages" TargetMode="External"/><Relationship Id="rId5" Type="http://schemas.openxmlformats.org/officeDocument/2006/relationships/hyperlink" Target="https://www.indeed.com/career-advice" TargetMode="External"/><Relationship Id="rId4" Type="http://schemas.openxmlformats.org/officeDocument/2006/relationships/hyperlink" Target="https://www.gov.uk/" TargetMode="External"/><Relationship Id="rId9" Type="http://schemas.openxmlformats.org/officeDocument/2006/relationships/hyperlink" Target="https://www.statista.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09C1D91-E94B-0C91-9BFE-BBE95D9F1F13}"/>
              </a:ext>
            </a:extLst>
          </p:cNvPr>
          <p:cNvPicPr>
            <a:picLocks noChangeAspect="1"/>
          </p:cNvPicPr>
          <p:nvPr/>
        </p:nvPicPr>
        <p:blipFill>
          <a:blip r:embed="rId2">
            <a:extLst>
              <a:ext uri="{28A0092B-C50C-407E-A947-70E740481C1C}">
                <a14:useLocalDpi xmlns:a14="http://schemas.microsoft.com/office/drawing/2010/main" val="0"/>
              </a:ext>
            </a:extLst>
          </a:blip>
          <a:srcRect l="10378" r="12778" b="1"/>
          <a:stretch>
            <a:fillRect/>
          </a:stretch>
        </p:blipFill>
        <p:spPr>
          <a:xfrm>
            <a:off x="4946098" y="10"/>
            <a:ext cx="7245900" cy="6857990"/>
          </a:xfrm>
          <a:prstGeom prst="rect">
            <a:avLst/>
          </a:prstGeom>
        </p:spPr>
      </p:pic>
      <p:sp>
        <p:nvSpPr>
          <p:cNvPr id="24" name="Rectangle 2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6FBF38D-5CB9-36E7-C50A-CC3742A90A34}"/>
              </a:ext>
            </a:extLst>
          </p:cNvPr>
          <p:cNvSpPr>
            <a:spLocks noGrp="1"/>
          </p:cNvSpPr>
          <p:nvPr>
            <p:ph type="ctrTitle"/>
          </p:nvPr>
        </p:nvSpPr>
        <p:spPr>
          <a:xfrm>
            <a:off x="563479" y="346837"/>
            <a:ext cx="3822189" cy="1899912"/>
          </a:xfrm>
        </p:spPr>
        <p:txBody>
          <a:bodyPr vert="horz" lIns="91440" tIns="45720" rIns="91440" bIns="45720" rtlCol="0" anchor="ctr">
            <a:normAutofit/>
          </a:bodyPr>
          <a:lstStyle/>
          <a:p>
            <a:r>
              <a:rPr lang="en-US" sz="4000" dirty="0"/>
              <a:t>Basil’s Bakery : Analysis &amp; Strategic </a:t>
            </a:r>
          </a:p>
        </p:txBody>
      </p:sp>
      <p:sp>
        <p:nvSpPr>
          <p:cNvPr id="3" name="Subtitle 2">
            <a:extLst>
              <a:ext uri="{FF2B5EF4-FFF2-40B4-BE49-F238E27FC236}">
                <a16:creationId xmlns:a16="http://schemas.microsoft.com/office/drawing/2014/main" id="{2A6D3C9B-B1FF-53E2-406A-FA39DFCAF996}"/>
              </a:ext>
            </a:extLst>
          </p:cNvPr>
          <p:cNvSpPr>
            <a:spLocks noGrp="1"/>
          </p:cNvSpPr>
          <p:nvPr>
            <p:ph type="subTitle" idx="1"/>
          </p:nvPr>
        </p:nvSpPr>
        <p:spPr>
          <a:xfrm>
            <a:off x="288758" y="2434201"/>
            <a:ext cx="5051338" cy="3742762"/>
          </a:xfrm>
        </p:spPr>
        <p:txBody>
          <a:bodyPr vert="horz" lIns="91440" tIns="45720" rIns="91440" bIns="45720" rtlCol="0">
            <a:normAutofit/>
          </a:bodyPr>
          <a:lstStyle/>
          <a:p>
            <a:pPr algn="l"/>
            <a:r>
              <a:rPr lang="en-US" dirty="0"/>
              <a:t>Student name: Dwight Evans   </a:t>
            </a:r>
          </a:p>
          <a:p>
            <a:pPr algn="l"/>
            <a:r>
              <a:rPr lang="en-US" dirty="0"/>
              <a:t>Student Id: 2528521</a:t>
            </a:r>
          </a:p>
          <a:p>
            <a:pPr algn="l"/>
            <a:r>
              <a:rPr lang="en-US" dirty="0"/>
              <a:t>Module code : LCLM 4004</a:t>
            </a:r>
          </a:p>
          <a:p>
            <a:pPr algn="l"/>
            <a:r>
              <a:rPr lang="en-US" dirty="0"/>
              <a:t>Lecturer’s name: Dr. Deji </a:t>
            </a:r>
            <a:r>
              <a:rPr lang="en-US" dirty="0" err="1"/>
              <a:t>Olagboye</a:t>
            </a:r>
            <a:endParaRPr lang="en-US" dirty="0"/>
          </a:p>
          <a:p>
            <a:pPr algn="l"/>
            <a:r>
              <a:rPr lang="en-US" dirty="0"/>
              <a:t>Module Name: Problem Solving Decision-making </a:t>
            </a:r>
          </a:p>
          <a:p>
            <a:pPr algn="l"/>
            <a:r>
              <a:rPr lang="en-US" dirty="0"/>
              <a:t>Component 1: Basil’s Bakery</a:t>
            </a:r>
          </a:p>
        </p:txBody>
      </p:sp>
    </p:spTree>
    <p:extLst>
      <p:ext uri="{BB962C8B-B14F-4D97-AF65-F5344CB8AC3E}">
        <p14:creationId xmlns:p14="http://schemas.microsoft.com/office/powerpoint/2010/main" val="3801940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2000"/>
                                  </p:stCondLst>
                                  <p:iterate type="lt">
                                    <p:tmPct val="10000"/>
                                  </p:iterate>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4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2000"/>
                                  </p:stCondLst>
                                  <p:iterate type="lt">
                                    <p:tmPct val="10000"/>
                                  </p:iterate>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4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2000"/>
                                  </p:stCondLst>
                                  <p:iterate type="lt">
                                    <p:tmPct val="10000"/>
                                  </p:iterate>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4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0" name="Rectangle 37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3CEF5B-4391-8C91-7B3C-BA467BA575C5}"/>
              </a:ext>
            </a:extLst>
          </p:cNvPr>
          <p:cNvSpPr>
            <a:spLocks noGrp="1"/>
          </p:cNvSpPr>
          <p:nvPr>
            <p:ph type="title"/>
          </p:nvPr>
        </p:nvSpPr>
        <p:spPr>
          <a:xfrm>
            <a:off x="640080" y="325369"/>
            <a:ext cx="4368602" cy="1578904"/>
          </a:xfrm>
        </p:spPr>
        <p:txBody>
          <a:bodyPr anchor="b">
            <a:normAutofit/>
          </a:bodyPr>
          <a:lstStyle/>
          <a:p>
            <a:pPr algn="ctr"/>
            <a:r>
              <a:rPr lang="en-GB" sz="5400" dirty="0"/>
              <a:t>Presentation Content </a:t>
            </a:r>
          </a:p>
        </p:txBody>
      </p:sp>
      <p:sp>
        <p:nvSpPr>
          <p:cNvPr id="38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76EDE46-2103-CAC9-EF8B-E62B211C71B4}"/>
              </a:ext>
            </a:extLst>
          </p:cNvPr>
          <p:cNvSpPr>
            <a:spLocks noGrp="1"/>
          </p:cNvSpPr>
          <p:nvPr>
            <p:ph idx="1"/>
          </p:nvPr>
        </p:nvSpPr>
        <p:spPr>
          <a:xfrm>
            <a:off x="640080" y="2872899"/>
            <a:ext cx="4243589" cy="3320668"/>
          </a:xfrm>
        </p:spPr>
        <p:txBody>
          <a:bodyPr>
            <a:normAutofit/>
          </a:bodyPr>
          <a:lstStyle/>
          <a:p>
            <a:r>
              <a:rPr lang="en-GB" sz="2200" dirty="0"/>
              <a:t>Introduction to Basil’s Bakery </a:t>
            </a:r>
          </a:p>
          <a:p>
            <a:r>
              <a:rPr lang="en-GB" sz="2200" dirty="0"/>
              <a:t>Business Issues Affecting sales</a:t>
            </a:r>
          </a:p>
          <a:p>
            <a:r>
              <a:rPr lang="en-GB" sz="2200" dirty="0"/>
              <a:t>PESTELS  </a:t>
            </a:r>
            <a:r>
              <a:rPr lang="en-GB" sz="2200" dirty="0" err="1"/>
              <a:t>Anaylsis</a:t>
            </a:r>
            <a:endParaRPr lang="en-GB" sz="2200" dirty="0"/>
          </a:p>
          <a:p>
            <a:r>
              <a:rPr lang="en-GB" sz="2200" dirty="0"/>
              <a:t>Fishbone Diagram</a:t>
            </a:r>
          </a:p>
          <a:p>
            <a:r>
              <a:rPr lang="en-GB" sz="2200" dirty="0"/>
              <a:t> Fishbone diagram Evaluation</a:t>
            </a:r>
          </a:p>
          <a:p>
            <a:r>
              <a:rPr lang="en-GB" sz="2200" dirty="0"/>
              <a:t>Conclusion </a:t>
            </a:r>
          </a:p>
          <a:p>
            <a:r>
              <a:rPr lang="en-GB" sz="2200" dirty="0"/>
              <a:t>Reference </a:t>
            </a:r>
          </a:p>
        </p:txBody>
      </p:sp>
      <p:pic>
        <p:nvPicPr>
          <p:cNvPr id="5" name="Picture 4">
            <a:extLst>
              <a:ext uri="{FF2B5EF4-FFF2-40B4-BE49-F238E27FC236}">
                <a16:creationId xmlns:a16="http://schemas.microsoft.com/office/drawing/2014/main" id="{424E3F9C-6C60-C84C-E951-AB403163F7B6}"/>
              </a:ext>
            </a:extLst>
          </p:cNvPr>
          <p:cNvPicPr>
            <a:picLocks noChangeAspect="1"/>
          </p:cNvPicPr>
          <p:nvPr/>
        </p:nvPicPr>
        <p:blipFill>
          <a:blip r:embed="rId2">
            <a:extLst>
              <a:ext uri="{28A0092B-C50C-407E-A947-70E740481C1C}">
                <a14:useLocalDpi xmlns:a14="http://schemas.microsoft.com/office/drawing/2010/main" val="0"/>
              </a:ext>
            </a:extLst>
          </a:blip>
          <a:srcRect r="4305"/>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965286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2B7FFC-2661-6610-489B-2D2D6CF0A417}"/>
              </a:ext>
            </a:extLst>
          </p:cNvPr>
          <p:cNvSpPr>
            <a:spLocks noGrp="1"/>
          </p:cNvSpPr>
          <p:nvPr>
            <p:ph type="title"/>
          </p:nvPr>
        </p:nvSpPr>
        <p:spPr>
          <a:xfrm>
            <a:off x="572493" y="868680"/>
            <a:ext cx="11018520" cy="804274"/>
          </a:xfrm>
        </p:spPr>
        <p:txBody>
          <a:bodyPr anchor="b">
            <a:normAutofit fontScale="90000"/>
          </a:bodyPr>
          <a:lstStyle/>
          <a:p>
            <a:pPr algn="ctr"/>
            <a:r>
              <a:rPr lang="en-GB" sz="5400" dirty="0"/>
              <a:t>Background Information on Basil’s Bakery </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B8A4B5-110C-3C62-EEAE-167794313DE4}"/>
              </a:ext>
            </a:extLst>
          </p:cNvPr>
          <p:cNvSpPr>
            <a:spLocks noGrp="1"/>
          </p:cNvSpPr>
          <p:nvPr>
            <p:ph idx="1"/>
          </p:nvPr>
        </p:nvSpPr>
        <p:spPr>
          <a:xfrm>
            <a:off x="329184" y="2045594"/>
            <a:ext cx="7488936" cy="4466644"/>
          </a:xfrm>
        </p:spPr>
        <p:txBody>
          <a:bodyPr anchor="t">
            <a:noAutofit/>
          </a:bodyPr>
          <a:lstStyle/>
          <a:p>
            <a:pPr marL="0" indent="0">
              <a:buNone/>
            </a:pPr>
            <a:r>
              <a:rPr lang="en-GB" sz="2000" dirty="0"/>
              <a:t>Basil's Bakery, an independent artisan bakery located in a Coventry UK retail park, is an unincorporated small bakery that has grown substantially since its inception due in large part to the high quality of its products, as well as the convenient location of the bakery for local workers and shoppers. The expectations for sales after COVID-19 were that they would return to the same levels as 2019 sales; however, sales have stabilised to be approximately 25% lower than 2019 sales. </a:t>
            </a:r>
            <a:r>
              <a:rPr lang="en-GB" sz="2000" b="1" dirty="0"/>
              <a:t>British Business Bank (2025) </a:t>
            </a:r>
            <a:endParaRPr lang="en-GB" sz="2000" dirty="0"/>
          </a:p>
          <a:p>
            <a:pPr marL="0" indent="0">
              <a:buNone/>
            </a:pPr>
            <a:r>
              <a:rPr lang="en-GB" sz="2000" dirty="0"/>
              <a:t>In this presentation the reasons causing the stagnation of sales will be evaluated; additionally, the challenges facing Basil's Bakery will be analysed via the PESTEL and Fishbone analysis models. Sales at Basil's Bakery increased over the years from 2015 to 2019 due to the increase in customer demand and consistently good product quality. The COVID-19 pandemic had a significant negative impact on customer behaviour and on retail in general. </a:t>
            </a:r>
            <a:r>
              <a:rPr lang="en-GB" sz="2000" b="1" dirty="0"/>
              <a:t>Gov.uk (2025</a:t>
            </a:r>
            <a:r>
              <a:rPr lang="en-GB" sz="2000" b="1" i="1" dirty="0"/>
              <a:t>)</a:t>
            </a:r>
            <a:endParaRPr lang="en-GB" sz="2000" b="1" dirty="0"/>
          </a:p>
        </p:txBody>
      </p:sp>
      <p:pic>
        <p:nvPicPr>
          <p:cNvPr id="5" name="Picture 4">
            <a:extLst>
              <a:ext uri="{FF2B5EF4-FFF2-40B4-BE49-F238E27FC236}">
                <a16:creationId xmlns:a16="http://schemas.microsoft.com/office/drawing/2014/main" id="{256F6AF5-13BF-C2F1-46E2-7D7B54C4FF5D}"/>
              </a:ext>
            </a:extLst>
          </p:cNvPr>
          <p:cNvPicPr>
            <a:picLocks noChangeAspect="1"/>
          </p:cNvPicPr>
          <p:nvPr/>
        </p:nvPicPr>
        <p:blipFill>
          <a:blip r:embed="rId2">
            <a:extLst>
              <a:ext uri="{28A0092B-C50C-407E-A947-70E740481C1C}">
                <a14:useLocalDpi xmlns:a14="http://schemas.microsoft.com/office/drawing/2010/main" val="0"/>
              </a:ext>
            </a:extLst>
          </a:blip>
          <a:srcRect r="4519" b="3"/>
          <a:stretch>
            <a:fillRect/>
          </a:stretch>
        </p:blipFill>
        <p:spPr>
          <a:xfrm>
            <a:off x="7918704" y="2093976"/>
            <a:ext cx="3867912" cy="4096512"/>
          </a:xfrm>
          <a:prstGeom prst="rect">
            <a:avLst/>
          </a:prstGeom>
        </p:spPr>
      </p:pic>
    </p:spTree>
    <p:extLst>
      <p:ext uri="{BB962C8B-B14F-4D97-AF65-F5344CB8AC3E}">
        <p14:creationId xmlns:p14="http://schemas.microsoft.com/office/powerpoint/2010/main" val="3042402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5184EE59-3061-456B-9FB5-98A8E0E74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F7E07B5E-9FB5-4C91-8BE4-6167EB58D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7524947-EB09-4DD9-973B-9F75BBCD7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D30C8E25-2DD1-45C6-9F04-0F0CBF6660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BC57EA3C-C239-4132-A618-5CBE9F896B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87278B5-7480-5B3C-E52D-0E79010FFC1B}"/>
              </a:ext>
            </a:extLst>
          </p:cNvPr>
          <p:cNvSpPr>
            <a:spLocks noGrp="1"/>
          </p:cNvSpPr>
          <p:nvPr>
            <p:ph type="title"/>
          </p:nvPr>
        </p:nvSpPr>
        <p:spPr>
          <a:xfrm>
            <a:off x="566382" y="456346"/>
            <a:ext cx="3100843" cy="3403386"/>
          </a:xfrm>
        </p:spPr>
        <p:txBody>
          <a:bodyPr anchor="b">
            <a:normAutofit/>
          </a:bodyPr>
          <a:lstStyle/>
          <a:p>
            <a:r>
              <a:rPr lang="en-GB" sz="4000" dirty="0">
                <a:solidFill>
                  <a:srgbClr val="FFFFFF"/>
                </a:solidFill>
              </a:rPr>
              <a:t>Nature and Scope of the Issues </a:t>
            </a:r>
          </a:p>
        </p:txBody>
      </p:sp>
      <p:sp>
        <p:nvSpPr>
          <p:cNvPr id="3" name="Content Placeholder 2">
            <a:extLst>
              <a:ext uri="{FF2B5EF4-FFF2-40B4-BE49-F238E27FC236}">
                <a16:creationId xmlns:a16="http://schemas.microsoft.com/office/drawing/2014/main" id="{37600E9C-1A45-A288-91B1-755ECA4F5B10}"/>
              </a:ext>
            </a:extLst>
          </p:cNvPr>
          <p:cNvSpPr>
            <a:spLocks noGrp="1"/>
          </p:cNvSpPr>
          <p:nvPr>
            <p:ph idx="1"/>
          </p:nvPr>
        </p:nvSpPr>
        <p:spPr>
          <a:xfrm>
            <a:off x="4165966" y="372511"/>
            <a:ext cx="4037839" cy="6112969"/>
          </a:xfrm>
        </p:spPr>
        <p:txBody>
          <a:bodyPr anchor="ctr">
            <a:noAutofit/>
          </a:bodyPr>
          <a:lstStyle/>
          <a:p>
            <a:pPr marL="0" indent="0">
              <a:buNone/>
            </a:pPr>
            <a:r>
              <a:rPr lang="en-GB" sz="1600" b="1" dirty="0"/>
              <a:t>Scope of the problem </a:t>
            </a:r>
          </a:p>
          <a:p>
            <a:pPr>
              <a:buFont typeface="Wingdings" panose="05000000000000000000" pitchFamily="2" charset="2"/>
              <a:buChar char="Ø"/>
            </a:pPr>
            <a:r>
              <a:rPr lang="en-GB" sz="1600" dirty="0"/>
              <a:t>Sales stagnant at 25% below 2019 levels </a:t>
            </a:r>
          </a:p>
          <a:p>
            <a:pPr>
              <a:buFont typeface="Wingdings" panose="05000000000000000000" pitchFamily="2" charset="2"/>
              <a:buChar char="Ø"/>
            </a:pPr>
            <a:r>
              <a:rPr lang="en-GB" sz="1600" dirty="0"/>
              <a:t>Threat to long term business sustainability </a:t>
            </a:r>
          </a:p>
          <a:p>
            <a:pPr>
              <a:buFont typeface="Wingdings" panose="05000000000000000000" pitchFamily="2" charset="2"/>
              <a:buChar char="Ø"/>
            </a:pPr>
            <a:r>
              <a:rPr lang="en-GB" sz="1600" dirty="0"/>
              <a:t>Risks of reduced profitability and closure  </a:t>
            </a:r>
            <a:r>
              <a:rPr lang="en-GB" sz="1600" b="1" dirty="0"/>
              <a:t>Statista (2025).</a:t>
            </a:r>
            <a:r>
              <a:rPr lang="en-GB" sz="1600" dirty="0"/>
              <a:t>  </a:t>
            </a:r>
          </a:p>
          <a:p>
            <a:pPr marL="0" indent="0">
              <a:buNone/>
            </a:pPr>
            <a:endParaRPr lang="en-GB" sz="800" b="1" dirty="0"/>
          </a:p>
          <a:p>
            <a:pPr marL="0" indent="0">
              <a:buNone/>
            </a:pPr>
            <a:r>
              <a:rPr lang="en-GB" sz="1600" b="1" dirty="0"/>
              <a:t>External issues</a:t>
            </a:r>
          </a:p>
          <a:p>
            <a:pPr>
              <a:buFont typeface="Wingdings" panose="05000000000000000000" pitchFamily="2" charset="2"/>
              <a:buChar char="Ø"/>
            </a:pPr>
            <a:r>
              <a:rPr lang="en-GB" sz="1600" dirty="0"/>
              <a:t>Reduced football in retail park </a:t>
            </a:r>
          </a:p>
          <a:p>
            <a:pPr>
              <a:buFont typeface="Wingdings" panose="05000000000000000000" pitchFamily="2" charset="2"/>
              <a:buChar char="Ø"/>
            </a:pPr>
            <a:r>
              <a:rPr lang="en-GB" sz="1600" dirty="0"/>
              <a:t>Shop closures reducing  customer traffic </a:t>
            </a:r>
          </a:p>
          <a:p>
            <a:pPr>
              <a:buFont typeface="Wingdings" panose="05000000000000000000" pitchFamily="2" charset="2"/>
              <a:buChar char="Ø"/>
            </a:pPr>
            <a:r>
              <a:rPr lang="en-GB" sz="1600" dirty="0"/>
              <a:t> Increase in remote working </a:t>
            </a:r>
          </a:p>
          <a:p>
            <a:pPr>
              <a:buFont typeface="Wingdings" panose="05000000000000000000" pitchFamily="2" charset="2"/>
              <a:buChar char="Ø"/>
            </a:pPr>
            <a:r>
              <a:rPr lang="en-GB" sz="1600" dirty="0"/>
              <a:t>Economic pressures reducing spending </a:t>
            </a:r>
            <a:r>
              <a:rPr lang="en-GB" sz="1600" b="1" dirty="0"/>
              <a:t>BBC News (2025).</a:t>
            </a:r>
          </a:p>
          <a:p>
            <a:pPr marL="0" indent="0">
              <a:buNone/>
            </a:pPr>
            <a:endParaRPr lang="en-GB" sz="800" dirty="0"/>
          </a:p>
          <a:p>
            <a:pPr marL="0" indent="0">
              <a:buNone/>
            </a:pPr>
            <a:r>
              <a:rPr lang="en-GB" sz="1600" b="1" dirty="0"/>
              <a:t>Internal Issues </a:t>
            </a:r>
          </a:p>
          <a:p>
            <a:pPr>
              <a:buFont typeface="Wingdings" panose="05000000000000000000" pitchFamily="2" charset="2"/>
              <a:buChar char="Ø"/>
            </a:pPr>
            <a:r>
              <a:rPr lang="en-GB" sz="1600" dirty="0"/>
              <a:t>No delivery service</a:t>
            </a:r>
          </a:p>
          <a:p>
            <a:pPr>
              <a:buFont typeface="Wingdings" panose="05000000000000000000" pitchFamily="2" charset="2"/>
              <a:buChar char="Ø"/>
            </a:pPr>
            <a:r>
              <a:rPr lang="en-GB" sz="1600" dirty="0"/>
              <a:t>Poor pre order system </a:t>
            </a:r>
          </a:p>
          <a:p>
            <a:pPr>
              <a:buFont typeface="Wingdings" panose="05000000000000000000" pitchFamily="2" charset="2"/>
              <a:buChar char="Ø"/>
            </a:pPr>
            <a:r>
              <a:rPr lang="en-GB" sz="1600" dirty="0"/>
              <a:t>High operational costs </a:t>
            </a:r>
          </a:p>
          <a:p>
            <a:pPr>
              <a:buFont typeface="Wingdings" panose="05000000000000000000" pitchFamily="2" charset="2"/>
              <a:buChar char="Ø"/>
            </a:pPr>
            <a:r>
              <a:rPr lang="en-GB" sz="1600" dirty="0"/>
              <a:t>Dependence on expensive organic ingredients </a:t>
            </a:r>
            <a:r>
              <a:rPr lang="en-GB" sz="1600" b="1" dirty="0"/>
              <a:t>BBC News (2025).</a:t>
            </a:r>
            <a:endParaRPr lang="en-GB" sz="1600" dirty="0"/>
          </a:p>
        </p:txBody>
      </p:sp>
      <p:pic>
        <p:nvPicPr>
          <p:cNvPr id="4" name="Picture 3">
            <a:extLst>
              <a:ext uri="{FF2B5EF4-FFF2-40B4-BE49-F238E27FC236}">
                <a16:creationId xmlns:a16="http://schemas.microsoft.com/office/drawing/2014/main" id="{26F9CD07-7DF9-C81E-7E36-A6DBF34B218F}"/>
              </a:ext>
            </a:extLst>
          </p:cNvPr>
          <p:cNvPicPr>
            <a:picLocks noChangeAspect="1"/>
          </p:cNvPicPr>
          <p:nvPr/>
        </p:nvPicPr>
        <p:blipFill>
          <a:blip r:embed="rId2">
            <a:extLst>
              <a:ext uri="{28A0092B-C50C-407E-A947-70E740481C1C}">
                <a14:useLocalDpi xmlns:a14="http://schemas.microsoft.com/office/drawing/2010/main" val="0"/>
              </a:ext>
            </a:extLst>
          </a:blip>
          <a:srcRect r="-1" b="9957"/>
          <a:stretch>
            <a:fillRect/>
          </a:stretch>
        </p:blipFill>
        <p:spPr>
          <a:xfrm>
            <a:off x="8331957" y="-10140"/>
            <a:ext cx="3860043" cy="2311316"/>
          </a:xfrm>
          <a:prstGeom prst="rect">
            <a:avLst/>
          </a:prstGeom>
        </p:spPr>
      </p:pic>
      <p:pic>
        <p:nvPicPr>
          <p:cNvPr id="5" name="Picture 4">
            <a:extLst>
              <a:ext uri="{FF2B5EF4-FFF2-40B4-BE49-F238E27FC236}">
                <a16:creationId xmlns:a16="http://schemas.microsoft.com/office/drawing/2014/main" id="{3C03142C-5A98-9F89-C5C6-53C2F6D09B0B}"/>
              </a:ext>
            </a:extLst>
          </p:cNvPr>
          <p:cNvPicPr>
            <a:picLocks noChangeAspect="1"/>
          </p:cNvPicPr>
          <p:nvPr/>
        </p:nvPicPr>
        <p:blipFill>
          <a:blip r:embed="rId3">
            <a:extLst>
              <a:ext uri="{28A0092B-C50C-407E-A947-70E740481C1C}">
                <a14:useLocalDpi xmlns:a14="http://schemas.microsoft.com/office/drawing/2010/main" val="0"/>
              </a:ext>
            </a:extLst>
          </a:blip>
          <a:srcRect t="1041" r="-1" b="10214"/>
          <a:stretch>
            <a:fillRect/>
          </a:stretch>
        </p:blipFill>
        <p:spPr>
          <a:xfrm>
            <a:off x="8331957" y="4571454"/>
            <a:ext cx="3860043" cy="2286543"/>
          </a:xfrm>
          <a:prstGeom prst="rect">
            <a:avLst/>
          </a:prstGeom>
        </p:spPr>
      </p:pic>
      <p:pic>
        <p:nvPicPr>
          <p:cNvPr id="6" name="Picture 5">
            <a:extLst>
              <a:ext uri="{FF2B5EF4-FFF2-40B4-BE49-F238E27FC236}">
                <a16:creationId xmlns:a16="http://schemas.microsoft.com/office/drawing/2014/main" id="{0CEC7804-BA08-0544-38E4-A95248FB9D4F}"/>
              </a:ext>
            </a:extLst>
          </p:cNvPr>
          <p:cNvPicPr>
            <a:picLocks noChangeAspect="1"/>
          </p:cNvPicPr>
          <p:nvPr/>
        </p:nvPicPr>
        <p:blipFill>
          <a:blip r:embed="rId4">
            <a:extLst>
              <a:ext uri="{28A0092B-C50C-407E-A947-70E740481C1C}">
                <a14:useLocalDpi xmlns:a14="http://schemas.microsoft.com/office/drawing/2010/main" val="0"/>
              </a:ext>
            </a:extLst>
          </a:blip>
          <a:srcRect t="10222" r="-1" b="-1"/>
          <a:stretch>
            <a:fillRect/>
          </a:stretch>
        </p:blipFill>
        <p:spPr>
          <a:xfrm>
            <a:off x="8331957" y="2294552"/>
            <a:ext cx="3860043" cy="2313194"/>
          </a:xfrm>
          <a:prstGeom prst="rect">
            <a:avLst/>
          </a:prstGeom>
        </p:spPr>
      </p:pic>
    </p:spTree>
    <p:extLst>
      <p:ext uri="{BB962C8B-B14F-4D97-AF65-F5344CB8AC3E}">
        <p14:creationId xmlns:p14="http://schemas.microsoft.com/office/powerpoint/2010/main" val="2050879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291CD1-AD3A-5867-0CC4-01CFB013EECC}"/>
              </a:ext>
            </a:extLst>
          </p:cNvPr>
          <p:cNvSpPr>
            <a:spLocks noGrp="1"/>
          </p:cNvSpPr>
          <p:nvPr>
            <p:ph type="title"/>
          </p:nvPr>
        </p:nvSpPr>
        <p:spPr>
          <a:xfrm>
            <a:off x="572493" y="238539"/>
            <a:ext cx="11018520" cy="1434415"/>
          </a:xfrm>
        </p:spPr>
        <p:txBody>
          <a:bodyPr anchor="b">
            <a:normAutofit/>
          </a:bodyPr>
          <a:lstStyle/>
          <a:p>
            <a:r>
              <a:rPr lang="en-GB" sz="5400" dirty="0"/>
              <a:t>PESTLE Analysis </a:t>
            </a:r>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E7B966-5624-15A7-57C4-8E20F36DDC4F}"/>
              </a:ext>
            </a:extLst>
          </p:cNvPr>
          <p:cNvSpPr>
            <a:spLocks noGrp="1"/>
          </p:cNvSpPr>
          <p:nvPr>
            <p:ph idx="1"/>
          </p:nvPr>
        </p:nvSpPr>
        <p:spPr>
          <a:xfrm>
            <a:off x="572493" y="1913880"/>
            <a:ext cx="6898155" cy="4456704"/>
          </a:xfrm>
        </p:spPr>
        <p:txBody>
          <a:bodyPr anchor="t">
            <a:normAutofit/>
          </a:bodyPr>
          <a:lstStyle/>
          <a:p>
            <a:pPr marL="0" indent="0">
              <a:buNone/>
            </a:pPr>
            <a:r>
              <a:rPr lang="en-GB" sz="1400" dirty="0"/>
              <a:t>PESTEL analysis is a strategic framework used to explore macro factors that impact business success. </a:t>
            </a:r>
          </a:p>
          <a:p>
            <a:r>
              <a:rPr lang="en-GB" sz="1200" dirty="0"/>
              <a:t> It stands for Political, Economic, Social, Technological, Environmental and Legal factors.</a:t>
            </a:r>
          </a:p>
          <a:p>
            <a:r>
              <a:rPr lang="en-GB" sz="1200" dirty="0"/>
              <a:t>Businesses use PESTEL to identify opportunities and threats in the external environment.</a:t>
            </a:r>
          </a:p>
          <a:p>
            <a:r>
              <a:rPr lang="en-GB" sz="1200" dirty="0"/>
              <a:t>It supports strategic planning and decision-making.</a:t>
            </a:r>
          </a:p>
          <a:p>
            <a:pPr marL="0" indent="0">
              <a:buNone/>
            </a:pPr>
            <a:r>
              <a:rPr lang="en-GB" sz="1200" b="1" dirty="0"/>
              <a:t>Benefits and Limitations of PESTEL :</a:t>
            </a:r>
          </a:p>
          <a:p>
            <a:pPr marL="0" indent="0">
              <a:buNone/>
            </a:pPr>
            <a:r>
              <a:rPr lang="en-GB" sz="1200" b="1" dirty="0"/>
              <a:t>Benefits</a:t>
            </a:r>
          </a:p>
          <a:p>
            <a:r>
              <a:rPr lang="en-GB" sz="1200" dirty="0"/>
              <a:t>Provides a structured approach to analysing the external business environment.</a:t>
            </a:r>
          </a:p>
          <a:p>
            <a:r>
              <a:rPr lang="en-GB" sz="1200" dirty="0"/>
              <a:t>Helps businesses identify opportunities and potential threats.</a:t>
            </a:r>
          </a:p>
          <a:p>
            <a:r>
              <a:rPr lang="en-GB" sz="1200" dirty="0"/>
              <a:t>Supports strategic decision-making and future planning.</a:t>
            </a:r>
          </a:p>
          <a:p>
            <a:r>
              <a:rPr lang="en-GB" sz="1200" dirty="0"/>
              <a:t>Encourages organisations to consider wider market influences </a:t>
            </a:r>
          </a:p>
          <a:p>
            <a:pPr marL="0" indent="0">
              <a:buNone/>
            </a:pPr>
            <a:r>
              <a:rPr lang="en-GB" sz="1200" b="1" dirty="0"/>
              <a:t>Limitations</a:t>
            </a:r>
          </a:p>
          <a:p>
            <a:r>
              <a:rPr lang="en-GB" sz="1200" dirty="0"/>
              <a:t>Focuses only on external factors and ignores internal business issues. </a:t>
            </a:r>
          </a:p>
          <a:p>
            <a:r>
              <a:rPr lang="en-GB" sz="1200" dirty="0"/>
              <a:t>External conditions can change quickly, making analysis outdated.</a:t>
            </a:r>
          </a:p>
          <a:p>
            <a:r>
              <a:rPr lang="en-GB" sz="1200" dirty="0"/>
              <a:t>Does not measure the importance of each factor.* Results can be subjective depending on the person conducting the analysis</a:t>
            </a:r>
            <a:r>
              <a:rPr lang="en-GB" sz="1200" b="1" dirty="0"/>
              <a:t> (Institute of Leadership &amp; Management, 2013</a:t>
            </a:r>
            <a:endParaRPr lang="en-GB" sz="1200" dirty="0"/>
          </a:p>
        </p:txBody>
      </p:sp>
      <p:pic>
        <p:nvPicPr>
          <p:cNvPr id="5" name="Picture 4">
            <a:extLst>
              <a:ext uri="{FF2B5EF4-FFF2-40B4-BE49-F238E27FC236}">
                <a16:creationId xmlns:a16="http://schemas.microsoft.com/office/drawing/2014/main" id="{25BC4C74-8AE6-7D32-D8A6-DB44F15E79C6}"/>
              </a:ext>
            </a:extLst>
          </p:cNvPr>
          <p:cNvPicPr>
            <a:picLocks noChangeAspect="1"/>
          </p:cNvPicPr>
          <p:nvPr/>
        </p:nvPicPr>
        <p:blipFill>
          <a:blip r:embed="rId2">
            <a:extLst>
              <a:ext uri="{28A0092B-C50C-407E-A947-70E740481C1C}">
                <a14:useLocalDpi xmlns:a14="http://schemas.microsoft.com/office/drawing/2010/main" val="0"/>
              </a:ext>
            </a:extLst>
          </a:blip>
          <a:srcRect r="-2" b="2048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949209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83312-AD4C-539B-6399-B5E100CC07CC}"/>
              </a:ext>
            </a:extLst>
          </p:cNvPr>
          <p:cNvSpPr>
            <a:spLocks noGrp="1"/>
          </p:cNvSpPr>
          <p:nvPr>
            <p:ph type="title"/>
          </p:nvPr>
        </p:nvSpPr>
        <p:spPr>
          <a:xfrm>
            <a:off x="306805" y="365125"/>
            <a:ext cx="11730788" cy="549275"/>
          </a:xfrm>
        </p:spPr>
        <p:txBody>
          <a:bodyPr>
            <a:noAutofit/>
          </a:bodyPr>
          <a:lstStyle/>
          <a:p>
            <a:pPr algn="ctr"/>
            <a:r>
              <a:rPr lang="en-GB" sz="3400" dirty="0"/>
              <a:t>Application of PESTLE Framework to Basil’s Bakery Case Study</a:t>
            </a:r>
          </a:p>
        </p:txBody>
      </p:sp>
      <p:graphicFrame>
        <p:nvGraphicFramePr>
          <p:cNvPr id="5" name="Content Placeholder 4">
            <a:extLst>
              <a:ext uri="{FF2B5EF4-FFF2-40B4-BE49-F238E27FC236}">
                <a16:creationId xmlns:a16="http://schemas.microsoft.com/office/drawing/2014/main" id="{97294226-2E90-2667-847F-005E21C58500}"/>
              </a:ext>
            </a:extLst>
          </p:cNvPr>
          <p:cNvGraphicFramePr>
            <a:graphicFrameLocks noGrp="1"/>
          </p:cNvGraphicFramePr>
          <p:nvPr>
            <p:ph idx="1"/>
            <p:extLst>
              <p:ext uri="{D42A27DB-BD31-4B8C-83A1-F6EECF244321}">
                <p14:modId xmlns:p14="http://schemas.microsoft.com/office/powerpoint/2010/main" val="1783155549"/>
              </p:ext>
            </p:extLst>
          </p:nvPr>
        </p:nvGraphicFramePr>
        <p:xfrm>
          <a:off x="613611" y="1078992"/>
          <a:ext cx="11117177" cy="5057866"/>
        </p:xfrm>
        <a:graphic>
          <a:graphicData uri="http://schemas.openxmlformats.org/drawingml/2006/table">
            <a:tbl>
              <a:tblPr firstCol="1">
                <a:tableStyleId>{00A15C55-8517-42AA-B614-E9B94910E393}</a:tableStyleId>
              </a:tblPr>
              <a:tblGrid>
                <a:gridCol w="2368442">
                  <a:extLst>
                    <a:ext uri="{9D8B030D-6E8A-4147-A177-3AD203B41FA5}">
                      <a16:colId xmlns:a16="http://schemas.microsoft.com/office/drawing/2014/main" val="2860604371"/>
                    </a:ext>
                  </a:extLst>
                </a:gridCol>
                <a:gridCol w="8748735">
                  <a:extLst>
                    <a:ext uri="{9D8B030D-6E8A-4147-A177-3AD203B41FA5}">
                      <a16:colId xmlns:a16="http://schemas.microsoft.com/office/drawing/2014/main" val="4033262080"/>
                    </a:ext>
                  </a:extLst>
                </a:gridCol>
              </a:tblGrid>
              <a:tr h="882145">
                <a:tc>
                  <a:txBody>
                    <a:bodyPr/>
                    <a:lstStyle/>
                    <a:p>
                      <a:r>
                        <a:rPr lang="en-GB" sz="1600" dirty="0"/>
                        <a:t>POLITICAL </a:t>
                      </a:r>
                    </a:p>
                  </a:txBody>
                  <a:tcPr/>
                </a:tc>
                <a:tc>
                  <a:txBody>
                    <a:bodyPr/>
                    <a:lstStyle/>
                    <a:p>
                      <a:r>
                        <a:rPr lang="en-GB" sz="1600" dirty="0"/>
                        <a:t>Regulations from the government including food safety standards, rates of taxation on a business and employment legislation all contribute to increasing the operation costs and the overall responsibilities of running a bakery, and  COVID 19.</a:t>
                      </a:r>
                      <a:endParaRPr lang="en-GB" sz="1600" b="1" dirty="0"/>
                    </a:p>
                  </a:txBody>
                  <a:tcPr/>
                </a:tc>
                <a:extLst>
                  <a:ext uri="{0D108BD9-81ED-4DB2-BD59-A6C34878D82A}">
                    <a16:rowId xmlns:a16="http://schemas.microsoft.com/office/drawing/2014/main" val="4142515371"/>
                  </a:ext>
                </a:extLst>
              </a:tr>
              <a:tr h="882145">
                <a:tc>
                  <a:txBody>
                    <a:bodyPr/>
                    <a:lstStyle/>
                    <a:p>
                      <a:r>
                        <a:rPr lang="en-GB" sz="1600" dirty="0"/>
                        <a:t>ECONOMIC </a:t>
                      </a:r>
                    </a:p>
                  </a:txBody>
                  <a:tcPr/>
                </a:tc>
                <a:tc>
                  <a:txBody>
                    <a:bodyPr/>
                    <a:lstStyle/>
                    <a:p>
                      <a:r>
                        <a:rPr lang="en-GB" sz="1600" dirty="0"/>
                        <a:t>High rates of inflation, an increases in invoices with higher utility bills and the rising price of ingredients has all adversely affected profit margins of the bakery. People are also spending less due to the cost of living. </a:t>
                      </a:r>
                    </a:p>
                  </a:txBody>
                  <a:tcPr/>
                </a:tc>
                <a:extLst>
                  <a:ext uri="{0D108BD9-81ED-4DB2-BD59-A6C34878D82A}">
                    <a16:rowId xmlns:a16="http://schemas.microsoft.com/office/drawing/2014/main" val="2458778862"/>
                  </a:ext>
                </a:extLst>
              </a:tr>
              <a:tr h="796308">
                <a:tc>
                  <a:txBody>
                    <a:bodyPr/>
                    <a:lstStyle/>
                    <a:p>
                      <a:r>
                        <a:rPr lang="en-GB" sz="1600" dirty="0"/>
                        <a:t>SOCIAL </a:t>
                      </a:r>
                    </a:p>
                  </a:txBody>
                  <a:tcPr/>
                </a:tc>
                <a:tc>
                  <a:txBody>
                    <a:bodyPr/>
                    <a:lstStyle/>
                    <a:p>
                      <a:r>
                        <a:rPr lang="en-GB" sz="1600" dirty="0"/>
                        <a:t>Consumer behaviour changed after COVID 19. People work from home, reducing daily customer numbers in the retail park. Customers also expect faster and more convenient services. </a:t>
                      </a:r>
                    </a:p>
                  </a:txBody>
                  <a:tcPr/>
                </a:tc>
                <a:extLst>
                  <a:ext uri="{0D108BD9-81ED-4DB2-BD59-A6C34878D82A}">
                    <a16:rowId xmlns:a16="http://schemas.microsoft.com/office/drawing/2014/main" val="3479646810"/>
                  </a:ext>
                </a:extLst>
              </a:tr>
              <a:tr h="732977">
                <a:tc>
                  <a:txBody>
                    <a:bodyPr/>
                    <a:lstStyle/>
                    <a:p>
                      <a:r>
                        <a:rPr lang="en-GB" sz="1600" dirty="0"/>
                        <a:t>TECHNOLOGY </a:t>
                      </a:r>
                    </a:p>
                  </a:txBody>
                  <a:tcPr/>
                </a:tc>
                <a:tc>
                  <a:txBody>
                    <a:bodyPr/>
                    <a:lstStyle/>
                    <a:p>
                      <a:r>
                        <a:rPr lang="en-GB" sz="1600" dirty="0"/>
                        <a:t>Due to the absence of online ordering/telephone ordering and no delivery services at Basil bakery, competitors who have embraced the digital space are at an advantage. </a:t>
                      </a:r>
                    </a:p>
                  </a:txBody>
                  <a:tcPr/>
                </a:tc>
                <a:extLst>
                  <a:ext uri="{0D108BD9-81ED-4DB2-BD59-A6C34878D82A}">
                    <a16:rowId xmlns:a16="http://schemas.microsoft.com/office/drawing/2014/main" val="3165954098"/>
                  </a:ext>
                </a:extLst>
              </a:tr>
              <a:tr h="1143522">
                <a:tc>
                  <a:txBody>
                    <a:bodyPr/>
                    <a:lstStyle/>
                    <a:p>
                      <a:r>
                        <a:rPr lang="en-GB" sz="1600" dirty="0"/>
                        <a:t>ENVIRONMENTAL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The use of organic ingredients in baked goods at the bakery incurs an added expense; moreover, the organic ingredients used are subject to crop failure and supply chain disruptions. Also, people are becoming even more environmentally friendly.</a:t>
                      </a:r>
                    </a:p>
                    <a:p>
                      <a:endParaRPr lang="en-GB" sz="1600" dirty="0"/>
                    </a:p>
                  </a:txBody>
                  <a:tcPr/>
                </a:tc>
                <a:extLst>
                  <a:ext uri="{0D108BD9-81ED-4DB2-BD59-A6C34878D82A}">
                    <a16:rowId xmlns:a16="http://schemas.microsoft.com/office/drawing/2014/main" val="4264869945"/>
                  </a:ext>
                </a:extLst>
              </a:tr>
              <a:tr h="620769">
                <a:tc>
                  <a:txBody>
                    <a:bodyPr/>
                    <a:lstStyle/>
                    <a:p>
                      <a:r>
                        <a:rPr lang="en-GB" sz="1600" dirty="0"/>
                        <a:t>LEGAL </a:t>
                      </a:r>
                    </a:p>
                  </a:txBody>
                  <a:tcPr/>
                </a:tc>
                <a:tc>
                  <a:txBody>
                    <a:bodyPr/>
                    <a:lstStyle/>
                    <a:p>
                      <a:r>
                        <a:rPr lang="en-GB" sz="1600" dirty="0"/>
                        <a:t>The bakery must comply with laws governing food safety ,health and employee relations in order to steer clear of legal penalties and maintain the trust of customers.</a:t>
                      </a:r>
                    </a:p>
                  </a:txBody>
                  <a:tcPr/>
                </a:tc>
                <a:extLst>
                  <a:ext uri="{0D108BD9-81ED-4DB2-BD59-A6C34878D82A}">
                    <a16:rowId xmlns:a16="http://schemas.microsoft.com/office/drawing/2014/main" val="3009870756"/>
                  </a:ext>
                </a:extLst>
              </a:tr>
            </a:tbl>
          </a:graphicData>
        </a:graphic>
      </p:graphicFrame>
      <p:sp>
        <p:nvSpPr>
          <p:cNvPr id="4" name="TextBox 3">
            <a:extLst>
              <a:ext uri="{FF2B5EF4-FFF2-40B4-BE49-F238E27FC236}">
                <a16:creationId xmlns:a16="http://schemas.microsoft.com/office/drawing/2014/main" id="{CE5BD501-06D7-7A2D-CA45-8C346FE5AD9E}"/>
              </a:ext>
            </a:extLst>
          </p:cNvPr>
          <p:cNvSpPr txBox="1"/>
          <p:nvPr/>
        </p:nvSpPr>
        <p:spPr>
          <a:xfrm>
            <a:off x="706374" y="6308209"/>
            <a:ext cx="6094476" cy="369332"/>
          </a:xfrm>
          <a:prstGeom prst="rect">
            <a:avLst/>
          </a:prstGeom>
          <a:noFill/>
        </p:spPr>
        <p:txBody>
          <a:bodyPr wrap="square">
            <a:spAutoFit/>
          </a:bodyPr>
          <a:lstStyle/>
          <a:p>
            <a:r>
              <a:rPr lang="en-GB" sz="1800" b="1" dirty="0"/>
              <a:t>Mind Tools (2025)</a:t>
            </a:r>
            <a:endParaRPr lang="en-GB" dirty="0"/>
          </a:p>
        </p:txBody>
      </p:sp>
    </p:spTree>
    <p:extLst>
      <p:ext uri="{BB962C8B-B14F-4D97-AF65-F5344CB8AC3E}">
        <p14:creationId xmlns:p14="http://schemas.microsoft.com/office/powerpoint/2010/main" val="4262138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E6760A-F260-8CFB-53D9-7D7399E3B767}"/>
              </a:ext>
            </a:extLst>
          </p:cNvPr>
          <p:cNvSpPr>
            <a:spLocks noGrp="1"/>
          </p:cNvSpPr>
          <p:nvPr>
            <p:ph type="title"/>
          </p:nvPr>
        </p:nvSpPr>
        <p:spPr>
          <a:xfrm>
            <a:off x="630936" y="640080"/>
            <a:ext cx="4818888" cy="1481328"/>
          </a:xfrm>
        </p:spPr>
        <p:txBody>
          <a:bodyPr anchor="b">
            <a:normAutofit/>
          </a:bodyPr>
          <a:lstStyle/>
          <a:p>
            <a:r>
              <a:rPr lang="en-GB" sz="5000" dirty="0"/>
              <a:t>Fishbone Diagram </a:t>
            </a:r>
          </a:p>
        </p:txBody>
      </p:sp>
      <p:sp>
        <p:nvSpPr>
          <p:cNvPr id="39"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600A7C-9C4C-DB8C-9B3F-21E9EB4B06C1}"/>
              </a:ext>
            </a:extLst>
          </p:cNvPr>
          <p:cNvSpPr>
            <a:spLocks noGrp="1"/>
          </p:cNvSpPr>
          <p:nvPr>
            <p:ph idx="1"/>
          </p:nvPr>
        </p:nvSpPr>
        <p:spPr>
          <a:xfrm>
            <a:off x="465232" y="2578608"/>
            <a:ext cx="7435184" cy="4178808"/>
          </a:xfrm>
        </p:spPr>
        <p:txBody>
          <a:bodyPr anchor="t">
            <a:normAutofit fontScale="85000" lnSpcReduction="20000"/>
          </a:bodyPr>
          <a:lstStyle/>
          <a:p>
            <a:pPr marL="0" indent="0">
              <a:buNone/>
            </a:pPr>
            <a:r>
              <a:rPr lang="en-GB" sz="1400" dirty="0"/>
              <a:t>A Fishbone Diagram is also known as the Ishikawa Diagram that helps to find a cause for a specific business problem - this example being an issue with sales stagnation. </a:t>
            </a:r>
          </a:p>
          <a:p>
            <a:r>
              <a:rPr lang="en-GB" sz="1400" dirty="0"/>
              <a:t>It helps businesses investigate why a problem is occurring rather than focusing only on the symptoms.</a:t>
            </a:r>
          </a:p>
          <a:p>
            <a:r>
              <a:rPr lang="en-GB" sz="1400" dirty="0"/>
              <a:t>Causes are grouped into categories, making it easier to analyse complex issues.</a:t>
            </a:r>
          </a:p>
          <a:p>
            <a:r>
              <a:rPr lang="en-GB" sz="1400" dirty="0"/>
              <a:t>It is commonly used in quality management and business improvement processes </a:t>
            </a:r>
          </a:p>
          <a:p>
            <a:pPr marL="0" indent="0">
              <a:buNone/>
            </a:pPr>
            <a:r>
              <a:rPr lang="en-GB" sz="1400" b="1" dirty="0"/>
              <a:t>Benefits and Limitations of Fishbone Analysis:</a:t>
            </a:r>
          </a:p>
          <a:p>
            <a:pPr marL="0" indent="0">
              <a:buNone/>
            </a:pPr>
            <a:r>
              <a:rPr lang="en-GB" sz="1400" b="1" dirty="0"/>
              <a:t>Benefits</a:t>
            </a:r>
          </a:p>
          <a:p>
            <a:r>
              <a:rPr lang="en-GB" sz="1400" dirty="0"/>
              <a:t>Helps identify the root causes of a problem.</a:t>
            </a:r>
          </a:p>
          <a:p>
            <a:r>
              <a:rPr lang="en-GB" sz="1400" dirty="0"/>
              <a:t>Encourages structured and logical thinking.</a:t>
            </a:r>
          </a:p>
          <a:p>
            <a:r>
              <a:rPr lang="en-GB" sz="1400" dirty="0"/>
              <a:t>Organises causes into clear categories.</a:t>
            </a:r>
          </a:p>
          <a:p>
            <a:r>
              <a:rPr lang="en-GB" sz="1400" dirty="0"/>
              <a:t>Supports decision-making and problem-solving.</a:t>
            </a:r>
          </a:p>
          <a:p>
            <a:pPr marL="0" indent="0">
              <a:buNone/>
            </a:pPr>
            <a:r>
              <a:rPr lang="en-GB" sz="1400" b="1" dirty="0"/>
              <a:t>Limitations</a:t>
            </a:r>
          </a:p>
          <a:p>
            <a:pPr marL="0" indent="0">
              <a:buNone/>
            </a:pPr>
            <a:r>
              <a:rPr lang="en-GB" sz="1400" dirty="0"/>
              <a:t>Does not identify which cause has the greatest impact.</a:t>
            </a:r>
          </a:p>
          <a:p>
            <a:pPr marL="0" indent="0">
              <a:buNone/>
            </a:pPr>
            <a:r>
              <a:rPr lang="en-GB" sz="1400" dirty="0"/>
              <a:t>Can become subjective if based on opinions rather than evidence.</a:t>
            </a:r>
          </a:p>
          <a:p>
            <a:pPr marL="0" indent="0">
              <a:buNone/>
            </a:pPr>
            <a:r>
              <a:rPr lang="en-GB" sz="1400" dirty="0"/>
              <a:t>May oversimplify complex business problems.</a:t>
            </a:r>
          </a:p>
          <a:p>
            <a:pPr marL="0" indent="0">
              <a:buNone/>
            </a:pPr>
            <a:r>
              <a:rPr lang="en-GB" sz="1400" dirty="0"/>
              <a:t>Requires further analysis to confirm the actual causes </a:t>
            </a:r>
            <a:r>
              <a:rPr lang="en-GB" sz="1400" b="1" dirty="0" err="1"/>
              <a:t>Lucidchart</a:t>
            </a:r>
            <a:r>
              <a:rPr lang="en-GB" sz="1400" b="1" dirty="0"/>
              <a:t> (2025).</a:t>
            </a:r>
          </a:p>
        </p:txBody>
      </p:sp>
      <p:pic>
        <p:nvPicPr>
          <p:cNvPr id="5" name="Picture 4">
            <a:extLst>
              <a:ext uri="{FF2B5EF4-FFF2-40B4-BE49-F238E27FC236}">
                <a16:creationId xmlns:a16="http://schemas.microsoft.com/office/drawing/2014/main" id="{94A45C66-DE82-F054-BDBF-67A4E9C960D3}"/>
              </a:ext>
            </a:extLst>
          </p:cNvPr>
          <p:cNvPicPr>
            <a:picLocks noChangeAspect="1"/>
          </p:cNvPicPr>
          <p:nvPr/>
        </p:nvPicPr>
        <p:blipFill>
          <a:blip r:embed="rId2">
            <a:extLst>
              <a:ext uri="{28A0092B-C50C-407E-A947-70E740481C1C}">
                <a14:useLocalDpi xmlns:a14="http://schemas.microsoft.com/office/drawing/2010/main" val="0"/>
              </a:ext>
            </a:extLst>
          </a:blip>
          <a:srcRect b="2896"/>
          <a:stretch>
            <a:fillRect/>
          </a:stretch>
        </p:blipFill>
        <p:spPr>
          <a:xfrm>
            <a:off x="7766305" y="1696692"/>
            <a:ext cx="4425695" cy="3832294"/>
          </a:xfrm>
          <a:prstGeom prst="rect">
            <a:avLst/>
          </a:prstGeom>
        </p:spPr>
      </p:pic>
    </p:spTree>
    <p:extLst>
      <p:ext uri="{BB962C8B-B14F-4D97-AF65-F5344CB8AC3E}">
        <p14:creationId xmlns:p14="http://schemas.microsoft.com/office/powerpoint/2010/main" val="3283908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DAE33D-1568-256B-3B0A-CF38E09BDB23}"/>
              </a:ext>
            </a:extLst>
          </p:cNvPr>
          <p:cNvSpPr>
            <a:spLocks noGrp="1"/>
          </p:cNvSpPr>
          <p:nvPr>
            <p:ph type="title"/>
          </p:nvPr>
        </p:nvSpPr>
        <p:spPr>
          <a:xfrm>
            <a:off x="7004304" y="638089"/>
            <a:ext cx="4553712" cy="1476801"/>
          </a:xfrm>
        </p:spPr>
        <p:txBody>
          <a:bodyPr anchor="b">
            <a:normAutofit/>
          </a:bodyPr>
          <a:lstStyle/>
          <a:p>
            <a:pPr algn="ctr"/>
            <a:r>
              <a:rPr lang="en-GB" sz="4200" dirty="0"/>
              <a:t>Fishbone diagram Evaluation of Basil’s </a:t>
            </a:r>
          </a:p>
        </p:txBody>
      </p:sp>
      <p:pic>
        <p:nvPicPr>
          <p:cNvPr id="6" name="Picture 5">
            <a:extLst>
              <a:ext uri="{FF2B5EF4-FFF2-40B4-BE49-F238E27FC236}">
                <a16:creationId xmlns:a16="http://schemas.microsoft.com/office/drawing/2014/main" id="{BA2CC36F-7D23-C8BC-7FD0-68999E2423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736" y="656378"/>
            <a:ext cx="7205070" cy="6010264"/>
          </a:xfrm>
          <a:prstGeom prst="rect">
            <a:avLst/>
          </a:prstGeom>
        </p:spPr>
      </p:pic>
      <p:sp>
        <p:nvSpPr>
          <p:cNvPr id="27"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F59B69-7F2B-FC91-AED0-9B6D550B0E8F}"/>
              </a:ext>
            </a:extLst>
          </p:cNvPr>
          <p:cNvSpPr>
            <a:spLocks noGrp="1"/>
          </p:cNvSpPr>
          <p:nvPr>
            <p:ph idx="1"/>
          </p:nvPr>
        </p:nvSpPr>
        <p:spPr>
          <a:xfrm>
            <a:off x="7378806" y="2474119"/>
            <a:ext cx="4553712" cy="4109560"/>
          </a:xfrm>
        </p:spPr>
        <p:txBody>
          <a:bodyPr anchor="t">
            <a:noAutofit/>
          </a:bodyPr>
          <a:lstStyle/>
          <a:p>
            <a:pPr marL="0" indent="0">
              <a:buNone/>
            </a:pPr>
            <a:r>
              <a:rPr lang="en-GB" sz="2400" dirty="0"/>
              <a:t>According to the Fishbone Diagram, sales performance is declining due in large part to operational inefficiencies and lack of innovation. </a:t>
            </a:r>
          </a:p>
          <a:p>
            <a:pPr marL="0" indent="0">
              <a:buNone/>
            </a:pPr>
            <a:r>
              <a:rPr lang="en-GB" sz="2400" dirty="0"/>
              <a:t>Despite offering quality products, Basil's Bakery was unable to sufficiently change how they did business based on the changing behaviours of consumers and/or the market </a:t>
            </a:r>
            <a:r>
              <a:rPr lang="en-GB" sz="2400" b="1" dirty="0" err="1"/>
              <a:t>Lucidchart</a:t>
            </a:r>
            <a:r>
              <a:rPr lang="en-GB" sz="2400" b="1" dirty="0"/>
              <a:t> (2025). </a:t>
            </a:r>
          </a:p>
          <a:p>
            <a:pPr marL="0" indent="0">
              <a:buNone/>
            </a:pPr>
            <a:endParaRPr lang="en-GB" sz="2400" b="1" dirty="0"/>
          </a:p>
        </p:txBody>
      </p:sp>
    </p:spTree>
    <p:extLst>
      <p:ext uri="{BB962C8B-B14F-4D97-AF65-F5344CB8AC3E}">
        <p14:creationId xmlns:p14="http://schemas.microsoft.com/office/powerpoint/2010/main" val="2508457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1F89C2-99CC-878B-E53A-C706CC5F125F}"/>
              </a:ext>
            </a:extLst>
          </p:cNvPr>
          <p:cNvSpPr>
            <a:spLocks noGrp="1"/>
          </p:cNvSpPr>
          <p:nvPr>
            <p:ph type="title"/>
          </p:nvPr>
        </p:nvSpPr>
        <p:spPr>
          <a:xfrm>
            <a:off x="150876" y="1232154"/>
            <a:ext cx="6647688" cy="950976"/>
          </a:xfrm>
        </p:spPr>
        <p:txBody>
          <a:bodyPr anchor="b">
            <a:normAutofit/>
          </a:bodyPr>
          <a:lstStyle/>
          <a:p>
            <a:pPr algn="ctr"/>
            <a:r>
              <a:rPr lang="en-GB" sz="5400" dirty="0"/>
              <a:t>Summary of Findings </a:t>
            </a:r>
          </a:p>
        </p:txBody>
      </p:sp>
      <p:sp>
        <p:nvSpPr>
          <p:cNvPr id="1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564B15-CB7D-579C-9561-52C97B98DB98}"/>
              </a:ext>
            </a:extLst>
          </p:cNvPr>
          <p:cNvSpPr>
            <a:spLocks noGrp="1"/>
          </p:cNvSpPr>
          <p:nvPr>
            <p:ph idx="1"/>
          </p:nvPr>
        </p:nvSpPr>
        <p:spPr>
          <a:xfrm>
            <a:off x="365760" y="2580894"/>
            <a:ext cx="6217920" cy="3810762"/>
          </a:xfrm>
        </p:spPr>
        <p:txBody>
          <a:bodyPr anchor="t">
            <a:normAutofit/>
          </a:bodyPr>
          <a:lstStyle/>
          <a:p>
            <a:pPr marL="0" indent="0">
              <a:buNone/>
            </a:pPr>
            <a:r>
              <a:rPr lang="en-GB" sz="1600" dirty="0"/>
              <a:t>In conclusion, Basils Bakery as many problems that contributes to it remaining below the 25% previous profit margins.</a:t>
            </a:r>
          </a:p>
          <a:p>
            <a:pPr>
              <a:buFont typeface="Wingdings" panose="05000000000000000000" pitchFamily="2" charset="2"/>
              <a:buChar char="§"/>
            </a:pPr>
            <a:r>
              <a:rPr lang="en-GB" sz="1600" dirty="0"/>
              <a:t> Their ability to sell products and  there over all sales.</a:t>
            </a:r>
          </a:p>
          <a:p>
            <a:pPr>
              <a:buFont typeface="Wingdings" panose="05000000000000000000" pitchFamily="2" charset="2"/>
              <a:buChar char="§"/>
            </a:pPr>
            <a:r>
              <a:rPr lang="en-GB" sz="1600" dirty="0"/>
              <a:t>Customer demand has decreased because fewer people are visiting the store.</a:t>
            </a:r>
          </a:p>
          <a:p>
            <a:pPr>
              <a:buFont typeface="Wingdings" panose="05000000000000000000" pitchFamily="2" charset="2"/>
              <a:buChar char="§"/>
            </a:pPr>
            <a:r>
              <a:rPr lang="en-GB" sz="1600" dirty="0"/>
              <a:t>87% population take lunch at home </a:t>
            </a:r>
            <a:r>
              <a:rPr lang="en-GB" sz="1600" b="1" dirty="0"/>
              <a:t>(BBC News, 2025).</a:t>
            </a:r>
          </a:p>
          <a:p>
            <a:pPr>
              <a:buFont typeface="Wingdings" panose="05000000000000000000" pitchFamily="2" charset="2"/>
              <a:buChar char="§"/>
            </a:pPr>
            <a:r>
              <a:rPr lang="en-GB" sz="1600" dirty="0"/>
              <a:t>Not having a wide variety of produce and services to offer.</a:t>
            </a:r>
          </a:p>
          <a:p>
            <a:pPr>
              <a:buFont typeface="Wingdings" panose="05000000000000000000" pitchFamily="2" charset="2"/>
              <a:buChar char="§"/>
            </a:pPr>
            <a:r>
              <a:rPr lang="en-GB" sz="1600" dirty="0"/>
              <a:t>Not providing home delivery or online services to customers.</a:t>
            </a:r>
          </a:p>
          <a:p>
            <a:pPr>
              <a:buFont typeface="Wingdings" panose="05000000000000000000" pitchFamily="2" charset="2"/>
              <a:buChar char="§"/>
            </a:pPr>
            <a:r>
              <a:rPr lang="en-GB" sz="1600" dirty="0"/>
              <a:t>Not having enough staffs nor the flexibility change with modern technology .</a:t>
            </a:r>
          </a:p>
          <a:p>
            <a:pPr>
              <a:buFont typeface="Wingdings" panose="05000000000000000000" pitchFamily="2" charset="2"/>
              <a:buChar char="§"/>
            </a:pPr>
            <a:r>
              <a:rPr lang="en-GB" sz="1600" dirty="0"/>
              <a:t>Difficulty to source organic produce with the unstable prices.</a:t>
            </a:r>
          </a:p>
          <a:p>
            <a:pPr>
              <a:buFont typeface="Wingdings" panose="05000000000000000000" pitchFamily="2" charset="2"/>
              <a:buChar char="§"/>
            </a:pPr>
            <a:endParaRPr lang="en-GB" sz="1600" dirty="0"/>
          </a:p>
          <a:p>
            <a:pPr marL="0" indent="0">
              <a:buNone/>
            </a:pPr>
            <a:endParaRPr lang="en-GB" sz="1600" dirty="0"/>
          </a:p>
        </p:txBody>
      </p:sp>
      <p:pic>
        <p:nvPicPr>
          <p:cNvPr id="5" name="Picture 4">
            <a:extLst>
              <a:ext uri="{FF2B5EF4-FFF2-40B4-BE49-F238E27FC236}">
                <a16:creationId xmlns:a16="http://schemas.microsoft.com/office/drawing/2014/main" id="{DB30F0FE-10CA-07F1-517F-12B4D50739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9128" y="1613666"/>
            <a:ext cx="4818888" cy="4604254"/>
          </a:xfrm>
          <a:prstGeom prst="rect">
            <a:avLst/>
          </a:prstGeom>
        </p:spPr>
      </p:pic>
    </p:spTree>
    <p:extLst>
      <p:ext uri="{BB962C8B-B14F-4D97-AF65-F5344CB8AC3E}">
        <p14:creationId xmlns:p14="http://schemas.microsoft.com/office/powerpoint/2010/main" val="3712032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14113-85E2-94A2-F4FB-A9DC088F70CC}"/>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84BDBD0A-9576-E507-C901-BEBBE295AB8A}"/>
              </a:ext>
            </a:extLst>
          </p:cNvPr>
          <p:cNvSpPr>
            <a:spLocks noGrp="1"/>
          </p:cNvSpPr>
          <p:nvPr>
            <p:ph idx="1"/>
          </p:nvPr>
        </p:nvSpPr>
        <p:spPr/>
        <p:txBody>
          <a:bodyPr>
            <a:normAutofit fontScale="55000" lnSpcReduction="20000"/>
          </a:bodyPr>
          <a:lstStyle/>
          <a:p>
            <a:pPr marL="0" indent="0">
              <a:buNone/>
            </a:pPr>
            <a:r>
              <a:rPr lang="en-GB" dirty="0"/>
              <a:t>BBC News (2025)</a:t>
            </a:r>
            <a:r>
              <a:rPr lang="en-GB" i="1" dirty="0"/>
              <a:t>UK inflation and rising business costs. Available at: </a:t>
            </a:r>
            <a:r>
              <a:rPr lang="en-GB" dirty="0">
                <a:hlinkClick r:id="rId2"/>
              </a:rPr>
              <a:t>https://www.bbc.co.uk/news/business</a:t>
            </a:r>
            <a:r>
              <a:rPr lang="en-GB" dirty="0"/>
              <a:t>  [Accessed: 23 May 2026].</a:t>
            </a:r>
          </a:p>
          <a:p>
            <a:pPr marL="0" indent="0">
              <a:buNone/>
            </a:pPr>
            <a:r>
              <a:rPr lang="en-GB" dirty="0"/>
              <a:t>British Business Bank (2025)</a:t>
            </a:r>
            <a:r>
              <a:rPr lang="en-GB" i="1" dirty="0"/>
              <a:t>Small business challenges after COVID-19. Available at:</a:t>
            </a:r>
            <a:r>
              <a:rPr lang="en-GB" dirty="0"/>
              <a:t> </a:t>
            </a:r>
            <a:r>
              <a:rPr lang="en-GB" dirty="0">
                <a:hlinkClick r:id="rId3"/>
              </a:rPr>
              <a:t>https://www.british-business-bank.co.uk</a:t>
            </a:r>
            <a:r>
              <a:rPr lang="en-GB" dirty="0"/>
              <a:t>  [Accessed: 23 May 2026].</a:t>
            </a:r>
          </a:p>
          <a:p>
            <a:pPr marL="0" indent="0">
              <a:buNone/>
            </a:pPr>
            <a:r>
              <a:rPr lang="en-GB" dirty="0"/>
              <a:t>Gov.uk (2025</a:t>
            </a:r>
            <a:r>
              <a:rPr lang="en-GB" i="1" dirty="0"/>
              <a:t>)Business rates and workplace regulations. Available at: </a:t>
            </a:r>
            <a:r>
              <a:rPr lang="en-GB" dirty="0">
                <a:hlinkClick r:id="rId4"/>
              </a:rPr>
              <a:t>https://www.gov.uk</a:t>
            </a:r>
            <a:r>
              <a:rPr lang="en-GB" dirty="0"/>
              <a:t>  [Accessed: 23 May 2026].</a:t>
            </a:r>
          </a:p>
          <a:p>
            <a:pPr marL="0" indent="0">
              <a:buNone/>
            </a:pPr>
            <a:r>
              <a:rPr lang="en-GB" dirty="0"/>
              <a:t>Indeed Editorial Team (2024)</a:t>
            </a:r>
            <a:r>
              <a:rPr lang="en-GB" i="1" dirty="0"/>
              <a:t>What is PESTEL Analysis? Available at: </a:t>
            </a:r>
            <a:r>
              <a:rPr lang="en-GB" dirty="0">
                <a:hlinkClick r:id="rId5"/>
              </a:rPr>
              <a:t>https://www.indeed.com/career-advice</a:t>
            </a:r>
            <a:r>
              <a:rPr lang="en-GB" dirty="0"/>
              <a:t>  [Accessed: 23 May 2026].</a:t>
            </a:r>
          </a:p>
          <a:p>
            <a:pPr marL="0" indent="0">
              <a:buNone/>
            </a:pPr>
            <a:r>
              <a:rPr lang="en-GB" dirty="0" err="1"/>
              <a:t>Lucidchart</a:t>
            </a:r>
            <a:r>
              <a:rPr lang="en-GB" dirty="0"/>
              <a:t> (2025)</a:t>
            </a:r>
            <a:r>
              <a:rPr lang="en-GB" i="1" dirty="0"/>
              <a:t>Fishbone Diagram Tutorial. Available at: </a:t>
            </a:r>
            <a:r>
              <a:rPr lang="en-GB" dirty="0">
                <a:hlinkClick r:id="rId6"/>
              </a:rPr>
              <a:t>https://www.lucidchart.com/pages</a:t>
            </a:r>
            <a:r>
              <a:rPr lang="en-GB" dirty="0"/>
              <a:t>  [Accessed: 23 May 2026].</a:t>
            </a:r>
          </a:p>
          <a:p>
            <a:pPr marL="0" indent="0">
              <a:buNone/>
            </a:pPr>
            <a:r>
              <a:rPr lang="en-GB" dirty="0"/>
              <a:t>MindTools (2025)</a:t>
            </a:r>
            <a:r>
              <a:rPr lang="en-GB" i="1" dirty="0"/>
              <a:t>PEST Analysis. Available at: </a:t>
            </a:r>
            <a:r>
              <a:rPr lang="en-GB" dirty="0">
                <a:hlinkClick r:id="rId7"/>
              </a:rPr>
              <a:t>https://www.mindtools.com</a:t>
            </a:r>
            <a:r>
              <a:rPr lang="en-GB" dirty="0"/>
              <a:t>  [Accessed: 23 May 2026]. </a:t>
            </a:r>
          </a:p>
          <a:p>
            <a:pPr marL="0" indent="0">
              <a:buNone/>
            </a:pPr>
            <a:r>
              <a:rPr lang="en-GB" dirty="0"/>
              <a:t>Signomatic.co.uk. (2025). </a:t>
            </a:r>
            <a:r>
              <a:rPr lang="en-GB" i="1" dirty="0"/>
              <a:t>Poster printing - Design a custom poster - </a:t>
            </a:r>
            <a:r>
              <a:rPr lang="en-GB" i="1" dirty="0" err="1"/>
              <a:t>Signomatic</a:t>
            </a:r>
            <a:r>
              <a:rPr lang="en-GB" i="1" dirty="0"/>
              <a:t>. [online] Available at: </a:t>
            </a:r>
            <a:r>
              <a:rPr lang="en-GB" dirty="0">
                <a:hlinkClick r:id="rId8"/>
              </a:rPr>
              <a:t>https://www.signomatic.co.uk/posters?msclkid=a12235e6685a169e1cc65ff7a751b472&amp;utm_source=bing&amp;utm_medium=cpc&amp;utm_term=posters&amp;utm_content=posters&amp;utm_campaign=skyltmax-uk-search-generic-bing</a:t>
            </a:r>
            <a:r>
              <a:rPr lang="en-GB" dirty="0"/>
              <a:t>  [Accessed 23 May 2026].</a:t>
            </a:r>
          </a:p>
          <a:p>
            <a:pPr marL="0" indent="0">
              <a:buNone/>
            </a:pPr>
            <a:r>
              <a:rPr lang="en-GB" dirty="0"/>
              <a:t>Statista (2025)</a:t>
            </a:r>
            <a:r>
              <a:rPr lang="en-GB" i="1" dirty="0"/>
              <a:t>Impact of remote working on UK businesses. Available at</a:t>
            </a:r>
            <a:r>
              <a:rPr lang="en-GB" dirty="0"/>
              <a:t>: </a:t>
            </a:r>
            <a:r>
              <a:rPr lang="en-GB" dirty="0">
                <a:hlinkClick r:id="rId9"/>
              </a:rPr>
              <a:t>https://www.statista.com</a:t>
            </a:r>
            <a:r>
              <a:rPr lang="en-GB" dirty="0"/>
              <a:t>  [Accessed: 23 May 2026].</a:t>
            </a:r>
          </a:p>
          <a:p>
            <a:pPr marL="0" indent="0">
              <a:buNone/>
            </a:pPr>
            <a:r>
              <a:rPr lang="en-GB" dirty="0"/>
              <a:t>Super series solving problems and making decision 5</a:t>
            </a:r>
            <a:r>
              <a:rPr lang="en-GB" baseline="30000" dirty="0"/>
              <a:t>th</a:t>
            </a:r>
            <a:r>
              <a:rPr lang="en-GB" dirty="0"/>
              <a:t> edition E-book/ 5</a:t>
            </a:r>
            <a:r>
              <a:rPr lang="en-GB" baseline="30000" dirty="0"/>
              <a:t>th</a:t>
            </a:r>
            <a:r>
              <a:rPr lang="en-GB" dirty="0"/>
              <a:t> edition, Routledge, 2013,total pages 132 section A: introduction ( page 1-11) </a:t>
            </a:r>
          </a:p>
          <a:p>
            <a:pPr marL="0" indent="0">
              <a:buNone/>
            </a:pPr>
            <a:endParaRPr lang="en-GB" dirty="0"/>
          </a:p>
        </p:txBody>
      </p:sp>
    </p:spTree>
    <p:extLst>
      <p:ext uri="{BB962C8B-B14F-4D97-AF65-F5344CB8AC3E}">
        <p14:creationId xmlns:p14="http://schemas.microsoft.com/office/powerpoint/2010/main" val="4157835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7D37C52-C8F4-0B6F-4D2C-1B383B985AA3}"/>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THANK YOU</a:t>
            </a:r>
          </a:p>
        </p:txBody>
      </p:sp>
      <p:sp>
        <p:nvSpPr>
          <p:cNvPr id="11"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915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14415</TotalTime>
  <Words>1320</Words>
  <Application>Microsoft Office PowerPoint</Application>
  <PresentationFormat>Widescreen</PresentationFormat>
  <Paragraphs>103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Wingdings</vt:lpstr>
      <vt:lpstr>Office Theme</vt:lpstr>
      <vt:lpstr>Basil’s Bakery : Analysis &amp; Strategic </vt:lpstr>
      <vt:lpstr>Presentation Content </vt:lpstr>
      <vt:lpstr>Background Information on Basil’s Bakery </vt:lpstr>
      <vt:lpstr>Nature and Scope of the Issues </vt:lpstr>
      <vt:lpstr>PESTLE Analysis </vt:lpstr>
      <vt:lpstr>Application of PESTLE Framework to Basil’s Bakery Case Study</vt:lpstr>
      <vt:lpstr>Fishbone Diagram </vt:lpstr>
      <vt:lpstr>Fishbone diagram Evaluation of Basil’s </vt:lpstr>
      <vt:lpstr>Summary of Findings </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Dwight Wayne Evans (2528521)</dc:creator>
  <cp:lastModifiedBy>dwight evans</cp:lastModifiedBy>
  <cp:revision>2</cp:revision>
  <dcterms:created xsi:type="dcterms:W3CDTF">2026-05-23T14:02:17Z</dcterms:created>
  <dcterms:modified xsi:type="dcterms:W3CDTF">2026-06-13T16:52:09Z</dcterms:modified>
</cp:coreProperties>
</file>