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77" r:id="rId5"/>
    <p:sldId id="276" r:id="rId6"/>
    <p:sldId id="256" r:id="rId7"/>
    <p:sldId id="257" r:id="rId8"/>
    <p:sldId id="258" r:id="rId9"/>
    <p:sldId id="259" r:id="rId10"/>
    <p:sldId id="260" r:id="rId11"/>
    <p:sldId id="262" r:id="rId12"/>
    <p:sldId id="263" r:id="rId13"/>
    <p:sldId id="264" r:id="rId14"/>
    <p:sldId id="265" r:id="rId15"/>
    <p:sldId id="266" r:id="rId16"/>
    <p:sldId id="268" r:id="rId17"/>
    <p:sldId id="269" r:id="rId18"/>
    <p:sldId id="270" r:id="rId19"/>
    <p:sldId id="271" r:id="rId20"/>
    <p:sldId id="272" r:id="rId21"/>
    <p:sldId id="273" r:id="rId22"/>
    <p:sldId id="27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18CB784-EF67-B821-75A6-FBC4A0DB2CCD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1FCDF1-467B-4DEF-A091-89701C19D4D8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D394FBFA-4936-4AB6-8206-8CDE0FC935A5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E0ECADE-1CB2-BD6A-F992-14D84F097A7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AC3556A-2519-55DC-F30A-7B6C281A1CBC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00C7E2-E1FF-9DD4-C02D-B391A89699E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90454C-AFDB-B978-E05B-AD96DDBFA735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42799BC2-9460-4E17-B24B-100766CFC3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92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EAEAAE-E5D2-A3D2-4E99-0689D2951D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E1A16A-901F-E224-7F5B-54FF82179BC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826822-DDCB-A84F-5940-4E2ECAF1C12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E0AE1BD-9670-49F3-84A9-93073B02B506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4117B-1F41-E418-61EF-842C198D24D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D86D52-2D9A-C7D7-FCAC-68DD31FEDFF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0D3F9B-69BC-EB9D-B7EA-F4497C0007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4B981B-700F-4D6D-857F-B432AACA1D52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BBBB03-36D9-1C23-853E-176D33B524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46DC0E-EF16-44F3-6048-54184A22C8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14D975-0577-4212-BDE6-69BB03EA63F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17371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8D732-675A-CA78-98E5-408EAA76FE0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9399E-0518-2BDE-C472-19EA8870AD6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84082-5CE4-3409-4DC1-D5139E279B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9F2E4B-F474-4EBE-A002-AE4EBCFC7887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603F97-9ECA-81DC-9D2B-40145C160A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1951DE-7B62-EA11-63B8-76863A43BD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C8F267-19CD-4CC2-AE57-74FA8FE4496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94362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AE84F-5048-C0CE-7F65-CA7D14E891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C9C12-1319-16EE-60B3-8D8AC3E4A1C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A234C-AEFB-8AC7-2406-4B37CB7001B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9F5A6E-9C72-4E13-A8AF-CFE29A0B929B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F54A56-C794-5ADD-6F14-CC1CB165943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76A6F-854E-26A4-AEC4-86A97A0FD4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C83C53-AF23-4B65-A222-97ADCAE6AE2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401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75010-6CC1-49BA-D4F7-6CEBBEB2638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24F30-406C-3664-94D1-1228EBF9EBA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FF04F8-7967-9138-5053-83CCAFD33CF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C2F306-E47A-3C90-FC47-24FDD15476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2D9102-BB6C-4575-8854-02449354CD28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56191D-BF72-8079-60E7-491AEF0320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5DC13-078F-DB05-BCB7-2B637FE80C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274969-2B9C-4653-AB45-9BA63A94011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554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82524-1C19-8CA1-327D-623B772FA4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009F01-9ACE-55B2-0740-4D429AFAECD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3F2C52-4BB8-3547-9460-D519C2B8232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BC3EE8-0822-1689-A9FD-5463C7F9E40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528A18-1BE4-6DB3-9C9E-9169CF44C54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76BED2-41FF-E13D-CA5D-FCE111F700E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1A9FC1-D8F9-4F5A-8D53-994751CB0948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27F133-6F76-1D0A-2C6B-C90737A145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FDC5FE-CF61-9590-892C-4DEECF0DAAE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546101-F595-42D6-B5A8-18B2C731F13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767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5EA9E-D4A0-4E1D-9639-D1EC331314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9357-3647-1956-EB29-E64AB6988F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76844E-11DB-4A5C-A927-356727F09183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1E4F1E-B840-7FB6-FE8C-7A88E281FD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C136B8-49B1-8627-86DC-D48E28D715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A9C3C4-E4F5-4442-B395-9211B403C43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018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F64B9E-CACC-198C-E212-0E0EB0BB01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D7D36C-6350-4F69-B4AF-027E276D8C5A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4FDFE7-07F1-5064-C51E-00BC0AD437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19BD92-E827-B39D-88DC-94C690E0A8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7F5847-26E4-45DC-8105-A217471E2B4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79083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91A2F-E6AA-07B6-7947-D7772792EB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22935-7D4B-0AE3-E71B-D9A64849B95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46691A-2375-B9AE-B693-0565DFC19AA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3A5148-1662-6336-E65A-AA6B0A891A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082411-7DED-4533-BAA9-EB8E0D14ADBD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BA381A-48D0-268F-6D7A-B962EC727A8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F8039-3EFA-9046-B9A2-CDD730A2FD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D84FB6-8748-4C6C-ABA5-12A9780252F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77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D3A78-B058-BAF1-20E6-1E4E48FB0D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D5A908-DF0E-5821-C248-8EDCC141369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6395B8-8954-977B-510D-5EE6F91C10D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958AE2-E9AA-29AA-BA98-CCBF2570C3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07AF6E-A0FA-4D7F-8478-15F02129BE2A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93240B-F025-F77C-0100-71E658FD1A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6F3B11-4586-7B15-0BF5-F56D4F7EDA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98FC7C-9FF5-4B02-A019-2A30A182E29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89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2C008-F36B-9F55-680F-178B8A28527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B6C53C-FE48-9759-AADC-EC8476F5682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EFE71-3C60-C921-7692-E15504A4EA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654F93-0374-49B3-A879-9604758C961B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5D2E6F-A686-43C0-019F-428E04E5C3E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605887-7C8F-4D2E-DCF9-67A0612A3C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831191-FF80-43D1-BBE8-22B6D06AAD0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374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459622-FB2C-C8A7-842A-C641F2198D5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3B57B9-2D9F-F282-F9C4-DED08326F6D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BB410-A468-D477-543C-66F9210DDB4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CE23F7-BB9F-440F-B290-A0EBB0D8FD86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46D83-C077-64BF-58CB-20E2847240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DC6FB2-6DA9-8809-1E7B-B43BD31080C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68B63C-2FBD-4D4E-B8AA-CD505262B56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176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8CECCD-1CDE-6A5D-CF64-BB485F89CD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FF05CD-9CE7-825F-EAD6-1AFC1552749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D5EF09-B59C-8DD2-F961-91778301AAC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C8F59A43-4FDD-48CE-9574-28389535CFA3}" type="datetime1">
              <a:rPr lang="en-GB"/>
              <a:pPr lvl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23F62-B34C-ABEA-14C4-08AFE4FFC55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0D4C4-F5A0-BDF2-F20C-58814AF6E2B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A245E3A0-A7B8-4350-AA7D-F689D6FAA07B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upport.microsoft.com/en-gb/office/using-access-or-excel-to-manage-your-data-09576147-47d1-4c6f-9312-e825227fcaea" TargetMode="Externa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jldexcelsp.blogspot.com/2006/07/validacin-de-datos-en-excel-agregar.html?m=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uxwisp.com/pros-and-cons-of-paper-vs-electronic-record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fastercapital.com/content/Excel-Templates--Boost-Efficiency-with-Customizable-Excel-Templates-on-OneDrive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as-tech.co.za/blog-posts/understanding-the-risks-of-using-excel-and-outlook-for-data-management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s://support.microsoft.com/en-gb/office/introducing-microsoft-teams-59b4cf2f-84ef-4a41-860a-37d3b9af09d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htnovo.net/2019/02/microsoft-aggiornamento-teams-febbraio-2019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red.it/mobile/app/2020/03/20/videochiamata-microsoft-cancellazione-rumori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icrosoft.com/en-gb/microsoft-teams/unified-communications-as-a-service" TargetMode="External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microsoft.com/en-us/office/collaborating-with-teams-sharepoint-and-onedrive-9ea6aa07-6e5e-4917-9267-d4d361da3dea" TargetMode="External"/><Relationship Id="rId3" Type="http://schemas.openxmlformats.org/officeDocument/2006/relationships/hyperlink" Target="https://www.htnovo.net/2020/06/come-creare-videoconferenze-gratis-microsoft-teams.html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ngall.com/microsoft-teams-logo-png/download/167185" TargetMode="External"/><Relationship Id="rId5" Type="http://schemas.openxmlformats.org/officeDocument/2006/relationships/image" Target="../media/image11.png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ultura-informatica.com/microsoft/microsoft-acelera-teams-para-windows-con-un-nuevo-motor-de-llamadas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decreatorsinc.com/microsoft-teams-pros-and-cons/" TargetMode="External"/><Relationship Id="rId4" Type="http://schemas.openxmlformats.org/officeDocument/2006/relationships/hyperlink" Target="https://creativecommons.org/licenses/by/3.0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earta.ie/2016/09/harmful-communications-and-digital-safety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aulreynolds.uk/user-access-control-best-practices/" TargetMode="External"/><Relationship Id="rId4" Type="http://schemas.openxmlformats.org/officeDocument/2006/relationships/hyperlink" Target="https://creativecommons.org/licenses/by-nc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hyperlink" Target="https://www.mimecast.com/content/email-security-tip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://edtech4beginners.com/2017/06/08/e-safety-a-free-poster-for-your-classroom-computer-ro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hyperlink" Target="https://shredsec.com/resources/data-protection-ac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smex.org/tag/data-protection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gdprlearninghub.com/internal-confidentiality-agreemen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www.nexsys.it/servizio-backup-aziendale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group of people standing outside a building&#10;&#10;AI-generated content may be incorrect.">
            <a:extLst>
              <a:ext uri="{FF2B5EF4-FFF2-40B4-BE49-F238E27FC236}">
                <a16:creationId xmlns:a16="http://schemas.microsoft.com/office/drawing/2014/main" id="{B76F7487-5144-E7F2-8144-0D69135CC4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3455" y="1763484"/>
            <a:ext cx="3984168" cy="199208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E460937F-F45B-FFB4-0EBC-133E9BEBAC82}"/>
              </a:ext>
            </a:extLst>
          </p:cNvPr>
          <p:cNvSpPr txBox="1"/>
          <p:nvPr/>
        </p:nvSpPr>
        <p:spPr>
          <a:xfrm>
            <a:off x="1619859" y="1351501"/>
            <a:ext cx="54748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highlight>
                  <a:srgbClr val="00FFFF"/>
                </a:highlight>
                <a:uFillTx/>
                <a:latin typeface="Aptos"/>
              </a:rPr>
              <a:t>Greenfield Home Care Agency </a:t>
            </a:r>
          </a:p>
        </p:txBody>
      </p:sp>
      <p:pic>
        <p:nvPicPr>
          <p:cNvPr id="4" name="Picture 6" descr="A person and a nurse standing next to each other&#10;&#10;AI-generated content may be incorrect.">
            <a:extLst>
              <a:ext uri="{FF2B5EF4-FFF2-40B4-BE49-F238E27FC236}">
                <a16:creationId xmlns:a16="http://schemas.microsoft.com/office/drawing/2014/main" id="{52DFD366-B7FC-877A-98F8-22FF5ED2B4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15" y="1763484"/>
            <a:ext cx="2662339" cy="19920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8" descr="A group of people in a room&#10;&#10;AI-generated content may be incorrect.">
            <a:extLst>
              <a:ext uri="{FF2B5EF4-FFF2-40B4-BE49-F238E27FC236}">
                <a16:creationId xmlns:a16="http://schemas.microsoft.com/office/drawing/2014/main" id="{B1DDD164-F9B9-75E9-9ABF-DBF0BA6657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5" y="3755568"/>
            <a:ext cx="6646508" cy="129814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9">
            <a:extLst>
              <a:ext uri="{FF2B5EF4-FFF2-40B4-BE49-F238E27FC236}">
                <a16:creationId xmlns:a16="http://schemas.microsoft.com/office/drawing/2014/main" id="{82B79651-0E80-2BCC-3A32-B74E561686EF}"/>
              </a:ext>
            </a:extLst>
          </p:cNvPr>
          <p:cNvSpPr txBox="1"/>
          <p:nvPr/>
        </p:nvSpPr>
        <p:spPr>
          <a:xfrm>
            <a:off x="7588312" y="1720836"/>
            <a:ext cx="4119710" cy="19312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Group Members Names &amp; Student ID numbers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Farah (2524561)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Sobia (2504721)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Saadiq (2519769)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Dorota (2519628)</a:t>
            </a:r>
            <a:endParaRPr lang="en-GB" sz="145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Module code: LCHS4007_BIRM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Lecturer Name: Justin Okoli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6ADE74-CAB3-7B6C-31AF-8EBA2BCFF07C}"/>
              </a:ext>
            </a:extLst>
          </p:cNvPr>
          <p:cNvSpPr txBox="1"/>
          <p:nvPr/>
        </p:nvSpPr>
        <p:spPr>
          <a:xfrm>
            <a:off x="1825352" y="474345"/>
            <a:ext cx="7257327" cy="59093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Times New Roman" pitchFamily="18"/>
                <a:cs typeface="Times New Roman" pitchFamily="18"/>
              </a:rPr>
              <a:t>Contents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r>
              <a:rPr lang="en-GB" sz="1800" b="0" i="0" u="none" strike="noStrike" kern="1200" cap="none" spc="0" baseline="0">
                <a:solidFill>
                  <a:srgbClr val="00B0F0"/>
                </a:solidFill>
                <a:uFillTx/>
                <a:latin typeface="Times New Roman" pitchFamily="18"/>
                <a:cs typeface="Times New Roman" pitchFamily="18"/>
              </a:rPr>
              <a:t>Microsoft Excel – Data Management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Current Practice vs Excel Approach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Benefits of Using Excel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Limitations &amp; Conclusion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D86ECC"/>
                </a:solidFill>
                <a:uFillTx/>
                <a:latin typeface="Times New Roman" pitchFamily="18"/>
                <a:cs typeface="Times New Roman" pitchFamily="18"/>
              </a:rPr>
              <a:t>Microsoft Teams – Communication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Communication Challenges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Benefits of Microsoft Teams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Challenges &amp; Conclusion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47D45A"/>
                </a:solidFill>
                <a:uFillTx/>
                <a:latin typeface="Times New Roman" pitchFamily="18"/>
                <a:cs typeface="Times New Roman" pitchFamily="18"/>
              </a:rPr>
              <a:t>Digital Safety Action Plan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Secure Access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Email Awareness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Data Management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Confidentiality &amp; Compliance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Conclusion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781C2-3545-41B3-0510-CAAE0A7D06AA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Group member 1- Application: Microsoft excel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CA6F0-0282-FF50-50D0-2B2DDC8678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838641"/>
          </a:xfrm>
        </p:spPr>
        <p:txBody>
          <a:bodyPr/>
          <a:lstStyle/>
          <a:p>
            <a:pPr lvl="0"/>
            <a:r>
              <a:rPr lang="en-GB"/>
              <a:t>Introduction to Microsoft Excel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13A634A3-D198-EE79-40BE-C4A3D7BF61A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5139" y="1366598"/>
            <a:ext cx="8965554" cy="3699982"/>
          </a:xfrm>
        </p:spPr>
        <p:txBody>
          <a:bodyPr/>
          <a:lstStyle/>
          <a:p>
            <a:pPr marL="0" lvl="0" indent="0">
              <a:lnSpc>
                <a:spcPct val="50000"/>
              </a:lnSpc>
              <a:buNone/>
            </a:pPr>
            <a:r>
              <a:rPr lang="en-GB" sz="20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Introduction to Microsoft Excel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Microsoft Excel is part of Microsoft 365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Used for data organisation, analysis, and management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Helps manage administrative and operational tasks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Supports staff scheduling and rota planning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Assists with visit planning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Keeps care records organised and updated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Ensures elderly clients receive timely and high-quality care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Reduces paper-based systems and manual work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Helps digitise important records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Improves accuracy and accessibility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Increases overall efficiency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Allows staff in different locations to access information easily       </a:t>
            </a:r>
          </a:p>
          <a:p>
            <a:pPr lvl="0">
              <a:lnSpc>
                <a:spcPct val="50000"/>
              </a:lnSpc>
            </a:pPr>
            <a:endParaRPr lang="en-GB" sz="600"/>
          </a:p>
        </p:txBody>
      </p:sp>
      <p:pic>
        <p:nvPicPr>
          <p:cNvPr id="4" name="Picture 11" descr="A group of computer applications&#10;&#10;AI-generated content may be incorrect.">
            <a:extLst>
              <a:ext uri="{FF2B5EF4-FFF2-40B4-BE49-F238E27FC236}">
                <a16:creationId xmlns:a16="http://schemas.microsoft.com/office/drawing/2014/main" id="{7200E5DD-18C2-E844-652B-5B82B95483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8719" y="1606609"/>
            <a:ext cx="3326230" cy="187306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12">
            <a:extLst>
              <a:ext uri="{FF2B5EF4-FFF2-40B4-BE49-F238E27FC236}">
                <a16:creationId xmlns:a16="http://schemas.microsoft.com/office/drawing/2014/main" id="{B6BDEF35-F55B-1A6D-158F-B46EEB18A540}"/>
              </a:ext>
            </a:extLst>
          </p:cNvPr>
          <p:cNvSpPr txBox="1"/>
          <p:nvPr/>
        </p:nvSpPr>
        <p:spPr>
          <a:xfrm>
            <a:off x="7516057" y="3488865"/>
            <a:ext cx="3703457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jldexcelsp.blogspot.com/2006/07/validacin-de-datos-en-excel-agregar.html?m=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05C24C73-C3AD-882A-311C-0357282EB253}"/>
              </a:ext>
            </a:extLst>
          </p:cNvPr>
          <p:cNvSpPr txBox="1"/>
          <p:nvPr/>
        </p:nvSpPr>
        <p:spPr>
          <a:xfrm>
            <a:off x="1284786" y="5229407"/>
            <a:ext cx="5544272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Using Access or Excel to manage your data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Microsoft Support.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Using Access or Excel to manage your data - Microsoft Support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4FAFA-22FC-1B4E-0503-5B2DB1C47E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908081"/>
          </a:xfrm>
        </p:spPr>
        <p:txBody>
          <a:bodyPr/>
          <a:lstStyle/>
          <a:p>
            <a:pPr lvl="0"/>
            <a:r>
              <a:rPr lang="en-GB" sz="4000"/>
              <a:t>Current practise against Excel based approach</a:t>
            </a:r>
          </a:p>
        </p:txBody>
      </p:sp>
      <p:pic>
        <p:nvPicPr>
          <p:cNvPr id="3" name="Content Placeholder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C48FC0B-A866-A345-33A7-E076574560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7010" y="2253081"/>
            <a:ext cx="3421145" cy="2171105"/>
          </a:xfrm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9D04EA7A-A605-2E94-3778-D6948834DAAA}"/>
              </a:ext>
            </a:extLst>
          </p:cNvPr>
          <p:cNvSpPr txBox="1"/>
          <p:nvPr/>
        </p:nvSpPr>
        <p:spPr>
          <a:xfrm>
            <a:off x="5206145" y="1166216"/>
            <a:ext cx="5812950" cy="56015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Times New Roman" pitchFamily="18"/>
                <a:cs typeface="Times New Roman" pitchFamily="18"/>
              </a:rPr>
              <a:t>Current Practice vs Excel-Based Approach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Current issues: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Paper-based logs and simple documents used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Manual rota processing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Redundant or repeated work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Difficult to track updates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Higher chance of mistakes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Poor communication between carers, coordinators, and managers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 </a:t>
            </a:r>
            <a:endParaRPr lang="en-GB" sz="16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With Excel: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Tasks completed digitally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Staff rotas created using tables and formulas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Care and medication logs updated in real time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Faster and more organised record keeping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Staff always use correct and up-to-date information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Examples of improved tasks: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Digital staff rotas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Visit and workload tracking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Medication record management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054C5A-4303-F6C3-8474-DF6B306C859C}"/>
              </a:ext>
            </a:extLst>
          </p:cNvPr>
          <p:cNvSpPr txBox="1"/>
          <p:nvPr/>
        </p:nvSpPr>
        <p:spPr>
          <a:xfrm>
            <a:off x="196678" y="4907667"/>
            <a:ext cx="4942386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Luxwisp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Pros and cons of paper vs electronic records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Pros and Cons of Paper Vs Electronic Records | Luxwisp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53F40-CA29-C42C-505E-9289C6750E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34140" y="152201"/>
            <a:ext cx="10515600" cy="743178"/>
          </a:xfrm>
        </p:spPr>
        <p:txBody>
          <a:bodyPr/>
          <a:lstStyle/>
          <a:p>
            <a:pPr lvl="0"/>
            <a:r>
              <a:rPr lang="en-GB"/>
              <a:t>Benefits of using Excel at Greenfield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9EAC9-40F0-84B1-188B-C304933AD6F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925052"/>
            <a:ext cx="10515600" cy="4826642"/>
          </a:xfrm>
        </p:spPr>
        <p:txBody>
          <a:bodyPr>
            <a:noAutofit/>
          </a:bodyPr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Automates calculations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Reduces human error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Calculates total hours worked automatically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Uses formulas for quick and accurate results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Standardised templates improve consistency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Saves administrative time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Allows managers to focus on service quality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Supports charts and tables for data analysis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Helps identify staffing shortages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Helps track busy periods and demand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Files stored safely in OneDrive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Easy access for authorised staff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Improves coordination across the organisation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C4BDE2-2C54-F53D-BA1D-AEAB44AC566F}"/>
              </a:ext>
            </a:extLst>
          </p:cNvPr>
          <p:cNvSpPr txBox="1"/>
          <p:nvPr/>
        </p:nvSpPr>
        <p:spPr>
          <a:xfrm>
            <a:off x="5382231" y="5751694"/>
            <a:ext cx="5579687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FasterCapital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Excel Templates: Boost Efficiency with Customizable Excel Templates on OneDrive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Excel Templates: Boost Efficiency with Customizable Excel Templates on OneDrive – FasterCapital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  <p:pic>
        <p:nvPicPr>
          <p:cNvPr id="5" name="Picture 5" descr="A computer software application with many icons&#10;&#10;AI-generated content may be incorrect.">
            <a:extLst>
              <a:ext uri="{FF2B5EF4-FFF2-40B4-BE49-F238E27FC236}">
                <a16:creationId xmlns:a16="http://schemas.microsoft.com/office/drawing/2014/main" id="{FE13446F-9468-0496-7F91-85A81C9E3C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3966" y="1636849"/>
            <a:ext cx="4223659" cy="244804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2FA58-CBAF-EBC9-6525-F3FD84B206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67102"/>
            <a:ext cx="10515600" cy="878720"/>
          </a:xfrm>
        </p:spPr>
        <p:txBody>
          <a:bodyPr/>
          <a:lstStyle/>
          <a:p>
            <a:pPr lvl="0"/>
            <a:r>
              <a:rPr lang="en-GB"/>
              <a:t>Limitations and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6FC6E-3B47-310D-D03E-6A044F4D42F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57034" y="1447796"/>
            <a:ext cx="9868378" cy="3702935"/>
          </a:xfrm>
        </p:spPr>
        <p:txBody>
          <a:bodyPr/>
          <a:lstStyle/>
          <a:p>
            <a:pPr lvl="0">
              <a:lnSpc>
                <a:spcPct val="6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Limitations: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Excel has many benefits but also some drawbacks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Staff need proper training to use formulas correctly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Poor spreadsheet design can lead to mistakes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Higher risk of errors without guidance or skills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Sensitive client information may be at risk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Data security and confidentiality can be compromised if not protected properly</a:t>
            </a:r>
          </a:p>
          <a:p>
            <a:pPr marL="457200" lvl="1" indent="0">
              <a:lnSpc>
                <a:spcPct val="6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6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Conclusion: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Excel can greatly improve efficiency at Greenfield Home Care Agency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Helps organise and record data accurately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Supports better operational decision-making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Works best when staff are well trained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Requires strong data protection and security measures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Overall, Excel is effective when used correctly and safely</a:t>
            </a:r>
          </a:p>
          <a:p>
            <a:pPr lvl="0">
              <a:lnSpc>
                <a:spcPct val="40000"/>
              </a:lnSpc>
            </a:pPr>
            <a:endParaRPr lang="en-GB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EAC4F9-6666-3EBA-0B0D-811A1C7820B2}"/>
              </a:ext>
            </a:extLst>
          </p:cNvPr>
          <p:cNvSpPr txBox="1"/>
          <p:nvPr/>
        </p:nvSpPr>
        <p:spPr>
          <a:xfrm>
            <a:off x="838203" y="5354680"/>
            <a:ext cx="8727307" cy="13388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AS-Tech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Understanding the risks of using Excel and Outlook for data management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https://www.as-tech.co.za/blog-posts/understanding-the-risks-of-using-excel-and-outlook-for-data-management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5" descr="A hand typing on a computer&#10;&#10;AI-generated content may be incorrect.">
            <a:extLst>
              <a:ext uri="{FF2B5EF4-FFF2-40B4-BE49-F238E27FC236}">
                <a16:creationId xmlns:a16="http://schemas.microsoft.com/office/drawing/2014/main" id="{7408D837-8432-D916-5456-2BA9450700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877" y="471565"/>
            <a:ext cx="4311085" cy="215641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4CC16863-349D-B8C9-AF27-713800C6FE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40968" y="2103440"/>
            <a:ext cx="10515600" cy="1325559"/>
          </a:xfrm>
        </p:spPr>
        <p:txBody>
          <a:bodyPr/>
          <a:lstStyle/>
          <a:p>
            <a:pPr lvl="0"/>
            <a:r>
              <a:rPr lang="en-GB"/>
              <a:t>Group member 2- Tool: Microsoft teams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3FECF-9AEC-69F0-A5B1-C7B3CA5997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18832"/>
            <a:ext cx="10515600" cy="1081707"/>
          </a:xfrm>
        </p:spPr>
        <p:txBody>
          <a:bodyPr/>
          <a:lstStyle/>
          <a:p>
            <a:pPr lvl="0"/>
            <a:r>
              <a:rPr lang="en-GB"/>
              <a:t>Introduction to 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8FDE0-D121-68A2-F041-8CB83192A1B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45601" y="1400531"/>
            <a:ext cx="10515600" cy="4204127"/>
          </a:xfrm>
        </p:spPr>
        <p:txBody>
          <a:bodyPr/>
          <a:lstStyle/>
          <a:p>
            <a:pPr lvl="0"/>
            <a:r>
              <a:rPr lang="en-GB" b="1"/>
              <a:t> </a:t>
            </a: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Introduction to Microsoft Teams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Microsoft Teams allows communication through:</a:t>
            </a:r>
          </a:p>
          <a:p>
            <a:pPr lvl="1"/>
            <a:r>
              <a:rPr lang="en-GB" sz="1800">
                <a:latin typeface="Times New Roman" pitchFamily="18"/>
                <a:cs typeface="Times New Roman" pitchFamily="18"/>
              </a:rPr>
              <a:t>Chat</a:t>
            </a:r>
          </a:p>
          <a:p>
            <a:pPr lvl="1"/>
            <a:r>
              <a:rPr lang="en-GB" sz="1800">
                <a:latin typeface="Times New Roman" pitchFamily="18"/>
                <a:cs typeface="Times New Roman" pitchFamily="18"/>
              </a:rPr>
              <a:t>Video conferencing</a:t>
            </a:r>
          </a:p>
          <a:p>
            <a:pPr lvl="1"/>
            <a:r>
              <a:rPr lang="en-GB" sz="1800">
                <a:latin typeface="Times New Roman" pitchFamily="18"/>
                <a:cs typeface="Times New Roman" pitchFamily="18"/>
              </a:rPr>
              <a:t>File sharing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Helps office-based staff connect with carers working in the community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Supports communication between staff in different locations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Provides one central platform for teamwork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Enables quick and secure information sharing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Improves collaboration between team members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Reduces misunderstandings</a:t>
            </a:r>
          </a:p>
          <a:p>
            <a:pPr lvl="0">
              <a:lnSpc>
                <a:spcPct val="80000"/>
              </a:lnSpc>
            </a:pPr>
            <a:endParaRPr lang="en-GB" sz="2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AE6A4E-C644-E7BE-AB38-C2582B1CF048}"/>
              </a:ext>
            </a:extLst>
          </p:cNvPr>
          <p:cNvSpPr txBox="1"/>
          <p:nvPr/>
        </p:nvSpPr>
        <p:spPr>
          <a:xfrm>
            <a:off x="1133627" y="5604668"/>
            <a:ext cx="6967956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Introducing Microsoft Teams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Microsoft Support.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 ntroducing Microsoft Teams - Microsoft Support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5" name="Picture 5" descr="A computer screen with a logo&#10;&#10;AI-generated content may be incorrect.">
            <a:extLst>
              <a:ext uri="{FF2B5EF4-FFF2-40B4-BE49-F238E27FC236}">
                <a16:creationId xmlns:a16="http://schemas.microsoft.com/office/drawing/2014/main" id="{1966402B-B500-1AEE-DA97-20893F3403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1355" y="1111169"/>
            <a:ext cx="3262469" cy="217604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3B4F97D9-1907-C477-CFA4-219CBF93EF8E}"/>
              </a:ext>
            </a:extLst>
          </p:cNvPr>
          <p:cNvSpPr txBox="1"/>
          <p:nvPr/>
        </p:nvSpPr>
        <p:spPr>
          <a:xfrm>
            <a:off x="1219196" y="6894402"/>
            <a:ext cx="3862087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www.htnovo.net/2019/02/microsoft-aggiornamento-teams-febbraio-2019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DA3AE-7E7D-49EB-92CC-4A820438F9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80544"/>
            <a:ext cx="10515600" cy="989106"/>
          </a:xfrm>
        </p:spPr>
        <p:txBody>
          <a:bodyPr/>
          <a:lstStyle/>
          <a:p>
            <a:pPr lvl="0"/>
            <a:r>
              <a:rPr lang="en-GB"/>
              <a:t>Communication challenges at Greenfield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72A7B-B08A-3F26-925F-C4C31949A04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489959"/>
            <a:ext cx="7750207" cy="4227929"/>
          </a:xfrm>
        </p:spPr>
        <p:txBody>
          <a:bodyPr/>
          <a:lstStyle/>
          <a:p>
            <a:pPr lvl="0">
              <a:lnSpc>
                <a:spcPct val="5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Communication Challenges at Greenfield</a:t>
            </a:r>
            <a:endParaRPr lang="en-GB" sz="1800">
              <a:solidFill>
                <a:srgbClr val="FF0000"/>
              </a:solidFill>
              <a:latin typeface="Times New Roman" pitchFamily="18"/>
              <a:cs typeface="Times New Roman" pitchFamily="18"/>
            </a:endParaRPr>
          </a:p>
          <a:p>
            <a:pPr marL="0" lvl="0" indent="0">
              <a:lnSpc>
                <a:spcPct val="50000"/>
              </a:lnSpc>
              <a:buNone/>
            </a:pPr>
            <a:r>
              <a:rPr lang="en-GB" sz="1800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 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1800">
                <a:latin typeface="Times New Roman" pitchFamily="18"/>
                <a:cs typeface="Times New Roman" pitchFamily="18"/>
              </a:rPr>
              <a:t>Current issues: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Mainly using email and telephone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Methods can be time-consuming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Poor communication between staff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Information not always recorded properly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Difficult for staff working from home</a:t>
            </a:r>
          </a:p>
          <a:p>
            <a:pPr marL="0" lvl="0" indent="0">
              <a:lnSpc>
                <a:spcPct val="5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marL="0" lvl="0" indent="0">
              <a:lnSpc>
                <a:spcPct val="50000"/>
              </a:lnSpc>
              <a:buNone/>
            </a:pPr>
            <a:r>
              <a:rPr lang="en-GB" sz="1800">
                <a:latin typeface="Times New Roman" pitchFamily="18"/>
                <a:cs typeface="Times New Roman" pitchFamily="18"/>
              </a:rPr>
              <a:t>How Teams helps: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One platform for live messaging and communication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Instant sharing of messages and updates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Easy sharing of documents and records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Quick access to important information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Helps carers while working in clients</a:t>
            </a:r>
          </a:p>
          <a:p>
            <a:pPr lvl="0">
              <a:lnSpc>
                <a:spcPct val="50000"/>
              </a:lnSpc>
            </a:pPr>
            <a:endParaRPr lang="en-GB" sz="17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30000"/>
              </a:lnSpc>
            </a:pPr>
            <a:endParaRPr lang="en-GB" sz="1200">
              <a:latin typeface="Times New Roman" pitchFamily="18"/>
              <a:cs typeface="Times New Roman" pitchFamily="18"/>
            </a:endParaRPr>
          </a:p>
        </p:txBody>
      </p:sp>
      <p:pic>
        <p:nvPicPr>
          <p:cNvPr id="4" name="Picture 5" descr="A group of people smiling&#10;&#10;AI-generated content may be incorrect.">
            <a:extLst>
              <a:ext uri="{FF2B5EF4-FFF2-40B4-BE49-F238E27FC236}">
                <a16:creationId xmlns:a16="http://schemas.microsoft.com/office/drawing/2014/main" id="{EBA49FCD-EDD6-73DA-8B85-C040B37A77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3392" y="1354235"/>
            <a:ext cx="4492017" cy="252676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6">
            <a:extLst>
              <a:ext uri="{FF2B5EF4-FFF2-40B4-BE49-F238E27FC236}">
                <a16:creationId xmlns:a16="http://schemas.microsoft.com/office/drawing/2014/main" id="{6D4F6EBC-D74D-5070-0F7A-2CF749ACA4FB}"/>
              </a:ext>
            </a:extLst>
          </p:cNvPr>
          <p:cNvSpPr txBox="1"/>
          <p:nvPr/>
        </p:nvSpPr>
        <p:spPr>
          <a:xfrm>
            <a:off x="6595265" y="3901305"/>
            <a:ext cx="5246671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www.wired.it/mobile/app/2020/03/20/videochiamata-microsoft-cancellazione-rumori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7624D3-CFCA-03AD-B46A-5D89661FF7A8}"/>
              </a:ext>
            </a:extLst>
          </p:cNvPr>
          <p:cNvSpPr txBox="1"/>
          <p:nvPr/>
        </p:nvSpPr>
        <p:spPr>
          <a:xfrm>
            <a:off x="5914659" y="5595259"/>
            <a:ext cx="5722168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What are Unified Communications as a Service (UCaaS) | Microsoft Teams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are Unified Communications as a Service (UCaaS) | Microsoft Teams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7A446-BC30-B34C-2815-61F32C9196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67157"/>
            <a:ext cx="10515600" cy="933373"/>
          </a:xfrm>
        </p:spPr>
        <p:txBody>
          <a:bodyPr/>
          <a:lstStyle/>
          <a:p>
            <a:pPr lvl="0"/>
            <a:r>
              <a:rPr lang="en-GB"/>
              <a:t>Benefits of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D64D2-1099-1565-2033-D9EA2D28950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193" y="1557662"/>
            <a:ext cx="10515600" cy="4194215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Benefits of Microsoft Teams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Enables carers to communicate with coordinators in real time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Supports instant messaging between staff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Allows virtual meetings for managers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Makes online training sessions possible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Reduces the need to travel to the office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Saves time and improves efficiency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Provides a collaborative working environment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Integrates with Microsoft 365 tools (e.g., OneDrive)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Allows secure storage of care-related documents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Makes sharing files quick and easy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Improves teamwork and coordination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Ensures all staff use the same, up-to-date information</a:t>
            </a:r>
          </a:p>
          <a:p>
            <a:pPr lvl="0">
              <a:lnSpc>
                <a:spcPct val="70000"/>
              </a:lnSpc>
            </a:pPr>
            <a:endParaRPr lang="en-GB" sz="1600"/>
          </a:p>
        </p:txBody>
      </p:sp>
      <p:pic>
        <p:nvPicPr>
          <p:cNvPr id="4" name="Picture 4" descr="A person using a computer&#10;&#10;AI-generated content may be incorrect.">
            <a:extLst>
              <a:ext uri="{FF2B5EF4-FFF2-40B4-BE49-F238E27FC236}">
                <a16:creationId xmlns:a16="http://schemas.microsoft.com/office/drawing/2014/main" id="{3303628B-31B8-CBEF-CA27-5392AC26EF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7878" y="1516285"/>
            <a:ext cx="3669660" cy="26779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E0123E31-AA1E-1581-39A3-E0063D7ABFBC}"/>
              </a:ext>
            </a:extLst>
          </p:cNvPr>
          <p:cNvSpPr txBox="1"/>
          <p:nvPr/>
        </p:nvSpPr>
        <p:spPr>
          <a:xfrm>
            <a:off x="952503" y="6858000"/>
            <a:ext cx="10287000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www.htnovo.net/2020/06/come-creare-videoconferenze-gratis-microsoft-team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6" name="Picture 7" descr="A black background with a black rectangle with white text&#10;&#10;AI-generated content may be incorrect.">
            <a:extLst>
              <a:ext uri="{FF2B5EF4-FFF2-40B4-BE49-F238E27FC236}">
                <a16:creationId xmlns:a16="http://schemas.microsoft.com/office/drawing/2014/main" id="{97B82896-212D-B0EE-BEC7-E4D555C8DB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7551" y="4015587"/>
            <a:ext cx="3069979" cy="128475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7961EEB3-C648-0981-9A49-6115627EE94B}"/>
              </a:ext>
            </a:extLst>
          </p:cNvPr>
          <p:cNvSpPr txBox="1"/>
          <p:nvPr/>
        </p:nvSpPr>
        <p:spPr>
          <a:xfrm>
            <a:off x="5555848" y="7101486"/>
            <a:ext cx="256969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6" tooltip="https://www.pngall.com/microsoft-teams-logo-png/download/1671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BB0EE0F9-EAB5-3C93-3721-0689CCD1867D}"/>
              </a:ext>
            </a:extLst>
          </p:cNvPr>
          <p:cNvSpPr txBox="1"/>
          <p:nvPr/>
        </p:nvSpPr>
        <p:spPr>
          <a:xfrm>
            <a:off x="1724631" y="5867622"/>
            <a:ext cx="7824484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Collaborating with Teams, SharePoint, and OneDrive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Microsoft Support.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Collaborating with Teams, SharePoint, and OneDrive - Microsoft Support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849C9-5632-419D-E9B5-37ABFA40A07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902576"/>
          </a:xfrm>
        </p:spPr>
        <p:txBody>
          <a:bodyPr/>
          <a:lstStyle/>
          <a:p>
            <a:pPr lvl="0"/>
            <a:r>
              <a:rPr lang="en-GB"/>
              <a:t>Challenges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3A08D-CCCD-DD48-36B8-20EFA3295CA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96716" y="1267705"/>
            <a:ext cx="10515600" cy="4851596"/>
          </a:xfrm>
        </p:spPr>
        <p:txBody>
          <a:bodyPr/>
          <a:lstStyle/>
          <a:p>
            <a:pPr lvl="0">
              <a:lnSpc>
                <a:spcPct val="6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Challenges and Conclusion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Challenges: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Microsoft Teams has many benefits but also some limitations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Some staff may be hesitant to use digital systems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Lack of experience or training can make it difficult to use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Internet access problems may affect communication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Too many notifications can be overwhelming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Large amounts of information may reduce focus and efficiency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May impact service delivery if not managed properly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Conclusion: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Microsoft Teams is a useful tool for staff communication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Helps connect carers, coordinators, and managers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Improves collaboration and teamwork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Enhances overall communication across the organisation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Proper staff training is essential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Clear policies for using Teams are needed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Can improve service quality and efficiency when used correctly</a:t>
            </a:r>
          </a:p>
          <a:p>
            <a:pPr lvl="0">
              <a:lnSpc>
                <a:spcPct val="60000"/>
              </a:lnSpc>
            </a:pPr>
            <a:endParaRPr lang="en-GB" sz="1100">
              <a:latin typeface="Times New Roman" pitchFamily="18"/>
              <a:cs typeface="Times New Roman" pitchFamily="18"/>
            </a:endParaRPr>
          </a:p>
        </p:txBody>
      </p:sp>
      <p:pic>
        <p:nvPicPr>
          <p:cNvPr id="4" name="Picture 4" descr="A video conference call with a group of people&#10;&#10;AI-generated content may be incorrect.">
            <a:extLst>
              <a:ext uri="{FF2B5EF4-FFF2-40B4-BE49-F238E27FC236}">
                <a16:creationId xmlns:a16="http://schemas.microsoft.com/office/drawing/2014/main" id="{33C518D3-9679-9021-7EE2-E3719A6BC5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7939" y="1180618"/>
            <a:ext cx="4137998" cy="27600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2F7D5352-D8FE-3150-84D1-CC2F882A91C6}"/>
              </a:ext>
            </a:extLst>
          </p:cNvPr>
          <p:cNvSpPr txBox="1"/>
          <p:nvPr/>
        </p:nvSpPr>
        <p:spPr>
          <a:xfrm>
            <a:off x="7739746" y="3940625"/>
            <a:ext cx="3831774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cultura-informatica.com/microsoft/microsoft-acelera-teams-para-windows-con-un-nuevo-motor-de-llamada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63163AAC-B4FC-56B8-9ABC-8441BDBAEDB5}"/>
              </a:ext>
            </a:extLst>
          </p:cNvPr>
          <p:cNvSpPr txBox="1"/>
          <p:nvPr/>
        </p:nvSpPr>
        <p:spPr>
          <a:xfrm>
            <a:off x="5745595" y="5987143"/>
            <a:ext cx="5216313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Code Creators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Teams pros and cons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Teams Pros and Cons | Code Creators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B863-C12A-0665-C206-C154FA943A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2103440"/>
            <a:ext cx="10515600" cy="1325559"/>
          </a:xfrm>
        </p:spPr>
        <p:txBody>
          <a:bodyPr/>
          <a:lstStyle/>
          <a:p>
            <a:pPr lvl="0"/>
            <a:r>
              <a:rPr lang="en-GB"/>
              <a:t>Group member 3 – Digital safety action plan for Greenfield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6434D-D36C-2651-46D9-DD207256D3F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33039"/>
          </a:xfrm>
        </p:spPr>
        <p:txBody>
          <a:bodyPr/>
          <a:lstStyle/>
          <a:p>
            <a:pPr lvl="0"/>
            <a:r>
              <a:rPr lang="en-GB"/>
              <a:t>Goal 1: Secure Access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84364-6B01-2368-46BF-84BFAAAE75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15745" y="1578153"/>
            <a:ext cx="7413168" cy="2964082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Use strong, unique passwords for all staff accounts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Enable multi-factor authentication (MFA) for systems and email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Limit access based on each employee’s role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Lock devices automatically when idle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Remove system access immediately when staff leave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</p:txBody>
      </p:sp>
      <p:pic>
        <p:nvPicPr>
          <p:cNvPr id="4" name="Picture 4" descr="A sign with a wifi symbol and a blue globe with binary code&#10;&#10;AI-generated content may be incorrect.">
            <a:extLst>
              <a:ext uri="{FF2B5EF4-FFF2-40B4-BE49-F238E27FC236}">
                <a16:creationId xmlns:a16="http://schemas.microsoft.com/office/drawing/2014/main" id="{FB71CBB2-70E6-80F3-63B3-56B8D56E2F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0390" y="762774"/>
            <a:ext cx="3684126" cy="290247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E59173AC-819C-AAE2-7C9B-724D58ADF93A}"/>
              </a:ext>
            </a:extLst>
          </p:cNvPr>
          <p:cNvSpPr txBox="1"/>
          <p:nvPr/>
        </p:nvSpPr>
        <p:spPr>
          <a:xfrm>
            <a:off x="7826834" y="3665244"/>
            <a:ext cx="291124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www.cearta.ie/2016/09/harmful-communications-and-digital-safet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7CFCD6A8-F4BA-A2B6-D81D-99130B352BD7}"/>
              </a:ext>
            </a:extLst>
          </p:cNvPr>
          <p:cNvSpPr txBox="1"/>
          <p:nvPr/>
        </p:nvSpPr>
        <p:spPr>
          <a:xfrm>
            <a:off x="838203" y="4802437"/>
            <a:ext cx="6988631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Paul Reynolds (2025)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User access control best practices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User Access Control Best Practices - Paul Reynolds Cyber Security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E1CE1-76F8-DD1A-B495-F433F88604B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Goal 2: Email Awareness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D6778-E364-65CD-4133-CC54C073B4C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2387141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Train staff to recognise phishing and scam emails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Report suspicious emails to management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Use spam and malware filters on all systems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Send client information securely only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Provide regular reminders about safe email use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7EDC83-FA74-2445-4541-C0D3E8D813B6}"/>
              </a:ext>
            </a:extLst>
          </p:cNvPr>
          <p:cNvSpPr txBox="1"/>
          <p:nvPr/>
        </p:nvSpPr>
        <p:spPr>
          <a:xfrm>
            <a:off x="838203" y="4376053"/>
            <a:ext cx="6466106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Mimecast (n.d.)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Email security best practices &amp; tips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Email Security Best Practices &amp; Tips | Mimecast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5" name="Picture 5" descr="A yellow key on a keyboard&#10;&#10;AI-generated content may be incorrect.">
            <a:extLst>
              <a:ext uri="{FF2B5EF4-FFF2-40B4-BE49-F238E27FC236}">
                <a16:creationId xmlns:a16="http://schemas.microsoft.com/office/drawing/2014/main" id="{14F70F4A-9E64-6EB6-ABBA-08D4637D4B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0787" y="1308853"/>
            <a:ext cx="4523006" cy="238714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7716FB58-D658-015E-3D2B-84FF3D2C16AA}"/>
              </a:ext>
            </a:extLst>
          </p:cNvPr>
          <p:cNvSpPr txBox="1"/>
          <p:nvPr/>
        </p:nvSpPr>
        <p:spPr>
          <a:xfrm>
            <a:off x="7304309" y="3772978"/>
            <a:ext cx="3603174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://edtech4beginners.com/2017/06/08/e-safety-a-free-poster-for-your-classroom-computer-ro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43B54-EF0D-0E89-FB22-B6FB01D8599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Goal 3: Data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08CEF-D579-F3D0-975F-0780266ADCE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2572198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Treat all client data as confidential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Store data only on encrypted systems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Back up data regularly to secure servers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Delete digital files securely when no longer needed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Shred and destroy paper records safely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Collect only the information necessary to provide services</a:t>
            </a:r>
          </a:p>
          <a:p>
            <a:pPr marL="0" lv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91BD97-307F-2F26-434C-A55D253892EB}"/>
              </a:ext>
            </a:extLst>
          </p:cNvPr>
          <p:cNvSpPr txBox="1"/>
          <p:nvPr/>
        </p:nvSpPr>
        <p:spPr>
          <a:xfrm>
            <a:off x="674909" y="5094515"/>
            <a:ext cx="6596746" cy="10156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Shredsec (n.d.)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Data Protection Act &amp; UK GDPR guide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 Protection Act &amp; UK GDPR Guide | Shredsec - Secure Document Shredding Services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5" descr="A person standing in front of a blue screen&#10;&#10;AI-generated content may be incorrect.">
            <a:extLst>
              <a:ext uri="{FF2B5EF4-FFF2-40B4-BE49-F238E27FC236}">
                <a16:creationId xmlns:a16="http://schemas.microsoft.com/office/drawing/2014/main" id="{96EF2F61-2DBD-262E-188C-7DB0992850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4456" y="1296088"/>
            <a:ext cx="4391021" cy="230005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0EE8C1A8-86E5-FADA-E329-1B829BB07763}"/>
              </a:ext>
            </a:extLst>
          </p:cNvPr>
          <p:cNvSpPr txBox="1"/>
          <p:nvPr/>
        </p:nvSpPr>
        <p:spPr>
          <a:xfrm>
            <a:off x="7794171" y="3601227"/>
            <a:ext cx="3647395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smex.org/tag/data-protec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4B9DD-1D50-98EB-B169-5DDAFC11D6C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Goal 4: Confidentiality and Compliance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7F4FB-2545-E353-D0DC-2B10376F497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306284"/>
            <a:ext cx="10515600" cy="2656112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Staff must sign confidentiality agreements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Follow all organisational policies for protecting client data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Comply with GDPR and data protection laws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Have clear procedures for responding to data breaches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Regularly review and improve data protection practices</a:t>
            </a:r>
          </a:p>
          <a:p>
            <a:pPr marL="0" lv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5FB61B-3B59-FB72-C922-1744B3C01797}"/>
              </a:ext>
            </a:extLst>
          </p:cNvPr>
          <p:cNvSpPr txBox="1"/>
          <p:nvPr/>
        </p:nvSpPr>
        <p:spPr>
          <a:xfrm>
            <a:off x="838203" y="4321628"/>
            <a:ext cx="7739737" cy="800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GDPR Learning Hub (n.d.)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Internal confidentiality agreements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Internal confidentiality agreements - GDPR Learning Hub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5" descr="A person touching a screen with icons&#10;&#10;AI-generated content may be incorrect.">
            <a:extLst>
              <a:ext uri="{FF2B5EF4-FFF2-40B4-BE49-F238E27FC236}">
                <a16:creationId xmlns:a16="http://schemas.microsoft.com/office/drawing/2014/main" id="{A68C3E20-BB93-C0A2-1329-0AB2F3E82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3168" y="1306284"/>
            <a:ext cx="3684812" cy="253638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3F7F22D1-20CE-0108-0C93-0E65CF87EE08}"/>
              </a:ext>
            </a:extLst>
          </p:cNvPr>
          <p:cNvSpPr txBox="1"/>
          <p:nvPr/>
        </p:nvSpPr>
        <p:spPr>
          <a:xfrm>
            <a:off x="7413168" y="3795765"/>
            <a:ext cx="3336471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www.nexsys.it/servizio-backup-azienda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9300D-EBF9-0BCA-2E33-49E2FF25C6A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850209"/>
          </a:xfrm>
        </p:spPr>
        <p:txBody>
          <a:bodyPr/>
          <a:lstStyle/>
          <a:p>
            <a:pPr lvl="0"/>
            <a:r>
              <a:rPr lang="en-GB" sz="380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6A0FA-4815-D826-C9A1-C101FF293BD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76449" y="4433102"/>
            <a:ext cx="6250326" cy="1898248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Anderson, R. (2020). Security Engineering (3rd ed.). Wiley.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European Union (2018). General Data Protection Regulation (GDPR).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ISO/IEC 27001 (2022). Information security management systems — Requirements. International Organization for Standardization.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National Institute of Standards and Technology (NIST) (2020). Cybersecurity Framework. NIST Special Publication.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Von Solms, R., &amp; Van Niekerk, J. (2013). From information security to cyber security. Computers &amp; Security, 38, 97-102.</a:t>
            </a:r>
          </a:p>
          <a:p>
            <a:pPr lvl="0">
              <a:lnSpc>
                <a:spcPct val="70000"/>
              </a:lnSpc>
            </a:pPr>
            <a:endParaRPr lang="en-GB" sz="7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AC9A10-12AE-3DD2-35E0-EDA185F54A71}"/>
              </a:ext>
            </a:extLst>
          </p:cNvPr>
          <p:cNvSpPr txBox="1"/>
          <p:nvPr/>
        </p:nvSpPr>
        <p:spPr>
          <a:xfrm>
            <a:off x="1076449" y="1000746"/>
            <a:ext cx="6736467" cy="17081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Davis, F.D., Bagozzi, R.P. and Warshaw, P.R. (1989)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User acceptance of computer technology: A comparison of two theoretical models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Management Science, 35(8), pp. 982–1003.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Laudon, K.C. and Laudon, J.P. (2021)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Management Information Systems: Managing the Digital Firm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17th edn. Harlow: Pearson Education.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(2023)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365 documentation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Redmond: Microsoft.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OECD (2020)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Digital security risk management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Paris: OECD Publishing.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ADFC04-E113-D165-E6CD-30CCBC83EB90}"/>
              </a:ext>
            </a:extLst>
          </p:cNvPr>
          <p:cNvSpPr txBox="1"/>
          <p:nvPr/>
        </p:nvSpPr>
        <p:spPr>
          <a:xfrm>
            <a:off x="1076449" y="2763627"/>
            <a:ext cx="7419368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Davis, F.D. (1989)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Perceived usefulness, perceived ease of use, and user acceptance of information technology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MIS Quarterly, 13(3), pp. 319–340.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Laudon, K.C. and Laudon, J.P. (2021)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Management Information Systems: Managing the Digital Firm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17th edn. Harlow: Pearson Education.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(2023)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Teams documentation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Redmond: Microsoft.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OECD (2020)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Digital transformation in healthcare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Paris: OECD Publishing.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D11946-B817-5AA2-1328-5129D9479B2C}"/>
              </a:ext>
            </a:extLst>
          </p:cNvPr>
          <p:cNvSpPr txBox="1"/>
          <p:nvPr/>
        </p:nvSpPr>
        <p:spPr>
          <a:xfrm>
            <a:off x="2615878" y="2338084"/>
            <a:ext cx="7292047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“</a:t>
            </a: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Thank you for listening. Any questions?”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9573997b0e6a41cd5b383788c7bc8fca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2d4e0f4970f29e74fe3d9b4960c0de29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42F45C97-DD10-4B85-910D-13A131D9CD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76438D2-5E20-49F2-A7D1-460791D370C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195427F-4075-4464-95B2-B597215B2731}">
  <ds:schemaRefs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901b7179-a49d-4669-ab88-101a0e80079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1778</Words>
  <Application>Microsoft Office PowerPoint</Application>
  <PresentationFormat>Widescreen</PresentationFormat>
  <Paragraphs>219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Group member 1- Application: Microsoft excel </vt:lpstr>
      <vt:lpstr>Introduction to Microsoft Excel</vt:lpstr>
      <vt:lpstr>Current practise against Excel based approach</vt:lpstr>
      <vt:lpstr>Benefits of using Excel at Greenfield </vt:lpstr>
      <vt:lpstr>Limitations and conclusion </vt:lpstr>
      <vt:lpstr>Group member 2- Tool: Microsoft teams  </vt:lpstr>
      <vt:lpstr>Introduction to Microsoft Teams </vt:lpstr>
      <vt:lpstr>Communication challenges at Greenfield</vt:lpstr>
      <vt:lpstr>Benefits of Microsoft Teams</vt:lpstr>
      <vt:lpstr>Challenges and conclusion</vt:lpstr>
      <vt:lpstr>Group member 3 – Digital safety action plan for Greenfield</vt:lpstr>
      <vt:lpstr>Goal 1: Secure Access </vt:lpstr>
      <vt:lpstr>Goal 2: Email Awareness  </vt:lpstr>
      <vt:lpstr>Goal 3: Data management </vt:lpstr>
      <vt:lpstr>Goal 4: Confidentiality and Compliance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abid chaudry</dc:creator>
  <cp:lastModifiedBy>Saadiq Dunnage (2519769)</cp:lastModifiedBy>
  <cp:revision>29</cp:revision>
  <dcterms:created xsi:type="dcterms:W3CDTF">2026-01-24T19:20:46Z</dcterms:created>
  <dcterms:modified xsi:type="dcterms:W3CDTF">2026-02-13T21:16:37Z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