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9" r:id="rId13"/>
    <p:sldId id="268"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22" autoAdjust="0"/>
    <p:restoredTop sz="94660"/>
  </p:normalViewPr>
  <p:slideViewPr>
    <p:cSldViewPr snapToGrid="0">
      <p:cViewPr varScale="1">
        <p:scale>
          <a:sx n="72" d="100"/>
          <a:sy n="72" d="100"/>
        </p:scale>
        <p:origin x="49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7D81E5-812E-4EE2-9BCD-1054D9236E36}" type="datetimeFigureOut">
              <a:rPr lang="en-US" smtClean="0"/>
              <a:t>12/30/2018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0871C5-08FF-4D6B-B3F2-1061C99BE840}" type="slidenum">
              <a:rPr lang="en-US" smtClean="0"/>
              <a:t>‹#›</a:t>
            </a:fld>
            <a:endParaRPr lang="en-US"/>
          </a:p>
        </p:txBody>
      </p:sp>
    </p:spTree>
    <p:extLst>
      <p:ext uri="{BB962C8B-B14F-4D97-AF65-F5344CB8AC3E}">
        <p14:creationId xmlns:p14="http://schemas.microsoft.com/office/powerpoint/2010/main" val="256339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0871C5-08FF-4D6B-B3F2-1061C99BE840}" type="slidenum">
              <a:rPr lang="en-US" smtClean="0"/>
              <a:t>12</a:t>
            </a:fld>
            <a:endParaRPr lang="en-US"/>
          </a:p>
        </p:txBody>
      </p:sp>
    </p:spTree>
    <p:extLst>
      <p:ext uri="{BB962C8B-B14F-4D97-AF65-F5344CB8AC3E}">
        <p14:creationId xmlns:p14="http://schemas.microsoft.com/office/powerpoint/2010/main" val="765655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65DC5-3310-403E-8476-42129D07BF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83E7463-AF35-4B22-952B-11A2BEC595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A23AB3E-244B-46D4-A25F-5A2E34E573D7}"/>
              </a:ext>
            </a:extLst>
          </p:cNvPr>
          <p:cNvSpPr>
            <a:spLocks noGrp="1"/>
          </p:cNvSpPr>
          <p:nvPr>
            <p:ph type="dt" sz="half" idx="10"/>
          </p:nvPr>
        </p:nvSpPr>
        <p:spPr/>
        <p:txBody>
          <a:bodyPr/>
          <a:lstStyle/>
          <a:p>
            <a:fld id="{7163E8E0-3626-4CD3-A8AF-BF3C49B8E5B1}" type="datetimeFigureOut">
              <a:rPr lang="en-US" smtClean="0"/>
              <a:t>12/30/2018</a:t>
            </a:fld>
            <a:endParaRPr lang="en-US"/>
          </a:p>
        </p:txBody>
      </p:sp>
      <p:sp>
        <p:nvSpPr>
          <p:cNvPr id="5" name="Footer Placeholder 4">
            <a:extLst>
              <a:ext uri="{FF2B5EF4-FFF2-40B4-BE49-F238E27FC236}">
                <a16:creationId xmlns:a16="http://schemas.microsoft.com/office/drawing/2014/main" id="{4D8B786B-ACA4-4966-B41A-17A50EA5CE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D52901-4259-485B-AB4E-5A57B0A859E3}"/>
              </a:ext>
            </a:extLst>
          </p:cNvPr>
          <p:cNvSpPr>
            <a:spLocks noGrp="1"/>
          </p:cNvSpPr>
          <p:nvPr>
            <p:ph type="sldNum" sz="quarter" idx="12"/>
          </p:nvPr>
        </p:nvSpPr>
        <p:spPr/>
        <p:txBody>
          <a:bodyPr/>
          <a:lstStyle/>
          <a:p>
            <a:fld id="{0BC3B7F4-DA15-4211-98B9-8F3F468EF717}" type="slidenum">
              <a:rPr lang="en-US" smtClean="0"/>
              <a:t>‹#›</a:t>
            </a:fld>
            <a:endParaRPr lang="en-US"/>
          </a:p>
        </p:txBody>
      </p:sp>
    </p:spTree>
    <p:extLst>
      <p:ext uri="{BB962C8B-B14F-4D97-AF65-F5344CB8AC3E}">
        <p14:creationId xmlns:p14="http://schemas.microsoft.com/office/powerpoint/2010/main" val="1519411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49C6E-B142-4754-9CE6-85B37FA5D31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34F71DA-A510-41D3-9A57-FEFDB3A6A71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EB03D6-1C54-49B6-8A9F-6BE5BE1CDDCB}"/>
              </a:ext>
            </a:extLst>
          </p:cNvPr>
          <p:cNvSpPr>
            <a:spLocks noGrp="1"/>
          </p:cNvSpPr>
          <p:nvPr>
            <p:ph type="dt" sz="half" idx="10"/>
          </p:nvPr>
        </p:nvSpPr>
        <p:spPr/>
        <p:txBody>
          <a:bodyPr/>
          <a:lstStyle/>
          <a:p>
            <a:fld id="{7163E8E0-3626-4CD3-A8AF-BF3C49B8E5B1}" type="datetimeFigureOut">
              <a:rPr lang="en-US" smtClean="0"/>
              <a:t>12/30/2018</a:t>
            </a:fld>
            <a:endParaRPr lang="en-US"/>
          </a:p>
        </p:txBody>
      </p:sp>
      <p:sp>
        <p:nvSpPr>
          <p:cNvPr id="5" name="Footer Placeholder 4">
            <a:extLst>
              <a:ext uri="{FF2B5EF4-FFF2-40B4-BE49-F238E27FC236}">
                <a16:creationId xmlns:a16="http://schemas.microsoft.com/office/drawing/2014/main" id="{3C08433D-226D-4676-8720-9DB3E8127F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370920-2759-41A7-AFBF-523DB56D100B}"/>
              </a:ext>
            </a:extLst>
          </p:cNvPr>
          <p:cNvSpPr>
            <a:spLocks noGrp="1"/>
          </p:cNvSpPr>
          <p:nvPr>
            <p:ph type="sldNum" sz="quarter" idx="12"/>
          </p:nvPr>
        </p:nvSpPr>
        <p:spPr/>
        <p:txBody>
          <a:bodyPr/>
          <a:lstStyle/>
          <a:p>
            <a:fld id="{0BC3B7F4-DA15-4211-98B9-8F3F468EF717}" type="slidenum">
              <a:rPr lang="en-US" smtClean="0"/>
              <a:t>‹#›</a:t>
            </a:fld>
            <a:endParaRPr lang="en-US"/>
          </a:p>
        </p:txBody>
      </p:sp>
    </p:spTree>
    <p:extLst>
      <p:ext uri="{BB962C8B-B14F-4D97-AF65-F5344CB8AC3E}">
        <p14:creationId xmlns:p14="http://schemas.microsoft.com/office/powerpoint/2010/main" val="1456667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728B-7E55-440B-98C1-D756D549CF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B07DCD5-9AE3-49EA-AB5D-6E07A8753A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15F032E-DE73-4338-BF83-189DA9719915}"/>
              </a:ext>
            </a:extLst>
          </p:cNvPr>
          <p:cNvSpPr>
            <a:spLocks noGrp="1"/>
          </p:cNvSpPr>
          <p:nvPr>
            <p:ph type="dt" sz="half" idx="10"/>
          </p:nvPr>
        </p:nvSpPr>
        <p:spPr/>
        <p:txBody>
          <a:bodyPr/>
          <a:lstStyle/>
          <a:p>
            <a:fld id="{7163E8E0-3626-4CD3-A8AF-BF3C49B8E5B1}" type="datetimeFigureOut">
              <a:rPr lang="en-US" smtClean="0"/>
              <a:t>12/30/2018</a:t>
            </a:fld>
            <a:endParaRPr lang="en-US"/>
          </a:p>
        </p:txBody>
      </p:sp>
      <p:sp>
        <p:nvSpPr>
          <p:cNvPr id="5" name="Footer Placeholder 4">
            <a:extLst>
              <a:ext uri="{FF2B5EF4-FFF2-40B4-BE49-F238E27FC236}">
                <a16:creationId xmlns:a16="http://schemas.microsoft.com/office/drawing/2014/main" id="{69039A23-CA32-452A-B13B-F9A3B2391E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CB8BD5-5ECD-4F30-811D-13B43D363A60}"/>
              </a:ext>
            </a:extLst>
          </p:cNvPr>
          <p:cNvSpPr>
            <a:spLocks noGrp="1"/>
          </p:cNvSpPr>
          <p:nvPr>
            <p:ph type="sldNum" sz="quarter" idx="12"/>
          </p:nvPr>
        </p:nvSpPr>
        <p:spPr/>
        <p:txBody>
          <a:bodyPr/>
          <a:lstStyle/>
          <a:p>
            <a:fld id="{0BC3B7F4-DA15-4211-98B9-8F3F468EF717}" type="slidenum">
              <a:rPr lang="en-US" smtClean="0"/>
              <a:t>‹#›</a:t>
            </a:fld>
            <a:endParaRPr lang="en-US"/>
          </a:p>
        </p:txBody>
      </p:sp>
    </p:spTree>
    <p:extLst>
      <p:ext uri="{BB962C8B-B14F-4D97-AF65-F5344CB8AC3E}">
        <p14:creationId xmlns:p14="http://schemas.microsoft.com/office/powerpoint/2010/main" val="2594120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03DBA-5AF4-4079-A3DB-3B193E399E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4694610-7913-4625-8585-ADAA96C3113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515ED7F-B1E5-4BD7-B504-87F92D8ADA2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96D994-3503-4B9C-858B-B94C0EA3C8A3}"/>
              </a:ext>
            </a:extLst>
          </p:cNvPr>
          <p:cNvSpPr>
            <a:spLocks noGrp="1"/>
          </p:cNvSpPr>
          <p:nvPr>
            <p:ph type="dt" sz="half" idx="10"/>
          </p:nvPr>
        </p:nvSpPr>
        <p:spPr/>
        <p:txBody>
          <a:bodyPr/>
          <a:lstStyle/>
          <a:p>
            <a:fld id="{7163E8E0-3626-4CD3-A8AF-BF3C49B8E5B1}" type="datetimeFigureOut">
              <a:rPr lang="en-US" smtClean="0"/>
              <a:t>12/30/2018</a:t>
            </a:fld>
            <a:endParaRPr lang="en-US"/>
          </a:p>
        </p:txBody>
      </p:sp>
      <p:sp>
        <p:nvSpPr>
          <p:cNvPr id="6" name="Footer Placeholder 5">
            <a:extLst>
              <a:ext uri="{FF2B5EF4-FFF2-40B4-BE49-F238E27FC236}">
                <a16:creationId xmlns:a16="http://schemas.microsoft.com/office/drawing/2014/main" id="{8EAC8486-5939-4AB7-A2AD-346D7D31AB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2CAB6A-27F4-4F2A-81D5-53AB0C66FC1C}"/>
              </a:ext>
            </a:extLst>
          </p:cNvPr>
          <p:cNvSpPr>
            <a:spLocks noGrp="1"/>
          </p:cNvSpPr>
          <p:nvPr>
            <p:ph type="sldNum" sz="quarter" idx="12"/>
          </p:nvPr>
        </p:nvSpPr>
        <p:spPr/>
        <p:txBody>
          <a:bodyPr/>
          <a:lstStyle/>
          <a:p>
            <a:fld id="{0BC3B7F4-DA15-4211-98B9-8F3F468EF717}" type="slidenum">
              <a:rPr lang="en-US" smtClean="0"/>
              <a:t>‹#›</a:t>
            </a:fld>
            <a:endParaRPr lang="en-US"/>
          </a:p>
        </p:txBody>
      </p:sp>
    </p:spTree>
    <p:extLst>
      <p:ext uri="{BB962C8B-B14F-4D97-AF65-F5344CB8AC3E}">
        <p14:creationId xmlns:p14="http://schemas.microsoft.com/office/powerpoint/2010/main" val="4027106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116D5-9F79-48DF-95FB-8D82A81AF4F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E1FC3A4-5158-4F16-84C8-B6EF6C78BD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CF25DC9-A606-4A20-A1FA-F5F5DF9A1BD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12968AD-0F01-4D85-9176-1C6005C3C5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8B343C5-6C26-4F94-B53E-625E540EFB6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5495E4-886E-4599-930A-7271F0F464B5}"/>
              </a:ext>
            </a:extLst>
          </p:cNvPr>
          <p:cNvSpPr>
            <a:spLocks noGrp="1"/>
          </p:cNvSpPr>
          <p:nvPr>
            <p:ph type="dt" sz="half" idx="10"/>
          </p:nvPr>
        </p:nvSpPr>
        <p:spPr/>
        <p:txBody>
          <a:bodyPr/>
          <a:lstStyle/>
          <a:p>
            <a:fld id="{7163E8E0-3626-4CD3-A8AF-BF3C49B8E5B1}" type="datetimeFigureOut">
              <a:rPr lang="en-US" smtClean="0"/>
              <a:t>12/30/2018</a:t>
            </a:fld>
            <a:endParaRPr lang="en-US"/>
          </a:p>
        </p:txBody>
      </p:sp>
      <p:sp>
        <p:nvSpPr>
          <p:cNvPr id="8" name="Footer Placeholder 7">
            <a:extLst>
              <a:ext uri="{FF2B5EF4-FFF2-40B4-BE49-F238E27FC236}">
                <a16:creationId xmlns:a16="http://schemas.microsoft.com/office/drawing/2014/main" id="{1DDFDA74-99FD-4A4C-8DC6-11FF8045F8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328DCED-7F7C-4060-9F6D-754A00DF0BE3}"/>
              </a:ext>
            </a:extLst>
          </p:cNvPr>
          <p:cNvSpPr>
            <a:spLocks noGrp="1"/>
          </p:cNvSpPr>
          <p:nvPr>
            <p:ph type="sldNum" sz="quarter" idx="12"/>
          </p:nvPr>
        </p:nvSpPr>
        <p:spPr/>
        <p:txBody>
          <a:bodyPr/>
          <a:lstStyle/>
          <a:p>
            <a:fld id="{0BC3B7F4-DA15-4211-98B9-8F3F468EF717}" type="slidenum">
              <a:rPr lang="en-US" smtClean="0"/>
              <a:t>‹#›</a:t>
            </a:fld>
            <a:endParaRPr lang="en-US"/>
          </a:p>
        </p:txBody>
      </p:sp>
    </p:spTree>
    <p:extLst>
      <p:ext uri="{BB962C8B-B14F-4D97-AF65-F5344CB8AC3E}">
        <p14:creationId xmlns:p14="http://schemas.microsoft.com/office/powerpoint/2010/main" val="121113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AE807-AAED-4DF9-8F0A-D768B09EA66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76D30A4-EA11-46D1-806B-39E432416ECE}"/>
              </a:ext>
            </a:extLst>
          </p:cNvPr>
          <p:cNvSpPr>
            <a:spLocks noGrp="1"/>
          </p:cNvSpPr>
          <p:nvPr>
            <p:ph type="dt" sz="half" idx="10"/>
          </p:nvPr>
        </p:nvSpPr>
        <p:spPr/>
        <p:txBody>
          <a:bodyPr/>
          <a:lstStyle/>
          <a:p>
            <a:fld id="{7163E8E0-3626-4CD3-A8AF-BF3C49B8E5B1}" type="datetimeFigureOut">
              <a:rPr lang="en-US" smtClean="0"/>
              <a:t>12/30/2018</a:t>
            </a:fld>
            <a:endParaRPr lang="en-US"/>
          </a:p>
        </p:txBody>
      </p:sp>
      <p:sp>
        <p:nvSpPr>
          <p:cNvPr id="4" name="Footer Placeholder 3">
            <a:extLst>
              <a:ext uri="{FF2B5EF4-FFF2-40B4-BE49-F238E27FC236}">
                <a16:creationId xmlns:a16="http://schemas.microsoft.com/office/drawing/2014/main" id="{F043B603-9B4E-4756-94A4-29914A5FC8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12C1A6-3615-45DC-94DF-CF28B1102C69}"/>
              </a:ext>
            </a:extLst>
          </p:cNvPr>
          <p:cNvSpPr>
            <a:spLocks noGrp="1"/>
          </p:cNvSpPr>
          <p:nvPr>
            <p:ph type="sldNum" sz="quarter" idx="12"/>
          </p:nvPr>
        </p:nvSpPr>
        <p:spPr/>
        <p:txBody>
          <a:bodyPr/>
          <a:lstStyle/>
          <a:p>
            <a:fld id="{0BC3B7F4-DA15-4211-98B9-8F3F468EF717}" type="slidenum">
              <a:rPr lang="en-US" smtClean="0"/>
              <a:t>‹#›</a:t>
            </a:fld>
            <a:endParaRPr lang="en-US"/>
          </a:p>
        </p:txBody>
      </p:sp>
    </p:spTree>
    <p:extLst>
      <p:ext uri="{BB962C8B-B14F-4D97-AF65-F5344CB8AC3E}">
        <p14:creationId xmlns:p14="http://schemas.microsoft.com/office/powerpoint/2010/main" val="2264193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2F85A1-37A6-4DF2-9F2A-1C09B19F5E8A}"/>
              </a:ext>
            </a:extLst>
          </p:cNvPr>
          <p:cNvSpPr>
            <a:spLocks noGrp="1"/>
          </p:cNvSpPr>
          <p:nvPr>
            <p:ph type="dt" sz="half" idx="10"/>
          </p:nvPr>
        </p:nvSpPr>
        <p:spPr/>
        <p:txBody>
          <a:bodyPr/>
          <a:lstStyle/>
          <a:p>
            <a:fld id="{7163E8E0-3626-4CD3-A8AF-BF3C49B8E5B1}" type="datetimeFigureOut">
              <a:rPr lang="en-US" smtClean="0"/>
              <a:t>12/30/2018</a:t>
            </a:fld>
            <a:endParaRPr lang="en-US"/>
          </a:p>
        </p:txBody>
      </p:sp>
      <p:sp>
        <p:nvSpPr>
          <p:cNvPr id="3" name="Footer Placeholder 2">
            <a:extLst>
              <a:ext uri="{FF2B5EF4-FFF2-40B4-BE49-F238E27FC236}">
                <a16:creationId xmlns:a16="http://schemas.microsoft.com/office/drawing/2014/main" id="{89AD2AA6-FA3F-40B2-9544-869ADE95068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F933D3-F562-415C-81AC-FF17C9192C56}"/>
              </a:ext>
            </a:extLst>
          </p:cNvPr>
          <p:cNvSpPr>
            <a:spLocks noGrp="1"/>
          </p:cNvSpPr>
          <p:nvPr>
            <p:ph type="sldNum" sz="quarter" idx="12"/>
          </p:nvPr>
        </p:nvSpPr>
        <p:spPr/>
        <p:txBody>
          <a:bodyPr/>
          <a:lstStyle/>
          <a:p>
            <a:fld id="{0BC3B7F4-DA15-4211-98B9-8F3F468EF717}" type="slidenum">
              <a:rPr lang="en-US" smtClean="0"/>
              <a:t>‹#›</a:t>
            </a:fld>
            <a:endParaRPr lang="en-US"/>
          </a:p>
        </p:txBody>
      </p:sp>
    </p:spTree>
    <p:extLst>
      <p:ext uri="{BB962C8B-B14F-4D97-AF65-F5344CB8AC3E}">
        <p14:creationId xmlns:p14="http://schemas.microsoft.com/office/powerpoint/2010/main" val="229180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83912-A87B-42E5-9CD4-FC95FDBE64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9B143CF-CC53-459C-9364-293D1F2EF8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6FFC23B-340D-4719-B155-4679563BB3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69F7DE2-4232-41D9-A217-F85EF63CE9FE}"/>
              </a:ext>
            </a:extLst>
          </p:cNvPr>
          <p:cNvSpPr>
            <a:spLocks noGrp="1"/>
          </p:cNvSpPr>
          <p:nvPr>
            <p:ph type="dt" sz="half" idx="10"/>
          </p:nvPr>
        </p:nvSpPr>
        <p:spPr/>
        <p:txBody>
          <a:bodyPr/>
          <a:lstStyle/>
          <a:p>
            <a:fld id="{7163E8E0-3626-4CD3-A8AF-BF3C49B8E5B1}" type="datetimeFigureOut">
              <a:rPr lang="en-US" smtClean="0"/>
              <a:t>12/30/2018</a:t>
            </a:fld>
            <a:endParaRPr lang="en-US"/>
          </a:p>
        </p:txBody>
      </p:sp>
      <p:sp>
        <p:nvSpPr>
          <p:cNvPr id="6" name="Footer Placeholder 5">
            <a:extLst>
              <a:ext uri="{FF2B5EF4-FFF2-40B4-BE49-F238E27FC236}">
                <a16:creationId xmlns:a16="http://schemas.microsoft.com/office/drawing/2014/main" id="{ED50F31A-2635-4212-9201-F4BAEC839A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3E49EA-FEFF-4542-AF32-EA2FF1FCB7E7}"/>
              </a:ext>
            </a:extLst>
          </p:cNvPr>
          <p:cNvSpPr>
            <a:spLocks noGrp="1"/>
          </p:cNvSpPr>
          <p:nvPr>
            <p:ph type="sldNum" sz="quarter" idx="12"/>
          </p:nvPr>
        </p:nvSpPr>
        <p:spPr/>
        <p:txBody>
          <a:bodyPr/>
          <a:lstStyle/>
          <a:p>
            <a:fld id="{0BC3B7F4-DA15-4211-98B9-8F3F468EF717}" type="slidenum">
              <a:rPr lang="en-US" smtClean="0"/>
              <a:t>‹#›</a:t>
            </a:fld>
            <a:endParaRPr lang="en-US"/>
          </a:p>
        </p:txBody>
      </p:sp>
    </p:spTree>
    <p:extLst>
      <p:ext uri="{BB962C8B-B14F-4D97-AF65-F5344CB8AC3E}">
        <p14:creationId xmlns:p14="http://schemas.microsoft.com/office/powerpoint/2010/main" val="2645821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7A9B2-EDB8-4047-9B7A-A37306EA79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13B9CA7-0E04-4A7D-AA34-7478E019D3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CAE6F97-8106-4F5C-87D7-645E3716E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263EA6E-81E7-4443-BB73-A202AB1D55DA}"/>
              </a:ext>
            </a:extLst>
          </p:cNvPr>
          <p:cNvSpPr>
            <a:spLocks noGrp="1"/>
          </p:cNvSpPr>
          <p:nvPr>
            <p:ph type="dt" sz="half" idx="10"/>
          </p:nvPr>
        </p:nvSpPr>
        <p:spPr/>
        <p:txBody>
          <a:bodyPr/>
          <a:lstStyle/>
          <a:p>
            <a:fld id="{7163E8E0-3626-4CD3-A8AF-BF3C49B8E5B1}" type="datetimeFigureOut">
              <a:rPr lang="en-US" smtClean="0"/>
              <a:t>12/30/2018</a:t>
            </a:fld>
            <a:endParaRPr lang="en-US"/>
          </a:p>
        </p:txBody>
      </p:sp>
      <p:sp>
        <p:nvSpPr>
          <p:cNvPr id="6" name="Footer Placeholder 5">
            <a:extLst>
              <a:ext uri="{FF2B5EF4-FFF2-40B4-BE49-F238E27FC236}">
                <a16:creationId xmlns:a16="http://schemas.microsoft.com/office/drawing/2014/main" id="{98FD9E94-02E9-4529-8A2D-6E3AD6A0C4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F3944E-55ED-4D82-A118-59433ED23161}"/>
              </a:ext>
            </a:extLst>
          </p:cNvPr>
          <p:cNvSpPr>
            <a:spLocks noGrp="1"/>
          </p:cNvSpPr>
          <p:nvPr>
            <p:ph type="sldNum" sz="quarter" idx="12"/>
          </p:nvPr>
        </p:nvSpPr>
        <p:spPr/>
        <p:txBody>
          <a:bodyPr/>
          <a:lstStyle/>
          <a:p>
            <a:fld id="{0BC3B7F4-DA15-4211-98B9-8F3F468EF717}" type="slidenum">
              <a:rPr lang="en-US" smtClean="0"/>
              <a:t>‹#›</a:t>
            </a:fld>
            <a:endParaRPr lang="en-US"/>
          </a:p>
        </p:txBody>
      </p:sp>
    </p:spTree>
    <p:extLst>
      <p:ext uri="{BB962C8B-B14F-4D97-AF65-F5344CB8AC3E}">
        <p14:creationId xmlns:p14="http://schemas.microsoft.com/office/powerpoint/2010/main" val="21108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02197-03A8-468C-9F81-0FBFE5B23D0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BC7B0B3-D0D5-4BC5-8E5F-13FC46004D8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044D3B-55C1-4FBB-BB4E-E5BE2FD7F471}"/>
              </a:ext>
            </a:extLst>
          </p:cNvPr>
          <p:cNvSpPr>
            <a:spLocks noGrp="1"/>
          </p:cNvSpPr>
          <p:nvPr>
            <p:ph type="dt" sz="half" idx="10"/>
          </p:nvPr>
        </p:nvSpPr>
        <p:spPr/>
        <p:txBody>
          <a:bodyPr/>
          <a:lstStyle/>
          <a:p>
            <a:fld id="{7163E8E0-3626-4CD3-A8AF-BF3C49B8E5B1}" type="datetimeFigureOut">
              <a:rPr lang="en-US" smtClean="0"/>
              <a:t>12/30/2018</a:t>
            </a:fld>
            <a:endParaRPr lang="en-US"/>
          </a:p>
        </p:txBody>
      </p:sp>
      <p:sp>
        <p:nvSpPr>
          <p:cNvPr id="5" name="Footer Placeholder 4">
            <a:extLst>
              <a:ext uri="{FF2B5EF4-FFF2-40B4-BE49-F238E27FC236}">
                <a16:creationId xmlns:a16="http://schemas.microsoft.com/office/drawing/2014/main" id="{14078843-5101-4416-88C5-13C2EACBC6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81D224-CB0A-45C2-AFEA-BCF606A70157}"/>
              </a:ext>
            </a:extLst>
          </p:cNvPr>
          <p:cNvSpPr>
            <a:spLocks noGrp="1"/>
          </p:cNvSpPr>
          <p:nvPr>
            <p:ph type="sldNum" sz="quarter" idx="12"/>
          </p:nvPr>
        </p:nvSpPr>
        <p:spPr/>
        <p:txBody>
          <a:bodyPr/>
          <a:lstStyle/>
          <a:p>
            <a:fld id="{0BC3B7F4-DA15-4211-98B9-8F3F468EF717}" type="slidenum">
              <a:rPr lang="en-US" smtClean="0"/>
              <a:t>‹#›</a:t>
            </a:fld>
            <a:endParaRPr lang="en-US"/>
          </a:p>
        </p:txBody>
      </p:sp>
    </p:spTree>
    <p:extLst>
      <p:ext uri="{BB962C8B-B14F-4D97-AF65-F5344CB8AC3E}">
        <p14:creationId xmlns:p14="http://schemas.microsoft.com/office/powerpoint/2010/main" val="2350426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4AC01A-2B34-4BA5-8A12-CC48208A17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F6204FC-9EEB-42C2-9D2B-B8DDD837667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4D419F-1C0B-4207-BFFD-A9F82CB4DD37}"/>
              </a:ext>
            </a:extLst>
          </p:cNvPr>
          <p:cNvSpPr>
            <a:spLocks noGrp="1"/>
          </p:cNvSpPr>
          <p:nvPr>
            <p:ph type="dt" sz="half" idx="10"/>
          </p:nvPr>
        </p:nvSpPr>
        <p:spPr/>
        <p:txBody>
          <a:bodyPr/>
          <a:lstStyle/>
          <a:p>
            <a:fld id="{7163E8E0-3626-4CD3-A8AF-BF3C49B8E5B1}" type="datetimeFigureOut">
              <a:rPr lang="en-US" smtClean="0"/>
              <a:t>12/30/2018</a:t>
            </a:fld>
            <a:endParaRPr lang="en-US"/>
          </a:p>
        </p:txBody>
      </p:sp>
      <p:sp>
        <p:nvSpPr>
          <p:cNvPr id="5" name="Footer Placeholder 4">
            <a:extLst>
              <a:ext uri="{FF2B5EF4-FFF2-40B4-BE49-F238E27FC236}">
                <a16:creationId xmlns:a16="http://schemas.microsoft.com/office/drawing/2014/main" id="{4ABD235C-5084-478E-97CA-8DFEAE3DC2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0B10CF-4E2C-4B17-9BBD-E4F68B34A069}"/>
              </a:ext>
            </a:extLst>
          </p:cNvPr>
          <p:cNvSpPr>
            <a:spLocks noGrp="1"/>
          </p:cNvSpPr>
          <p:nvPr>
            <p:ph type="sldNum" sz="quarter" idx="12"/>
          </p:nvPr>
        </p:nvSpPr>
        <p:spPr/>
        <p:txBody>
          <a:bodyPr/>
          <a:lstStyle/>
          <a:p>
            <a:fld id="{0BC3B7F4-DA15-4211-98B9-8F3F468EF717}" type="slidenum">
              <a:rPr lang="en-US" smtClean="0"/>
              <a:t>‹#›</a:t>
            </a:fld>
            <a:endParaRPr lang="en-US"/>
          </a:p>
        </p:txBody>
      </p:sp>
    </p:spTree>
    <p:extLst>
      <p:ext uri="{BB962C8B-B14F-4D97-AF65-F5344CB8AC3E}">
        <p14:creationId xmlns:p14="http://schemas.microsoft.com/office/powerpoint/2010/main" val="1894811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AC852F-B2D2-4AB7-BBDC-4B6F63258E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13CC058-8EC3-469D-8466-3B95837091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4F852C-9CC8-4604-B619-8A20F74F8A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63E8E0-3626-4CD3-A8AF-BF3C49B8E5B1}" type="datetimeFigureOut">
              <a:rPr lang="en-US" smtClean="0"/>
              <a:t>12/30/2018</a:t>
            </a:fld>
            <a:endParaRPr lang="en-US"/>
          </a:p>
        </p:txBody>
      </p:sp>
      <p:sp>
        <p:nvSpPr>
          <p:cNvPr id="5" name="Footer Placeholder 4">
            <a:extLst>
              <a:ext uri="{FF2B5EF4-FFF2-40B4-BE49-F238E27FC236}">
                <a16:creationId xmlns:a16="http://schemas.microsoft.com/office/drawing/2014/main" id="{C65ACCC3-8F72-4695-B9DF-36879DBACF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6D26E5-7405-4142-8608-2A6F572170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C3B7F4-DA15-4211-98B9-8F3F468EF717}" type="slidenum">
              <a:rPr lang="en-US" smtClean="0"/>
              <a:t>‹#›</a:t>
            </a:fld>
            <a:endParaRPr lang="en-US"/>
          </a:p>
        </p:txBody>
      </p:sp>
    </p:spTree>
    <p:extLst>
      <p:ext uri="{BB962C8B-B14F-4D97-AF65-F5344CB8AC3E}">
        <p14:creationId xmlns:p14="http://schemas.microsoft.com/office/powerpoint/2010/main" val="2800797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B26B0-BFAA-4C03-9FA3-526FC2A7ABBB}"/>
              </a:ext>
            </a:extLst>
          </p:cNvPr>
          <p:cNvSpPr>
            <a:spLocks noGrp="1"/>
          </p:cNvSpPr>
          <p:nvPr>
            <p:ph type="title"/>
          </p:nvPr>
        </p:nvSpPr>
        <p:spPr>
          <a:xfrm>
            <a:off x="3986311" y="120828"/>
            <a:ext cx="2911097" cy="700011"/>
          </a:xfrm>
        </p:spPr>
        <p:txBody>
          <a:bodyPr vert="horz" lIns="91440" tIns="45720" rIns="91440" bIns="45720" rtlCol="0" anchor="ctr">
            <a:normAutofit/>
          </a:bodyPr>
          <a:lstStyle/>
          <a:p>
            <a:r>
              <a:rPr lang="en-US" b="1" u="sng" dirty="0"/>
              <a:t>introduction</a:t>
            </a:r>
          </a:p>
        </p:txBody>
      </p:sp>
      <p:sp>
        <p:nvSpPr>
          <p:cNvPr id="5" name="Content Placeholder 4">
            <a:extLst>
              <a:ext uri="{FF2B5EF4-FFF2-40B4-BE49-F238E27FC236}">
                <a16:creationId xmlns:a16="http://schemas.microsoft.com/office/drawing/2014/main" id="{71F21EE0-AD80-4DAE-861C-832B5B661B3A}"/>
              </a:ext>
            </a:extLst>
          </p:cNvPr>
          <p:cNvSpPr>
            <a:spLocks noGrp="1"/>
          </p:cNvSpPr>
          <p:nvPr>
            <p:ph sz="half" idx="2"/>
          </p:nvPr>
        </p:nvSpPr>
        <p:spPr>
          <a:xfrm>
            <a:off x="102300" y="1055008"/>
            <a:ext cx="6396800" cy="5218338"/>
          </a:xfrm>
        </p:spPr>
        <p:txBody>
          <a:bodyPr vert="horz" lIns="91440" tIns="45720" rIns="91440" bIns="45720" rtlCol="0" anchor="t">
            <a:normAutofit/>
          </a:bodyPr>
          <a:lstStyle/>
          <a:p>
            <a:pPr marL="0" indent="0" algn="just">
              <a:buNone/>
            </a:pPr>
            <a:r>
              <a:rPr lang="en-US" sz="1800" dirty="0">
                <a:latin typeface="Arial" panose="020B0604020202020204" pitchFamily="34" charset="0"/>
                <a:cs typeface="Arial" panose="020B0604020202020204" pitchFamily="34" charset="0"/>
              </a:rPr>
              <a:t>Today we will be discussing the King of Perfumes which is a company that we as a team will be introducing to yourselves. For our business we have a mission which includes improving innovation, responsibility and quality providing first class perfume alongside a vision statement for our business which is to become a global market leader providing first class perfumes for all aged customers. We will also be discussing the following topics as well which include:-</a:t>
            </a:r>
          </a:p>
          <a:p>
            <a:pPr marL="457200" indent="-342900" algn="just">
              <a:buFont typeface="+mj-lt"/>
              <a:buAutoNum type="arabicPeriod"/>
            </a:pPr>
            <a:r>
              <a:rPr lang="en-US" sz="1800" dirty="0">
                <a:latin typeface="Arial" panose="020B0604020202020204" pitchFamily="34" charset="0"/>
                <a:cs typeface="Arial" panose="020B0604020202020204" pitchFamily="34" charset="0"/>
              </a:rPr>
              <a:t>We will be discussing business/company overview.</a:t>
            </a:r>
          </a:p>
          <a:p>
            <a:pPr marL="457200" indent="-342900" algn="just">
              <a:buFont typeface="+mj-lt"/>
              <a:buAutoNum type="arabicPeriod"/>
            </a:pPr>
            <a:r>
              <a:rPr lang="en-US" sz="1800" dirty="0">
                <a:latin typeface="Arial" panose="020B0604020202020204" pitchFamily="34" charset="0"/>
                <a:cs typeface="Arial" panose="020B0604020202020204" pitchFamily="34" charset="0"/>
              </a:rPr>
              <a:t>Products and services.</a:t>
            </a:r>
          </a:p>
          <a:p>
            <a:pPr marL="457200" indent="-342900" algn="just">
              <a:buFont typeface="+mj-lt"/>
              <a:buAutoNum type="arabicPeriod"/>
            </a:pPr>
            <a:r>
              <a:rPr lang="en-US" sz="1800" dirty="0">
                <a:latin typeface="Arial" panose="020B0604020202020204" pitchFamily="34" charset="0"/>
                <a:cs typeface="Arial" panose="020B0604020202020204" pitchFamily="34" charset="0"/>
              </a:rPr>
              <a:t>Target market.</a:t>
            </a:r>
          </a:p>
          <a:p>
            <a:pPr marL="457200" indent="-342900" algn="just">
              <a:buFont typeface="+mj-lt"/>
              <a:buAutoNum type="arabicPeriod"/>
            </a:pPr>
            <a:r>
              <a:rPr lang="en-US" sz="1800" dirty="0">
                <a:latin typeface="Arial" panose="020B0604020202020204" pitchFamily="34" charset="0"/>
                <a:cs typeface="Arial" panose="020B0604020202020204" pitchFamily="34" charset="0"/>
              </a:rPr>
              <a:t>The competitors towards our business.</a:t>
            </a:r>
          </a:p>
          <a:p>
            <a:pPr marL="457200" indent="-342900" algn="just">
              <a:buFont typeface="+mj-lt"/>
              <a:buAutoNum type="arabicPeriod"/>
            </a:pPr>
            <a:r>
              <a:rPr lang="en-US" sz="1800" dirty="0">
                <a:latin typeface="Arial" panose="020B0604020202020204" pitchFamily="34" charset="0"/>
                <a:cs typeface="Arial" panose="020B0604020202020204" pitchFamily="34" charset="0"/>
              </a:rPr>
              <a:t>Our business marketing strategies.</a:t>
            </a:r>
          </a:p>
          <a:p>
            <a:pPr marL="457200" indent="-342900" algn="just">
              <a:buFont typeface="+mj-lt"/>
              <a:buAutoNum type="arabicPeriod"/>
            </a:pPr>
            <a:r>
              <a:rPr lang="en-US" sz="1800" dirty="0">
                <a:latin typeface="Arial" panose="020B0604020202020204" pitchFamily="34" charset="0"/>
                <a:cs typeface="Arial" panose="020B0604020202020204" pitchFamily="34" charset="0"/>
              </a:rPr>
              <a:t>Management team.</a:t>
            </a:r>
          </a:p>
          <a:p>
            <a:pPr marL="457200" indent="-342900" algn="just">
              <a:buFont typeface="+mj-lt"/>
              <a:buAutoNum type="arabicPeriod"/>
            </a:pPr>
            <a:r>
              <a:rPr lang="en-US" sz="1800" dirty="0">
                <a:latin typeface="Arial" panose="020B0604020202020204" pitchFamily="34" charset="0"/>
                <a:cs typeface="Arial" panose="020B0604020202020204" pitchFamily="34" charset="0"/>
              </a:rPr>
              <a:t>Financial business plan.</a:t>
            </a:r>
          </a:p>
          <a:p>
            <a:pPr marL="457200" indent="-342900" algn="just">
              <a:buFont typeface="+mj-lt"/>
              <a:buAutoNum type="arabicPeriod"/>
            </a:pPr>
            <a:r>
              <a:rPr lang="en-US" sz="1800" dirty="0">
                <a:latin typeface="Arial" panose="020B0604020202020204" pitchFamily="34" charset="0"/>
                <a:cs typeface="Arial" panose="020B0604020202020204" pitchFamily="34" charset="0"/>
              </a:rPr>
              <a:t>Swot/pestle analysis for our chosen business.</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938FFD63-8D69-44C9-8FC3-1535B805AD40}"/>
              </a:ext>
            </a:extLst>
          </p:cNvPr>
          <p:cNvPicPr>
            <a:picLocks noChangeAspect="1"/>
          </p:cNvPicPr>
          <p:nvPr/>
        </p:nvPicPr>
        <p:blipFill rotWithShape="1">
          <a:blip r:embed="rId2"/>
          <a:srcRect l="2036" r="1730"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8" name="TextBox 7">
            <a:extLst>
              <a:ext uri="{FF2B5EF4-FFF2-40B4-BE49-F238E27FC236}">
                <a16:creationId xmlns:a16="http://schemas.microsoft.com/office/drawing/2014/main" id="{F1CAC441-E032-4708-9DDB-398E61C92D7F}"/>
              </a:ext>
            </a:extLst>
          </p:cNvPr>
          <p:cNvSpPr txBox="1"/>
          <p:nvPr/>
        </p:nvSpPr>
        <p:spPr>
          <a:xfrm>
            <a:off x="8376170" y="3888397"/>
            <a:ext cx="3629850" cy="147732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Group members:- Mohammed rashid, Ansar Mahmood, Mohammed Farooq, Mohammed Amin, Abdul Ashraf and Shahzad Rehman</a:t>
            </a:r>
          </a:p>
        </p:txBody>
      </p:sp>
    </p:spTree>
    <p:extLst>
      <p:ext uri="{BB962C8B-B14F-4D97-AF65-F5344CB8AC3E}">
        <p14:creationId xmlns:p14="http://schemas.microsoft.com/office/powerpoint/2010/main" val="43299288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236EC-0250-4DD6-9139-F689E5B70F07}"/>
              </a:ext>
            </a:extLst>
          </p:cNvPr>
          <p:cNvSpPr>
            <a:spLocks noGrp="1"/>
          </p:cNvSpPr>
          <p:nvPr>
            <p:ph type="title"/>
          </p:nvPr>
        </p:nvSpPr>
        <p:spPr>
          <a:xfrm>
            <a:off x="589275" y="150584"/>
            <a:ext cx="5506725" cy="1325563"/>
          </a:xfrm>
        </p:spPr>
        <p:txBody>
          <a:bodyPr vert="horz" lIns="91440" tIns="45720" rIns="91440" bIns="45720" rtlCol="0" anchor="ctr">
            <a:normAutofit/>
          </a:bodyPr>
          <a:lstStyle/>
          <a:p>
            <a:r>
              <a:rPr lang="en-US" sz="2400" b="1" u="sng" dirty="0">
                <a:latin typeface="Arial" panose="020B0604020202020204" pitchFamily="34" charset="0"/>
                <a:cs typeface="Arial" panose="020B0604020202020204" pitchFamily="34" charset="0"/>
              </a:rPr>
              <a:t>Business/company overview</a:t>
            </a:r>
          </a:p>
        </p:txBody>
      </p:sp>
      <p:sp>
        <p:nvSpPr>
          <p:cNvPr id="3" name="Content Placeholder 2">
            <a:extLst>
              <a:ext uri="{FF2B5EF4-FFF2-40B4-BE49-F238E27FC236}">
                <a16:creationId xmlns:a16="http://schemas.microsoft.com/office/drawing/2014/main" id="{BC60D426-B125-4ADF-B740-40DB0AC1970F}"/>
              </a:ext>
            </a:extLst>
          </p:cNvPr>
          <p:cNvSpPr>
            <a:spLocks noGrp="1"/>
          </p:cNvSpPr>
          <p:nvPr>
            <p:ph sz="half" idx="1"/>
          </p:nvPr>
        </p:nvSpPr>
        <p:spPr>
          <a:xfrm>
            <a:off x="97812" y="1467114"/>
            <a:ext cx="5921405" cy="5249333"/>
          </a:xfrm>
        </p:spPr>
        <p:txBody>
          <a:bodyPr vert="horz" lIns="91440" tIns="45720" rIns="91440" bIns="45720" rtlCol="0" anchor="t">
            <a:normAutofit/>
          </a:bodyPr>
          <a:lstStyle/>
          <a:p>
            <a:pPr marL="514350" algn="just"/>
            <a:r>
              <a:rPr lang="en-US" sz="1800" dirty="0">
                <a:latin typeface="Arial" panose="020B0604020202020204" pitchFamily="34" charset="0"/>
                <a:cs typeface="Arial" panose="020B0604020202020204" pitchFamily="34" charset="0"/>
              </a:rPr>
              <a:t>As for our business Mohammed Amir Rashid will be the manager of the company as previous experience being a successful entrepreneur is key for our business.</a:t>
            </a:r>
          </a:p>
          <a:p>
            <a:pPr marL="514350" algn="just"/>
            <a:r>
              <a:rPr lang="en-US" sz="1800" dirty="0">
                <a:latin typeface="Arial" panose="020B0604020202020204" pitchFamily="34" charset="0"/>
                <a:cs typeface="Arial" panose="020B0604020202020204" pitchFamily="34" charset="0"/>
              </a:rPr>
              <a:t>Ansar Mahmood will be a deputy manager at our business as he does have the ability to adapt to ideas, be creative and has knowledge on the perfume industry.</a:t>
            </a:r>
          </a:p>
          <a:p>
            <a:pPr marL="514350" algn="just"/>
            <a:r>
              <a:rPr lang="en-US" sz="1800" dirty="0">
                <a:latin typeface="Arial" panose="020B0604020202020204" pitchFamily="34" charset="0"/>
                <a:cs typeface="Arial" panose="020B0604020202020204" pitchFamily="34" charset="0"/>
              </a:rPr>
              <a:t>As for Mohammed Farooq, Mohammed Abdul and Shahzad Rehman will all have the roles of being team leaders as they have the ability to improve and develop the business towards succession in their own ways for example providing excellent customer service, following company rules in the correct manor and knowing customers legal rights to give them accurate information and most importantly problem solving and decision making skills and multi-tasking skills which efficient towards a business like The King of Perfumes.</a:t>
            </a:r>
          </a:p>
        </p:txBody>
      </p:sp>
      <p:sp>
        <p:nvSpPr>
          <p:cNvPr id="10"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B41806F1-B8D0-4CF3-B9EA-673280D18E35}"/>
              </a:ext>
            </a:extLst>
          </p:cNvPr>
          <p:cNvPicPr>
            <a:picLocks noGrp="1" noChangeAspect="1"/>
          </p:cNvPicPr>
          <p:nvPr>
            <p:ph sz="half" idx="2"/>
          </p:nvPr>
        </p:nvPicPr>
        <p:blipFill rotWithShape="1">
          <a:blip r:embed="rId2"/>
          <a:srcRect l="13272" r="7671"/>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Tree>
    <p:extLst>
      <p:ext uri="{BB962C8B-B14F-4D97-AF65-F5344CB8AC3E}">
        <p14:creationId xmlns:p14="http://schemas.microsoft.com/office/powerpoint/2010/main" val="65733035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A2A83-23DF-45C8-87F7-B03DC4E89C7C}"/>
              </a:ext>
            </a:extLst>
          </p:cNvPr>
          <p:cNvSpPr>
            <a:spLocks noGrp="1"/>
          </p:cNvSpPr>
          <p:nvPr>
            <p:ph type="title"/>
          </p:nvPr>
        </p:nvSpPr>
        <p:spPr>
          <a:xfrm>
            <a:off x="528342" y="163060"/>
            <a:ext cx="5314536" cy="925826"/>
          </a:xfrm>
        </p:spPr>
        <p:txBody>
          <a:bodyPr vert="horz" lIns="91440" tIns="45720" rIns="91440" bIns="45720" rtlCol="0" anchor="ctr">
            <a:normAutofit/>
          </a:bodyPr>
          <a:lstStyle/>
          <a:p>
            <a:r>
              <a:rPr lang="en-US" sz="2400" b="1" u="sng" dirty="0">
                <a:latin typeface="Arial" panose="020B0604020202020204" pitchFamily="34" charset="0"/>
                <a:cs typeface="Arial" panose="020B0604020202020204" pitchFamily="34" charset="0"/>
              </a:rPr>
              <a:t>Product and services</a:t>
            </a:r>
          </a:p>
        </p:txBody>
      </p:sp>
      <p:sp>
        <p:nvSpPr>
          <p:cNvPr id="3" name="Content Placeholder 2">
            <a:extLst>
              <a:ext uri="{FF2B5EF4-FFF2-40B4-BE49-F238E27FC236}">
                <a16:creationId xmlns:a16="http://schemas.microsoft.com/office/drawing/2014/main" id="{F120794F-146E-4E60-8764-038EA2DA1D6E}"/>
              </a:ext>
            </a:extLst>
          </p:cNvPr>
          <p:cNvSpPr>
            <a:spLocks noGrp="1"/>
          </p:cNvSpPr>
          <p:nvPr>
            <p:ph sz="half" idx="1"/>
          </p:nvPr>
        </p:nvSpPr>
        <p:spPr>
          <a:xfrm>
            <a:off x="275220" y="1088886"/>
            <a:ext cx="5820780" cy="5377701"/>
          </a:xfrm>
        </p:spPr>
        <p:txBody>
          <a:bodyPr vert="horz" lIns="91440" tIns="45720" rIns="91440" bIns="45720" rtlCol="0" anchor="t">
            <a:normAutofit fontScale="92500" lnSpcReduction="20000"/>
          </a:bodyPr>
          <a:lstStyle/>
          <a:p>
            <a:pPr marL="342900" algn="just"/>
            <a:r>
              <a:rPr lang="en-US" sz="1900" dirty="0">
                <a:latin typeface="Arial" panose="020B0604020202020204" pitchFamily="34" charset="0"/>
                <a:cs typeface="Arial" panose="020B0604020202020204" pitchFamily="34" charset="0"/>
              </a:rPr>
              <a:t>The product we will be providing will be for all aged customers.</a:t>
            </a:r>
          </a:p>
          <a:p>
            <a:pPr marL="342900" algn="just"/>
            <a:r>
              <a:rPr lang="en-US" sz="1900" dirty="0">
                <a:latin typeface="Arial" panose="020B0604020202020204" pitchFamily="34" charset="0"/>
                <a:cs typeface="Arial" panose="020B0604020202020204" pitchFamily="34" charset="0"/>
              </a:rPr>
              <a:t>We will be including top of the range ingredients in our perfume for a longer lasting smell as well as making our product unique.</a:t>
            </a:r>
          </a:p>
          <a:p>
            <a:pPr marL="342900" algn="just"/>
            <a:r>
              <a:rPr lang="en-US" sz="1900" dirty="0">
                <a:latin typeface="Arial" panose="020B0604020202020204" pitchFamily="34" charset="0"/>
                <a:cs typeface="Arial" panose="020B0604020202020204" pitchFamily="34" charset="0"/>
              </a:rPr>
              <a:t>We will be preparing a suitable questionnaire for our customers to obtain valuable information to provide customers with products that suit them more.</a:t>
            </a:r>
          </a:p>
          <a:p>
            <a:pPr marL="342900" algn="just"/>
            <a:r>
              <a:rPr lang="en-US" sz="1900" dirty="0">
                <a:latin typeface="Arial" panose="020B0604020202020204" pitchFamily="34" charset="0"/>
                <a:cs typeface="Arial" panose="020B0604020202020204" pitchFamily="34" charset="0"/>
              </a:rPr>
              <a:t>Customers will get a free tester to test our products to provide us an important feedback.</a:t>
            </a:r>
          </a:p>
          <a:p>
            <a:pPr marL="342900" algn="just"/>
            <a:r>
              <a:rPr lang="en-US" sz="1900" dirty="0">
                <a:latin typeface="Arial" panose="020B0604020202020204" pitchFamily="34" charset="0"/>
                <a:cs typeface="Arial" panose="020B0604020202020204" pitchFamily="34" charset="0"/>
              </a:rPr>
              <a:t>Our products will also be advertised on our company website which will have a lot of discount codes and promotions for our new and existing customers, so everybody is treated equally and fairly which means a lot towards our business succession.</a:t>
            </a:r>
          </a:p>
          <a:p>
            <a:pPr marL="342900" algn="just"/>
            <a:r>
              <a:rPr lang="en-US" sz="1900" dirty="0">
                <a:latin typeface="Arial" panose="020B0604020202020204" pitchFamily="34" charset="0"/>
                <a:cs typeface="Arial" panose="020B0604020202020204" pitchFamily="34" charset="0"/>
              </a:rPr>
              <a:t>There will be free delivery for all orders of our website with no hidden costs either.</a:t>
            </a:r>
          </a:p>
          <a:p>
            <a:pPr marL="342900" algn="just"/>
            <a:r>
              <a:rPr lang="en-US" sz="1900" dirty="0">
                <a:latin typeface="Arial" panose="020B0604020202020204" pitchFamily="34" charset="0"/>
                <a:cs typeface="Arial" panose="020B0604020202020204" pitchFamily="34" charset="0"/>
              </a:rPr>
              <a:t>All major UK credit/debit cards will be accepted for payments and PayPal will also be accepted for easier payments and a money back guarantee scheme on all our products which will be valid for no longer than 30 days.</a:t>
            </a:r>
          </a:p>
          <a:p>
            <a:pPr marL="342900"/>
            <a:endParaRPr lang="en-US" sz="1100" dirty="0"/>
          </a:p>
          <a:p>
            <a:pPr marL="342900"/>
            <a:endParaRPr lang="en-US" sz="1100" dirty="0"/>
          </a:p>
          <a:p>
            <a:pPr marL="342900"/>
            <a:endParaRPr lang="en-US" sz="1100" dirty="0"/>
          </a:p>
          <a:p>
            <a:pPr marL="342900"/>
            <a:endParaRPr lang="en-US" sz="1100" dirty="0"/>
          </a:p>
          <a:p>
            <a:pPr marL="342900"/>
            <a:endParaRPr lang="en-US" sz="1100" dirty="0"/>
          </a:p>
          <a:p>
            <a:pPr marL="342900"/>
            <a:endParaRPr lang="en-US" sz="1100" dirty="0"/>
          </a:p>
          <a:p>
            <a:pPr marL="342900"/>
            <a:endParaRPr lang="en-US" sz="1100" dirty="0"/>
          </a:p>
          <a:p>
            <a:pPr marL="342900"/>
            <a:endParaRPr lang="en-US" sz="1100" dirty="0"/>
          </a:p>
          <a:p>
            <a:pPr marL="342900"/>
            <a:endParaRPr lang="en-US" sz="1100" dirty="0"/>
          </a:p>
          <a:p>
            <a:pPr marL="342900"/>
            <a:endParaRPr lang="en-US" sz="1100" dirty="0"/>
          </a:p>
          <a:p>
            <a:pPr marL="342900"/>
            <a:endParaRPr lang="en-US" sz="1100" dirty="0"/>
          </a:p>
          <a:p>
            <a:pPr marL="342900"/>
            <a:endParaRPr lang="en-US" sz="1100" dirty="0"/>
          </a:p>
          <a:p>
            <a:pPr marL="342900"/>
            <a:endParaRPr lang="en-US" sz="1100" dirty="0"/>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7A698AC6-04C8-42A1-A01D-1D0AB8BA1798}"/>
              </a:ext>
            </a:extLst>
          </p:cNvPr>
          <p:cNvPicPr>
            <a:picLocks noGrp="1" noChangeAspect="1"/>
          </p:cNvPicPr>
          <p:nvPr>
            <p:ph sz="half" idx="2"/>
          </p:nvPr>
        </p:nvPicPr>
        <p:blipFill rotWithShape="1">
          <a:blip r:embed="rId2"/>
          <a:srcRect l="1189" r="2093"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78165145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AFC2D-9803-4428-BB1B-68AA2C6F6084}"/>
              </a:ext>
            </a:extLst>
          </p:cNvPr>
          <p:cNvSpPr>
            <a:spLocks noGrp="1"/>
          </p:cNvSpPr>
          <p:nvPr>
            <p:ph type="title"/>
          </p:nvPr>
        </p:nvSpPr>
        <p:spPr>
          <a:xfrm>
            <a:off x="247604" y="191302"/>
            <a:ext cx="2964989" cy="490096"/>
          </a:xfrm>
        </p:spPr>
        <p:txBody>
          <a:bodyPr vert="horz" lIns="91440" tIns="45720" rIns="91440" bIns="45720" rtlCol="0" anchor="ctr">
            <a:normAutofit/>
          </a:bodyPr>
          <a:lstStyle/>
          <a:p>
            <a:r>
              <a:rPr lang="en-US" sz="2400" b="1" u="sng" dirty="0">
                <a:latin typeface="Arial" panose="020B0604020202020204" pitchFamily="34" charset="0"/>
                <a:cs typeface="Arial" panose="020B0604020202020204" pitchFamily="34" charset="0"/>
              </a:rPr>
              <a:t>Target market</a:t>
            </a:r>
          </a:p>
        </p:txBody>
      </p:sp>
      <p:sp>
        <p:nvSpPr>
          <p:cNvPr id="3" name="Content Placeholder 2">
            <a:extLst>
              <a:ext uri="{FF2B5EF4-FFF2-40B4-BE49-F238E27FC236}">
                <a16:creationId xmlns:a16="http://schemas.microsoft.com/office/drawing/2014/main" id="{A0D9E101-C24A-4F47-868D-4A5FB7CC214D}"/>
              </a:ext>
            </a:extLst>
          </p:cNvPr>
          <p:cNvSpPr>
            <a:spLocks noGrp="1"/>
          </p:cNvSpPr>
          <p:nvPr>
            <p:ph sz="half" idx="1"/>
          </p:nvPr>
        </p:nvSpPr>
        <p:spPr>
          <a:xfrm>
            <a:off x="247604" y="872699"/>
            <a:ext cx="5771613" cy="5861313"/>
          </a:xfrm>
        </p:spPr>
        <p:txBody>
          <a:bodyPr vert="horz" lIns="91440" tIns="45720" rIns="91440" bIns="45720" rtlCol="0" anchor="t">
            <a:normAutofit/>
          </a:bodyPr>
          <a:lstStyle/>
          <a:p>
            <a:pPr marL="0" indent="0" algn="just">
              <a:buNone/>
            </a:pPr>
            <a:r>
              <a:rPr lang="en-GB" sz="1800" dirty="0">
                <a:latin typeface="Arial" panose="020B0604020202020204" pitchFamily="34" charset="0"/>
                <a:cs typeface="Arial" panose="020B0604020202020204" pitchFamily="34" charset="0"/>
              </a:rPr>
              <a:t>we will be focusing on our customers instead of focusing on our product because producing a product doesn’t necessarily mean you gain custom because you will need to find your customers and then introduce a suitable product to therefore obtain custom and profits for your product and this is what we as a team believe introducing a new product in the perfume market. According to our research looking in to the profit margin, marketing and brand recognition, consumer preferences and trends is a good strategy for the target market towards our perfume market analysis (Capozzi, 2017).</a:t>
            </a:r>
          </a:p>
          <a:p>
            <a:pPr marL="0" indent="0" algn="just">
              <a:buNone/>
            </a:pPr>
            <a:r>
              <a:rPr lang="en-GB" sz="1800" dirty="0">
                <a:latin typeface="Arial" panose="020B0604020202020204" pitchFamily="34" charset="0"/>
                <a:cs typeface="Arial" panose="020B0604020202020204" pitchFamily="34" charset="0"/>
              </a:rPr>
              <a:t>Our main aim is to focus on these key strategies which are:-</a:t>
            </a:r>
          </a:p>
          <a:p>
            <a:pPr marL="342900" indent="-342900" algn="just">
              <a:buFont typeface="+mj-lt"/>
              <a:buAutoNum type="arabicPeriod"/>
            </a:pPr>
            <a:r>
              <a:rPr lang="en-GB" sz="1800" dirty="0">
                <a:latin typeface="Arial" panose="020B0604020202020204" pitchFamily="34" charset="0"/>
                <a:cs typeface="Arial" panose="020B0604020202020204" pitchFamily="34" charset="0"/>
              </a:rPr>
              <a:t>Undifferentiated marketing.</a:t>
            </a:r>
          </a:p>
          <a:p>
            <a:pPr marL="342900" indent="-342900" algn="just">
              <a:buFont typeface="+mj-lt"/>
              <a:buAutoNum type="arabicPeriod"/>
            </a:pPr>
            <a:r>
              <a:rPr lang="en-GB" sz="1800" dirty="0">
                <a:latin typeface="Arial" panose="020B0604020202020204" pitchFamily="34" charset="0"/>
                <a:cs typeface="Arial" panose="020B0604020202020204" pitchFamily="34" charset="0"/>
              </a:rPr>
              <a:t>Multi segment targeting.</a:t>
            </a:r>
          </a:p>
          <a:p>
            <a:pPr marL="342900" indent="-342900" algn="just">
              <a:buFont typeface="+mj-lt"/>
              <a:buAutoNum type="arabicPeriod"/>
            </a:pPr>
            <a:r>
              <a:rPr lang="en-GB" sz="1800" dirty="0">
                <a:latin typeface="Arial" panose="020B0604020202020204" pitchFamily="34" charset="0"/>
                <a:cs typeface="Arial" panose="020B0604020202020204" pitchFamily="34" charset="0"/>
              </a:rPr>
              <a:t>Focus or concentrated targeting.</a:t>
            </a:r>
          </a:p>
          <a:p>
            <a:pPr marL="342900" indent="-342900" algn="just">
              <a:buFont typeface="+mj-lt"/>
              <a:buAutoNum type="arabicPeriod"/>
            </a:pPr>
            <a:r>
              <a:rPr lang="en-GB" sz="1800" dirty="0">
                <a:latin typeface="Arial" panose="020B0604020202020204" pitchFamily="34" charset="0"/>
                <a:cs typeface="Arial" panose="020B0604020202020204" pitchFamily="34" charset="0"/>
              </a:rPr>
              <a:t>Customized marketing. </a:t>
            </a:r>
          </a:p>
          <a:p>
            <a:pPr marL="0" indent="0" algn="just">
              <a:buNone/>
            </a:pPr>
            <a:r>
              <a:rPr lang="en-GB" sz="1800" dirty="0">
                <a:latin typeface="Arial" panose="020B0604020202020204" pitchFamily="34" charset="0"/>
                <a:cs typeface="Arial" panose="020B0604020202020204" pitchFamily="34" charset="0"/>
              </a:rPr>
              <a:t>(Your Article Library, 2018).</a:t>
            </a:r>
          </a:p>
          <a:p>
            <a:pPr marL="342900" indent="-342900" algn="just">
              <a:buFont typeface="+mj-lt"/>
              <a:buAutoNum type="arabicPeriod"/>
            </a:pPr>
            <a:endParaRPr lang="en-GB" sz="1800" dirty="0"/>
          </a:p>
          <a:p>
            <a:pPr marL="0" indent="0" algn="just">
              <a:buNone/>
            </a:pPr>
            <a:endParaRPr lang="en-US" sz="1800" dirty="0"/>
          </a:p>
        </p:txBody>
      </p:sp>
      <p:sp>
        <p:nvSpPr>
          <p:cNvPr id="10"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C77BA7E6-051F-4641-B297-8D266CFFF5CC}"/>
              </a:ext>
            </a:extLst>
          </p:cNvPr>
          <p:cNvPicPr>
            <a:picLocks noGrp="1" noChangeAspect="1"/>
          </p:cNvPicPr>
          <p:nvPr>
            <p:ph sz="half" idx="2"/>
          </p:nvPr>
        </p:nvPicPr>
        <p:blipFill rotWithShape="1">
          <a:blip r:embed="rId2"/>
          <a:srcRect l="21306" r="2929" b="-1"/>
          <a:stretch/>
        </p:blipFill>
        <p:spPr>
          <a:xfrm>
            <a:off x="6019217" y="10"/>
            <a:ext cx="6024153"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Tree>
    <p:extLst>
      <p:ext uri="{BB962C8B-B14F-4D97-AF65-F5344CB8AC3E}">
        <p14:creationId xmlns:p14="http://schemas.microsoft.com/office/powerpoint/2010/main" val="136489241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989D9-ECF6-4C4D-BFAD-7055D40DAFFB}"/>
              </a:ext>
            </a:extLst>
          </p:cNvPr>
          <p:cNvSpPr>
            <a:spLocks noGrp="1"/>
          </p:cNvSpPr>
          <p:nvPr>
            <p:ph type="title"/>
          </p:nvPr>
        </p:nvSpPr>
        <p:spPr>
          <a:xfrm>
            <a:off x="249713" y="242807"/>
            <a:ext cx="6089672" cy="399737"/>
          </a:xfrm>
        </p:spPr>
        <p:txBody>
          <a:bodyPr vert="horz" lIns="91440" tIns="45720" rIns="91440" bIns="45720" rtlCol="0" anchor="ctr">
            <a:noAutofit/>
          </a:bodyPr>
          <a:lstStyle/>
          <a:p>
            <a:r>
              <a:rPr lang="en-US" sz="2400" b="1" u="sng" dirty="0">
                <a:latin typeface="Arial" panose="020B0604020202020204" pitchFamily="34" charset="0"/>
                <a:cs typeface="Arial" panose="020B0604020202020204" pitchFamily="34" charset="0"/>
              </a:rPr>
              <a:t>Competitors for our business</a:t>
            </a:r>
          </a:p>
        </p:txBody>
      </p:sp>
      <p:sp>
        <p:nvSpPr>
          <p:cNvPr id="3" name="Content Placeholder 2">
            <a:extLst>
              <a:ext uri="{FF2B5EF4-FFF2-40B4-BE49-F238E27FC236}">
                <a16:creationId xmlns:a16="http://schemas.microsoft.com/office/drawing/2014/main" id="{9FE734AD-C72D-4D60-841A-D3D6649DD5BF}"/>
              </a:ext>
            </a:extLst>
          </p:cNvPr>
          <p:cNvSpPr>
            <a:spLocks noGrp="1"/>
          </p:cNvSpPr>
          <p:nvPr>
            <p:ph sz="half" idx="1"/>
          </p:nvPr>
        </p:nvSpPr>
        <p:spPr>
          <a:xfrm>
            <a:off x="239984" y="774915"/>
            <a:ext cx="5856016" cy="5840278"/>
          </a:xfrm>
        </p:spPr>
        <p:txBody>
          <a:bodyPr vert="horz" lIns="91440" tIns="45720" rIns="91440" bIns="45720" rtlCol="0" anchor="t">
            <a:normAutofit fontScale="92500" lnSpcReduction="20000"/>
          </a:bodyPr>
          <a:lstStyle/>
          <a:p>
            <a:pPr marL="0" indent="0">
              <a:buNone/>
            </a:pPr>
            <a:r>
              <a:rPr lang="en-US" sz="1800" b="1" dirty="0">
                <a:latin typeface="Arial" panose="020B0604020202020204" pitchFamily="34" charset="0"/>
                <a:cs typeface="Arial" panose="020B0604020202020204" pitchFamily="34" charset="0"/>
              </a:rPr>
              <a:t>Our main 3 competitors:- </a:t>
            </a:r>
          </a:p>
          <a:p>
            <a:pPr marL="0" indent="0">
              <a:buNone/>
            </a:pPr>
            <a:endParaRPr lang="en-US" sz="1800" dirty="0">
              <a:latin typeface="Arial" panose="020B0604020202020204" pitchFamily="34" charset="0"/>
              <a:cs typeface="Arial" panose="020B0604020202020204" pitchFamily="34" charset="0"/>
            </a:endParaRPr>
          </a:p>
          <a:p>
            <a:pPr marL="342900" indent="-342900" algn="just">
              <a:buFont typeface="+mj-lt"/>
              <a:buAutoNum type="arabicPeriod"/>
            </a:pPr>
            <a:r>
              <a:rPr lang="en-US" sz="1900" b="1" dirty="0">
                <a:latin typeface="Arial" panose="020B0604020202020204" pitchFamily="34" charset="0"/>
                <a:cs typeface="Arial" panose="020B0604020202020204" pitchFamily="34" charset="0"/>
              </a:rPr>
              <a:t>Jo Malone – </a:t>
            </a:r>
            <a:r>
              <a:rPr lang="en-US" sz="1900" dirty="0">
                <a:latin typeface="Arial" panose="020B0604020202020204" pitchFamily="34" charset="0"/>
                <a:cs typeface="Arial" panose="020B0604020202020204" pitchFamily="34" charset="0"/>
              </a:rPr>
              <a:t>become a successful global market leader carrying out surveys/questionnaires around the community to create such unique ingredients for its perfume to become a number 1 selling product according to (Lewis, 2018).</a:t>
            </a:r>
          </a:p>
          <a:p>
            <a:pPr marL="342900" indent="-342900" algn="just">
              <a:buFont typeface="+mj-lt"/>
              <a:buAutoNum type="arabicPeriod"/>
            </a:pPr>
            <a:endParaRPr lang="en-US" sz="1900" dirty="0">
              <a:latin typeface="Arial" panose="020B0604020202020204" pitchFamily="34" charset="0"/>
              <a:cs typeface="Arial" panose="020B0604020202020204" pitchFamily="34" charset="0"/>
            </a:endParaRPr>
          </a:p>
          <a:p>
            <a:pPr marL="342900" indent="-342900" algn="just">
              <a:buFont typeface="+mj-lt"/>
              <a:buAutoNum type="arabicPeriod"/>
            </a:pPr>
            <a:r>
              <a:rPr lang="en-US" sz="1900" b="1" dirty="0">
                <a:latin typeface="Arial" panose="020B0604020202020204" pitchFamily="34" charset="0"/>
                <a:cs typeface="Arial" panose="020B0604020202020204" pitchFamily="34" charset="0"/>
              </a:rPr>
              <a:t>Redo Mojave Ghost – </a:t>
            </a:r>
            <a:r>
              <a:rPr lang="en-US" sz="1900" dirty="0">
                <a:latin typeface="Arial" panose="020B0604020202020204" pitchFamily="34" charset="0"/>
                <a:cs typeface="Arial" panose="020B0604020202020204" pitchFamily="34" charset="0"/>
              </a:rPr>
              <a:t>has a 25% increase over the past few years due to its appearance of the product which made the perfume more outstanding compared to others and much more detail was added to the packaging of the perfume which attracted many customers, so it was more on the design of the product rather than the smell which caught and attracted customers attention.</a:t>
            </a:r>
          </a:p>
          <a:p>
            <a:pPr marL="342900" indent="-342900" algn="just">
              <a:buFont typeface="+mj-lt"/>
              <a:buAutoNum type="arabicPeriod"/>
            </a:pPr>
            <a:endParaRPr lang="en-US" sz="1900" dirty="0">
              <a:latin typeface="Arial" panose="020B0604020202020204" pitchFamily="34" charset="0"/>
              <a:cs typeface="Arial" panose="020B0604020202020204" pitchFamily="34" charset="0"/>
            </a:endParaRPr>
          </a:p>
          <a:p>
            <a:pPr marL="342900" indent="-342900" algn="just">
              <a:buFont typeface="+mj-lt"/>
              <a:buAutoNum type="arabicPeriod"/>
            </a:pPr>
            <a:r>
              <a:rPr lang="en-US" sz="1900" b="1" dirty="0">
                <a:latin typeface="Arial" panose="020B0604020202020204" pitchFamily="34" charset="0"/>
                <a:cs typeface="Arial" panose="020B0604020202020204" pitchFamily="34" charset="0"/>
              </a:rPr>
              <a:t>Memo Irish leather – </a:t>
            </a:r>
            <a:r>
              <a:rPr lang="en-US" sz="1900" dirty="0">
                <a:latin typeface="Arial" panose="020B0604020202020204" pitchFamily="34" charset="0"/>
                <a:cs typeface="Arial" panose="020B0604020202020204" pitchFamily="34" charset="0"/>
              </a:rPr>
              <a:t>became successful over the years due to attracting customers attention advertising via social media more often with latest products giving their customers products up to 50% off using social media advertisement links which was a very good strategy for not only advertising but for view and reviews to make their brand much more popular and to be recognized globally as well.</a:t>
            </a:r>
            <a:endParaRPr lang="en-US" sz="1900" b="1" dirty="0">
              <a:latin typeface="Arial" panose="020B0604020202020204" pitchFamily="34" charset="0"/>
              <a:cs typeface="Arial" panose="020B0604020202020204" pitchFamily="34" charset="0"/>
            </a:endParaRPr>
          </a:p>
        </p:txBody>
      </p:sp>
      <p:sp>
        <p:nvSpPr>
          <p:cNvPr id="17" name="Freeform: Shape 1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4D01DC10-4D15-49C2-A715-F3786BEEBF4C}"/>
              </a:ext>
            </a:extLst>
          </p:cNvPr>
          <p:cNvPicPr>
            <a:picLocks noGrp="1" noChangeAspect="1"/>
          </p:cNvPicPr>
          <p:nvPr>
            <p:ph sz="half" idx="2"/>
          </p:nvPr>
        </p:nvPicPr>
        <p:blipFill rotWithShape="1">
          <a:blip r:embed="rId2"/>
          <a:srcRect l="15357" r="12470" b="1"/>
          <a:stretch/>
        </p:blipFill>
        <p:spPr>
          <a:xfrm>
            <a:off x="6582775" y="-2"/>
            <a:ext cx="5609226"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410474290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61A8A-EABC-4D75-9451-E231A68A3C63}"/>
              </a:ext>
            </a:extLst>
          </p:cNvPr>
          <p:cNvSpPr>
            <a:spLocks noGrp="1"/>
          </p:cNvSpPr>
          <p:nvPr>
            <p:ph type="title"/>
          </p:nvPr>
        </p:nvSpPr>
        <p:spPr>
          <a:xfrm>
            <a:off x="413641" y="171923"/>
            <a:ext cx="4344338" cy="510003"/>
          </a:xfrm>
        </p:spPr>
        <p:txBody>
          <a:bodyPr vert="horz" lIns="91440" tIns="45720" rIns="91440" bIns="45720" rtlCol="0" anchor="ctr">
            <a:normAutofit/>
          </a:bodyPr>
          <a:lstStyle/>
          <a:p>
            <a:r>
              <a:rPr lang="en-US" sz="2400" b="1" u="sng" dirty="0">
                <a:latin typeface="Arial" panose="020B0604020202020204" pitchFamily="34" charset="0"/>
                <a:cs typeface="Arial" panose="020B0604020202020204" pitchFamily="34" charset="0"/>
              </a:rPr>
              <a:t>Marketing strategies</a:t>
            </a:r>
          </a:p>
        </p:txBody>
      </p:sp>
      <p:sp>
        <p:nvSpPr>
          <p:cNvPr id="3" name="Content Placeholder 2">
            <a:extLst>
              <a:ext uri="{FF2B5EF4-FFF2-40B4-BE49-F238E27FC236}">
                <a16:creationId xmlns:a16="http://schemas.microsoft.com/office/drawing/2014/main" id="{AC89ED4E-603E-4584-94E1-35C6D5E52C9D}"/>
              </a:ext>
            </a:extLst>
          </p:cNvPr>
          <p:cNvSpPr>
            <a:spLocks noGrp="1"/>
          </p:cNvSpPr>
          <p:nvPr>
            <p:ph sz="half" idx="1"/>
          </p:nvPr>
        </p:nvSpPr>
        <p:spPr>
          <a:xfrm>
            <a:off x="154983" y="1007389"/>
            <a:ext cx="5864236" cy="5678687"/>
          </a:xfrm>
        </p:spPr>
        <p:txBody>
          <a:bodyPr vert="horz" lIns="91440" tIns="45720" rIns="91440" bIns="45720" rtlCol="0" anchor="t">
            <a:normAutofit/>
          </a:bodyPr>
          <a:lstStyle/>
          <a:p>
            <a:r>
              <a:rPr lang="en-GB" sz="1800" dirty="0">
                <a:latin typeface="Arial" panose="020B0604020202020204" pitchFamily="34" charset="0"/>
                <a:cs typeface="Arial" panose="020B0604020202020204" pitchFamily="34" charset="0"/>
              </a:rPr>
              <a:t>For our marketing strategy we will be providing samples of our perfume free of cost to customers to get their opinion on the perfume and if any improvements can be done to improve the product.</a:t>
            </a:r>
          </a:p>
          <a:p>
            <a:r>
              <a:rPr lang="en-GB" sz="1800" dirty="0">
                <a:latin typeface="Arial" panose="020B0604020202020204" pitchFamily="34" charset="0"/>
                <a:cs typeface="Arial" panose="020B0604020202020204" pitchFamily="34" charset="0"/>
              </a:rPr>
              <a:t>We will be advertising our product via social media, tv, newspapers and via the internet to improve customers attention towards our product and to attract more customers for product testing.</a:t>
            </a:r>
          </a:p>
          <a:p>
            <a:r>
              <a:rPr lang="en-GB" sz="1800" dirty="0">
                <a:latin typeface="Arial" panose="020B0604020202020204" pitchFamily="34" charset="0"/>
                <a:cs typeface="Arial" panose="020B0604020202020204" pitchFamily="34" charset="0"/>
              </a:rPr>
              <a:t>We will be comparing our price for the products towards other competitors to sell our product much cheaper to them.</a:t>
            </a:r>
          </a:p>
          <a:p>
            <a:r>
              <a:rPr lang="en-GB" sz="1800" dirty="0">
                <a:latin typeface="Arial" panose="020B0604020202020204" pitchFamily="34" charset="0"/>
                <a:cs typeface="Arial" panose="020B0604020202020204" pitchFamily="34" charset="0"/>
              </a:rPr>
              <a:t>Our location will be based in Birmingham, Sparkhill this is because there isn’t much competition in this location within a 15 miles radius.</a:t>
            </a:r>
          </a:p>
          <a:p>
            <a:r>
              <a:rPr lang="en-GB" sz="1800" dirty="0">
                <a:latin typeface="Arial" panose="020B0604020202020204" pitchFamily="34" charset="0"/>
                <a:cs typeface="Arial" panose="020B0604020202020204" pitchFamily="34" charset="0"/>
              </a:rPr>
              <a:t>We will be using bill boards, social media platforms, business cards and leaflets to advertise our business within all areas of our business.</a:t>
            </a:r>
          </a:p>
          <a:p>
            <a:pPr marL="0" indent="0">
              <a:buNone/>
            </a:pPr>
            <a:endParaRPr lang="en-US" sz="18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88099233-C54A-444F-A737-6BA310B7FDBF}"/>
              </a:ext>
            </a:extLst>
          </p:cNvPr>
          <p:cNvPicPr>
            <a:picLocks noGrp="1" noChangeAspect="1"/>
          </p:cNvPicPr>
          <p:nvPr>
            <p:ph sz="half" idx="2"/>
          </p:nvPr>
        </p:nvPicPr>
        <p:blipFill rotWithShape="1">
          <a:blip r:embed="rId2"/>
          <a:srcRect l="12938" r="28427" b="-1"/>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Tree>
    <p:extLst>
      <p:ext uri="{BB962C8B-B14F-4D97-AF65-F5344CB8AC3E}">
        <p14:creationId xmlns:p14="http://schemas.microsoft.com/office/powerpoint/2010/main" val="149157609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89557-7BFE-4D1C-AC10-E60E3B149D44}"/>
              </a:ext>
            </a:extLst>
          </p:cNvPr>
          <p:cNvSpPr>
            <a:spLocks noGrp="1"/>
          </p:cNvSpPr>
          <p:nvPr>
            <p:ph type="title"/>
          </p:nvPr>
        </p:nvSpPr>
        <p:spPr>
          <a:xfrm>
            <a:off x="294678" y="0"/>
            <a:ext cx="2911097" cy="622519"/>
          </a:xfrm>
        </p:spPr>
        <p:txBody>
          <a:bodyPr vert="horz" lIns="91440" tIns="45720" rIns="91440" bIns="45720" rtlCol="0" anchor="ctr">
            <a:normAutofit/>
          </a:bodyPr>
          <a:lstStyle/>
          <a:p>
            <a:r>
              <a:rPr lang="en-US" sz="2400" b="1" u="sng" dirty="0">
                <a:latin typeface="Arial" panose="020B0604020202020204" pitchFamily="34" charset="0"/>
                <a:cs typeface="Arial" panose="020B0604020202020204" pitchFamily="34" charset="0"/>
              </a:rPr>
              <a:t>Management</a:t>
            </a:r>
            <a:r>
              <a:rPr lang="en-US" sz="2400" b="1" u="sng" dirty="0"/>
              <a:t> </a:t>
            </a:r>
            <a:r>
              <a:rPr lang="en-US" sz="2400" b="1" u="sng" dirty="0">
                <a:latin typeface="Arial" panose="020B0604020202020204" pitchFamily="34" charset="0"/>
                <a:cs typeface="Arial" panose="020B0604020202020204" pitchFamily="34" charset="0"/>
              </a:rPr>
              <a:t>team</a:t>
            </a:r>
          </a:p>
        </p:txBody>
      </p:sp>
      <p:sp>
        <p:nvSpPr>
          <p:cNvPr id="3" name="Content Placeholder 2">
            <a:extLst>
              <a:ext uri="{FF2B5EF4-FFF2-40B4-BE49-F238E27FC236}">
                <a16:creationId xmlns:a16="http://schemas.microsoft.com/office/drawing/2014/main" id="{2F3114B9-4125-452E-A380-4FC083103D71}"/>
              </a:ext>
            </a:extLst>
          </p:cNvPr>
          <p:cNvSpPr>
            <a:spLocks noGrp="1"/>
          </p:cNvSpPr>
          <p:nvPr>
            <p:ph sz="half" idx="1"/>
          </p:nvPr>
        </p:nvSpPr>
        <p:spPr>
          <a:xfrm>
            <a:off x="294678" y="622519"/>
            <a:ext cx="6288102" cy="5961161"/>
          </a:xfrm>
        </p:spPr>
        <p:txBody>
          <a:bodyPr vert="horz" lIns="91440" tIns="45720" rIns="91440" bIns="45720" rtlCol="0" anchor="t">
            <a:normAutofit/>
          </a:bodyPr>
          <a:lstStyle/>
          <a:p>
            <a:pPr marL="342900" indent="-342900" algn="just">
              <a:buFont typeface="+mj-lt"/>
              <a:buAutoNum type="arabicPeriod"/>
            </a:pPr>
            <a:r>
              <a:rPr lang="en-GB" sz="1800" dirty="0">
                <a:latin typeface="Arial" panose="020B0604020202020204" pitchFamily="34" charset="0"/>
                <a:cs typeface="Arial" panose="020B0604020202020204" pitchFamily="34" charset="0"/>
              </a:rPr>
              <a:t>Mohammed Farooq has a retail experience of 12 years which is why he has taken the leadership role in our company.</a:t>
            </a:r>
          </a:p>
          <a:p>
            <a:pPr marL="342900" indent="-342900" algn="just">
              <a:buFont typeface="+mj-lt"/>
              <a:buAutoNum type="arabicPeriod"/>
            </a:pPr>
            <a:r>
              <a:rPr lang="en-GB" sz="1800" dirty="0">
                <a:latin typeface="Arial" panose="020B0604020202020204" pitchFamily="34" charset="0"/>
                <a:cs typeface="Arial" panose="020B0604020202020204" pitchFamily="34" charset="0"/>
              </a:rPr>
              <a:t>Mohammed Amir will be the main manager of the business because he has 15 years’ experience and has been a successful self-employed entrepreneur for 7 years.</a:t>
            </a:r>
          </a:p>
          <a:p>
            <a:pPr marL="342900" indent="-342900" algn="just">
              <a:buFont typeface="+mj-lt"/>
              <a:buAutoNum type="arabicPeriod"/>
            </a:pPr>
            <a:r>
              <a:rPr lang="en-GB" sz="1800" dirty="0">
                <a:latin typeface="Arial" panose="020B0604020202020204" pitchFamily="34" charset="0"/>
                <a:cs typeface="Arial" panose="020B0604020202020204" pitchFamily="34" charset="0"/>
              </a:rPr>
              <a:t>Ansar Mahmood, Mohammed Faisal and Shahzad Rehman will be project managers for our business this is because the adapt well to ideas and can be creative when thinking of new ideas and being more creative towards our business to have a business in the perfume industry that will make it different to other companies out there (Crump, 2014).</a:t>
            </a:r>
          </a:p>
          <a:p>
            <a:pPr marL="342900" indent="-342900" algn="just">
              <a:buFont typeface="+mj-lt"/>
              <a:buAutoNum type="arabicPeriod"/>
            </a:pPr>
            <a:r>
              <a:rPr lang="en-GB" sz="1800" dirty="0">
                <a:latin typeface="Arial" panose="020B0604020202020204" pitchFamily="34" charset="0"/>
                <a:cs typeface="Arial" panose="020B0604020202020204" pitchFamily="34" charset="0"/>
              </a:rPr>
              <a:t>Mohammed Amin on the other hand will be a team leader for our business as he does have some knowledge about the perfume industry and is good at stock handling and keeping important data stored safely using our computerized system which is an important skill known as time management it saves time and isn’t time consuming, so he can multi-task.</a:t>
            </a:r>
          </a:p>
          <a:p>
            <a:pPr marL="342900" indent="-342900">
              <a:buFont typeface="+mj-lt"/>
              <a:buAutoNum type="arabicPeriod"/>
            </a:pPr>
            <a:endParaRPr lang="en-US" sz="1800" dirty="0">
              <a:latin typeface="Arial" panose="020B0604020202020204" pitchFamily="34" charset="0"/>
              <a:cs typeface="Arial" panose="020B0604020202020204" pitchFamily="34" charset="0"/>
            </a:endParaRPr>
          </a:p>
        </p:txBody>
      </p:sp>
      <p:sp>
        <p:nvSpPr>
          <p:cNvPr id="40" name="Freeform: Shape 3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Content Placeholder 16">
            <a:extLst>
              <a:ext uri="{FF2B5EF4-FFF2-40B4-BE49-F238E27FC236}">
                <a16:creationId xmlns:a16="http://schemas.microsoft.com/office/drawing/2014/main" id="{EF269966-C529-49D6-B2C2-63020341AFDB}"/>
              </a:ext>
            </a:extLst>
          </p:cNvPr>
          <p:cNvPicPr>
            <a:picLocks noGrp="1" noChangeAspect="1"/>
          </p:cNvPicPr>
          <p:nvPr>
            <p:ph sz="half" idx="2"/>
          </p:nvPr>
        </p:nvPicPr>
        <p:blipFill rotWithShape="1">
          <a:blip r:embed="rId2"/>
          <a:srcRect l="1843" r="-1"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7215947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42259-6A87-44EB-A8BB-D30E0ECC1B5C}"/>
              </a:ext>
            </a:extLst>
          </p:cNvPr>
          <p:cNvSpPr>
            <a:spLocks noGrp="1"/>
          </p:cNvSpPr>
          <p:nvPr>
            <p:ph type="title"/>
          </p:nvPr>
        </p:nvSpPr>
        <p:spPr>
          <a:xfrm>
            <a:off x="328048" y="183393"/>
            <a:ext cx="2818107" cy="545028"/>
          </a:xfrm>
        </p:spPr>
        <p:txBody>
          <a:bodyPr vert="horz" lIns="91440" tIns="45720" rIns="91440" bIns="45720" rtlCol="0" anchor="ctr">
            <a:normAutofit/>
          </a:bodyPr>
          <a:lstStyle/>
          <a:p>
            <a:r>
              <a:rPr lang="en-US" sz="2400" b="1" u="sng" dirty="0">
                <a:latin typeface="Arial" panose="020B0604020202020204" pitchFamily="34" charset="0"/>
                <a:cs typeface="Arial" panose="020B0604020202020204" pitchFamily="34" charset="0"/>
              </a:rPr>
              <a:t>Our financial plan</a:t>
            </a:r>
          </a:p>
        </p:txBody>
      </p:sp>
      <p:sp>
        <p:nvSpPr>
          <p:cNvPr id="3" name="Content Placeholder 2">
            <a:extLst>
              <a:ext uri="{FF2B5EF4-FFF2-40B4-BE49-F238E27FC236}">
                <a16:creationId xmlns:a16="http://schemas.microsoft.com/office/drawing/2014/main" id="{FB50EAFB-9B9A-49F3-A2F2-C60E6F7DE5D7}"/>
              </a:ext>
            </a:extLst>
          </p:cNvPr>
          <p:cNvSpPr>
            <a:spLocks noGrp="1"/>
          </p:cNvSpPr>
          <p:nvPr>
            <p:ph sz="half" idx="1"/>
          </p:nvPr>
        </p:nvSpPr>
        <p:spPr>
          <a:xfrm>
            <a:off x="294678" y="883403"/>
            <a:ext cx="6288102" cy="5791203"/>
          </a:xfrm>
        </p:spPr>
        <p:txBody>
          <a:bodyPr vert="horz" lIns="91440" tIns="45720" rIns="91440" bIns="45720" rtlCol="0" anchor="t">
            <a:normAutofit/>
          </a:bodyPr>
          <a:lstStyle/>
          <a:p>
            <a:pPr algn="just"/>
            <a:r>
              <a:rPr lang="en-GB" sz="1800" dirty="0">
                <a:latin typeface="Arial" panose="020B0604020202020204" pitchFamily="34" charset="0"/>
                <a:cs typeface="Arial" panose="020B0604020202020204" pitchFamily="34" charset="0"/>
              </a:rPr>
              <a:t>We as a team have decided budgeting for a period of one year so we can manage and control spending against our targets and to make shareholders along with stakeholders aware of the money that is available or will be available for each area of the company so we as a team have decided to invest £51,684 between our group which will be used to have the product prepared, have testers made, labelling the product and design and location as to where we will be selling our products and giving our free testers to our customers.</a:t>
            </a:r>
          </a:p>
          <a:p>
            <a:pPr algn="just"/>
            <a:r>
              <a:rPr lang="en-GB" sz="1800" dirty="0">
                <a:latin typeface="Arial" panose="020B0604020202020204" pitchFamily="34" charset="0"/>
                <a:cs typeface="Arial" panose="020B0604020202020204" pitchFamily="34" charset="0"/>
              </a:rPr>
              <a:t>We can lend funding from the bank such as a loan to support us financially or to use a credit card/a different loan provider to have us started but we recommend that we ask family and friends first so we are not tied down and committed to any payments we cannot afford to make but it’s a last resort in case we cannot obtain funds from family or friends (Inc.com, 2018).</a:t>
            </a:r>
          </a:p>
          <a:p>
            <a:pPr marL="0" indent="0" algn="just">
              <a:buNone/>
            </a:pPr>
            <a:endParaRPr lang="en-US" sz="18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C0B214C5-DDF8-4337-AE4C-3067A4EAB3E4}"/>
              </a:ext>
            </a:extLst>
          </p:cNvPr>
          <p:cNvPicPr>
            <a:picLocks noGrp="1" noChangeAspect="1"/>
          </p:cNvPicPr>
          <p:nvPr>
            <p:ph sz="half" idx="2"/>
          </p:nvPr>
        </p:nvPicPr>
        <p:blipFill rotWithShape="1">
          <a:blip r:embed="rId2"/>
          <a:srcRect r="3769"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18561408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F8B44D-F856-4FD6-B5DA-A9614AB7BD44}"/>
              </a:ext>
            </a:extLst>
          </p:cNvPr>
          <p:cNvSpPr>
            <a:spLocks noGrp="1"/>
          </p:cNvSpPr>
          <p:nvPr>
            <p:ph type="title"/>
          </p:nvPr>
        </p:nvSpPr>
        <p:spPr>
          <a:xfrm>
            <a:off x="1162539" y="97979"/>
            <a:ext cx="2607604" cy="456285"/>
          </a:xfrm>
        </p:spPr>
        <p:txBody>
          <a:bodyPr vert="horz" lIns="91440" tIns="45720" rIns="91440" bIns="45720" rtlCol="0" anchor="ctr">
            <a:normAutofit/>
          </a:bodyPr>
          <a:lstStyle/>
          <a:p>
            <a:r>
              <a:rPr lang="en-US" sz="2400" b="1" u="sng" kern="1200" dirty="0">
                <a:solidFill>
                  <a:schemeClr val="tx1"/>
                </a:solidFill>
                <a:latin typeface="Arial" panose="020B0604020202020204" pitchFamily="34" charset="0"/>
                <a:cs typeface="Arial" panose="020B0604020202020204" pitchFamily="34" charset="0"/>
              </a:rPr>
              <a:t>SWOT Analysis</a:t>
            </a:r>
          </a:p>
        </p:txBody>
      </p:sp>
      <p:pic>
        <p:nvPicPr>
          <p:cNvPr id="5" name="Content Placeholder 4">
            <a:extLst>
              <a:ext uri="{FF2B5EF4-FFF2-40B4-BE49-F238E27FC236}">
                <a16:creationId xmlns:a16="http://schemas.microsoft.com/office/drawing/2014/main" id="{8C5ECC74-1F27-459F-AA39-129D310E7140}"/>
              </a:ext>
            </a:extLst>
          </p:cNvPr>
          <p:cNvPicPr>
            <a:picLocks noGrp="1" noChangeAspect="1"/>
          </p:cNvPicPr>
          <p:nvPr>
            <p:ph sz="half" idx="2"/>
          </p:nvPr>
        </p:nvPicPr>
        <p:blipFill rotWithShape="1">
          <a:blip r:embed="rId2"/>
          <a:srcRect l="3527" r="-1" b="-1"/>
          <a:stretch/>
        </p:blipFill>
        <p:spPr>
          <a:xfrm>
            <a:off x="0" y="787791"/>
            <a:ext cx="3906017" cy="5972230"/>
          </a:xfrm>
          <a:prstGeom prst="rect">
            <a:avLst/>
          </a:prstGeom>
        </p:spPr>
      </p:pic>
      <p:sp>
        <p:nvSpPr>
          <p:cNvPr id="3" name="Content Placeholder 2">
            <a:extLst>
              <a:ext uri="{FF2B5EF4-FFF2-40B4-BE49-F238E27FC236}">
                <a16:creationId xmlns:a16="http://schemas.microsoft.com/office/drawing/2014/main" id="{7CB258AD-2040-46C2-8692-92E042918013}"/>
              </a:ext>
            </a:extLst>
          </p:cNvPr>
          <p:cNvSpPr>
            <a:spLocks noGrp="1"/>
          </p:cNvSpPr>
          <p:nvPr>
            <p:ph sz="half" idx="1"/>
          </p:nvPr>
        </p:nvSpPr>
        <p:spPr>
          <a:xfrm>
            <a:off x="3906017" y="5129"/>
            <a:ext cx="8151664" cy="6852871"/>
          </a:xfrm>
        </p:spPr>
        <p:txBody>
          <a:bodyPr vert="horz" lIns="91440" tIns="45720" rIns="91440" bIns="45720" rtlCol="0">
            <a:normAutofit fontScale="92500" lnSpcReduction="10000"/>
          </a:bodyPr>
          <a:lstStyle/>
          <a:p>
            <a:pPr marL="0" algn="just"/>
            <a:r>
              <a:rPr lang="en-US" sz="2400" b="1" dirty="0">
                <a:latin typeface="Arial" panose="020B0604020202020204" pitchFamily="34" charset="0"/>
                <a:cs typeface="Arial" panose="020B0604020202020204" pitchFamily="34" charset="0"/>
              </a:rPr>
              <a:t>Strengths:-</a:t>
            </a:r>
            <a:endParaRPr lang="en-US" sz="1900" b="1" dirty="0">
              <a:latin typeface="Arial" panose="020B0604020202020204" pitchFamily="34" charset="0"/>
              <a:cs typeface="Arial" panose="020B0604020202020204" pitchFamily="34" charset="0"/>
            </a:endParaRPr>
          </a:p>
          <a:p>
            <a:pPr algn="just"/>
            <a:r>
              <a:rPr lang="en-US" sz="1900" dirty="0">
                <a:latin typeface="Arial" panose="020B0604020202020204" pitchFamily="34" charset="0"/>
                <a:cs typeface="Arial" panose="020B0604020202020204" pitchFamily="34" charset="0"/>
              </a:rPr>
              <a:t>We have very good communication/interpersonal skills.</a:t>
            </a:r>
          </a:p>
          <a:p>
            <a:pPr algn="just"/>
            <a:r>
              <a:rPr lang="en-US" sz="1900" dirty="0">
                <a:latin typeface="Arial" panose="020B0604020202020204" pitchFamily="34" charset="0"/>
                <a:cs typeface="Arial" panose="020B0604020202020204" pitchFamily="34" charset="0"/>
              </a:rPr>
              <a:t>We as a group have an experience in the retail sector from a previous business.</a:t>
            </a:r>
          </a:p>
          <a:p>
            <a:pPr algn="just"/>
            <a:r>
              <a:rPr lang="en-US" sz="1900" dirty="0">
                <a:latin typeface="Arial" panose="020B0604020202020204" pitchFamily="34" charset="0"/>
                <a:cs typeface="Arial" panose="020B0604020202020204" pitchFamily="34" charset="0"/>
              </a:rPr>
              <a:t>Good advertising and branding for our business.</a:t>
            </a:r>
          </a:p>
          <a:p>
            <a:pPr algn="just"/>
            <a:r>
              <a:rPr lang="en-US" sz="1900" dirty="0">
                <a:latin typeface="Arial" panose="020B0604020202020204" pitchFamily="34" charset="0"/>
                <a:cs typeface="Arial" panose="020B0604020202020204" pitchFamily="34" charset="0"/>
              </a:rPr>
              <a:t>Brand recall with eye catching products.</a:t>
            </a:r>
          </a:p>
          <a:p>
            <a:pPr marL="0" algn="just"/>
            <a:r>
              <a:rPr lang="en-US" sz="2400" b="1" dirty="0">
                <a:latin typeface="Arial" panose="020B0604020202020204" pitchFamily="34" charset="0"/>
                <a:cs typeface="Arial" panose="020B0604020202020204" pitchFamily="34" charset="0"/>
              </a:rPr>
              <a:t>Weaknesses:-</a:t>
            </a:r>
            <a:endParaRPr lang="en-US" sz="1900" b="1" dirty="0">
              <a:latin typeface="Arial" panose="020B0604020202020204" pitchFamily="34" charset="0"/>
              <a:cs typeface="Arial" panose="020B0604020202020204" pitchFamily="34" charset="0"/>
            </a:endParaRPr>
          </a:p>
          <a:p>
            <a:pPr algn="just"/>
            <a:r>
              <a:rPr lang="en-US" sz="1900" dirty="0">
                <a:latin typeface="Arial" panose="020B0604020202020204" pitchFamily="34" charset="0"/>
                <a:cs typeface="Arial" panose="020B0604020202020204" pitchFamily="34" charset="0"/>
              </a:rPr>
              <a:t>less popular in rural attracting only the urban youth.</a:t>
            </a:r>
          </a:p>
          <a:p>
            <a:pPr algn="just"/>
            <a:r>
              <a:rPr lang="en-US" sz="1900" dirty="0">
                <a:latin typeface="Arial" panose="020B0604020202020204" pitchFamily="34" charset="0"/>
                <a:cs typeface="Arial" panose="020B0604020202020204" pitchFamily="34" charset="0"/>
              </a:rPr>
              <a:t>Brand fatigue having tried testing methods over and over.</a:t>
            </a:r>
          </a:p>
          <a:p>
            <a:pPr algn="just"/>
            <a:r>
              <a:rPr lang="en-US" sz="1900" dirty="0">
                <a:latin typeface="Arial" panose="020B0604020202020204" pitchFamily="34" charset="0"/>
                <a:cs typeface="Arial" panose="020B0604020202020204" pitchFamily="34" charset="0"/>
              </a:rPr>
              <a:t>Advertising the product on different social media platforms.</a:t>
            </a:r>
          </a:p>
          <a:p>
            <a:pPr marL="0" algn="just"/>
            <a:r>
              <a:rPr lang="en-US" sz="2400" b="1" dirty="0">
                <a:latin typeface="Arial" panose="020B0604020202020204" pitchFamily="34" charset="0"/>
                <a:cs typeface="Arial" panose="020B0604020202020204" pitchFamily="34" charset="0"/>
              </a:rPr>
              <a:t>Opportunities:-</a:t>
            </a:r>
            <a:endParaRPr lang="en-US" sz="1900" b="1" dirty="0">
              <a:latin typeface="Arial" panose="020B0604020202020204" pitchFamily="34" charset="0"/>
              <a:cs typeface="Arial" panose="020B0604020202020204" pitchFamily="34" charset="0"/>
            </a:endParaRPr>
          </a:p>
          <a:p>
            <a:pPr algn="just"/>
            <a:r>
              <a:rPr lang="en-US" sz="1900" dirty="0">
                <a:latin typeface="Arial" panose="020B0604020202020204" pitchFamily="34" charset="0"/>
                <a:cs typeface="Arial" panose="020B0604020202020204" pitchFamily="34" charset="0"/>
              </a:rPr>
              <a:t>Taking every opportunity to expand target market.</a:t>
            </a:r>
          </a:p>
          <a:p>
            <a:pPr algn="just"/>
            <a:r>
              <a:rPr lang="en-US" sz="1900" dirty="0">
                <a:latin typeface="Arial" panose="020B0604020202020204" pitchFamily="34" charset="0"/>
                <a:cs typeface="Arial" panose="020B0604020202020204" pitchFamily="34" charset="0"/>
              </a:rPr>
              <a:t>Expanding the size of the business and location.</a:t>
            </a:r>
          </a:p>
          <a:p>
            <a:pPr algn="just"/>
            <a:r>
              <a:rPr lang="en-US" sz="1900" dirty="0">
                <a:latin typeface="Arial" panose="020B0604020202020204" pitchFamily="34" charset="0"/>
                <a:cs typeface="Arial" panose="020B0604020202020204" pitchFamily="34" charset="0"/>
              </a:rPr>
              <a:t>Taking the opportunity to obtain a location which best suits our business.</a:t>
            </a:r>
          </a:p>
          <a:p>
            <a:pPr algn="just"/>
            <a:r>
              <a:rPr lang="en-US" sz="1900" dirty="0">
                <a:latin typeface="Arial" panose="020B0604020202020204" pitchFamily="34" charset="0"/>
                <a:cs typeface="Arial" panose="020B0604020202020204" pitchFamily="34" charset="0"/>
              </a:rPr>
              <a:t>Finding experienced people in a retail organization for good ideas.</a:t>
            </a:r>
          </a:p>
          <a:p>
            <a:pPr marL="0" algn="just"/>
            <a:r>
              <a:rPr lang="en-US" sz="2400" b="1" dirty="0">
                <a:latin typeface="Arial" panose="020B0604020202020204" pitchFamily="34" charset="0"/>
                <a:cs typeface="Arial" panose="020B0604020202020204" pitchFamily="34" charset="0"/>
              </a:rPr>
              <a:t>Threats:-</a:t>
            </a:r>
            <a:endParaRPr lang="en-US" sz="1900" b="1" dirty="0">
              <a:latin typeface="Arial" panose="020B0604020202020204" pitchFamily="34" charset="0"/>
              <a:cs typeface="Arial" panose="020B0604020202020204" pitchFamily="34" charset="0"/>
            </a:endParaRPr>
          </a:p>
          <a:p>
            <a:pPr algn="just"/>
            <a:r>
              <a:rPr lang="en-US" sz="1900" dirty="0">
                <a:latin typeface="Arial" panose="020B0604020202020204" pitchFamily="34" charset="0"/>
                <a:cs typeface="Arial" panose="020B0604020202020204" pitchFamily="34" charset="0"/>
              </a:rPr>
              <a:t>There will a lot of competition from well recognized global brands.</a:t>
            </a:r>
          </a:p>
          <a:p>
            <a:pPr algn="just"/>
            <a:r>
              <a:rPr lang="en-US" sz="1900" dirty="0">
                <a:latin typeface="Arial" panose="020B0604020202020204" pitchFamily="34" charset="0"/>
                <a:cs typeface="Arial" panose="020B0604020202020204" pitchFamily="34" charset="0"/>
              </a:rPr>
              <a:t>It is more likely there will be a threat of new entrants.</a:t>
            </a:r>
          </a:p>
          <a:p>
            <a:pPr algn="just"/>
            <a:r>
              <a:rPr lang="en-US" sz="1900" dirty="0">
                <a:latin typeface="Arial" panose="020B0604020202020204" pitchFamily="34" charset="0"/>
                <a:cs typeface="Arial" panose="020B0604020202020204" pitchFamily="34" charset="0"/>
              </a:rPr>
              <a:t>Branded competition such as Adidas, Reebok, Nivea and Garnier have entered the perfume market. </a:t>
            </a:r>
          </a:p>
          <a:p>
            <a:endParaRPr lang="en-US" sz="700" dirty="0"/>
          </a:p>
        </p:txBody>
      </p:sp>
    </p:spTree>
    <p:extLst>
      <p:ext uri="{BB962C8B-B14F-4D97-AF65-F5344CB8AC3E}">
        <p14:creationId xmlns:p14="http://schemas.microsoft.com/office/powerpoint/2010/main" val="335547148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3234B-1EC9-4A5D-BF3E-A1B040A16325}"/>
              </a:ext>
            </a:extLst>
          </p:cNvPr>
          <p:cNvSpPr>
            <a:spLocks noGrp="1"/>
          </p:cNvSpPr>
          <p:nvPr>
            <p:ph type="title"/>
          </p:nvPr>
        </p:nvSpPr>
        <p:spPr>
          <a:xfrm>
            <a:off x="143022" y="201478"/>
            <a:ext cx="5314536" cy="399737"/>
          </a:xfrm>
        </p:spPr>
        <p:txBody>
          <a:bodyPr vert="horz" lIns="91440" tIns="45720" rIns="91440" bIns="45720" rtlCol="0" anchor="ctr">
            <a:normAutofit fontScale="90000"/>
          </a:bodyPr>
          <a:lstStyle/>
          <a:p>
            <a:r>
              <a:rPr lang="en-US" sz="2400" b="1" u="sng" kern="1200" dirty="0">
                <a:solidFill>
                  <a:schemeClr val="tx1"/>
                </a:solidFill>
                <a:latin typeface="Arial" panose="020B0604020202020204" pitchFamily="34" charset="0"/>
                <a:cs typeface="Arial" panose="020B0604020202020204" pitchFamily="34" charset="0"/>
              </a:rPr>
              <a:t>PESTLE Analysis</a:t>
            </a:r>
          </a:p>
        </p:txBody>
      </p:sp>
      <p:sp>
        <p:nvSpPr>
          <p:cNvPr id="3" name="Content Placeholder 2">
            <a:extLst>
              <a:ext uri="{FF2B5EF4-FFF2-40B4-BE49-F238E27FC236}">
                <a16:creationId xmlns:a16="http://schemas.microsoft.com/office/drawing/2014/main" id="{3A89E78B-5030-4C51-B0FC-6B6F80B3129B}"/>
              </a:ext>
            </a:extLst>
          </p:cNvPr>
          <p:cNvSpPr>
            <a:spLocks noGrp="1"/>
          </p:cNvSpPr>
          <p:nvPr>
            <p:ph sz="half" idx="1"/>
          </p:nvPr>
        </p:nvSpPr>
        <p:spPr>
          <a:xfrm>
            <a:off x="143022" y="657538"/>
            <a:ext cx="6439757" cy="5998984"/>
          </a:xfrm>
        </p:spPr>
        <p:txBody>
          <a:bodyPr vert="horz" lIns="91440" tIns="45720" rIns="91440" bIns="45720" rtlCol="0" anchor="t">
            <a:normAutofit/>
          </a:bodyPr>
          <a:lstStyle/>
          <a:p>
            <a:pPr marL="0" indent="0">
              <a:buNone/>
            </a:pPr>
            <a:r>
              <a:rPr lang="en-GB" sz="2000" b="1" dirty="0">
                <a:latin typeface="Arial" panose="020B0604020202020204" pitchFamily="34" charset="0"/>
                <a:cs typeface="Arial" panose="020B0604020202020204" pitchFamily="34" charset="0"/>
              </a:rPr>
              <a:t>Political Factors:-</a:t>
            </a:r>
          </a:p>
          <a:p>
            <a:pPr marL="0" indent="0" algn="just">
              <a:buNone/>
            </a:pPr>
            <a:r>
              <a:rPr lang="en-GB" sz="1800" dirty="0">
                <a:latin typeface="Arial" panose="020B0604020202020204" pitchFamily="34" charset="0"/>
                <a:cs typeface="Arial" panose="020B0604020202020204" pitchFamily="34" charset="0"/>
              </a:rPr>
              <a:t>It is very important that there is political stability which all depends on the country of where the business is, and this is very important we believe as our resources state there are always changes in the pricing and taxation regulations especially in the cosmetic industry in the UK (Ukessays.com, 2016).</a:t>
            </a:r>
          </a:p>
          <a:p>
            <a:pPr marL="0" indent="0" algn="just">
              <a:buNone/>
            </a:pPr>
            <a:r>
              <a:rPr lang="en-US" sz="2000" b="1" dirty="0">
                <a:latin typeface="Arial" panose="020B0604020202020204" pitchFamily="34" charset="0"/>
                <a:cs typeface="Arial" panose="020B0604020202020204" pitchFamily="34" charset="0"/>
              </a:rPr>
              <a:t>Economic Factors:- </a:t>
            </a:r>
          </a:p>
          <a:p>
            <a:pPr marL="0" indent="0" algn="just">
              <a:buNone/>
            </a:pPr>
            <a:r>
              <a:rPr lang="en-GB" sz="1800" dirty="0">
                <a:latin typeface="Arial" panose="020B0604020202020204" pitchFamily="34" charset="0"/>
                <a:cs typeface="Arial" panose="020B0604020202020204" pitchFamily="34" charset="0"/>
              </a:rPr>
              <a:t>If there isn’t any customers for our products it does really affect the organization with a negative impact, so these economic factors include interest rates, economic growth rates and unemployment rates.</a:t>
            </a:r>
          </a:p>
          <a:p>
            <a:pPr marL="0" indent="0" algn="just">
              <a:buNone/>
            </a:pPr>
            <a:r>
              <a:rPr lang="en-GB" sz="2000" b="1" dirty="0">
                <a:latin typeface="Arial" panose="020B0604020202020204" pitchFamily="34" charset="0"/>
                <a:cs typeface="Arial" panose="020B0604020202020204" pitchFamily="34" charset="0"/>
              </a:rPr>
              <a:t>Social Factors:-</a:t>
            </a:r>
          </a:p>
          <a:p>
            <a:pPr marL="0" indent="0" algn="just">
              <a:buNone/>
            </a:pPr>
            <a:r>
              <a:rPr lang="en-GB" sz="1800" dirty="0">
                <a:latin typeface="Arial" panose="020B0604020202020204" pitchFamily="34" charset="0"/>
                <a:cs typeface="Arial" panose="020B0604020202020204" pitchFamily="34" charset="0"/>
              </a:rPr>
              <a:t>As for our perfume business we believe the importance of meeting customer needs and providing products towards customer satisfaction so taking customer demand into consideration is a key as customers demand the best quality and the best customer service so we would provide this and treat every customer equally for them to have the best customer service experience.</a:t>
            </a:r>
            <a:endParaRPr lang="en-US" sz="18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6F4CE50B-9D52-4DD2-8C97-A1AFBA9B0D9B}"/>
              </a:ext>
            </a:extLst>
          </p:cNvPr>
          <p:cNvPicPr>
            <a:picLocks noGrp="1" noChangeAspect="1"/>
          </p:cNvPicPr>
          <p:nvPr>
            <p:ph sz="half" idx="2"/>
          </p:nvPr>
        </p:nvPicPr>
        <p:blipFill>
          <a:blip r:embed="rId2"/>
          <a:stretch>
            <a:fillRect/>
          </a:stretch>
        </p:blipFill>
        <p:spPr>
          <a:xfrm>
            <a:off x="7377193" y="201478"/>
            <a:ext cx="4814806" cy="4374278"/>
          </a:xfrm>
          <a:prstGeom prst="rect">
            <a:avLst/>
          </a:prstGeom>
        </p:spPr>
      </p:pic>
    </p:spTree>
    <p:extLst>
      <p:ext uri="{BB962C8B-B14F-4D97-AF65-F5344CB8AC3E}">
        <p14:creationId xmlns:p14="http://schemas.microsoft.com/office/powerpoint/2010/main" val="378964656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0587C5-65C9-45F0-91CE-04C76F620250}"/>
              </a:ext>
            </a:extLst>
          </p:cNvPr>
          <p:cNvSpPr>
            <a:spLocks noGrp="1"/>
          </p:cNvSpPr>
          <p:nvPr>
            <p:ph sz="half" idx="1"/>
          </p:nvPr>
        </p:nvSpPr>
        <p:spPr>
          <a:xfrm>
            <a:off x="139486" y="379829"/>
            <a:ext cx="6443294" cy="6325776"/>
          </a:xfrm>
        </p:spPr>
        <p:txBody>
          <a:bodyPr vert="horz" lIns="91440" tIns="45720" rIns="91440" bIns="45720" rtlCol="0" anchor="t">
            <a:normAutofit lnSpcReduction="10000"/>
          </a:bodyPr>
          <a:lstStyle/>
          <a:p>
            <a:pPr marL="0" indent="0">
              <a:buNone/>
            </a:pPr>
            <a:r>
              <a:rPr lang="en-US" sz="2000" b="1" dirty="0">
                <a:latin typeface="Arial" panose="020B0604020202020204" pitchFamily="34" charset="0"/>
                <a:cs typeface="Arial" panose="020B0604020202020204" pitchFamily="34" charset="0"/>
              </a:rPr>
              <a:t>Technological Factors:-</a:t>
            </a:r>
          </a:p>
          <a:p>
            <a:pPr marL="0" indent="0" algn="just">
              <a:buNone/>
            </a:pPr>
            <a:r>
              <a:rPr lang="en-GB" sz="1800" dirty="0">
                <a:latin typeface="Arial" panose="020B0604020202020204" pitchFamily="34" charset="0"/>
                <a:cs typeface="Arial" panose="020B0604020202020204" pitchFamily="34" charset="0"/>
              </a:rPr>
              <a:t>The importance of being up to date with latest technology is a key to having a successful business these days and using social media platforms for advertisements has really grown especially in the UK and all it requires is a secure internet connection along with some knowledge on how to promote your business via the internet.</a:t>
            </a:r>
          </a:p>
          <a:p>
            <a:pPr marL="0" indent="0" algn="just">
              <a:buNone/>
            </a:pPr>
            <a:r>
              <a:rPr lang="en-GB" sz="2000" b="1" dirty="0">
                <a:latin typeface="Arial" panose="020B0604020202020204" pitchFamily="34" charset="0"/>
                <a:cs typeface="Arial" panose="020B0604020202020204" pitchFamily="34" charset="0"/>
              </a:rPr>
              <a:t>Legal Factors:- </a:t>
            </a:r>
          </a:p>
          <a:p>
            <a:pPr marL="0" indent="0" algn="just">
              <a:buNone/>
            </a:pPr>
            <a:r>
              <a:rPr lang="en-GB" sz="1800" dirty="0">
                <a:latin typeface="Arial" panose="020B0604020202020204" pitchFamily="34" charset="0"/>
                <a:cs typeface="Arial" panose="020B0604020202020204" pitchFamily="34" charset="0"/>
              </a:rPr>
              <a:t>Depending on the location as to where you’re based (country) it is important that the laws and regulations are identified every few months as there could be changes to tax, income and laws in other countries in tax and income as well and different countries have different laws in retail, so it is important that these laws and regulations are up to date within our business.</a:t>
            </a:r>
          </a:p>
          <a:p>
            <a:pPr marL="0" indent="0" algn="just">
              <a:buNone/>
            </a:pPr>
            <a:r>
              <a:rPr lang="en-US" sz="2000" b="1" dirty="0">
                <a:latin typeface="Arial" panose="020B0604020202020204" pitchFamily="34" charset="0"/>
                <a:cs typeface="Arial" panose="020B0604020202020204" pitchFamily="34" charset="0"/>
              </a:rPr>
              <a:t>Environmental Factors:-</a:t>
            </a:r>
          </a:p>
          <a:p>
            <a:pPr marL="0" indent="0" algn="just">
              <a:buNone/>
            </a:pPr>
            <a:r>
              <a:rPr lang="en-GB" sz="1800" dirty="0">
                <a:latin typeface="Arial" panose="020B0604020202020204" pitchFamily="34" charset="0"/>
                <a:cs typeface="Arial" panose="020B0604020202020204" pitchFamily="34" charset="0"/>
              </a:rPr>
              <a:t>Opening the business in the right location is very important as you are attracting customers towards your business especially when you have the right business in the location where there is demand for the product you are selling so going forward we as a team figured that using primary data resources such as reliable sources that may have been used in the past is a good strategy to have a rough idea for a suitable location for our business (Wolf, 2016).</a:t>
            </a:r>
            <a:endParaRPr lang="en-US" sz="1800" dirty="0">
              <a:latin typeface="Arial" panose="020B0604020202020204" pitchFamily="34" charset="0"/>
              <a:cs typeface="Arial" panose="020B0604020202020204" pitchFamily="34" charset="0"/>
            </a:endParaRPr>
          </a:p>
        </p:txBody>
      </p:sp>
      <p:sp>
        <p:nvSpPr>
          <p:cNvPr id="43" name="Freeform: Shape 3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a:extLst>
              <a:ext uri="{FF2B5EF4-FFF2-40B4-BE49-F238E27FC236}">
                <a16:creationId xmlns:a16="http://schemas.microsoft.com/office/drawing/2014/main" id="{0F6956C3-EB29-4B3B-928E-A9C4EA641EA7}"/>
              </a:ext>
            </a:extLst>
          </p:cNvPr>
          <p:cNvPicPr>
            <a:picLocks noGrp="1" noChangeAspect="1"/>
          </p:cNvPicPr>
          <p:nvPr>
            <p:ph sz="half" idx="2"/>
          </p:nvPr>
        </p:nvPicPr>
        <p:blipFill rotWithShape="1">
          <a:blip r:embed="rId2"/>
          <a:srcRect l="20032" r="10923"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33187256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C3411-67F0-436B-AC1D-B035219B7032}"/>
              </a:ext>
            </a:extLst>
          </p:cNvPr>
          <p:cNvSpPr>
            <a:spLocks noGrp="1"/>
          </p:cNvSpPr>
          <p:nvPr>
            <p:ph type="title"/>
          </p:nvPr>
        </p:nvSpPr>
        <p:spPr>
          <a:xfrm>
            <a:off x="289165" y="119601"/>
            <a:ext cx="5127031" cy="480006"/>
          </a:xfrm>
        </p:spPr>
        <p:txBody>
          <a:bodyPr vert="horz" lIns="91440" tIns="45720" rIns="91440" bIns="45720" rtlCol="0" anchor="ctr">
            <a:normAutofit/>
          </a:bodyPr>
          <a:lstStyle/>
          <a:p>
            <a:r>
              <a:rPr lang="en-US" sz="2400" b="1" u="sng" dirty="0">
                <a:latin typeface="Arial" panose="020B0604020202020204" pitchFamily="34" charset="0"/>
                <a:cs typeface="Arial" panose="020B0604020202020204" pitchFamily="34" charset="0"/>
              </a:rPr>
              <a:t>Cashflow forecast</a:t>
            </a:r>
          </a:p>
        </p:txBody>
      </p:sp>
      <p:pic>
        <p:nvPicPr>
          <p:cNvPr id="7" name="Content Placeholder 6">
            <a:extLst>
              <a:ext uri="{FF2B5EF4-FFF2-40B4-BE49-F238E27FC236}">
                <a16:creationId xmlns:a16="http://schemas.microsoft.com/office/drawing/2014/main" id="{A07F8BCC-D7C7-48BF-9DA2-310539EE7BBF}"/>
              </a:ext>
            </a:extLst>
          </p:cNvPr>
          <p:cNvPicPr>
            <a:picLocks noGrp="1" noChangeAspect="1"/>
          </p:cNvPicPr>
          <p:nvPr>
            <p:ph sz="half" idx="2"/>
          </p:nvPr>
        </p:nvPicPr>
        <p:blipFill rotWithShape="1">
          <a:blip r:embed="rId3"/>
          <a:srcRect r="1345" b="3"/>
          <a:stretch/>
        </p:blipFill>
        <p:spPr>
          <a:xfrm>
            <a:off x="289166" y="599606"/>
            <a:ext cx="11499560" cy="6258393"/>
          </a:xfrm>
          <a:prstGeom prst="rect">
            <a:avLst/>
          </a:prstGeom>
          <a:effectLst/>
        </p:spPr>
      </p:pic>
    </p:spTree>
    <p:extLst>
      <p:ext uri="{BB962C8B-B14F-4D97-AF65-F5344CB8AC3E}">
        <p14:creationId xmlns:p14="http://schemas.microsoft.com/office/powerpoint/2010/main" val="434021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5B925AA7-F291-42B8-B62E-BECE7BE28433}"/>
              </a:ext>
            </a:extLst>
          </p:cNvPr>
          <p:cNvPicPr>
            <a:picLocks noGrp="1" noChangeAspect="1"/>
          </p:cNvPicPr>
          <p:nvPr>
            <p:ph sz="half" idx="1"/>
          </p:nvPr>
        </p:nvPicPr>
        <p:blipFill rotWithShape="1">
          <a:blip r:embed="rId2"/>
          <a:srcRect r="1449" b="48071"/>
          <a:stretch/>
        </p:blipFill>
        <p:spPr>
          <a:xfrm>
            <a:off x="620737" y="203061"/>
            <a:ext cx="10950526" cy="2779290"/>
          </a:xfrm>
          <a:prstGeom prst="rect">
            <a:avLst/>
          </a:prstGeom>
        </p:spPr>
      </p:pic>
    </p:spTree>
    <p:extLst>
      <p:ext uri="{BB962C8B-B14F-4D97-AF65-F5344CB8AC3E}">
        <p14:creationId xmlns:p14="http://schemas.microsoft.com/office/powerpoint/2010/main" val="2221495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6796AE-5358-42A4-BC02-9B4A77C3B157}"/>
              </a:ext>
            </a:extLst>
          </p:cNvPr>
          <p:cNvSpPr>
            <a:spLocks noGrp="1"/>
          </p:cNvSpPr>
          <p:nvPr>
            <p:ph type="title"/>
          </p:nvPr>
        </p:nvSpPr>
        <p:spPr>
          <a:xfrm>
            <a:off x="579930" y="2336781"/>
            <a:ext cx="2899189" cy="1809014"/>
          </a:xfrm>
        </p:spPr>
        <p:txBody>
          <a:bodyPr anchor="t">
            <a:normAutofit/>
          </a:bodyPr>
          <a:lstStyle/>
          <a:p>
            <a:r>
              <a:rPr lang="en-US" sz="4000" b="1" u="sng" dirty="0">
                <a:solidFill>
                  <a:srgbClr val="FFFFFF"/>
                </a:solidFill>
                <a:latin typeface="Arial" panose="020B0604020202020204" pitchFamily="34" charset="0"/>
                <a:cs typeface="Arial" panose="020B0604020202020204" pitchFamily="34" charset="0"/>
              </a:rPr>
              <a:t>Cashflow forecast breakdown</a:t>
            </a:r>
          </a:p>
        </p:txBody>
      </p:sp>
      <p:sp>
        <p:nvSpPr>
          <p:cNvPr id="3" name="Content Placeholder 2">
            <a:extLst>
              <a:ext uri="{FF2B5EF4-FFF2-40B4-BE49-F238E27FC236}">
                <a16:creationId xmlns:a16="http://schemas.microsoft.com/office/drawing/2014/main" id="{85AB2B1F-17A5-4471-BC0E-0BD71C57018E}"/>
              </a:ext>
            </a:extLst>
          </p:cNvPr>
          <p:cNvSpPr>
            <a:spLocks noGrp="1"/>
          </p:cNvSpPr>
          <p:nvPr>
            <p:ph sz="half" idx="1"/>
          </p:nvPr>
        </p:nvSpPr>
        <p:spPr>
          <a:xfrm>
            <a:off x="4164039" y="0"/>
            <a:ext cx="3798274" cy="6858000"/>
          </a:xfrm>
        </p:spPr>
        <p:txBody>
          <a:bodyPr>
            <a:normAutofit fontScale="92500" lnSpcReduction="20000"/>
          </a:bodyPr>
          <a:lstStyle/>
          <a:p>
            <a:pPr marL="2171700" lvl="4" indent="-342900">
              <a:buFont typeface="+mj-lt"/>
              <a:buAutoNum type="arabicPeriod"/>
            </a:pPr>
            <a:r>
              <a:rPr lang="en-US" sz="100" dirty="0">
                <a:latin typeface="Arial" panose="020B0604020202020204" pitchFamily="34" charset="0"/>
                <a:cs typeface="Arial" panose="020B0604020202020204" pitchFamily="34" charset="0"/>
              </a:rPr>
              <a:t>Our sales income throughout the financial year including grants, Bank loans, investment by owners and any other income would be £51,684.</a:t>
            </a:r>
          </a:p>
          <a:p>
            <a:pPr marL="342900" indent="-342900" algn="just">
              <a:buFont typeface="+mj-lt"/>
              <a:buAutoNum type="arabicPeriod"/>
            </a:pPr>
            <a:r>
              <a:rPr lang="en-US" sz="1900" dirty="0">
                <a:latin typeface="Arial" panose="020B0604020202020204" pitchFamily="34" charset="0"/>
                <a:cs typeface="Arial" panose="020B0604020202020204" pitchFamily="34" charset="0"/>
              </a:rPr>
              <a:t>For stock materials and rent we would budget on what we can afford to make monthly installments which would be £3200 for the first month and then £700 more or less over the remaining months of the financial year.</a:t>
            </a:r>
          </a:p>
          <a:p>
            <a:pPr marL="342900" indent="-342900" algn="just">
              <a:buFont typeface="+mj-lt"/>
              <a:buAutoNum type="arabicPeriod"/>
            </a:pPr>
            <a:r>
              <a:rPr lang="en-US" sz="1900" dirty="0">
                <a:latin typeface="Arial" panose="020B0604020202020204" pitchFamily="34" charset="0"/>
                <a:cs typeface="Arial" panose="020B0604020202020204" pitchFamily="34" charset="0"/>
              </a:rPr>
              <a:t>As for employees we would be looking to employ 2 employees to work with our team for 2 days a week with £3,600 per year excluding bonus pay.</a:t>
            </a:r>
          </a:p>
          <a:p>
            <a:pPr marL="342900" indent="-342900" algn="just">
              <a:buFont typeface="+mj-lt"/>
              <a:buAutoNum type="arabicPeriod"/>
            </a:pPr>
            <a:r>
              <a:rPr lang="en-US" sz="1900" dirty="0">
                <a:latin typeface="Arial" panose="020B0604020202020204" pitchFamily="34" charset="0"/>
                <a:cs typeface="Arial" panose="020B0604020202020204" pitchFamily="34" charset="0"/>
              </a:rPr>
              <a:t>As for utilities, insurances, repairs, motor expenses and the internet we have budgeted £96 as it will be a small sized business to start of with, so this is a reasonable amount to have our business started.</a:t>
            </a:r>
          </a:p>
          <a:p>
            <a:pPr marL="342900" indent="-342900" algn="just">
              <a:buFont typeface="+mj-lt"/>
              <a:buAutoNum type="arabicPeriod"/>
            </a:pPr>
            <a:r>
              <a:rPr lang="en-US" sz="1900" dirty="0">
                <a:latin typeface="Arial" panose="020B0604020202020204" pitchFamily="34" charset="0"/>
                <a:cs typeface="Arial" panose="020B0604020202020204" pitchFamily="34" charset="0"/>
              </a:rPr>
              <a:t>Advertising and print/stationary will be costing us at a fixed rate of £17.99 for both which is the best deal and the cheapest quote we had to start of promoting our business and most of all using social media such as Facebook, Instagram and Twitter to share and promote our business for free with no extra cost.</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A160D2E-FD71-4340-962E-8FEC0616E318}"/>
              </a:ext>
            </a:extLst>
          </p:cNvPr>
          <p:cNvSpPr>
            <a:spLocks noGrp="1"/>
          </p:cNvSpPr>
          <p:nvPr>
            <p:ph sz="half" idx="2"/>
          </p:nvPr>
        </p:nvSpPr>
        <p:spPr>
          <a:xfrm>
            <a:off x="8297429" y="98474"/>
            <a:ext cx="3798263" cy="5677859"/>
          </a:xfrm>
        </p:spPr>
        <p:txBody>
          <a:bodyPr>
            <a:normAutofit fontScale="92500" lnSpcReduction="20000"/>
          </a:bodyPr>
          <a:lstStyle/>
          <a:p>
            <a:pPr marL="0" indent="0" algn="just">
              <a:buNone/>
            </a:pPr>
            <a:r>
              <a:rPr lang="en-US" sz="1800" dirty="0">
                <a:latin typeface="Arial" panose="020B0604020202020204" pitchFamily="34" charset="0"/>
                <a:cs typeface="Arial" panose="020B0604020202020204" pitchFamily="34" charset="0"/>
              </a:rPr>
              <a:t>6. After making repayments towards a repayable grant, Bank charges and accountancy fees the total outgoings each month came to a total of £171.50 which therefore meant that in the financial year the total outgoings would be £14,625.88.</a:t>
            </a:r>
          </a:p>
          <a:p>
            <a:pPr marL="0" indent="0" algn="just">
              <a:buNone/>
            </a:pPr>
            <a:r>
              <a:rPr lang="en-US" sz="1800" dirty="0">
                <a:latin typeface="Arial" panose="020B0604020202020204" pitchFamily="34" charset="0"/>
                <a:cs typeface="Arial" panose="020B0604020202020204" pitchFamily="34" charset="0"/>
              </a:rPr>
              <a:t>7. The total profit we accumulated for the financial year after taking out all expenses, wages, promotion costs and repair costs leaves us with a nice profit of £37,058.12.</a:t>
            </a:r>
          </a:p>
        </p:txBody>
      </p:sp>
    </p:spTree>
    <p:extLst>
      <p:ext uri="{BB962C8B-B14F-4D97-AF65-F5344CB8AC3E}">
        <p14:creationId xmlns:p14="http://schemas.microsoft.com/office/powerpoint/2010/main" val="527582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75D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E4D4D633-6F77-4C94-B05E-396B7652A28B}"/>
              </a:ext>
            </a:extLst>
          </p:cNvPr>
          <p:cNvPicPr>
            <a:picLocks noGrp="1" noChangeAspect="1"/>
          </p:cNvPicPr>
          <p:nvPr>
            <p:ph sz="half" idx="2"/>
          </p:nvPr>
        </p:nvPicPr>
        <p:blipFill>
          <a:blip r:embed="rId2"/>
          <a:stretch>
            <a:fillRect/>
          </a:stretch>
        </p:blipFill>
        <p:spPr>
          <a:xfrm>
            <a:off x="2013557" y="0"/>
            <a:ext cx="7188199" cy="1487272"/>
          </a:xfrm>
          <a:prstGeom prst="rect">
            <a:avLst/>
          </a:prstGeom>
        </p:spPr>
      </p:pic>
      <p:sp>
        <p:nvSpPr>
          <p:cNvPr id="3" name="Content Placeholder 2">
            <a:extLst>
              <a:ext uri="{FF2B5EF4-FFF2-40B4-BE49-F238E27FC236}">
                <a16:creationId xmlns:a16="http://schemas.microsoft.com/office/drawing/2014/main" id="{1573C37A-2934-49AD-A40D-10912FCC6068}"/>
              </a:ext>
            </a:extLst>
          </p:cNvPr>
          <p:cNvSpPr>
            <a:spLocks noGrp="1"/>
          </p:cNvSpPr>
          <p:nvPr>
            <p:ph sz="half" idx="1"/>
          </p:nvPr>
        </p:nvSpPr>
        <p:spPr>
          <a:xfrm>
            <a:off x="2013557" y="1379094"/>
            <a:ext cx="10178443" cy="5478906"/>
          </a:xfrm>
        </p:spPr>
        <p:txBody>
          <a:bodyPr vert="horz" lIns="91440" tIns="45720" rIns="91440" bIns="45720" rtlCol="0">
            <a:normAutofit/>
          </a:bodyPr>
          <a:lstStyle/>
          <a:p>
            <a:pPr marL="0" indent="0">
              <a:buNone/>
            </a:pPr>
            <a:r>
              <a:rPr lang="en-US" sz="1800" dirty="0">
                <a:latin typeface="Arial" panose="020B0604020202020204" pitchFamily="34" charset="0"/>
                <a:cs typeface="Arial" panose="020B0604020202020204" pitchFamily="34" charset="0"/>
              </a:rPr>
              <a:t>1. </a:t>
            </a:r>
            <a:r>
              <a:rPr lang="en-US" sz="1800" dirty="0" err="1">
                <a:latin typeface="Arial" panose="020B0604020202020204" pitchFamily="34" charset="0"/>
                <a:cs typeface="Arial" panose="020B0604020202020204" pitchFamily="34" charset="0"/>
              </a:rPr>
              <a:t>Capozzi</a:t>
            </a:r>
            <a:r>
              <a:rPr lang="en-US" sz="1800" dirty="0">
                <a:latin typeface="Arial" panose="020B0604020202020204" pitchFamily="34" charset="0"/>
                <a:cs typeface="Arial" panose="020B0604020202020204" pitchFamily="34" charset="0"/>
              </a:rPr>
              <a:t>, C. (2017). Perfume market analysis. [online] Bizfluent. Available at: https://bizfluent.com/info-7743468-perfume-market-analysis.html [Accessed 25 November. 2018].</a:t>
            </a:r>
          </a:p>
          <a:p>
            <a:pPr marL="0" indent="0">
              <a:buNone/>
            </a:pPr>
            <a:r>
              <a:rPr lang="en-US" sz="1800" dirty="0">
                <a:latin typeface="Arial" panose="020B0604020202020204" pitchFamily="34" charset="0"/>
                <a:cs typeface="Arial" panose="020B0604020202020204" pitchFamily="34" charset="0"/>
              </a:rPr>
              <a:t>2. Crump, K. (2014). 8 tips for new team leaders – Liquid Planner. [online] Liquid Planner. Available at: https://www.liquidplanner.com/blog/8-tips-new-team-leaders/ [Accessed 1 December. 2018].</a:t>
            </a:r>
          </a:p>
          <a:p>
            <a:pPr marL="0" indent="0">
              <a:buNone/>
            </a:pPr>
            <a:r>
              <a:rPr lang="en-US" sz="1800" dirty="0">
                <a:latin typeface="Arial" panose="020B0604020202020204" pitchFamily="34" charset="0"/>
                <a:cs typeface="Arial" panose="020B0604020202020204" pitchFamily="34" charset="0"/>
              </a:rPr>
              <a:t>3. Inc.com. (2010). 10 ways to finance your business. [online] Available at: https://www.inc.com/guides/2010/07/how-to-finance-your-business.html [Accessed 1 December. 2018].</a:t>
            </a:r>
          </a:p>
          <a:p>
            <a:pPr marL="0" indent="0">
              <a:buNone/>
            </a:pPr>
            <a:r>
              <a:rPr lang="en-US" sz="1800" dirty="0">
                <a:latin typeface="Arial" panose="020B0604020202020204" pitchFamily="34" charset="0"/>
                <a:cs typeface="Arial" panose="020B0604020202020204" pitchFamily="34" charset="0"/>
              </a:rPr>
              <a:t>4. Lewis, A. (2018). These are the #1 Fragrances around the world. [online] </a:t>
            </a:r>
            <a:r>
              <a:rPr lang="en-US" sz="1800" dirty="0" err="1">
                <a:latin typeface="Arial" panose="020B0604020202020204" pitchFamily="34" charset="0"/>
                <a:cs typeface="Arial" panose="020B0604020202020204" pitchFamily="34" charset="0"/>
              </a:rPr>
              <a:t>Byrdie</a:t>
            </a:r>
            <a:r>
              <a:rPr lang="en-US" sz="1800" dirty="0">
                <a:latin typeface="Arial" panose="020B0604020202020204" pitchFamily="34" charset="0"/>
                <a:cs typeface="Arial" panose="020B0604020202020204" pitchFamily="34" charset="0"/>
              </a:rPr>
              <a:t> UK. Available at: https://www.byrdie.com/perfumes-around-the-world [Accessed 22 November. 2018].</a:t>
            </a:r>
          </a:p>
          <a:p>
            <a:pPr marL="0" indent="0">
              <a:buNone/>
            </a:pPr>
            <a:r>
              <a:rPr lang="en-US" sz="1800" dirty="0">
                <a:latin typeface="Arial" panose="020B0604020202020204" pitchFamily="34" charset="0"/>
                <a:cs typeface="Arial" panose="020B0604020202020204" pitchFamily="34" charset="0"/>
              </a:rPr>
              <a:t>5. UKessays.com. (2016). A PESTEL analysis of the cosmetics industry. [online] Available at: https://www.ukessays.com/essays/economics/a-pestel-analysis-of-the-cosmetics-industry-economics-essay.php#citethis [Accessed 2 December. 2018].</a:t>
            </a:r>
          </a:p>
          <a:p>
            <a:pPr marL="0" indent="0">
              <a:buNone/>
            </a:pPr>
            <a:r>
              <a:rPr lang="en-US" sz="1800" dirty="0">
                <a:latin typeface="Arial" panose="020B0604020202020204" pitchFamily="34" charset="0"/>
                <a:cs typeface="Arial" panose="020B0604020202020204" pitchFamily="34" charset="0"/>
              </a:rPr>
              <a:t>6. Wolf, A. (2016). Primary data vs secondary data: Market research methods. [online] Blog.marketresearch.com. Available at: https://blog.marketresearch.com/not-all-market-research-data-is-equal [Accessed 4 December. 2018].</a:t>
            </a:r>
          </a:p>
          <a:p>
            <a:pPr marL="0" indent="0">
              <a:buNone/>
            </a:pPr>
            <a:r>
              <a:rPr lang="en-GB" sz="1800" dirty="0">
                <a:latin typeface="Arial" panose="020B0604020202020204" pitchFamily="34" charset="0"/>
                <a:cs typeface="Arial" panose="020B0604020202020204" pitchFamily="34" charset="0"/>
              </a:rPr>
              <a:t>7. Your Article Library. (2018). Target marketing: Four generic target marketing strategies. [online] Available at: http://www.yourarticlelibrary.com/marketing/target-marketing-four-generic-target-marketing-strategies/13400 [Accessed 29 December. 2018].</a:t>
            </a:r>
          </a:p>
          <a:p>
            <a:pPr marL="0" indent="0">
              <a:buNone/>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7940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2434</Words>
  <Application>Microsoft Office PowerPoint</Application>
  <PresentationFormat>Widescreen</PresentationFormat>
  <Paragraphs>113</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introduction</vt:lpstr>
      <vt:lpstr>Business/company overview</vt:lpstr>
      <vt:lpstr>Product and services</vt:lpstr>
      <vt:lpstr>Target market</vt:lpstr>
      <vt:lpstr>Competitors for our business</vt:lpstr>
      <vt:lpstr>Marketing strategies</vt:lpstr>
      <vt:lpstr>Management team</vt:lpstr>
      <vt:lpstr>Our financial plan</vt:lpstr>
      <vt:lpstr>SWOT Analysis</vt:lpstr>
      <vt:lpstr>PESTLE Analysis</vt:lpstr>
      <vt:lpstr>PowerPoint Presentation</vt:lpstr>
      <vt:lpstr>Cashflow forecast</vt:lpstr>
      <vt:lpstr>PowerPoint Presentation</vt:lpstr>
      <vt:lpstr>Cashflow forecast breakdown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mohammed amir rashid</dc:creator>
  <cp:lastModifiedBy>mohammed amir rashid</cp:lastModifiedBy>
  <cp:revision>3</cp:revision>
  <dcterms:created xsi:type="dcterms:W3CDTF">2018-12-29T08:19:29Z</dcterms:created>
  <dcterms:modified xsi:type="dcterms:W3CDTF">2018-12-30T01:57:04Z</dcterms:modified>
</cp:coreProperties>
</file>