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1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51206400" cy="32918400"/>
  <p:notesSz cx="9290050" cy="700405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830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CD0AB4-6D4C-B04F-9A05-05D86C1CB291}" v="257" dt="2024-05-10T10:14:27.5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065" autoAdjust="0"/>
    <p:restoredTop sz="94976" autoAdjust="0"/>
  </p:normalViewPr>
  <p:slideViewPr>
    <p:cSldViewPr>
      <p:cViewPr>
        <p:scale>
          <a:sx n="36" d="100"/>
          <a:sy n="36" d="100"/>
        </p:scale>
        <p:origin x="-368" y="72"/>
      </p:cViewPr>
      <p:guideLst>
        <p:guide orient="horz" pos="10368"/>
        <p:guide pos="830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Relationship Id="rId9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F6269BA7-3427-A677-A174-B866ED5B420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38250" y="3327400"/>
            <a:ext cx="6813550" cy="3151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85849" tIns="42924" rIns="85849" bIns="429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5443C4C-18AA-AF86-0F49-1D4A3126BB8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13025" y="527050"/>
            <a:ext cx="4076700" cy="26225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1pPr>
    <a:lvl2pPr marL="42227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2pPr>
    <a:lvl3pPr marL="84455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3pPr>
    <a:lvl4pPr marL="126682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4pPr>
    <a:lvl5pPr marL="168910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366BC8-C51D-7893-397D-AE3F72D406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791B583-FD38-63EF-C658-8A3DEF639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3840163" y="8047038"/>
            <a:ext cx="43526075" cy="877728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7680325" y="18653125"/>
            <a:ext cx="35845750" cy="84137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FD656992-2676-9646-8C13-2E90573B1A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E6DB743-028F-F342-A7F4-C9A3245088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798393C-E75D-736F-B5B9-043C54C15AE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1F0C5D-DBBE-444F-81F4-BC76E557BC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161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C13E9D-DEBB-2897-A85B-30B0E92DBA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BE72C06-5FE3-53ED-1F46-F2FCB15C08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19D3DA0-D42F-7213-9BB5-767710B6F5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69E15D-24AA-5B4F-954F-58FF741F84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783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1153438"/>
            <a:ext cx="43526075" cy="653732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3952538"/>
            <a:ext cx="43526075" cy="72009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85D82E-8B4C-1B15-2ED8-C42551F77F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00C2A8-7941-49A2-4C71-88EA28434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06FE836-2FCE-5CCE-83E9-C780A00B55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DD8A46-8C81-8A43-B706-B28B623DFC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8215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9509125"/>
            <a:ext cx="22966362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9509125"/>
            <a:ext cx="22966363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498EBC-849D-71AB-C073-3BC06E2D4A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FBA0B4-A1CE-DFE7-582F-8796BFB09D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7D374C-8A28-2020-333A-8594E75FF9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281B96-9A65-CA4E-A5BF-5A26F46C622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593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7625"/>
            <a:ext cx="46085125" cy="5486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7369175"/>
            <a:ext cx="22625050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0439400"/>
            <a:ext cx="22625050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7369175"/>
            <a:ext cx="22632988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0439400"/>
            <a:ext cx="22632988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656B471-A33C-E9DF-2D9E-F962BE806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A24689B-0D3B-4AE0-87B4-7649609EB2E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185CA7C-C3DA-AEBF-F9BF-0BBC2F8DEC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757C87-9A4B-7849-ACBA-4BE9C78661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4579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9E8ADAF-4BBB-8C39-43B2-28357006C4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6024643-EA44-208F-E38A-D30C8CE2E9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B4C7C1A-719E-6E22-A54E-A641F5FB70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351AA6-B120-2644-89B4-773ED046FF9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332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2A0D717-FE99-C72F-4BDA-C0C6C9980D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1AF7A84-BABC-77DC-86D4-2A2DD33A5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4CD4AE4F-19ED-6D30-D1DF-1F36D0FB06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743555-E68A-5A41-9382-0EEA800E13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014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1275"/>
            <a:ext cx="16846550" cy="55768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311275"/>
            <a:ext cx="28625800" cy="280939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6888163"/>
            <a:ext cx="16846550" cy="225171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80B014-87E4-74FE-B47D-914A5D4181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9894A7-187B-6986-9C46-F50B6E49B0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CE9C82-EE30-9198-9185-BD7ABC532E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35636F-4C12-694B-9ABC-179D5476D6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11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3042563"/>
            <a:ext cx="30724475" cy="27209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2941638"/>
            <a:ext cx="30724475" cy="1975008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5763538"/>
            <a:ext cx="30724475" cy="3862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47890C-E186-0B53-D195-8647D59848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99135D-4E47-B48E-6D8E-A0029C5F883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188A10-18DE-8F6E-58FA-EBE1706EC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3C19C-1549-A04D-B837-8C26116D17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5FC0BA-4096-FB0F-C061-198C434700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F2FA91A-F332-9F10-C236-1D5734EF8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4EE1D27-9BCE-F2BC-B8E6-2A53B5ACC2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CEFCC5-019C-494B-A2FB-424A8D175E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773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828800"/>
            <a:ext cx="11520488" cy="2743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828800"/>
            <a:ext cx="34412237" cy="2743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6E015A-0DD2-89E9-54F7-6C02BE47F3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6AF7CD4-F563-0347-90BB-2B612AA1E6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0643E5F-5391-6CA0-A383-02187B90A9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473701-BD89-BF49-A6A0-2BAE5214F5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786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F4701B3C-0F6D-A49A-7B7C-6DBCC4776F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828800"/>
            <a:ext cx="46085125" cy="658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E903474B-E282-47C5-A888-76CE08F1AD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9509125"/>
            <a:ext cx="46085125" cy="1975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32" name="Rectangle 4">
            <a:extLst>
              <a:ext uri="{FF2B5EF4-FFF2-40B4-BE49-F238E27FC236}">
                <a16:creationId xmlns:a16="http://schemas.microsoft.com/office/drawing/2014/main" id="{412EA4A2-A255-8672-5EFB-61877230047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3" name="Rectangle 5">
            <a:extLst>
              <a:ext uri="{FF2B5EF4-FFF2-40B4-BE49-F238E27FC236}">
                <a16:creationId xmlns:a16="http://schemas.microsoft.com/office/drawing/2014/main" id="{1FDBEAAC-3BD6-B42E-B94B-1D0F5327123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29976763"/>
            <a:ext cx="16214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ct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4" name="Rectangle 6">
            <a:extLst>
              <a:ext uri="{FF2B5EF4-FFF2-40B4-BE49-F238E27FC236}">
                <a16:creationId xmlns:a16="http://schemas.microsoft.com/office/drawing/2014/main" id="{5D78CB57-0A90-10A9-913E-183FFCC221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fld id="{980FC53C-7879-7B4E-B96A-5BAC08834F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1803400" indent="-1803400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6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3905250" indent="-1501775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47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2pPr>
      <a:lvl3pPr marL="600868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26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3pPr>
      <a:lvl4pPr marL="8412163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4pPr>
      <a:lvl5pPr marL="1081563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5pPr>
      <a:lvl6pPr marL="112728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6pPr>
      <a:lvl7pPr marL="117300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7pPr>
      <a:lvl8pPr marL="121872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8pPr>
      <a:lvl9pPr marL="126444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17DB4D-30BA-6F23-777B-0FC67C01A9B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>
            <a:off x="-50590" y="19512"/>
            <a:ext cx="51240782" cy="32918400"/>
          </a:xfrm>
          <a:prstGeom prst="rect">
            <a:avLst/>
          </a:prstGeom>
        </p:spPr>
      </p:pic>
      <p:sp>
        <p:nvSpPr>
          <p:cNvPr id="2050" name="Text Box 2448">
            <a:extLst>
              <a:ext uri="{FF2B5EF4-FFF2-40B4-BE49-F238E27FC236}">
                <a16:creationId xmlns:a16="http://schemas.microsoft.com/office/drawing/2014/main" id="{B1D83B8E-BBFF-3A27-3D67-D0D79ABCD1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219220"/>
            <a:ext cx="17382039" cy="1290746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 anchor="t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u="sng" dirty="0">
                <a:latin typeface="Times New Roman"/>
                <a:cs typeface="Times New Roman"/>
              </a:rPr>
              <a:t>Introduction</a:t>
            </a:r>
          </a:p>
          <a:p>
            <a:pPr algn="just">
              <a:spcBef>
                <a:spcPct val="50000"/>
              </a:spcBef>
            </a:pP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Nearly 90% of menstruating women suffer with premenstrual symptoms that can affect their quality of life, academic performance and work efficiency</a:t>
            </a:r>
            <a:r>
              <a:rPr lang="en-GB" sz="3200" dirty="0">
                <a:latin typeface="Times New Roman"/>
                <a:cs typeface="Times New Roman"/>
              </a:rPr>
              <a:t>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(</a:t>
            </a:r>
            <a:r>
              <a:rPr lang="en-GB" sz="3200" b="0" i="0" u="none" strike="noStrike" dirty="0">
                <a:effectLst/>
                <a:latin typeface="Times New Roman"/>
                <a:cs typeface="Times New Roman"/>
              </a:rPr>
              <a:t>Abbas et al., 2020</a:t>
            </a:r>
            <a:r>
              <a:rPr lang="en-GB" sz="3200" dirty="0">
                <a:latin typeface="Times New Roman"/>
                <a:cs typeface="Times New Roman"/>
              </a:rPr>
              <a:t>).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The most </a:t>
            </a:r>
            <a:r>
              <a:rPr lang="en-GB" sz="3200" dirty="0">
                <a:latin typeface="Times New Roman"/>
                <a:cs typeface="Times New Roman"/>
              </a:rPr>
              <a:t>experienced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 symptom is dysmenorrhoea (abdominal cramps), however other symptoms </a:t>
            </a:r>
            <a:r>
              <a:rPr lang="en-GB" sz="3200" dirty="0">
                <a:latin typeface="Times New Roman"/>
                <a:cs typeface="Times New Roman"/>
              </a:rPr>
              <a:t>include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 bloating, headaches, mood swings, fatigue, acne, irritability and anxiety. The severity </a:t>
            </a:r>
            <a:r>
              <a:rPr lang="en-GB" sz="3200" dirty="0">
                <a:latin typeface="Times New Roman"/>
                <a:cs typeface="Times New Roman"/>
              </a:rPr>
              <a:t>with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which women experience these symptoms can be measured using the PMSS</a:t>
            </a:r>
            <a:r>
              <a:rPr lang="en-GB" sz="3200" dirty="0">
                <a:latin typeface="Times New Roman"/>
                <a:cs typeface="Times New Roman"/>
              </a:rPr>
              <a:t> questionnaire with a diagnostic value of above &gt;132,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and frequency of symptoms </a:t>
            </a:r>
            <a:r>
              <a:rPr lang="en-GB" sz="3200" dirty="0">
                <a:latin typeface="Times New Roman"/>
                <a:cs typeface="Times New Roman"/>
              </a:rPr>
              <a:t>using the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PSST</a:t>
            </a:r>
            <a:r>
              <a:rPr lang="en-GB" sz="3200" dirty="0">
                <a:latin typeface="Times New Roman"/>
                <a:cs typeface="Times New Roman"/>
              </a:rPr>
              <a:t> questionnaire with a score of  &gt;40 being clinically important.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Although these symptoms can significantly disrupt daily life and work productivity, they are seen to be normalised in today's society. The main cause of premenstrual symptoms is hormonal imbalance. 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Although the fluctuation of hormones is normal within the menstrual cycle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,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poor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diet, stress or disease (hypothyroidism / obesity) can cause major disruption in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hormones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leading to progesterone deficiency or oestrogen dominance, causing premenstrual symptoms.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 </a:t>
            </a:r>
          </a:p>
          <a:p>
            <a:pPr algn="just">
              <a:spcBef>
                <a:spcPct val="50000"/>
              </a:spcBef>
            </a:pPr>
            <a:r>
              <a:rPr lang="en-GB" sz="320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Studies by 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Zafar et al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2024)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 and </a:t>
            </a:r>
            <a:r>
              <a:rPr lang="en-GB" sz="3200" b="0" i="0" u="none" strike="noStrike" dirty="0">
                <a:effectLst/>
                <a:latin typeface="Times New Roman"/>
                <a:cs typeface="Times New Roman"/>
              </a:rPr>
              <a:t>Rasheed et al</a:t>
            </a:r>
            <a:r>
              <a:rPr lang="en-GB" sz="3200" dirty="0">
                <a:latin typeface="Times New Roman"/>
                <a:cs typeface="Times New Roman"/>
              </a:rPr>
              <a:t>.</a:t>
            </a:r>
            <a:r>
              <a:rPr lang="en-GB" sz="3200" b="0" i="0" u="none" strike="noStrike" dirty="0">
                <a:effectLst/>
                <a:latin typeface="Times New Roman"/>
                <a:cs typeface="Times New Roman"/>
              </a:rPr>
              <a:t> (2023)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 showed that seed cycling on women with Polycystic Ovarian Syndrome was an effective way of stabilising hormonal imbalances and preventing premenstrual symptoms.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Seed cycling is a practice that involves </a:t>
            </a:r>
            <a:r>
              <a:rPr lang="en-GB" sz="3200" dirty="0">
                <a:latin typeface="Times New Roman"/>
                <a:cs typeface="Times New Roman"/>
              </a:rPr>
              <a:t>eating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specific seeds (</a:t>
            </a:r>
            <a:r>
              <a:rPr lang="en-GB" sz="3200" dirty="0">
                <a:latin typeface="Times New Roman"/>
                <a:cs typeface="Times New Roman"/>
              </a:rPr>
              <a:t>Flax, Pumpkin, Sunflower and Sesame)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during different phases of the menstrual cycle.</a:t>
            </a:r>
            <a:r>
              <a:rPr lang="en-GB" sz="3200" dirty="0">
                <a:latin typeface="Times New Roman"/>
                <a:cs typeface="Times New Roman"/>
              </a:rPr>
              <a:t> </a:t>
            </a:r>
            <a:r>
              <a:rPr lang="en-GB" sz="3200" b="0" i="0" u="none" strike="noStrike" dirty="0">
                <a:effectLst/>
                <a:latin typeface="Times New Roman"/>
                <a:cs typeface="Times New Roman"/>
              </a:rPr>
              <a:t>Seed cycling involves eating pumpkin and flax seed during the follicular phase (day 1 of menses to day 14) then eating sunflower and sesame seeds during the luteal phase (from day 15 to beginning of menses). </a:t>
            </a:r>
            <a:r>
              <a:rPr lang="en-GB" sz="3200" dirty="0">
                <a:solidFill>
                  <a:srgbClr val="000000"/>
                </a:solidFill>
                <a:latin typeface="Times New Roman"/>
                <a:cs typeface="Times New Roman"/>
              </a:rPr>
              <a:t>Other studies highlighted how the individual seeds had an impact on hormones and that </a:t>
            </a:r>
            <a:r>
              <a:rPr lang="en-GB" sz="3200" dirty="0">
                <a:latin typeface="Times New Roman"/>
                <a:cs typeface="Times New Roman"/>
              </a:rPr>
              <a:t>seed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 cycling is a natural practice that can help balance hormones and prevent premenstrual</a:t>
            </a:r>
            <a:r>
              <a:rPr lang="en-GB" sz="3200" dirty="0">
                <a:latin typeface="Times New Roman"/>
                <a:cs typeface="Times New Roman"/>
              </a:rPr>
              <a:t> 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symptoms (</a:t>
            </a:r>
            <a:r>
              <a:rPr lang="en-GB" sz="3200" b="0" i="0" u="none" strike="noStrike" dirty="0">
                <a:effectLst/>
                <a:latin typeface="Times New Roman"/>
                <a:cs typeface="Times New Roman"/>
              </a:rPr>
              <a:t>Irfan et al., 2021)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. </a:t>
            </a:r>
            <a:r>
              <a:rPr lang="en-GB" sz="3200" dirty="0">
                <a:latin typeface="Times New Roman"/>
                <a:cs typeface="Times New Roman"/>
              </a:rPr>
              <a:t>All these findings led to the current study to see if seed cycling would help with non-diagnosed women who suffered with generalised pre-menstrual symptoms. </a:t>
            </a:r>
            <a:endParaRPr lang="en-GB" sz="3200" i="0" u="none" strike="noStrike" dirty="0">
              <a:effectLst/>
              <a:latin typeface="Times New Roman"/>
              <a:cs typeface="Times New Roman"/>
            </a:endParaRPr>
          </a:p>
          <a:p>
            <a:pPr marL="1143000" indent="-1143000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GB" alt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51" name="Text Box 2449">
            <a:extLst>
              <a:ext uri="{FF2B5EF4-FFF2-40B4-BE49-F238E27FC236}">
                <a16:creationId xmlns:a16="http://schemas.microsoft.com/office/drawing/2014/main" id="{43D6534C-00E4-040E-B0CF-84AEFE126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6147092"/>
            <a:ext cx="17382039" cy="1627276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 anchor="t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</a:t>
            </a:r>
          </a:p>
          <a:p>
            <a:pPr>
              <a:spcBef>
                <a:spcPct val="50000"/>
              </a:spcBef>
            </a:pP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 determine whether seed cycling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improves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premenstrual symptoms in generalised menstruating women. </a:t>
            </a:r>
          </a:p>
          <a:p>
            <a:pPr algn="ctr">
              <a:spcBef>
                <a:spcPct val="50000"/>
              </a:spcBef>
            </a:pPr>
            <a:r>
              <a:rPr lang="en-GB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 </a:t>
            </a:r>
            <a:endParaRPr lang="en-GB" sz="3600" b="1" i="0" u="sng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28 Women (not on birth control) volunteered to participate in the study. They were separated into two groups: seed cycling, and non-seed cycling and assessed over a 3-month period, as shown in figure 1.</a:t>
            </a:r>
          </a:p>
          <a:p>
            <a:pPr>
              <a:spcBef>
                <a:spcPct val="50000"/>
              </a:spcBef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standard defined dose of 1 tablespoon of each seed (pumpkin, flax, sunflower, sesame) was used for this study, due to time limitations, this study was conducted over a 2-month period rather than the recommended 3 months.  </a:t>
            </a:r>
            <a:endParaRPr lang="en-GB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en-GB" altLang="en-US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</a:t>
            </a:r>
          </a:p>
          <a:p>
            <a:pPr>
              <a:spcBef>
                <a:spcPct val="50000"/>
              </a:spcBef>
            </a:pPr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Comparisons between months were made using a paired t-test with significance difference of p&lt;.005</a:t>
            </a:r>
          </a:p>
        </p:txBody>
      </p:sp>
      <p:sp>
        <p:nvSpPr>
          <p:cNvPr id="2052" name="Text Box 2450">
            <a:extLst>
              <a:ext uri="{FF2B5EF4-FFF2-40B4-BE49-F238E27FC236}">
                <a16:creationId xmlns:a16="http://schemas.microsoft.com/office/drawing/2014/main" id="{78C8433E-13C8-4EAC-1158-465F96FEF0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382039" y="3219220"/>
            <a:ext cx="16621713" cy="292006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 anchor="t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u="sng" dirty="0">
                <a:latin typeface="Times New Roman"/>
                <a:cs typeface="Times New Roman"/>
              </a:rPr>
              <a:t>Results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600" b="1" u="sng" dirty="0">
              <a:latin typeface="Times New Roman"/>
              <a:cs typeface="Times New Roman"/>
            </a:endParaRPr>
          </a:p>
          <a:p>
            <a:pPr algn="ctr">
              <a:spcBef>
                <a:spcPct val="50000"/>
              </a:spcBef>
            </a:pP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The frequency (PMSS) of symptoms improved by 28% </a:t>
            </a:r>
            <a:r>
              <a:rPr lang="en-GB" sz="3200" dirty="0">
                <a:latin typeface="Times New Roman"/>
                <a:cs typeface="Times New Roman"/>
              </a:rPr>
              <a:t>showing a significant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(P &lt; .001) </a:t>
            </a:r>
            <a:r>
              <a:rPr lang="en-GB" sz="3200" dirty="0">
                <a:latin typeface="Times New Roman"/>
                <a:cs typeface="Times New Roman"/>
              </a:rPr>
              <a:t>difference </a:t>
            </a:r>
            <a:r>
              <a:rPr lang="en-GB" sz="3200" i="0" u="none" strike="noStrike" dirty="0">
                <a:effectLst/>
                <a:latin typeface="Times New Roman"/>
                <a:cs typeface="Times New Roman"/>
              </a:rPr>
              <a:t>from December to February in the seed cycling group (Table 1).</a:t>
            </a:r>
            <a:r>
              <a:rPr lang="en-GB" sz="3200" dirty="0">
                <a:latin typeface="Times New Roman"/>
                <a:cs typeface="Times New Roman"/>
              </a:rPr>
              <a:t> </a:t>
            </a: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3200" b="1" dirty="0">
                <a:latin typeface="Times New Roman"/>
                <a:cs typeface="Times New Roman"/>
              </a:rPr>
              <a:t>Table 1 PMSS (frequency) Results </a:t>
            </a:r>
            <a:endParaRPr lang="en-GB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r>
              <a:rPr lang="en-GB" altLang="en-US" sz="4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&lt; 40 – non somatic</a:t>
            </a:r>
          </a:p>
          <a:p>
            <a:pPr algn="ctr">
              <a:spcBef>
                <a:spcPct val="50000"/>
              </a:spcBef>
            </a:pPr>
            <a:endParaRPr lang="en-GB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endParaRPr lang="en-GB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endParaRPr lang="en-GB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endParaRPr lang="en-GB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spcBef>
                <a:spcPct val="50000"/>
              </a:spcBef>
            </a:pPr>
            <a:endParaRPr lang="en-GB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3200" dirty="0">
                <a:latin typeface="Times New Roman"/>
                <a:cs typeface="Times New Roman"/>
              </a:rPr>
              <a:t>The  severity of symptoms in the seed cycling group improved by 18% from December to February; although it did not show a significant difference (Table 2), clinical symptoms did improve as these went </a:t>
            </a:r>
            <a:r>
              <a:rPr lang="en-GB" sz="3200" dirty="0">
                <a:latin typeface="Times New Roman"/>
                <a:cs typeface="Arial"/>
              </a:rPr>
              <a:t>from </a:t>
            </a:r>
            <a:r>
              <a:rPr lang="en-GB" sz="3200" i="0" u="none" strike="noStrike" dirty="0">
                <a:effectLst/>
                <a:latin typeface="Times New Roman"/>
                <a:cs typeface="Arial"/>
              </a:rPr>
              <a:t>“mild” (41–80) to non-symptomatic (&lt;40) within the </a:t>
            </a:r>
            <a:r>
              <a:rPr lang="en-GB" sz="3200" dirty="0">
                <a:latin typeface="Times New Roman"/>
                <a:cs typeface="Arial"/>
              </a:rPr>
              <a:t>two-month</a:t>
            </a:r>
            <a:r>
              <a:rPr lang="en-GB" sz="3200" i="0" u="none" strike="noStrike" dirty="0">
                <a:effectLst/>
                <a:latin typeface="Times New Roman"/>
                <a:cs typeface="Arial"/>
              </a:rPr>
              <a:t> period. Research </a:t>
            </a:r>
            <a:r>
              <a:rPr lang="en-GB" sz="3200" dirty="0">
                <a:latin typeface="Times New Roman"/>
                <a:cs typeface="Arial"/>
              </a:rPr>
              <a:t>shows </a:t>
            </a:r>
            <a:r>
              <a:rPr lang="en-GB" sz="3200" i="0" u="none" strike="noStrike" dirty="0">
                <a:effectLst/>
                <a:latin typeface="Times New Roman"/>
                <a:cs typeface="Arial"/>
              </a:rPr>
              <a:t>that a three-month period is needed to see significant change.</a:t>
            </a:r>
            <a:r>
              <a:rPr lang="en-GB" sz="3200" dirty="0">
                <a:latin typeface="Times New Roman"/>
                <a:cs typeface="Arial"/>
              </a:rPr>
              <a:t>  </a:t>
            </a: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endParaRPr lang="en-GB" altLang="en-US" sz="3200" dirty="0">
              <a:latin typeface="Times New Roman"/>
              <a:cs typeface="Times New Roman"/>
            </a:endParaRP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altLang="en-US" sz="3200" b="1" dirty="0">
                <a:latin typeface="Times New Roman"/>
                <a:cs typeface="Times New Roman"/>
              </a:rPr>
              <a:t>Table 2 PSST  (Severity) results</a:t>
            </a:r>
            <a:r>
              <a:rPr lang="en-GB" altLang="en-US" sz="3200" dirty="0">
                <a:latin typeface="Times New Roman"/>
                <a:cs typeface="Times New Roman"/>
              </a:rPr>
              <a:t> </a:t>
            </a:r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</p:txBody>
      </p:sp>
      <p:sp>
        <p:nvSpPr>
          <p:cNvPr id="2055" name="Text Box 2453">
            <a:extLst>
              <a:ext uri="{FF2B5EF4-FFF2-40B4-BE49-F238E27FC236}">
                <a16:creationId xmlns:a16="http://schemas.microsoft.com/office/drawing/2014/main" id="{E5FD9769-D028-2327-5B75-CA79084CE7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50590" y="371030"/>
            <a:ext cx="51240782" cy="282778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7200" b="1" i="0" dirty="0">
                <a:effectLst/>
                <a:latin typeface="Times New Roman" panose="02020603050405020304" pitchFamily="18" charset="0"/>
                <a:cs typeface="+mj-cs"/>
              </a:rPr>
              <a:t>The Impact of Seed Cycling on Premenstrual Symptoms?</a:t>
            </a:r>
            <a:r>
              <a:rPr lang="en-GB" sz="7200" b="1" i="0" strike="noStrike" dirty="0">
                <a:effectLst/>
                <a:latin typeface="Times New Roman" panose="02020603050405020304" pitchFamily="18" charset="0"/>
                <a:cs typeface="+mj-cs"/>
              </a:rPr>
              <a:t> 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72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Laura Rees </a:t>
            </a:r>
            <a:endParaRPr lang="en-US" altLang="en-US" sz="72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2053" name="Text Box 2451">
            <a:extLst>
              <a:ext uri="{FF2B5EF4-FFF2-40B4-BE49-F238E27FC236}">
                <a16:creationId xmlns:a16="http://schemas.microsoft.com/office/drawing/2014/main" id="{7811C5EA-2336-75B2-3E6A-EADC97BE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949129" y="3219223"/>
            <a:ext cx="17487252" cy="2920063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square" lIns="441281" tIns="220640" rIns="441281" bIns="220640" anchor="t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u="sng" dirty="0">
                <a:latin typeface="Times New Roman"/>
                <a:cs typeface="Times New Roman"/>
              </a:rPr>
              <a:t>Discussion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sz="3000" b="0" i="0" u="none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Evidence from the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current study supports the general body of evidence (</a:t>
            </a:r>
            <a:r>
              <a:rPr lang="en-GB" sz="3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Rasheed et al, 2023; Mahapatra, </a:t>
            </a:r>
            <a:r>
              <a:rPr lang="en-GB" sz="3200" b="0" i="0" u="none" strike="noStrike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Baro</a:t>
            </a:r>
            <a:r>
              <a:rPr lang="en-GB" sz="32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Das, 2023) 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that seed cycling is effective in supporting premenstrual symptoms. The current study found that seed cycling significantly reduced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frequency (PMSS) of premenstrual symptoms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but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the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severity (PSST) of these symptoms was unaffected over the two-month intervention period. However, it should be noted that the PSST measure for severity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saw 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clinical changes as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symptoms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went from being ‘mild’ symptomatic before the intervention to ‘non-symptomatic’ afterwards.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suggests 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that women seeking to minimise premenstrual symptoms may benefit from seed cycling.  </a:t>
            </a:r>
          </a:p>
          <a:p>
            <a:pPr algn="just" rtl="0" fontAlgn="base"/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This study supports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previous 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research that shows the increased amount of essential nutrients such as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omega 3 (ALA), Zinc, Vitamin E, Magnesium, dietary fibre 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 phytoestrogen lignans are key for hormonal regulation and preventing premenstrual symptoms. (Aslam et al., 2021). </a:t>
            </a:r>
          </a:p>
          <a:p>
            <a:pPr algn="just"/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implications of these findings suggest that the role of seed cycling compares favourably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using singular individual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seeds and that 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eed cycling is a process that can easily be adopted into a woman’s life, which can significantly help with pre-menstrual symptoms, especially those who suffer with severe symptoms. </a:t>
            </a:r>
          </a:p>
          <a:p>
            <a:pPr algn="just"/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b="1" i="0" u="sng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Limitations of the study</a:t>
            </a:r>
            <a:r>
              <a:rPr lang="en-GB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200" b="1" i="0" u="sng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 i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nclude low sample size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the short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duration of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is best done over three months rather than two. There was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the possibility of a placebo effect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because the participants were aware that they were taking something potentially beneficial. Both of these issues could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easily be addressed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future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</a:t>
            </a:r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b="1" i="0" u="sng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Future research</a:t>
            </a:r>
            <a:r>
              <a:rPr lang="en-GB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200" b="1" i="0" u="sng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would be of interest to perform </a:t>
            </a:r>
            <a:r>
              <a:rPr lang="en-GB" sz="3200" b="0" i="0" u="none" strike="noStrike" dirty="0">
                <a:effectLst/>
                <a:latin typeface="Times New Roman" panose="02020603050405020304" pitchFamily="18" charset="0"/>
              </a:rPr>
              <a:t>a randomised, controlled study comparing the seed cycling protocol against the consuming of all four seeds every day to see which was the most  beneficial or counteractive. </a:t>
            </a:r>
          </a:p>
          <a:p>
            <a:pPr algn="just"/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altLang="en-US" sz="3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</a:t>
            </a:r>
          </a:p>
          <a:p>
            <a:pPr algn="just"/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issues that were experienced from the current study were the cost of  sourcing the seeds, managing the participants and the general planning and organising of the study itself. </a:t>
            </a:r>
          </a:p>
          <a:p>
            <a:pPr algn="just"/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would include starting the research early, conducting a pilot study beforehand and keeping  in constant touch with the participants to ensure they are adhering to the programme.</a:t>
            </a:r>
          </a:p>
          <a:p>
            <a:pPr algn="just" rtl="0" fontAlgn="base"/>
            <a:endParaRPr lang="en-GB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study answered an important question that can impact on many women’s lives. The whole experience has been very impactful and enjoyable.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600" b="1" u="sng" dirty="0">
              <a:latin typeface="Times New Roman"/>
              <a:cs typeface="Times New Roman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3600" b="1" u="sng" dirty="0">
                <a:latin typeface="Times New Roman"/>
                <a:cs typeface="Times New Roman"/>
              </a:rPr>
              <a:t>References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2800" b="1" u="sng" dirty="0">
              <a:latin typeface="Times New Roman"/>
              <a:cs typeface="Times New Roman"/>
            </a:endParaRP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Abbas, K., et al. (2020). Physical and Psychological Symptoms Associated With Premenstrual Syndrome and Their Impact on the Daily Routine of Women in a Low Socioeconomic Status Locality. </a:t>
            </a:r>
            <a:r>
              <a:rPr lang="en-GB" sz="2800" b="0" i="1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Cureus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12(10).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doi.org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/10.7759/cureus.10821.</a:t>
            </a:r>
          </a:p>
          <a:p>
            <a:pPr algn="l"/>
            <a:endParaRPr lang="en-GB" sz="2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Aslam,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M.,et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al. (2021). Nutraceutical Intervention of Seeds in the Treatment of Poly Cystic Ovarian Syndrome; A Systematic Review. 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Pakistan </a:t>
            </a:r>
            <a:r>
              <a:rPr lang="en-GB" sz="2800" b="0" i="1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BioMedical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Journal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4(2).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doi.org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/10.54393/pbmj.v4i2.100.</a:t>
            </a:r>
          </a:p>
          <a:p>
            <a:pPr algn="l"/>
            <a:endParaRPr lang="en-GB" sz="2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Irfan, T et al.. (2021). Role of Seed Cycling in Polycystic Ovaries Syndrome: Role of Seed Cycling in Polycystic Ovaries Syndrome. 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Pakistan </a:t>
            </a:r>
            <a:r>
              <a:rPr lang="en-GB" sz="2800" b="0" i="1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BioMedical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 Journal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[online] 4(2).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doi.org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/10.54393/pbmj.v4i2.122.</a:t>
            </a:r>
          </a:p>
          <a:p>
            <a:pPr algn="l"/>
            <a:endParaRPr lang="en-GB" sz="2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Mahapatra, D.,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Baro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J. and Das, M. (2023). Advantages of seed cycling diet in menstrual dysfunctions: A review based explanation. 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The Pharma Innovation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[online] 12(4), pp.931–939.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doi.org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/10.22271/tpi.2023.v12.i4k.19683.</a:t>
            </a:r>
          </a:p>
          <a:p>
            <a:pPr algn="l"/>
            <a:endParaRPr lang="en-GB" sz="2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Rasheed, N., et al. (2023). Effectiveness of combined seeds  As adjacent therapy to treat polycystic ovary syndrome in females. </a:t>
            </a:r>
            <a:r>
              <a:rPr lang="en-GB" sz="2800" b="0" i="1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Food Science &amp; Nutrition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, 11(6). 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doi:https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://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doi.org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/10.1002/fsn3.3328</a:t>
            </a:r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5B576576-5516-4FFB-95CF-264A1F9BC8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123" y="21571768"/>
            <a:ext cx="11859693" cy="670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A screenshot of a table&#10;&#10;Description automatically generated">
            <a:extLst>
              <a:ext uri="{FF2B5EF4-FFF2-40B4-BE49-F238E27FC236}">
                <a16:creationId xmlns:a16="http://schemas.microsoft.com/office/drawing/2014/main" id="{E54B12E0-BE0C-965E-8E20-6EBD69624D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5995" y="22313762"/>
            <a:ext cx="16543134" cy="10106095"/>
          </a:xfrm>
          <a:prstGeom prst="rect">
            <a:avLst/>
          </a:prstGeom>
        </p:spPr>
      </p:pic>
      <p:pic>
        <p:nvPicPr>
          <p:cNvPr id="15" name="Picture 14" descr="A screenshot of a data sheet&#10;&#10;Description automatically generated">
            <a:extLst>
              <a:ext uri="{FF2B5EF4-FFF2-40B4-BE49-F238E27FC236}">
                <a16:creationId xmlns:a16="http://schemas.microsoft.com/office/drawing/2014/main" id="{D1993228-2CEC-9D26-08B0-356FAAED98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8956" y="7466613"/>
            <a:ext cx="16417209" cy="101060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597AAB-2053-5913-ECB2-F48A812D6FDF}"/>
              </a:ext>
            </a:extLst>
          </p:cNvPr>
          <p:cNvSpPr txBox="1"/>
          <p:nvPr/>
        </p:nvSpPr>
        <p:spPr>
          <a:xfrm>
            <a:off x="34003752" y="23371968"/>
            <a:ext cx="17237030" cy="486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3200" b="1" u="sng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xtured">
  <a:themeElements>
    <a:clrScheme name="Textured 8">
      <a:dk1>
        <a:srgbClr val="000000"/>
      </a:dk1>
      <a:lt1>
        <a:srgbClr val="DCE8F4"/>
      </a:lt1>
      <a:dk2>
        <a:srgbClr val="7B9CB5"/>
      </a:dk2>
      <a:lt2>
        <a:srgbClr val="969696"/>
      </a:lt2>
      <a:accent1>
        <a:srgbClr val="FFFFFF"/>
      </a:accent1>
      <a:accent2>
        <a:srgbClr val="00BAB6"/>
      </a:accent2>
      <a:accent3>
        <a:srgbClr val="EBF2F8"/>
      </a:accent3>
      <a:accent4>
        <a:srgbClr val="000000"/>
      </a:accent4>
      <a:accent5>
        <a:srgbClr val="FFFFFF"/>
      </a:accent5>
      <a:accent6>
        <a:srgbClr val="00A8A5"/>
      </a:accent6>
      <a:hlink>
        <a:srgbClr val="8A8AD8"/>
      </a:hlink>
      <a:folHlink>
        <a:srgbClr val="242492"/>
      </a:folHlink>
    </a:clrScheme>
    <a:fontScheme name="Textured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lnDef>
  </a:objectDefaults>
  <a:extraClrSchemeLst>
    <a:extraClrScheme>
      <a:clrScheme name="Textured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ed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29322</TotalTime>
  <Pages>1</Pages>
  <Words>1260</Words>
  <Application>Microsoft Macintosh PowerPoint</Application>
  <PresentationFormat>Custom</PresentationFormat>
  <Paragraphs>78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Apple Chancery</vt:lpstr>
      <vt:lpstr>Arial</vt:lpstr>
      <vt:lpstr>Tahoma</vt:lpstr>
      <vt:lpstr>Times New Roman</vt:lpstr>
      <vt:lpstr>Wingdings</vt:lpstr>
      <vt:lpstr>Textured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Laura Rees (2105815)</cp:lastModifiedBy>
  <cp:revision>162</cp:revision>
  <cp:lastPrinted>2024-05-10T10:33:01Z</cp:lastPrinted>
  <dcterms:created xsi:type="dcterms:W3CDTF">1997-03-12T11:49:38Z</dcterms:created>
  <dcterms:modified xsi:type="dcterms:W3CDTF">2024-05-10T10:38:37Z</dcterms:modified>
  <cp:category/>
</cp:coreProperties>
</file>