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2" r:id="rId6"/>
    <p:sldId id="263" r:id="rId7"/>
    <p:sldId id="260"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C07F4-37DE-9C46-95F3-485B7A70318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E3598D-7180-D54C-91A4-60025B091E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0C8E92B-35B4-2248-A836-FA4CED2D1760}"/>
              </a:ext>
            </a:extLst>
          </p:cNvPr>
          <p:cNvSpPr>
            <a:spLocks noGrp="1"/>
          </p:cNvSpPr>
          <p:nvPr>
            <p:ph type="dt" sz="half" idx="10"/>
          </p:nvPr>
        </p:nvSpPr>
        <p:spPr/>
        <p:txBody>
          <a:bodyPr/>
          <a:lstStyle/>
          <a:p>
            <a:fld id="{CAB9F0CB-AD1E-FB4C-975A-C239103C1BDC}" type="datetimeFigureOut">
              <a:rPr lang="en-US" smtClean="0"/>
              <a:t>11/12/21</a:t>
            </a:fld>
            <a:endParaRPr lang="en-US"/>
          </a:p>
        </p:txBody>
      </p:sp>
      <p:sp>
        <p:nvSpPr>
          <p:cNvPr id="5" name="Footer Placeholder 4">
            <a:extLst>
              <a:ext uri="{FF2B5EF4-FFF2-40B4-BE49-F238E27FC236}">
                <a16:creationId xmlns:a16="http://schemas.microsoft.com/office/drawing/2014/main" id="{FC90433D-4F0E-8C45-93A7-08BD2A4A64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AF889A-F01C-D944-9FBC-953DBDDEE017}"/>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351526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F44B4-38EC-0C43-A7D3-9D3D8A224E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2C1E401-E739-514A-8550-2DF666A979B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BAA4F5-8AF9-FE42-A3F2-E22FDDFA89DF}"/>
              </a:ext>
            </a:extLst>
          </p:cNvPr>
          <p:cNvSpPr>
            <a:spLocks noGrp="1"/>
          </p:cNvSpPr>
          <p:nvPr>
            <p:ph type="dt" sz="half" idx="10"/>
          </p:nvPr>
        </p:nvSpPr>
        <p:spPr/>
        <p:txBody>
          <a:bodyPr/>
          <a:lstStyle/>
          <a:p>
            <a:fld id="{CAB9F0CB-AD1E-FB4C-975A-C239103C1BDC}" type="datetimeFigureOut">
              <a:rPr lang="en-US" smtClean="0"/>
              <a:t>11/12/21</a:t>
            </a:fld>
            <a:endParaRPr lang="en-US"/>
          </a:p>
        </p:txBody>
      </p:sp>
      <p:sp>
        <p:nvSpPr>
          <p:cNvPr id="5" name="Footer Placeholder 4">
            <a:extLst>
              <a:ext uri="{FF2B5EF4-FFF2-40B4-BE49-F238E27FC236}">
                <a16:creationId xmlns:a16="http://schemas.microsoft.com/office/drawing/2014/main" id="{5CA320ED-16B0-F34D-90C2-20409D1FC6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F9AED1-FEAF-814E-8F70-84006A3F7302}"/>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157998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6314B-B1D9-5B40-BBE2-F5AD8F3781B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4F6AEFF-F859-1C4E-BEA2-472B60E991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6347462-31CA-A049-BC93-65520BE029EE}"/>
              </a:ext>
            </a:extLst>
          </p:cNvPr>
          <p:cNvSpPr>
            <a:spLocks noGrp="1"/>
          </p:cNvSpPr>
          <p:nvPr>
            <p:ph type="dt" sz="half" idx="10"/>
          </p:nvPr>
        </p:nvSpPr>
        <p:spPr/>
        <p:txBody>
          <a:bodyPr/>
          <a:lstStyle/>
          <a:p>
            <a:fld id="{CAB9F0CB-AD1E-FB4C-975A-C239103C1BDC}" type="datetimeFigureOut">
              <a:rPr lang="en-US" smtClean="0"/>
              <a:t>11/12/21</a:t>
            </a:fld>
            <a:endParaRPr lang="en-US"/>
          </a:p>
        </p:txBody>
      </p:sp>
      <p:sp>
        <p:nvSpPr>
          <p:cNvPr id="5" name="Footer Placeholder 4">
            <a:extLst>
              <a:ext uri="{FF2B5EF4-FFF2-40B4-BE49-F238E27FC236}">
                <a16:creationId xmlns:a16="http://schemas.microsoft.com/office/drawing/2014/main" id="{4920BDA0-918C-F04B-AE10-44C46D0958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F7BF23-A2CF-C847-BA86-36919EBB6EAC}"/>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1862652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2EC17-8E4E-5740-8255-380A4A437C0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6057CC-92CC-484F-B9B5-AF35C8D1E37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E731CEF-DE6E-2441-B034-D67C1FDBC3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5D8AFDB-3C23-6A40-83D1-87FBD235113C}"/>
              </a:ext>
            </a:extLst>
          </p:cNvPr>
          <p:cNvSpPr>
            <a:spLocks noGrp="1"/>
          </p:cNvSpPr>
          <p:nvPr>
            <p:ph type="dt" sz="half" idx="10"/>
          </p:nvPr>
        </p:nvSpPr>
        <p:spPr/>
        <p:txBody>
          <a:bodyPr/>
          <a:lstStyle/>
          <a:p>
            <a:fld id="{CAB9F0CB-AD1E-FB4C-975A-C239103C1BDC}" type="datetimeFigureOut">
              <a:rPr lang="en-US" smtClean="0"/>
              <a:t>11/12/21</a:t>
            </a:fld>
            <a:endParaRPr lang="en-US"/>
          </a:p>
        </p:txBody>
      </p:sp>
      <p:sp>
        <p:nvSpPr>
          <p:cNvPr id="6" name="Footer Placeholder 5">
            <a:extLst>
              <a:ext uri="{FF2B5EF4-FFF2-40B4-BE49-F238E27FC236}">
                <a16:creationId xmlns:a16="http://schemas.microsoft.com/office/drawing/2014/main" id="{74F95098-EAD7-7D44-99D5-8CA463C655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DF3F7D-ABFA-8F45-B734-B68986CE76A7}"/>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381748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CE736-B280-3A4E-84F0-FB794F414FE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F646A1-B03D-EB43-AADF-6197C4918A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4A9603B-DFAC-7E49-87E8-753772661E9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ECEBBD8-C692-E14F-85DB-1DB54B1949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AD6868C-EE2E-014D-9BDC-23F120E337C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586C7A2-9676-D142-B90B-08A15667638D}"/>
              </a:ext>
            </a:extLst>
          </p:cNvPr>
          <p:cNvSpPr>
            <a:spLocks noGrp="1"/>
          </p:cNvSpPr>
          <p:nvPr>
            <p:ph type="dt" sz="half" idx="10"/>
          </p:nvPr>
        </p:nvSpPr>
        <p:spPr/>
        <p:txBody>
          <a:bodyPr/>
          <a:lstStyle/>
          <a:p>
            <a:fld id="{CAB9F0CB-AD1E-FB4C-975A-C239103C1BDC}" type="datetimeFigureOut">
              <a:rPr lang="en-US" smtClean="0"/>
              <a:t>11/12/21</a:t>
            </a:fld>
            <a:endParaRPr lang="en-US"/>
          </a:p>
        </p:txBody>
      </p:sp>
      <p:sp>
        <p:nvSpPr>
          <p:cNvPr id="8" name="Footer Placeholder 7">
            <a:extLst>
              <a:ext uri="{FF2B5EF4-FFF2-40B4-BE49-F238E27FC236}">
                <a16:creationId xmlns:a16="http://schemas.microsoft.com/office/drawing/2014/main" id="{4CF4A786-7986-5243-980C-195D2C94FF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8180BA-D355-B546-BE1B-F76904C6613A}"/>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1568912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F694C-F6B2-3648-97A0-628EEA7FC5F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3B815DE-608D-5143-958A-10EF3848F7F1}"/>
              </a:ext>
            </a:extLst>
          </p:cNvPr>
          <p:cNvSpPr>
            <a:spLocks noGrp="1"/>
          </p:cNvSpPr>
          <p:nvPr>
            <p:ph type="dt" sz="half" idx="10"/>
          </p:nvPr>
        </p:nvSpPr>
        <p:spPr/>
        <p:txBody>
          <a:bodyPr/>
          <a:lstStyle/>
          <a:p>
            <a:fld id="{CAB9F0CB-AD1E-FB4C-975A-C239103C1BDC}" type="datetimeFigureOut">
              <a:rPr lang="en-US" smtClean="0"/>
              <a:t>11/12/21</a:t>
            </a:fld>
            <a:endParaRPr lang="en-US"/>
          </a:p>
        </p:txBody>
      </p:sp>
      <p:sp>
        <p:nvSpPr>
          <p:cNvPr id="4" name="Footer Placeholder 3">
            <a:extLst>
              <a:ext uri="{FF2B5EF4-FFF2-40B4-BE49-F238E27FC236}">
                <a16:creationId xmlns:a16="http://schemas.microsoft.com/office/drawing/2014/main" id="{C957298E-01EF-2342-A0C9-69DD47DA54A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BAEA3C5-57B5-9243-A856-4FBA537E1DFA}"/>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4144591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3F034F-1A0A-1C45-8ADD-39F636B257DE}"/>
              </a:ext>
            </a:extLst>
          </p:cNvPr>
          <p:cNvSpPr>
            <a:spLocks noGrp="1"/>
          </p:cNvSpPr>
          <p:nvPr>
            <p:ph type="dt" sz="half" idx="10"/>
          </p:nvPr>
        </p:nvSpPr>
        <p:spPr/>
        <p:txBody>
          <a:bodyPr/>
          <a:lstStyle/>
          <a:p>
            <a:fld id="{CAB9F0CB-AD1E-FB4C-975A-C239103C1BDC}" type="datetimeFigureOut">
              <a:rPr lang="en-US" smtClean="0"/>
              <a:t>11/12/21</a:t>
            </a:fld>
            <a:endParaRPr lang="en-US"/>
          </a:p>
        </p:txBody>
      </p:sp>
      <p:sp>
        <p:nvSpPr>
          <p:cNvPr id="3" name="Footer Placeholder 2">
            <a:extLst>
              <a:ext uri="{FF2B5EF4-FFF2-40B4-BE49-F238E27FC236}">
                <a16:creationId xmlns:a16="http://schemas.microsoft.com/office/drawing/2014/main" id="{7666AEA2-C719-4F42-97E8-C30496C4A32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C7EA814-5600-0248-8E26-8B8FBA49B85A}"/>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1539031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E9696-39EE-C54B-8B99-D098BDA4170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137E2B7-E687-0A46-BEF9-94890E24A7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2B369B9-0D99-D546-AC34-CB733C68FA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739697-0570-C740-848F-ECAA7E9623F9}"/>
              </a:ext>
            </a:extLst>
          </p:cNvPr>
          <p:cNvSpPr>
            <a:spLocks noGrp="1"/>
          </p:cNvSpPr>
          <p:nvPr>
            <p:ph type="dt" sz="half" idx="10"/>
          </p:nvPr>
        </p:nvSpPr>
        <p:spPr/>
        <p:txBody>
          <a:bodyPr/>
          <a:lstStyle/>
          <a:p>
            <a:fld id="{CAB9F0CB-AD1E-FB4C-975A-C239103C1BDC}" type="datetimeFigureOut">
              <a:rPr lang="en-US" smtClean="0"/>
              <a:t>11/12/21</a:t>
            </a:fld>
            <a:endParaRPr lang="en-US"/>
          </a:p>
        </p:txBody>
      </p:sp>
      <p:sp>
        <p:nvSpPr>
          <p:cNvPr id="6" name="Footer Placeholder 5">
            <a:extLst>
              <a:ext uri="{FF2B5EF4-FFF2-40B4-BE49-F238E27FC236}">
                <a16:creationId xmlns:a16="http://schemas.microsoft.com/office/drawing/2014/main" id="{97715E44-C4A4-E242-9674-7296DEF758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937E75-4DB1-A340-90DD-F4ABE05DDE0E}"/>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1078994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07D60-EE5D-3442-B1C1-7DC2926999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C1969C0-79AC-5F4B-BA11-8F6D40CC97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D0C9496-4CB5-BC46-B2FA-ACEC27AC63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F5DA39-72C9-474A-ADA0-205D9FA9AAD2}"/>
              </a:ext>
            </a:extLst>
          </p:cNvPr>
          <p:cNvSpPr>
            <a:spLocks noGrp="1"/>
          </p:cNvSpPr>
          <p:nvPr>
            <p:ph type="dt" sz="half" idx="10"/>
          </p:nvPr>
        </p:nvSpPr>
        <p:spPr/>
        <p:txBody>
          <a:bodyPr/>
          <a:lstStyle/>
          <a:p>
            <a:fld id="{CAB9F0CB-AD1E-FB4C-975A-C239103C1BDC}" type="datetimeFigureOut">
              <a:rPr lang="en-US" smtClean="0"/>
              <a:t>11/12/21</a:t>
            </a:fld>
            <a:endParaRPr lang="en-US"/>
          </a:p>
        </p:txBody>
      </p:sp>
      <p:sp>
        <p:nvSpPr>
          <p:cNvPr id="6" name="Footer Placeholder 5">
            <a:extLst>
              <a:ext uri="{FF2B5EF4-FFF2-40B4-BE49-F238E27FC236}">
                <a16:creationId xmlns:a16="http://schemas.microsoft.com/office/drawing/2014/main" id="{9CD51719-F2E5-E94C-91EF-DBE018B7A3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99E9B5-7933-0B4F-9732-6D0CC002032D}"/>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190009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1C3C-0647-EE48-A632-C26552BAE83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4C8AC57-89FD-B04B-B088-632DEA57BF9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231635-2BFD-BA44-85D8-B83CEA89AC2D}"/>
              </a:ext>
            </a:extLst>
          </p:cNvPr>
          <p:cNvSpPr>
            <a:spLocks noGrp="1"/>
          </p:cNvSpPr>
          <p:nvPr>
            <p:ph type="dt" sz="half" idx="10"/>
          </p:nvPr>
        </p:nvSpPr>
        <p:spPr/>
        <p:txBody>
          <a:bodyPr/>
          <a:lstStyle/>
          <a:p>
            <a:fld id="{CAB9F0CB-AD1E-FB4C-975A-C239103C1BDC}" type="datetimeFigureOut">
              <a:rPr lang="en-US" smtClean="0"/>
              <a:t>11/12/21</a:t>
            </a:fld>
            <a:endParaRPr lang="en-US"/>
          </a:p>
        </p:txBody>
      </p:sp>
      <p:sp>
        <p:nvSpPr>
          <p:cNvPr id="5" name="Footer Placeholder 4">
            <a:extLst>
              <a:ext uri="{FF2B5EF4-FFF2-40B4-BE49-F238E27FC236}">
                <a16:creationId xmlns:a16="http://schemas.microsoft.com/office/drawing/2014/main" id="{63A22693-D376-1440-9C18-52562065A4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BC7464-EEE7-7E41-9661-EA5E3B37F206}"/>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987083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7B5FAC-0F90-6948-8134-E23F0FA9A1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BACF4FA-E965-0942-8FA0-17C695313DE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ED0CDF-5DD2-0E49-8896-804917953566}"/>
              </a:ext>
            </a:extLst>
          </p:cNvPr>
          <p:cNvSpPr>
            <a:spLocks noGrp="1"/>
          </p:cNvSpPr>
          <p:nvPr>
            <p:ph type="dt" sz="half" idx="10"/>
          </p:nvPr>
        </p:nvSpPr>
        <p:spPr/>
        <p:txBody>
          <a:bodyPr/>
          <a:lstStyle/>
          <a:p>
            <a:fld id="{CAB9F0CB-AD1E-FB4C-975A-C239103C1BDC}" type="datetimeFigureOut">
              <a:rPr lang="en-US" smtClean="0"/>
              <a:t>11/12/21</a:t>
            </a:fld>
            <a:endParaRPr lang="en-US"/>
          </a:p>
        </p:txBody>
      </p:sp>
      <p:sp>
        <p:nvSpPr>
          <p:cNvPr id="5" name="Footer Placeholder 4">
            <a:extLst>
              <a:ext uri="{FF2B5EF4-FFF2-40B4-BE49-F238E27FC236}">
                <a16:creationId xmlns:a16="http://schemas.microsoft.com/office/drawing/2014/main" id="{9F760327-184A-D44F-9D68-5061D18790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03DF0C-CFD9-404E-9A18-FB67255040B8}"/>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836566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FFD1F4-531D-1D4F-B99A-89926E5D8F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6DC564F-11E4-B241-9A6C-FE0C6D6D13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E3BCE2-33D4-5C47-A4FE-36EC5753EE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B9F0CB-AD1E-FB4C-975A-C239103C1BDC}" type="datetimeFigureOut">
              <a:rPr lang="en-US" smtClean="0"/>
              <a:t>11/12/21</a:t>
            </a:fld>
            <a:endParaRPr lang="en-US"/>
          </a:p>
        </p:txBody>
      </p:sp>
      <p:sp>
        <p:nvSpPr>
          <p:cNvPr id="5" name="Footer Placeholder 4">
            <a:extLst>
              <a:ext uri="{FF2B5EF4-FFF2-40B4-BE49-F238E27FC236}">
                <a16:creationId xmlns:a16="http://schemas.microsoft.com/office/drawing/2014/main" id="{B39A4706-6603-BA44-802C-E44B6A770B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81F8E83-8ECD-8147-A7AA-B0B84699A8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839314-5E72-0D4F-86BC-7064412F3807}" type="slidenum">
              <a:rPr lang="en-US" smtClean="0"/>
              <a:t>‹#›</a:t>
            </a:fld>
            <a:endParaRPr lang="en-US"/>
          </a:p>
        </p:txBody>
      </p:sp>
    </p:spTree>
    <p:extLst>
      <p:ext uri="{BB962C8B-B14F-4D97-AF65-F5344CB8AC3E}">
        <p14:creationId xmlns:p14="http://schemas.microsoft.com/office/powerpoint/2010/main" val="233554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81688-545A-C046-83E6-525AECB53753}"/>
              </a:ext>
            </a:extLst>
          </p:cNvPr>
          <p:cNvSpPr>
            <a:spLocks noGrp="1"/>
          </p:cNvSpPr>
          <p:nvPr>
            <p:ph type="ctrTitle"/>
          </p:nvPr>
        </p:nvSpPr>
        <p:spPr>
          <a:xfrm>
            <a:off x="1524000" y="3238584"/>
            <a:ext cx="9144000" cy="2387600"/>
          </a:xfrm>
        </p:spPr>
        <p:txBody>
          <a:bodyPr>
            <a:normAutofit fontScale="90000"/>
          </a:bodyPr>
          <a:lstStyle/>
          <a:p>
            <a:r>
              <a:rPr lang="en-GB" dirty="0"/>
              <a:t>Jemmesha Larman </a:t>
            </a:r>
            <a:br>
              <a:rPr lang="en-GB" dirty="0"/>
            </a:br>
            <a:r>
              <a:rPr lang="en-GB" dirty="0"/>
              <a:t>Student number: 2028351</a:t>
            </a:r>
            <a:br>
              <a:rPr lang="en-GB" dirty="0"/>
            </a:br>
            <a:r>
              <a:rPr lang="en-GB" dirty="0"/>
              <a:t>Problem solving &amp; Decision Making</a:t>
            </a:r>
            <a:br>
              <a:rPr lang="en-GB" dirty="0"/>
            </a:br>
            <a:r>
              <a:rPr lang="en-GB" dirty="0"/>
              <a:t>Assignment 1 </a:t>
            </a:r>
            <a:br>
              <a:rPr lang="en-GB" dirty="0"/>
            </a:br>
            <a:r>
              <a:rPr lang="en-GB" dirty="0" err="1"/>
              <a:t>Nauman</a:t>
            </a:r>
            <a:r>
              <a:rPr lang="en-GB" dirty="0"/>
              <a:t>. M Ali</a:t>
            </a:r>
            <a:endParaRPr lang="en-US" dirty="0"/>
          </a:p>
        </p:txBody>
      </p:sp>
    </p:spTree>
    <p:extLst>
      <p:ext uri="{BB962C8B-B14F-4D97-AF65-F5344CB8AC3E}">
        <p14:creationId xmlns:p14="http://schemas.microsoft.com/office/powerpoint/2010/main" val="2370703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CFF3C-0853-5346-8915-4E00A0FD16A5}"/>
              </a:ext>
            </a:extLst>
          </p:cNvPr>
          <p:cNvSpPr>
            <a:spLocks noGrp="1"/>
          </p:cNvSpPr>
          <p:nvPr>
            <p:ph type="title"/>
          </p:nvPr>
        </p:nvSpPr>
        <p:spPr>
          <a:xfrm>
            <a:off x="838200" y="500063"/>
            <a:ext cx="10515600" cy="903622"/>
          </a:xfrm>
        </p:spPr>
        <p:txBody>
          <a:bodyPr/>
          <a:lstStyle/>
          <a:p>
            <a:pPr algn="ctr"/>
            <a:r>
              <a:rPr lang="en-GB" dirty="0"/>
              <a:t>The problem and effects it will have </a:t>
            </a:r>
            <a:endParaRPr lang="en-US" dirty="0"/>
          </a:p>
        </p:txBody>
      </p:sp>
      <p:sp>
        <p:nvSpPr>
          <p:cNvPr id="3" name="Content Placeholder 2">
            <a:extLst>
              <a:ext uri="{FF2B5EF4-FFF2-40B4-BE49-F238E27FC236}">
                <a16:creationId xmlns:a16="http://schemas.microsoft.com/office/drawing/2014/main" id="{B2E0E17F-BA74-3145-BA26-95D57E4E71C3}"/>
              </a:ext>
            </a:extLst>
          </p:cNvPr>
          <p:cNvSpPr>
            <a:spLocks noGrp="1"/>
          </p:cNvSpPr>
          <p:nvPr>
            <p:ph idx="1"/>
          </p:nvPr>
        </p:nvSpPr>
        <p:spPr>
          <a:xfrm>
            <a:off x="838200" y="1257282"/>
            <a:ext cx="10515600" cy="4954252"/>
          </a:xfrm>
        </p:spPr>
        <p:txBody>
          <a:bodyPr>
            <a:normAutofit/>
          </a:bodyPr>
          <a:lstStyle/>
          <a:p>
            <a:r>
              <a:rPr lang="en-GB" sz="1400" dirty="0">
                <a:latin typeface="Arial" panose="020B0604020202020204" pitchFamily="34" charset="0"/>
                <a:cs typeface="Arial" panose="020B0604020202020204" pitchFamily="34" charset="0"/>
              </a:rPr>
              <a:t>A lot of employees are impacted by work related stress.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Excess stress can result in things such as a lack of productivity, a poor level of work produced and health issues.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Work related stress is associated with the feeling of having so demands at work which exceed what you can actually deliver.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It is important that the causing factor is identified and dealt with quickly so that all employees can work in a healthy environment in which they feel like they can thrive.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Work stress can at time be caused by a number of things that have built up over rind rather than a single factor.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Employees experiencing are much less likely to produce a high level of work as productivity is very commonly associated with employees feeling at ease and like they’re in a healthy environment in which they can thrive in.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It is important to be aware of the signs or stress. As identifying what is going on will allow employers to take the necessary steps to stop, lower and manage stress in the work place. </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5428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5074-5DB8-2146-ACD1-758DA1F925E9}"/>
              </a:ext>
            </a:extLst>
          </p:cNvPr>
          <p:cNvSpPr>
            <a:spLocks noGrp="1"/>
          </p:cNvSpPr>
          <p:nvPr>
            <p:ph type="title"/>
          </p:nvPr>
        </p:nvSpPr>
        <p:spPr>
          <a:xfrm>
            <a:off x="838200" y="0"/>
            <a:ext cx="10515600" cy="1423321"/>
          </a:xfrm>
        </p:spPr>
        <p:txBody>
          <a:bodyPr/>
          <a:lstStyle/>
          <a:p>
            <a:pPr algn="ctr"/>
            <a:r>
              <a:rPr lang="en-GB" dirty="0"/>
              <a:t>Dealing with the issue </a:t>
            </a:r>
            <a:endParaRPr lang="en-US" dirty="0"/>
          </a:p>
        </p:txBody>
      </p:sp>
      <p:sp>
        <p:nvSpPr>
          <p:cNvPr id="3" name="Content Placeholder 2">
            <a:extLst>
              <a:ext uri="{FF2B5EF4-FFF2-40B4-BE49-F238E27FC236}">
                <a16:creationId xmlns:a16="http://schemas.microsoft.com/office/drawing/2014/main" id="{7DF68FAB-5762-7945-AAD7-65596C102A61}"/>
              </a:ext>
            </a:extLst>
          </p:cNvPr>
          <p:cNvSpPr>
            <a:spLocks noGrp="1"/>
          </p:cNvSpPr>
          <p:nvPr>
            <p:ph idx="1"/>
          </p:nvPr>
        </p:nvSpPr>
        <p:spPr>
          <a:xfrm>
            <a:off x="838200" y="1136316"/>
            <a:ext cx="10515600" cy="1710326"/>
          </a:xfrm>
        </p:spPr>
        <p:txBody>
          <a:bodyPr>
            <a:noAutofit/>
          </a:bodyPr>
          <a:lstStyle/>
          <a:p>
            <a:r>
              <a:rPr lang="en-GB" sz="2000" dirty="0"/>
              <a:t>Problem solving is the process in which the problem is identified, prioritised and then a solution is found using problem solving resources. </a:t>
            </a:r>
          </a:p>
          <a:p>
            <a:endParaRPr lang="en-GB" sz="2000" dirty="0"/>
          </a:p>
          <a:p>
            <a:r>
              <a:rPr lang="en-GB" sz="2000" dirty="0"/>
              <a:t>In order to deal with this issue it is imperative that the source of the stress is identified. </a:t>
            </a:r>
          </a:p>
          <a:p>
            <a:endParaRPr lang="en-GB" sz="2000" dirty="0"/>
          </a:p>
          <a:p>
            <a:r>
              <a:rPr lang="en-GB" sz="2000" dirty="0"/>
              <a:t>Identifying what is causing the stress will allow the problem to be dealt with appropriately. </a:t>
            </a:r>
          </a:p>
          <a:p>
            <a:endParaRPr lang="en-GB" sz="2000" dirty="0"/>
          </a:p>
          <a:p>
            <a:r>
              <a:rPr lang="en-GB" sz="2000" dirty="0"/>
              <a:t>If things are taking place in the work place that are contributing to the stress it is important to inform employers. They are responsible for  ensuring their employees have a healthy work environment. </a:t>
            </a:r>
          </a:p>
          <a:p>
            <a:endParaRPr lang="en-GB" sz="2000" dirty="0"/>
          </a:p>
          <a:p>
            <a:r>
              <a:rPr lang="en-GB" sz="2000" dirty="0"/>
              <a:t>It is recommended that steps are taken to track stressors if you’re not fully aware of what exactly is stressing you. </a:t>
            </a:r>
          </a:p>
          <a:p>
            <a:endParaRPr lang="en-GB" sz="2000" dirty="0"/>
          </a:p>
          <a:p>
            <a:r>
              <a:rPr lang="en-GB" sz="2000" dirty="0"/>
              <a:t>Recording your thoughts, feelings and information about an environment etc. </a:t>
            </a:r>
          </a:p>
          <a:p>
            <a:endParaRPr lang="en-GB" sz="2000" dirty="0"/>
          </a:p>
          <a:p>
            <a:r>
              <a:rPr lang="en-GB" sz="2000" dirty="0"/>
              <a:t>Developing healthy responses can also help. Making healthy /positive choices when you feel yourself becoming stressed combats stress and can help it be relieved more easily. </a:t>
            </a:r>
          </a:p>
          <a:p>
            <a:endParaRPr lang="en-GB" sz="2000" dirty="0"/>
          </a:p>
          <a:p>
            <a:endParaRPr lang="en-GB" sz="2000" dirty="0"/>
          </a:p>
          <a:p>
            <a:endParaRPr lang="en-GB" sz="2000" dirty="0"/>
          </a:p>
          <a:p>
            <a:endParaRPr lang="en-US" sz="2000" dirty="0"/>
          </a:p>
        </p:txBody>
      </p:sp>
    </p:spTree>
    <p:extLst>
      <p:ext uri="{BB962C8B-B14F-4D97-AF65-F5344CB8AC3E}">
        <p14:creationId xmlns:p14="http://schemas.microsoft.com/office/powerpoint/2010/main" val="1185764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72AB6-A9AC-694F-A478-477D63EDA9E7}"/>
              </a:ext>
            </a:extLst>
          </p:cNvPr>
          <p:cNvSpPr>
            <a:spLocks noGrp="1"/>
          </p:cNvSpPr>
          <p:nvPr>
            <p:ph type="title"/>
          </p:nvPr>
        </p:nvSpPr>
        <p:spPr/>
        <p:txBody>
          <a:bodyPr/>
          <a:lstStyle/>
          <a:p>
            <a:pPr algn="ctr"/>
            <a:r>
              <a:rPr lang="en-GB" dirty="0"/>
              <a:t>Environmental Analysis </a:t>
            </a:r>
            <a:endParaRPr lang="en-US" dirty="0"/>
          </a:p>
        </p:txBody>
      </p:sp>
      <p:sp>
        <p:nvSpPr>
          <p:cNvPr id="3" name="Content Placeholder 2">
            <a:extLst>
              <a:ext uri="{FF2B5EF4-FFF2-40B4-BE49-F238E27FC236}">
                <a16:creationId xmlns:a16="http://schemas.microsoft.com/office/drawing/2014/main" id="{36238C0C-39ED-D143-8DC9-E8F2BD8FCB69}"/>
              </a:ext>
            </a:extLst>
          </p:cNvPr>
          <p:cNvSpPr>
            <a:spLocks noGrp="1"/>
          </p:cNvSpPr>
          <p:nvPr>
            <p:ph idx="1"/>
          </p:nvPr>
        </p:nvSpPr>
        <p:spPr/>
        <p:txBody>
          <a:bodyPr>
            <a:normAutofit fontScale="85000" lnSpcReduction="20000"/>
          </a:bodyPr>
          <a:lstStyle/>
          <a:p>
            <a:r>
              <a:rPr lang="en-GB" dirty="0"/>
              <a:t>It is important to look at the relationship between work-family over spill and work stress. </a:t>
            </a:r>
          </a:p>
          <a:p>
            <a:r>
              <a:rPr lang="en-GB" dirty="0"/>
              <a:t>Sometimes other aspects of your life can result in psychological stress and resultantly affect the way in which we feel in regards to other aspects of our lives e.g., work. </a:t>
            </a:r>
          </a:p>
          <a:p>
            <a:r>
              <a:rPr lang="en-GB" dirty="0"/>
              <a:t>Sometimes family/friends act as a social buffer. They can help individuals to cushion to essentially cushion the effects of work related stress. </a:t>
            </a:r>
          </a:p>
          <a:p>
            <a:r>
              <a:rPr lang="en-GB" dirty="0"/>
              <a:t>It is believed that their us a strong correlation between high-perceived work stress and it’s effects on family. </a:t>
            </a:r>
          </a:p>
          <a:p>
            <a:r>
              <a:rPr lang="en-GB" dirty="0"/>
              <a:t>Ensuring that roles are clearly designated ensures that team members know exactly what is expected of them, this means tasks will be executed in a more orderly way. </a:t>
            </a:r>
          </a:p>
          <a:p>
            <a:r>
              <a:rPr lang="en-GB" dirty="0"/>
              <a:t>Expectations need to be clearly set out, these expectations need to be realistic. </a:t>
            </a:r>
          </a:p>
          <a:p>
            <a:endParaRPr lang="en-GB" dirty="0"/>
          </a:p>
        </p:txBody>
      </p:sp>
    </p:spTree>
    <p:extLst>
      <p:ext uri="{BB962C8B-B14F-4D97-AF65-F5344CB8AC3E}">
        <p14:creationId xmlns:p14="http://schemas.microsoft.com/office/powerpoint/2010/main" val="745160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5413993-8AA6-CD4A-ACBF-D1B127CFB8DA}"/>
              </a:ext>
            </a:extLst>
          </p:cNvPr>
          <p:cNvSpPr>
            <a:spLocks noGrp="1"/>
          </p:cNvSpPr>
          <p:nvPr>
            <p:ph idx="1"/>
          </p:nvPr>
        </p:nvSpPr>
        <p:spPr>
          <a:xfrm>
            <a:off x="7419474" y="1353594"/>
            <a:ext cx="4177631" cy="4996406"/>
          </a:xfrm>
        </p:spPr>
        <p:txBody>
          <a:bodyPr>
            <a:normAutofit/>
          </a:bodyPr>
          <a:lstStyle/>
          <a:p>
            <a:r>
              <a:rPr lang="en-GB" dirty="0"/>
              <a:t>Cause and effect analysis is a technique that helps you to identify all the likely causes of a problem. </a:t>
            </a:r>
          </a:p>
          <a:p>
            <a:r>
              <a:rPr lang="en-GB" dirty="0"/>
              <a:t>It allows you to identify and fix the main cause. </a:t>
            </a:r>
          </a:p>
          <a:p>
            <a:r>
              <a:rPr lang="en-GB" dirty="0"/>
              <a:t>It is such a popular processes as it allows you to fix the problem quickly and effectively. </a:t>
            </a:r>
          </a:p>
          <a:p>
            <a:endParaRPr lang="en-GB" dirty="0"/>
          </a:p>
          <a:p>
            <a:endParaRPr lang="en-US" dirty="0"/>
          </a:p>
        </p:txBody>
      </p:sp>
      <p:sp>
        <p:nvSpPr>
          <p:cNvPr id="7" name="Title 6">
            <a:extLst>
              <a:ext uri="{FF2B5EF4-FFF2-40B4-BE49-F238E27FC236}">
                <a16:creationId xmlns:a16="http://schemas.microsoft.com/office/drawing/2014/main" id="{2E598720-915C-8142-89C6-DE4117FD0EF8}"/>
              </a:ext>
            </a:extLst>
          </p:cNvPr>
          <p:cNvSpPr>
            <a:spLocks noGrp="1"/>
          </p:cNvSpPr>
          <p:nvPr>
            <p:ph type="title"/>
          </p:nvPr>
        </p:nvSpPr>
        <p:spPr>
          <a:xfrm>
            <a:off x="838199" y="0"/>
            <a:ext cx="10515600" cy="1325563"/>
          </a:xfrm>
        </p:spPr>
        <p:txBody>
          <a:bodyPr/>
          <a:lstStyle/>
          <a:p>
            <a:pPr algn="ctr"/>
            <a:r>
              <a:rPr lang="en-GB" dirty="0"/>
              <a:t>Cause and effect analysis </a:t>
            </a:r>
            <a:endParaRPr lang="en-US" dirty="0"/>
          </a:p>
        </p:txBody>
      </p:sp>
      <p:pic>
        <p:nvPicPr>
          <p:cNvPr id="2" name="Picture 2">
            <a:extLst>
              <a:ext uri="{FF2B5EF4-FFF2-40B4-BE49-F238E27FC236}">
                <a16:creationId xmlns:a16="http://schemas.microsoft.com/office/drawing/2014/main" id="{239ED84B-8B98-4D4E-9D8D-F507E8DEE9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9537" y="1637631"/>
            <a:ext cx="6212305" cy="3743158"/>
          </a:xfrm>
          <a:prstGeom prst="rect">
            <a:avLst/>
          </a:prstGeom>
        </p:spPr>
      </p:pic>
    </p:spTree>
    <p:extLst>
      <p:ext uri="{BB962C8B-B14F-4D97-AF65-F5344CB8AC3E}">
        <p14:creationId xmlns:p14="http://schemas.microsoft.com/office/powerpoint/2010/main" val="1430884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2DB7E-A839-1744-A7AB-03620A1FC82D}"/>
              </a:ext>
            </a:extLst>
          </p:cNvPr>
          <p:cNvSpPr>
            <a:spLocks noGrp="1"/>
          </p:cNvSpPr>
          <p:nvPr>
            <p:ph type="title"/>
          </p:nvPr>
        </p:nvSpPr>
        <p:spPr/>
        <p:txBody>
          <a:bodyPr/>
          <a:lstStyle/>
          <a:p>
            <a:pPr algn="ctr"/>
            <a:r>
              <a:rPr lang="en-GB" dirty="0"/>
              <a:t>PESTLE Analysis </a:t>
            </a:r>
            <a:endParaRPr lang="en-US" dirty="0"/>
          </a:p>
        </p:txBody>
      </p:sp>
      <p:sp>
        <p:nvSpPr>
          <p:cNvPr id="3" name="Content Placeholder 2">
            <a:extLst>
              <a:ext uri="{FF2B5EF4-FFF2-40B4-BE49-F238E27FC236}">
                <a16:creationId xmlns:a16="http://schemas.microsoft.com/office/drawing/2014/main" id="{1750D569-AD11-9047-8017-A8E066703993}"/>
              </a:ext>
            </a:extLst>
          </p:cNvPr>
          <p:cNvSpPr>
            <a:spLocks noGrp="1"/>
          </p:cNvSpPr>
          <p:nvPr>
            <p:ph idx="1"/>
          </p:nvPr>
        </p:nvSpPr>
        <p:spPr>
          <a:xfrm>
            <a:off x="838200" y="1690688"/>
            <a:ext cx="10515600" cy="2921417"/>
          </a:xfrm>
        </p:spPr>
        <p:txBody>
          <a:bodyPr>
            <a:normAutofit lnSpcReduction="10000"/>
          </a:bodyPr>
          <a:lstStyle/>
          <a:p>
            <a:r>
              <a:rPr lang="en-GB" dirty="0"/>
              <a:t>PESTLE Analysis is a framework which analyses the key factors (political, economical, sociological, technological, and environmental) influencing an organisation from the outside. </a:t>
            </a:r>
          </a:p>
          <a:p>
            <a:r>
              <a:rPr lang="en-GB" dirty="0"/>
              <a:t>It allows employers to see the external factors that are affecting their organisation. </a:t>
            </a:r>
          </a:p>
          <a:p>
            <a:r>
              <a:rPr lang="en-GB" dirty="0"/>
              <a:t>A PESTLE analysis is important as it shows you a number of factors that can impact the company, resultantly effecting employees.  </a:t>
            </a:r>
          </a:p>
          <a:p>
            <a:endParaRPr lang="en-US" dirty="0"/>
          </a:p>
        </p:txBody>
      </p:sp>
      <p:pic>
        <p:nvPicPr>
          <p:cNvPr id="4" name="Picture 4">
            <a:extLst>
              <a:ext uri="{FF2B5EF4-FFF2-40B4-BE49-F238E27FC236}">
                <a16:creationId xmlns:a16="http://schemas.microsoft.com/office/drawing/2014/main" id="{604A6C0B-2D10-6E48-9970-4E38055E72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90911" y="4612105"/>
            <a:ext cx="6210178" cy="1968082"/>
          </a:xfrm>
          <a:prstGeom prst="rect">
            <a:avLst/>
          </a:prstGeom>
        </p:spPr>
      </p:pic>
    </p:spTree>
    <p:extLst>
      <p:ext uri="{BB962C8B-B14F-4D97-AF65-F5344CB8AC3E}">
        <p14:creationId xmlns:p14="http://schemas.microsoft.com/office/powerpoint/2010/main" val="1892318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867D7AE-30CA-CA4F-9A4A-A4F15C07DB37}"/>
              </a:ext>
            </a:extLst>
          </p:cNvPr>
          <p:cNvSpPr>
            <a:spLocks noGrp="1"/>
          </p:cNvSpPr>
          <p:nvPr>
            <p:ph idx="1"/>
          </p:nvPr>
        </p:nvSpPr>
        <p:spPr/>
        <p:txBody>
          <a:bodyPr/>
          <a:lstStyle/>
          <a:p>
            <a:r>
              <a:rPr lang="en-GB" dirty="0"/>
              <a:t>Decision making is the process of making choices by identifying a decision, gathering information and assessing alternative resolutions. </a:t>
            </a:r>
          </a:p>
          <a:p>
            <a:r>
              <a:rPr lang="en-GB" dirty="0"/>
              <a:t>Using a step-by-step decision making process can help you make more deliberate, thoughtful decisions by organising relevant information whilst also looking at alternatives. </a:t>
            </a:r>
          </a:p>
          <a:p>
            <a:endParaRPr lang="en-GB" dirty="0"/>
          </a:p>
        </p:txBody>
      </p:sp>
      <p:sp>
        <p:nvSpPr>
          <p:cNvPr id="7" name="Title 6">
            <a:extLst>
              <a:ext uri="{FF2B5EF4-FFF2-40B4-BE49-F238E27FC236}">
                <a16:creationId xmlns:a16="http://schemas.microsoft.com/office/drawing/2014/main" id="{5FB3A916-2568-0C49-9E35-CF927429A936}"/>
              </a:ext>
            </a:extLst>
          </p:cNvPr>
          <p:cNvSpPr>
            <a:spLocks noGrp="1"/>
          </p:cNvSpPr>
          <p:nvPr>
            <p:ph type="title"/>
          </p:nvPr>
        </p:nvSpPr>
        <p:spPr/>
        <p:txBody>
          <a:bodyPr/>
          <a:lstStyle/>
          <a:p>
            <a:pPr algn="ctr"/>
            <a:r>
              <a:rPr lang="en-GB" dirty="0"/>
              <a:t>Decision making </a:t>
            </a:r>
            <a:endParaRPr lang="en-US" dirty="0"/>
          </a:p>
        </p:txBody>
      </p:sp>
    </p:spTree>
    <p:extLst>
      <p:ext uri="{BB962C8B-B14F-4D97-AF65-F5344CB8AC3E}">
        <p14:creationId xmlns:p14="http://schemas.microsoft.com/office/powerpoint/2010/main" val="1123315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CC5C4-DBF9-C340-B1DF-BC1DA34D8403}"/>
              </a:ext>
            </a:extLst>
          </p:cNvPr>
          <p:cNvSpPr>
            <a:spLocks noGrp="1"/>
          </p:cNvSpPr>
          <p:nvPr>
            <p:ph type="title"/>
          </p:nvPr>
        </p:nvSpPr>
        <p:spPr/>
        <p:txBody>
          <a:bodyPr/>
          <a:lstStyle/>
          <a:p>
            <a:pPr algn="ctr"/>
            <a:r>
              <a:rPr lang="en-GB" dirty="0"/>
              <a:t>How will the problem will be combated? </a:t>
            </a:r>
            <a:endParaRPr lang="en-US" dirty="0"/>
          </a:p>
        </p:txBody>
      </p:sp>
      <p:sp>
        <p:nvSpPr>
          <p:cNvPr id="3" name="Content Placeholder 2">
            <a:extLst>
              <a:ext uri="{FF2B5EF4-FFF2-40B4-BE49-F238E27FC236}">
                <a16:creationId xmlns:a16="http://schemas.microsoft.com/office/drawing/2014/main" id="{4802D503-ABE3-EB47-9A35-9419BE22D4C5}"/>
              </a:ext>
            </a:extLst>
          </p:cNvPr>
          <p:cNvSpPr>
            <a:spLocks noGrp="1"/>
          </p:cNvSpPr>
          <p:nvPr>
            <p:ph idx="1"/>
          </p:nvPr>
        </p:nvSpPr>
        <p:spPr>
          <a:xfrm>
            <a:off x="838200" y="1690688"/>
            <a:ext cx="10515600" cy="4486275"/>
          </a:xfrm>
        </p:spPr>
        <p:txBody>
          <a:bodyPr>
            <a:normAutofit fontScale="62500" lnSpcReduction="20000"/>
          </a:bodyPr>
          <a:lstStyle/>
          <a:p>
            <a:r>
              <a:rPr lang="en-GB" dirty="0"/>
              <a:t>Since work related stress is such a common as well as serious issue thorough planning would need to be carried out before taking any steps to combat it. </a:t>
            </a:r>
          </a:p>
          <a:p>
            <a:endParaRPr lang="en-GB" dirty="0"/>
          </a:p>
          <a:p>
            <a:r>
              <a:rPr lang="en-GB" dirty="0"/>
              <a:t>Employers can help by implementing things such as remote working (where possible), making wellness apart of the workplace, improving communication and having a balanced work load etc. </a:t>
            </a:r>
          </a:p>
          <a:p>
            <a:endParaRPr lang="en-GB" dirty="0"/>
          </a:p>
          <a:p>
            <a:r>
              <a:rPr lang="en-GB" dirty="0"/>
              <a:t>Employers can organise follow up sessions with staff members and get their feedback on whether they feel like the implemented solution is working or not. </a:t>
            </a:r>
          </a:p>
          <a:p>
            <a:endParaRPr lang="en-GB" dirty="0"/>
          </a:p>
          <a:p>
            <a:r>
              <a:rPr lang="en-GB" dirty="0"/>
              <a:t>Employers will need to ensure that their employees have a balanced workload that is achievable in the given time. </a:t>
            </a:r>
          </a:p>
          <a:p>
            <a:endParaRPr lang="en-GB" dirty="0"/>
          </a:p>
          <a:p>
            <a:r>
              <a:rPr lang="en-GB" dirty="0"/>
              <a:t>I believe that actively demonstrating to the employees that such a serious issue is being combated will make the workplace a better environment. I feel like the measures put in place help to gradually defeat the issue whilst also making employees more comfortable with communicating any possible suggestions as it will be very clear for them to see that this issue is being taken seriously. </a:t>
            </a:r>
          </a:p>
          <a:p>
            <a:endParaRPr lang="en-GB" dirty="0"/>
          </a:p>
          <a:p>
            <a:endParaRPr lang="en-US" dirty="0"/>
          </a:p>
        </p:txBody>
      </p:sp>
    </p:spTree>
    <p:extLst>
      <p:ext uri="{BB962C8B-B14F-4D97-AF65-F5344CB8AC3E}">
        <p14:creationId xmlns:p14="http://schemas.microsoft.com/office/powerpoint/2010/main" val="21812561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Jemmesha Larman  Student number: 2028351 Problem solving &amp; Decision Making Assignment 1  Nauman. M Ali</vt:lpstr>
      <vt:lpstr>The problem and effects it will have </vt:lpstr>
      <vt:lpstr>Dealing with the issue </vt:lpstr>
      <vt:lpstr>Environmental Analysis </vt:lpstr>
      <vt:lpstr>Cause and effect analysis </vt:lpstr>
      <vt:lpstr>PESTLE Analysis </vt:lpstr>
      <vt:lpstr>Decision making </vt:lpstr>
      <vt:lpstr>How will the problem will be combated?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Jemmesha Larman  Student number: 2028351 Problem solving &amp; Decision Making Assignment 1  Nauman. M Ali</dc:title>
  <dc:creator>Jemmesha Miriam Larman (2028351)</dc:creator>
  <cp:lastModifiedBy>Jemmesha Miriam Larman (2028351)</cp:lastModifiedBy>
  <cp:revision>6</cp:revision>
  <dcterms:created xsi:type="dcterms:W3CDTF">2021-11-09T13:45:03Z</dcterms:created>
  <dcterms:modified xsi:type="dcterms:W3CDTF">2021-11-12T14:24:09Z</dcterms:modified>
</cp:coreProperties>
</file>