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CAEDC9-4303-4D70-8131-702509DC99B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D30FBA0-7D06-40A2-9506-5322F192763D}">
      <dgm:prSet/>
      <dgm:spPr/>
      <dgm:t>
        <a:bodyPr/>
        <a:lstStyle/>
        <a:p>
          <a:r>
            <a:rPr lang="en-GB"/>
            <a:t>The purpose of Uber Eats is to deliver food to people fast and effective.</a:t>
          </a:r>
          <a:endParaRPr lang="en-US"/>
        </a:p>
      </dgm:t>
    </dgm:pt>
    <dgm:pt modelId="{98BCA495-3EE6-4780-BB63-D41B673DD91B}" type="parTrans" cxnId="{C5575267-2D32-47D1-A5D1-E12E3B28EAFD}">
      <dgm:prSet/>
      <dgm:spPr/>
      <dgm:t>
        <a:bodyPr/>
        <a:lstStyle/>
        <a:p>
          <a:endParaRPr lang="en-US"/>
        </a:p>
      </dgm:t>
    </dgm:pt>
    <dgm:pt modelId="{D7075BE4-B4C8-4CE5-B152-89CEA39DFDC4}" type="sibTrans" cxnId="{C5575267-2D32-47D1-A5D1-E12E3B28EAFD}">
      <dgm:prSet/>
      <dgm:spPr/>
      <dgm:t>
        <a:bodyPr/>
        <a:lstStyle/>
        <a:p>
          <a:endParaRPr lang="en-US"/>
        </a:p>
      </dgm:t>
    </dgm:pt>
    <dgm:pt modelId="{67862B47-A450-47CF-A459-AEB0327E2FBA}">
      <dgm:prSet/>
      <dgm:spPr/>
      <dgm:t>
        <a:bodyPr/>
        <a:lstStyle/>
        <a:p>
          <a:r>
            <a:rPr lang="en-GB"/>
            <a:t>The value it is coming from the many opportunities that Uber eats create for their stakeholders.</a:t>
          </a:r>
          <a:endParaRPr lang="en-US"/>
        </a:p>
      </dgm:t>
    </dgm:pt>
    <dgm:pt modelId="{0A4A2458-13C7-43B0-B78A-F8E49B02F7E0}" type="parTrans" cxnId="{FE22B11D-2B49-4914-B68D-2E713ED2FD84}">
      <dgm:prSet/>
      <dgm:spPr/>
      <dgm:t>
        <a:bodyPr/>
        <a:lstStyle/>
        <a:p>
          <a:endParaRPr lang="en-US"/>
        </a:p>
      </dgm:t>
    </dgm:pt>
    <dgm:pt modelId="{A86A5B9C-6EAF-458A-BB9D-9DCD88742115}" type="sibTrans" cxnId="{FE22B11D-2B49-4914-B68D-2E713ED2FD84}">
      <dgm:prSet/>
      <dgm:spPr/>
      <dgm:t>
        <a:bodyPr/>
        <a:lstStyle/>
        <a:p>
          <a:endParaRPr lang="en-US"/>
        </a:p>
      </dgm:t>
    </dgm:pt>
    <dgm:pt modelId="{E4EE6DF7-C960-4E9B-AF0E-86AB48DF0366}">
      <dgm:prSet/>
      <dgm:spPr/>
      <dgm:t>
        <a:bodyPr/>
        <a:lstStyle/>
        <a:p>
          <a:r>
            <a:rPr lang="en-US"/>
            <a:t>Restaurants: The restaurants might expand their clientele by providing delivery (and order numbers). Uber Eats is a fantastic tool for restaurants to use for marketing and advertising because they can use it without having to invest in a delivery team or infrastructure;</a:t>
          </a:r>
        </a:p>
      </dgm:t>
    </dgm:pt>
    <dgm:pt modelId="{D48A0348-833A-4638-AC40-9AAE22E73D45}" type="parTrans" cxnId="{A68CE4D7-DF7D-4BD3-9653-F400354D6442}">
      <dgm:prSet/>
      <dgm:spPr/>
      <dgm:t>
        <a:bodyPr/>
        <a:lstStyle/>
        <a:p>
          <a:endParaRPr lang="en-US"/>
        </a:p>
      </dgm:t>
    </dgm:pt>
    <dgm:pt modelId="{FD703C24-88E0-475B-8986-1518178A350E}" type="sibTrans" cxnId="{A68CE4D7-DF7D-4BD3-9653-F400354D6442}">
      <dgm:prSet/>
      <dgm:spPr/>
      <dgm:t>
        <a:bodyPr/>
        <a:lstStyle/>
        <a:p>
          <a:endParaRPr lang="en-US"/>
        </a:p>
      </dgm:t>
    </dgm:pt>
    <dgm:pt modelId="{34419725-72FB-4BD9-8B0B-6C1485DAE72D}">
      <dgm:prSet/>
      <dgm:spPr/>
      <dgm:t>
        <a:bodyPr/>
        <a:lstStyle/>
        <a:p>
          <a:r>
            <a:rPr lang="en-US"/>
            <a:t>End users: A large selection of restaurants are accessible with only a click, offering updated menus and prices as well as details on the anticipated timing and the ability to follow an order. Also, there is less potential of error because the consumer places the order themself as opposed to speaking with a server over the phone who would take notes concurrently. Moreover, there are more payment methods available, so the consumer can pay without having cash on hand and even using an app;</a:t>
          </a:r>
        </a:p>
      </dgm:t>
    </dgm:pt>
    <dgm:pt modelId="{82176D78-6166-4BC7-B433-3B4016CFE2B8}" type="parTrans" cxnId="{4035FD27-E474-4F87-81B3-828A8A220C7B}">
      <dgm:prSet/>
      <dgm:spPr/>
      <dgm:t>
        <a:bodyPr/>
        <a:lstStyle/>
        <a:p>
          <a:endParaRPr lang="en-US"/>
        </a:p>
      </dgm:t>
    </dgm:pt>
    <dgm:pt modelId="{B9B37BEC-D181-4CB0-900F-08EDB8F8744D}" type="sibTrans" cxnId="{4035FD27-E474-4F87-81B3-828A8A220C7B}">
      <dgm:prSet/>
      <dgm:spPr/>
      <dgm:t>
        <a:bodyPr/>
        <a:lstStyle/>
        <a:p>
          <a:endParaRPr lang="en-US"/>
        </a:p>
      </dgm:t>
    </dgm:pt>
    <dgm:pt modelId="{6E4402FC-CE8A-46EB-A9E7-2E617E93306B}">
      <dgm:prSet/>
      <dgm:spPr/>
      <dgm:t>
        <a:bodyPr/>
        <a:lstStyle/>
        <a:p>
          <a:r>
            <a:rPr lang="en-US"/>
            <a:t>Delivery personnel: Similar to Uber, Uber Eats provides a chance to improve income. The couriers can select where and when to work without having to negotiate complex employment agreements with businesses. Also, depending on the region, the delivery guys can commute by car, motorcycle, or even bicycle, creating opportunity for many people to get their first job.</a:t>
          </a:r>
        </a:p>
      </dgm:t>
    </dgm:pt>
    <dgm:pt modelId="{35E8CFFF-F719-4EE8-8F0F-F0F20F96E8C8}" type="parTrans" cxnId="{21154724-F09A-438D-AB28-76FAC633ABEC}">
      <dgm:prSet/>
      <dgm:spPr/>
      <dgm:t>
        <a:bodyPr/>
        <a:lstStyle/>
        <a:p>
          <a:endParaRPr lang="en-US"/>
        </a:p>
      </dgm:t>
    </dgm:pt>
    <dgm:pt modelId="{57513A86-D25D-47CE-9771-CD156827A3C2}" type="sibTrans" cxnId="{21154724-F09A-438D-AB28-76FAC633ABEC}">
      <dgm:prSet/>
      <dgm:spPr/>
      <dgm:t>
        <a:bodyPr/>
        <a:lstStyle/>
        <a:p>
          <a:endParaRPr lang="en-US"/>
        </a:p>
      </dgm:t>
    </dgm:pt>
    <dgm:pt modelId="{1431E0BD-6A89-4235-A70C-DE273B4647C2}" type="pres">
      <dgm:prSet presAssocID="{2BCAEDC9-4303-4D70-8131-702509DC99B2}" presName="root" presStyleCnt="0">
        <dgm:presLayoutVars>
          <dgm:dir/>
          <dgm:resizeHandles val="exact"/>
        </dgm:presLayoutVars>
      </dgm:prSet>
      <dgm:spPr/>
    </dgm:pt>
    <dgm:pt modelId="{9AE5495B-27BD-4783-8895-7B49B896776E}" type="pres">
      <dgm:prSet presAssocID="{3D30FBA0-7D06-40A2-9506-5322F192763D}" presName="compNode" presStyleCnt="0"/>
      <dgm:spPr/>
    </dgm:pt>
    <dgm:pt modelId="{BE230F85-0040-4028-B569-36709D45E505}" type="pres">
      <dgm:prSet presAssocID="{3D30FBA0-7D06-40A2-9506-5322F192763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ext>
      </dgm:extLst>
    </dgm:pt>
    <dgm:pt modelId="{32C187F6-9A7F-4749-BA53-89B7C30B606E}" type="pres">
      <dgm:prSet presAssocID="{3D30FBA0-7D06-40A2-9506-5322F192763D}" presName="spaceRect" presStyleCnt="0"/>
      <dgm:spPr/>
    </dgm:pt>
    <dgm:pt modelId="{CA4B26C3-A0D3-4CF0-9703-767DC6361620}" type="pres">
      <dgm:prSet presAssocID="{3D30FBA0-7D06-40A2-9506-5322F192763D}" presName="textRect" presStyleLbl="revTx" presStyleIdx="0" presStyleCnt="5">
        <dgm:presLayoutVars>
          <dgm:chMax val="1"/>
          <dgm:chPref val="1"/>
        </dgm:presLayoutVars>
      </dgm:prSet>
      <dgm:spPr/>
    </dgm:pt>
    <dgm:pt modelId="{232D2AC6-2813-4D45-A930-0DD4B13D51F8}" type="pres">
      <dgm:prSet presAssocID="{D7075BE4-B4C8-4CE5-B152-89CEA39DFDC4}" presName="sibTrans" presStyleCnt="0"/>
      <dgm:spPr/>
    </dgm:pt>
    <dgm:pt modelId="{07B0C708-FBC5-4809-8B77-28A175F194DE}" type="pres">
      <dgm:prSet presAssocID="{67862B47-A450-47CF-A459-AEB0327E2FBA}" presName="compNode" presStyleCnt="0"/>
      <dgm:spPr/>
    </dgm:pt>
    <dgm:pt modelId="{DE1397C4-D5C2-4EAF-858E-5A448C440554}" type="pres">
      <dgm:prSet presAssocID="{67862B47-A450-47CF-A459-AEB0327E2FB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oon"/>
        </a:ext>
      </dgm:extLst>
    </dgm:pt>
    <dgm:pt modelId="{54F8D28C-A8E3-4A12-BA75-D01696D7A506}" type="pres">
      <dgm:prSet presAssocID="{67862B47-A450-47CF-A459-AEB0327E2FBA}" presName="spaceRect" presStyleCnt="0"/>
      <dgm:spPr/>
    </dgm:pt>
    <dgm:pt modelId="{AE951719-47D4-48DC-8B6F-6A200263E649}" type="pres">
      <dgm:prSet presAssocID="{67862B47-A450-47CF-A459-AEB0327E2FBA}" presName="textRect" presStyleLbl="revTx" presStyleIdx="1" presStyleCnt="5">
        <dgm:presLayoutVars>
          <dgm:chMax val="1"/>
          <dgm:chPref val="1"/>
        </dgm:presLayoutVars>
      </dgm:prSet>
      <dgm:spPr/>
    </dgm:pt>
    <dgm:pt modelId="{1104F3E0-256E-4B08-9A7C-D43EC5C39A7D}" type="pres">
      <dgm:prSet presAssocID="{A86A5B9C-6EAF-458A-BB9D-9DCD88742115}" presName="sibTrans" presStyleCnt="0"/>
      <dgm:spPr/>
    </dgm:pt>
    <dgm:pt modelId="{5C4EBC07-906D-47AB-9944-A3776A696B91}" type="pres">
      <dgm:prSet presAssocID="{E4EE6DF7-C960-4E9B-AF0E-86AB48DF0366}" presName="compNode" presStyleCnt="0"/>
      <dgm:spPr/>
    </dgm:pt>
    <dgm:pt modelId="{4F075557-F89E-40C9-8D6C-F02F1FDEA0D7}" type="pres">
      <dgm:prSet presAssocID="{E4EE6DF7-C960-4E9B-AF0E-86AB48DF036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ork and knife"/>
        </a:ext>
      </dgm:extLst>
    </dgm:pt>
    <dgm:pt modelId="{1220A0B6-F1C5-4456-B31A-754CDAAED9ED}" type="pres">
      <dgm:prSet presAssocID="{E4EE6DF7-C960-4E9B-AF0E-86AB48DF0366}" presName="spaceRect" presStyleCnt="0"/>
      <dgm:spPr/>
    </dgm:pt>
    <dgm:pt modelId="{9BB746C3-B6B7-42C4-86FE-C21E6143651F}" type="pres">
      <dgm:prSet presAssocID="{E4EE6DF7-C960-4E9B-AF0E-86AB48DF0366}" presName="textRect" presStyleLbl="revTx" presStyleIdx="2" presStyleCnt="5">
        <dgm:presLayoutVars>
          <dgm:chMax val="1"/>
          <dgm:chPref val="1"/>
        </dgm:presLayoutVars>
      </dgm:prSet>
      <dgm:spPr/>
    </dgm:pt>
    <dgm:pt modelId="{6AC69FED-766B-42FF-BBC0-0C17E801ED2A}" type="pres">
      <dgm:prSet presAssocID="{FD703C24-88E0-475B-8986-1518178A350E}" presName="sibTrans" presStyleCnt="0"/>
      <dgm:spPr/>
    </dgm:pt>
    <dgm:pt modelId="{2082B0C5-BC2F-4679-B766-E6252FF08733}" type="pres">
      <dgm:prSet presAssocID="{34419725-72FB-4BD9-8B0B-6C1485DAE72D}" presName="compNode" presStyleCnt="0"/>
      <dgm:spPr/>
    </dgm:pt>
    <dgm:pt modelId="{A2E03BFC-8FBB-432E-9867-179B9F95DA57}" type="pres">
      <dgm:prSet presAssocID="{34419725-72FB-4BD9-8B0B-6C1485DAE72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rger and Drink"/>
        </a:ext>
      </dgm:extLst>
    </dgm:pt>
    <dgm:pt modelId="{FDB30FDE-DED8-4C4B-BAD3-12CA4CCB5629}" type="pres">
      <dgm:prSet presAssocID="{34419725-72FB-4BD9-8B0B-6C1485DAE72D}" presName="spaceRect" presStyleCnt="0"/>
      <dgm:spPr/>
    </dgm:pt>
    <dgm:pt modelId="{9FBC7700-D3B7-43F3-8E90-CF0BE31C1F5A}" type="pres">
      <dgm:prSet presAssocID="{34419725-72FB-4BD9-8B0B-6C1485DAE72D}" presName="textRect" presStyleLbl="revTx" presStyleIdx="3" presStyleCnt="5">
        <dgm:presLayoutVars>
          <dgm:chMax val="1"/>
          <dgm:chPref val="1"/>
        </dgm:presLayoutVars>
      </dgm:prSet>
      <dgm:spPr/>
    </dgm:pt>
    <dgm:pt modelId="{B6BCFA37-2894-4EC6-997B-715EFEA82947}" type="pres">
      <dgm:prSet presAssocID="{B9B37BEC-D181-4CB0-900F-08EDB8F8744D}" presName="sibTrans" presStyleCnt="0"/>
      <dgm:spPr/>
    </dgm:pt>
    <dgm:pt modelId="{E1F23DD5-68A7-426A-9AC8-65EB3C11CC4D}" type="pres">
      <dgm:prSet presAssocID="{6E4402FC-CE8A-46EB-A9E7-2E617E93306B}" presName="compNode" presStyleCnt="0"/>
      <dgm:spPr/>
    </dgm:pt>
    <dgm:pt modelId="{55941900-5726-41A2-9062-EFE2118C164C}" type="pres">
      <dgm:prSet presAssocID="{6E4402FC-CE8A-46EB-A9E7-2E617E93306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axi"/>
        </a:ext>
      </dgm:extLst>
    </dgm:pt>
    <dgm:pt modelId="{892CFBD1-A276-404E-81F2-E90CFA9EDD6A}" type="pres">
      <dgm:prSet presAssocID="{6E4402FC-CE8A-46EB-A9E7-2E617E93306B}" presName="spaceRect" presStyleCnt="0"/>
      <dgm:spPr/>
    </dgm:pt>
    <dgm:pt modelId="{35B9A3F3-0DCF-4959-BA23-B025BA4279FF}" type="pres">
      <dgm:prSet presAssocID="{6E4402FC-CE8A-46EB-A9E7-2E617E93306B}" presName="textRect" presStyleLbl="revTx" presStyleIdx="4" presStyleCnt="5">
        <dgm:presLayoutVars>
          <dgm:chMax val="1"/>
          <dgm:chPref val="1"/>
        </dgm:presLayoutVars>
      </dgm:prSet>
      <dgm:spPr/>
    </dgm:pt>
  </dgm:ptLst>
  <dgm:cxnLst>
    <dgm:cxn modelId="{9849FE02-A1CD-4D94-8CD7-E0A40C6801F2}" type="presOf" srcId="{E4EE6DF7-C960-4E9B-AF0E-86AB48DF0366}" destId="{9BB746C3-B6B7-42C4-86FE-C21E6143651F}" srcOrd="0" destOrd="0" presId="urn:microsoft.com/office/officeart/2018/2/layout/IconLabelList"/>
    <dgm:cxn modelId="{FE22B11D-2B49-4914-B68D-2E713ED2FD84}" srcId="{2BCAEDC9-4303-4D70-8131-702509DC99B2}" destId="{67862B47-A450-47CF-A459-AEB0327E2FBA}" srcOrd="1" destOrd="0" parTransId="{0A4A2458-13C7-43B0-B78A-F8E49B02F7E0}" sibTransId="{A86A5B9C-6EAF-458A-BB9D-9DCD88742115}"/>
    <dgm:cxn modelId="{21154724-F09A-438D-AB28-76FAC633ABEC}" srcId="{2BCAEDC9-4303-4D70-8131-702509DC99B2}" destId="{6E4402FC-CE8A-46EB-A9E7-2E617E93306B}" srcOrd="4" destOrd="0" parTransId="{35E8CFFF-F719-4EE8-8F0F-F0F20F96E8C8}" sibTransId="{57513A86-D25D-47CE-9771-CD156827A3C2}"/>
    <dgm:cxn modelId="{4035FD27-E474-4F87-81B3-828A8A220C7B}" srcId="{2BCAEDC9-4303-4D70-8131-702509DC99B2}" destId="{34419725-72FB-4BD9-8B0B-6C1485DAE72D}" srcOrd="3" destOrd="0" parTransId="{82176D78-6166-4BC7-B433-3B4016CFE2B8}" sibTransId="{B9B37BEC-D181-4CB0-900F-08EDB8F8744D}"/>
    <dgm:cxn modelId="{E5929F2C-8BFE-48C4-9CDD-F37C47AF2D3C}" type="presOf" srcId="{2BCAEDC9-4303-4D70-8131-702509DC99B2}" destId="{1431E0BD-6A89-4235-A70C-DE273B4647C2}" srcOrd="0" destOrd="0" presId="urn:microsoft.com/office/officeart/2018/2/layout/IconLabelList"/>
    <dgm:cxn modelId="{C5575267-2D32-47D1-A5D1-E12E3B28EAFD}" srcId="{2BCAEDC9-4303-4D70-8131-702509DC99B2}" destId="{3D30FBA0-7D06-40A2-9506-5322F192763D}" srcOrd="0" destOrd="0" parTransId="{98BCA495-3EE6-4780-BB63-D41B673DD91B}" sibTransId="{D7075BE4-B4C8-4CE5-B152-89CEA39DFDC4}"/>
    <dgm:cxn modelId="{218C234B-05F3-4D3A-81D7-3540158D9EC8}" type="presOf" srcId="{3D30FBA0-7D06-40A2-9506-5322F192763D}" destId="{CA4B26C3-A0D3-4CF0-9703-767DC6361620}" srcOrd="0" destOrd="0" presId="urn:microsoft.com/office/officeart/2018/2/layout/IconLabelList"/>
    <dgm:cxn modelId="{32AB6DB2-2F58-42F6-A10D-5FA52EEA49D2}" type="presOf" srcId="{34419725-72FB-4BD9-8B0B-6C1485DAE72D}" destId="{9FBC7700-D3B7-43F3-8E90-CF0BE31C1F5A}" srcOrd="0" destOrd="0" presId="urn:microsoft.com/office/officeart/2018/2/layout/IconLabelList"/>
    <dgm:cxn modelId="{C89DC4BE-32BE-446A-84CA-BE285E7D68C9}" type="presOf" srcId="{67862B47-A450-47CF-A459-AEB0327E2FBA}" destId="{AE951719-47D4-48DC-8B6F-6A200263E649}" srcOrd="0" destOrd="0" presId="urn:microsoft.com/office/officeart/2018/2/layout/IconLabelList"/>
    <dgm:cxn modelId="{89DF69CC-B68D-444E-93B2-0051DCA8153E}" type="presOf" srcId="{6E4402FC-CE8A-46EB-A9E7-2E617E93306B}" destId="{35B9A3F3-0DCF-4959-BA23-B025BA4279FF}" srcOrd="0" destOrd="0" presId="urn:microsoft.com/office/officeart/2018/2/layout/IconLabelList"/>
    <dgm:cxn modelId="{A68CE4D7-DF7D-4BD3-9653-F400354D6442}" srcId="{2BCAEDC9-4303-4D70-8131-702509DC99B2}" destId="{E4EE6DF7-C960-4E9B-AF0E-86AB48DF0366}" srcOrd="2" destOrd="0" parTransId="{D48A0348-833A-4638-AC40-9AAE22E73D45}" sibTransId="{FD703C24-88E0-475B-8986-1518178A350E}"/>
    <dgm:cxn modelId="{D5A820CF-38EE-489D-8743-16E682112DF8}" type="presParOf" srcId="{1431E0BD-6A89-4235-A70C-DE273B4647C2}" destId="{9AE5495B-27BD-4783-8895-7B49B896776E}" srcOrd="0" destOrd="0" presId="urn:microsoft.com/office/officeart/2018/2/layout/IconLabelList"/>
    <dgm:cxn modelId="{0DBB4D99-C013-4CDC-8E66-25CEE72807E1}" type="presParOf" srcId="{9AE5495B-27BD-4783-8895-7B49B896776E}" destId="{BE230F85-0040-4028-B569-36709D45E505}" srcOrd="0" destOrd="0" presId="urn:microsoft.com/office/officeart/2018/2/layout/IconLabelList"/>
    <dgm:cxn modelId="{83C7602F-9B11-4898-82EC-A6D6FA8F1D09}" type="presParOf" srcId="{9AE5495B-27BD-4783-8895-7B49B896776E}" destId="{32C187F6-9A7F-4749-BA53-89B7C30B606E}" srcOrd="1" destOrd="0" presId="urn:microsoft.com/office/officeart/2018/2/layout/IconLabelList"/>
    <dgm:cxn modelId="{162FCF7E-0ADB-457C-8ACD-82B6AF6591BE}" type="presParOf" srcId="{9AE5495B-27BD-4783-8895-7B49B896776E}" destId="{CA4B26C3-A0D3-4CF0-9703-767DC6361620}" srcOrd="2" destOrd="0" presId="urn:microsoft.com/office/officeart/2018/2/layout/IconLabelList"/>
    <dgm:cxn modelId="{0044C386-FF1D-402D-84B1-D3CE8E91E536}" type="presParOf" srcId="{1431E0BD-6A89-4235-A70C-DE273B4647C2}" destId="{232D2AC6-2813-4D45-A930-0DD4B13D51F8}" srcOrd="1" destOrd="0" presId="urn:microsoft.com/office/officeart/2018/2/layout/IconLabelList"/>
    <dgm:cxn modelId="{644186EB-D86E-44D9-856F-3259294B410E}" type="presParOf" srcId="{1431E0BD-6A89-4235-A70C-DE273B4647C2}" destId="{07B0C708-FBC5-4809-8B77-28A175F194DE}" srcOrd="2" destOrd="0" presId="urn:microsoft.com/office/officeart/2018/2/layout/IconLabelList"/>
    <dgm:cxn modelId="{8EC83D72-D902-4581-9CBE-16F635D216E9}" type="presParOf" srcId="{07B0C708-FBC5-4809-8B77-28A175F194DE}" destId="{DE1397C4-D5C2-4EAF-858E-5A448C440554}" srcOrd="0" destOrd="0" presId="urn:microsoft.com/office/officeart/2018/2/layout/IconLabelList"/>
    <dgm:cxn modelId="{EA341041-0C52-48DC-975E-1A749DAEB5EF}" type="presParOf" srcId="{07B0C708-FBC5-4809-8B77-28A175F194DE}" destId="{54F8D28C-A8E3-4A12-BA75-D01696D7A506}" srcOrd="1" destOrd="0" presId="urn:microsoft.com/office/officeart/2018/2/layout/IconLabelList"/>
    <dgm:cxn modelId="{E6C6C59E-ED2B-4050-AE97-CF90385F11B6}" type="presParOf" srcId="{07B0C708-FBC5-4809-8B77-28A175F194DE}" destId="{AE951719-47D4-48DC-8B6F-6A200263E649}" srcOrd="2" destOrd="0" presId="urn:microsoft.com/office/officeart/2018/2/layout/IconLabelList"/>
    <dgm:cxn modelId="{0C88AB37-2C19-4A57-A627-D08547F27E0A}" type="presParOf" srcId="{1431E0BD-6A89-4235-A70C-DE273B4647C2}" destId="{1104F3E0-256E-4B08-9A7C-D43EC5C39A7D}" srcOrd="3" destOrd="0" presId="urn:microsoft.com/office/officeart/2018/2/layout/IconLabelList"/>
    <dgm:cxn modelId="{0C029188-6F21-4697-AD8C-502ED70C0F47}" type="presParOf" srcId="{1431E0BD-6A89-4235-A70C-DE273B4647C2}" destId="{5C4EBC07-906D-47AB-9944-A3776A696B91}" srcOrd="4" destOrd="0" presId="urn:microsoft.com/office/officeart/2018/2/layout/IconLabelList"/>
    <dgm:cxn modelId="{E611C2FB-657F-4536-8563-8E94452296D7}" type="presParOf" srcId="{5C4EBC07-906D-47AB-9944-A3776A696B91}" destId="{4F075557-F89E-40C9-8D6C-F02F1FDEA0D7}" srcOrd="0" destOrd="0" presId="urn:microsoft.com/office/officeart/2018/2/layout/IconLabelList"/>
    <dgm:cxn modelId="{8F70410B-974D-4E1B-8128-14D1E9F0DC46}" type="presParOf" srcId="{5C4EBC07-906D-47AB-9944-A3776A696B91}" destId="{1220A0B6-F1C5-4456-B31A-754CDAAED9ED}" srcOrd="1" destOrd="0" presId="urn:microsoft.com/office/officeart/2018/2/layout/IconLabelList"/>
    <dgm:cxn modelId="{2A4D72A0-8261-4DB1-ADB8-8DFBE52FAA72}" type="presParOf" srcId="{5C4EBC07-906D-47AB-9944-A3776A696B91}" destId="{9BB746C3-B6B7-42C4-86FE-C21E6143651F}" srcOrd="2" destOrd="0" presId="urn:microsoft.com/office/officeart/2018/2/layout/IconLabelList"/>
    <dgm:cxn modelId="{DE724FD1-5D02-4A59-A265-BE3F7A4E1798}" type="presParOf" srcId="{1431E0BD-6A89-4235-A70C-DE273B4647C2}" destId="{6AC69FED-766B-42FF-BBC0-0C17E801ED2A}" srcOrd="5" destOrd="0" presId="urn:microsoft.com/office/officeart/2018/2/layout/IconLabelList"/>
    <dgm:cxn modelId="{8D6AB59F-8BD9-4D2D-A595-ECD8253A575C}" type="presParOf" srcId="{1431E0BD-6A89-4235-A70C-DE273B4647C2}" destId="{2082B0C5-BC2F-4679-B766-E6252FF08733}" srcOrd="6" destOrd="0" presId="urn:microsoft.com/office/officeart/2018/2/layout/IconLabelList"/>
    <dgm:cxn modelId="{E9BD6951-CCBA-4033-A1FB-C29CC1A300FD}" type="presParOf" srcId="{2082B0C5-BC2F-4679-B766-E6252FF08733}" destId="{A2E03BFC-8FBB-432E-9867-179B9F95DA57}" srcOrd="0" destOrd="0" presId="urn:microsoft.com/office/officeart/2018/2/layout/IconLabelList"/>
    <dgm:cxn modelId="{4BFB8F13-F3A7-43A6-AE4B-8BEC1D4AE065}" type="presParOf" srcId="{2082B0C5-BC2F-4679-B766-E6252FF08733}" destId="{FDB30FDE-DED8-4C4B-BAD3-12CA4CCB5629}" srcOrd="1" destOrd="0" presId="urn:microsoft.com/office/officeart/2018/2/layout/IconLabelList"/>
    <dgm:cxn modelId="{CBE9EDD4-6539-438A-B7A0-EEDBB407B4DF}" type="presParOf" srcId="{2082B0C5-BC2F-4679-B766-E6252FF08733}" destId="{9FBC7700-D3B7-43F3-8E90-CF0BE31C1F5A}" srcOrd="2" destOrd="0" presId="urn:microsoft.com/office/officeart/2018/2/layout/IconLabelList"/>
    <dgm:cxn modelId="{31CFFC3F-7C93-4DD4-9196-25967277782E}" type="presParOf" srcId="{1431E0BD-6A89-4235-A70C-DE273B4647C2}" destId="{B6BCFA37-2894-4EC6-997B-715EFEA82947}" srcOrd="7" destOrd="0" presId="urn:microsoft.com/office/officeart/2018/2/layout/IconLabelList"/>
    <dgm:cxn modelId="{3416CD4B-C28B-4322-A64F-E3A7E9023341}" type="presParOf" srcId="{1431E0BD-6A89-4235-A70C-DE273B4647C2}" destId="{E1F23DD5-68A7-426A-9AC8-65EB3C11CC4D}" srcOrd="8" destOrd="0" presId="urn:microsoft.com/office/officeart/2018/2/layout/IconLabelList"/>
    <dgm:cxn modelId="{8878F7B6-131C-4A2D-921F-8CF4D9CBBB73}" type="presParOf" srcId="{E1F23DD5-68A7-426A-9AC8-65EB3C11CC4D}" destId="{55941900-5726-41A2-9062-EFE2118C164C}" srcOrd="0" destOrd="0" presId="urn:microsoft.com/office/officeart/2018/2/layout/IconLabelList"/>
    <dgm:cxn modelId="{8E80CC2E-CED1-4C01-9112-70E57F3DB024}" type="presParOf" srcId="{E1F23DD5-68A7-426A-9AC8-65EB3C11CC4D}" destId="{892CFBD1-A276-404E-81F2-E90CFA9EDD6A}" srcOrd="1" destOrd="0" presId="urn:microsoft.com/office/officeart/2018/2/layout/IconLabelList"/>
    <dgm:cxn modelId="{172B7422-E19B-49CD-8499-B0228AE7729C}" type="presParOf" srcId="{E1F23DD5-68A7-426A-9AC8-65EB3C11CC4D}" destId="{35B9A3F3-0DCF-4959-BA23-B025BA4279F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230F85-0040-4028-B569-36709D45E505}">
      <dsp:nvSpPr>
        <dsp:cNvPr id="0" name=""/>
        <dsp:cNvSpPr/>
      </dsp:nvSpPr>
      <dsp:spPr>
        <a:xfrm>
          <a:off x="708800" y="173520"/>
          <a:ext cx="794970" cy="794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4B26C3-A0D3-4CF0-9703-767DC6361620}">
      <dsp:nvSpPr>
        <dsp:cNvPr id="0" name=""/>
        <dsp:cNvSpPr/>
      </dsp:nvSpPr>
      <dsp:spPr>
        <a:xfrm>
          <a:off x="222985" y="1569319"/>
          <a:ext cx="1766601" cy="2608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purpose of Uber Eats is to deliver food to people fast and effective.</a:t>
          </a:r>
          <a:endParaRPr lang="en-US" sz="1100" kern="1200"/>
        </a:p>
      </dsp:txBody>
      <dsp:txXfrm>
        <a:off x="222985" y="1569319"/>
        <a:ext cx="1766601" cy="2608497"/>
      </dsp:txXfrm>
    </dsp:sp>
    <dsp:sp modelId="{DE1397C4-D5C2-4EAF-858E-5A448C440554}">
      <dsp:nvSpPr>
        <dsp:cNvPr id="0" name=""/>
        <dsp:cNvSpPr/>
      </dsp:nvSpPr>
      <dsp:spPr>
        <a:xfrm>
          <a:off x="2784557" y="173520"/>
          <a:ext cx="794970" cy="794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951719-47D4-48DC-8B6F-6A200263E649}">
      <dsp:nvSpPr>
        <dsp:cNvPr id="0" name=""/>
        <dsp:cNvSpPr/>
      </dsp:nvSpPr>
      <dsp:spPr>
        <a:xfrm>
          <a:off x="2298742" y="1569319"/>
          <a:ext cx="1766601" cy="2608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value it is coming from the many opportunities that Uber eats create for their stakeholders.</a:t>
          </a:r>
          <a:endParaRPr lang="en-US" sz="1100" kern="1200"/>
        </a:p>
      </dsp:txBody>
      <dsp:txXfrm>
        <a:off x="2298742" y="1569319"/>
        <a:ext cx="1766601" cy="2608497"/>
      </dsp:txXfrm>
    </dsp:sp>
    <dsp:sp modelId="{4F075557-F89E-40C9-8D6C-F02F1FDEA0D7}">
      <dsp:nvSpPr>
        <dsp:cNvPr id="0" name=""/>
        <dsp:cNvSpPr/>
      </dsp:nvSpPr>
      <dsp:spPr>
        <a:xfrm>
          <a:off x="4860314" y="173520"/>
          <a:ext cx="794970" cy="7949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B746C3-B6B7-42C4-86FE-C21E6143651F}">
      <dsp:nvSpPr>
        <dsp:cNvPr id="0" name=""/>
        <dsp:cNvSpPr/>
      </dsp:nvSpPr>
      <dsp:spPr>
        <a:xfrm>
          <a:off x="4374499" y="1569319"/>
          <a:ext cx="1766601" cy="2608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Restaurants: The restaurants might expand their clientele by providing delivery (and order numbers). Uber Eats is a fantastic tool for restaurants to use for marketing and advertising because they can use it without having to invest in a delivery team or infrastructure;</a:t>
          </a:r>
        </a:p>
      </dsp:txBody>
      <dsp:txXfrm>
        <a:off x="4374499" y="1569319"/>
        <a:ext cx="1766601" cy="2608497"/>
      </dsp:txXfrm>
    </dsp:sp>
    <dsp:sp modelId="{A2E03BFC-8FBB-432E-9867-179B9F95DA57}">
      <dsp:nvSpPr>
        <dsp:cNvPr id="0" name=""/>
        <dsp:cNvSpPr/>
      </dsp:nvSpPr>
      <dsp:spPr>
        <a:xfrm>
          <a:off x="6936071" y="173520"/>
          <a:ext cx="794970" cy="7949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BC7700-D3B7-43F3-8E90-CF0BE31C1F5A}">
      <dsp:nvSpPr>
        <dsp:cNvPr id="0" name=""/>
        <dsp:cNvSpPr/>
      </dsp:nvSpPr>
      <dsp:spPr>
        <a:xfrm>
          <a:off x="6450256" y="1569319"/>
          <a:ext cx="1766601" cy="2608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End users: A large selection of restaurants are accessible with only a click, offering updated menus and prices as well as details on the anticipated timing and the ability to follow an order. Also, there is less potential of error because the consumer places the order themself as opposed to speaking with a server over the phone who would take notes concurrently. Moreover, there are more payment methods available, so the consumer can pay without having cash on hand and even using an app;</a:t>
          </a:r>
        </a:p>
      </dsp:txBody>
      <dsp:txXfrm>
        <a:off x="6450256" y="1569319"/>
        <a:ext cx="1766601" cy="2608497"/>
      </dsp:txXfrm>
    </dsp:sp>
    <dsp:sp modelId="{55941900-5726-41A2-9062-EFE2118C164C}">
      <dsp:nvSpPr>
        <dsp:cNvPr id="0" name=""/>
        <dsp:cNvSpPr/>
      </dsp:nvSpPr>
      <dsp:spPr>
        <a:xfrm>
          <a:off x="9011828" y="173520"/>
          <a:ext cx="794970" cy="7949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B9A3F3-0DCF-4959-BA23-B025BA4279FF}">
      <dsp:nvSpPr>
        <dsp:cNvPr id="0" name=""/>
        <dsp:cNvSpPr/>
      </dsp:nvSpPr>
      <dsp:spPr>
        <a:xfrm>
          <a:off x="8526012" y="1569319"/>
          <a:ext cx="1766601" cy="2608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Delivery personnel: Similar to Uber, Uber Eats provides a chance to improve income. The couriers can select where and when to work without having to negotiate complex employment agreements with businesses. Also, depending on the region, the delivery guys can commute by car, motorcycle, or even bicycle, creating opportunity for many people to get their first job.</a:t>
          </a:r>
        </a:p>
      </dsp:txBody>
      <dsp:txXfrm>
        <a:off x="8526012" y="1569319"/>
        <a:ext cx="1766601" cy="260849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7E601-9BF5-EB80-55B6-8AFC62F9447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7BE253-24BC-9938-B162-FE7B835663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72E6C8-EB6C-D2FB-11D1-F57CAB365C68}"/>
              </a:ext>
            </a:extLst>
          </p:cNvPr>
          <p:cNvSpPr>
            <a:spLocks noGrp="1"/>
          </p:cNvSpPr>
          <p:nvPr>
            <p:ph type="dt" sz="half" idx="10"/>
          </p:nvPr>
        </p:nvSpPr>
        <p:spPr/>
        <p:txBody>
          <a:bodyPr/>
          <a:lstStyle/>
          <a:p>
            <a:fld id="{389206C7-4D72-4D10-810C-B85F97C93514}" type="datetimeFigureOut">
              <a:rPr lang="en-GB" smtClean="0"/>
              <a:t>13/03/2023</a:t>
            </a:fld>
            <a:endParaRPr lang="en-GB"/>
          </a:p>
        </p:txBody>
      </p:sp>
      <p:sp>
        <p:nvSpPr>
          <p:cNvPr id="5" name="Footer Placeholder 4">
            <a:extLst>
              <a:ext uri="{FF2B5EF4-FFF2-40B4-BE49-F238E27FC236}">
                <a16:creationId xmlns:a16="http://schemas.microsoft.com/office/drawing/2014/main" id="{973B6E88-5EDB-18E1-513B-8D64D0E1DE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116B86-C070-1DD6-3323-961E268D273E}"/>
              </a:ext>
            </a:extLst>
          </p:cNvPr>
          <p:cNvSpPr>
            <a:spLocks noGrp="1"/>
          </p:cNvSpPr>
          <p:nvPr>
            <p:ph type="sldNum" sz="quarter" idx="12"/>
          </p:nvPr>
        </p:nvSpPr>
        <p:spPr/>
        <p:txBody>
          <a:bodyPr/>
          <a:lstStyle/>
          <a:p>
            <a:fld id="{5652126E-E2D6-43C5-AD8D-933F5BE4BE79}" type="slidenum">
              <a:rPr lang="en-GB" smtClean="0"/>
              <a:t>‹#›</a:t>
            </a:fld>
            <a:endParaRPr lang="en-GB"/>
          </a:p>
        </p:txBody>
      </p:sp>
    </p:spTree>
    <p:extLst>
      <p:ext uri="{BB962C8B-B14F-4D97-AF65-F5344CB8AC3E}">
        <p14:creationId xmlns:p14="http://schemas.microsoft.com/office/powerpoint/2010/main" val="2522429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518FB-2DB8-52C2-A88D-6E7D05F5D9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AA04A8-92C9-5185-FCE9-6F3DBD76FE9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EAE23B-F89D-823C-1AC4-667A85CBC67A}"/>
              </a:ext>
            </a:extLst>
          </p:cNvPr>
          <p:cNvSpPr>
            <a:spLocks noGrp="1"/>
          </p:cNvSpPr>
          <p:nvPr>
            <p:ph type="dt" sz="half" idx="10"/>
          </p:nvPr>
        </p:nvSpPr>
        <p:spPr/>
        <p:txBody>
          <a:bodyPr/>
          <a:lstStyle/>
          <a:p>
            <a:fld id="{389206C7-4D72-4D10-810C-B85F97C93514}" type="datetimeFigureOut">
              <a:rPr lang="en-GB" smtClean="0"/>
              <a:t>13/03/2023</a:t>
            </a:fld>
            <a:endParaRPr lang="en-GB"/>
          </a:p>
        </p:txBody>
      </p:sp>
      <p:sp>
        <p:nvSpPr>
          <p:cNvPr id="5" name="Footer Placeholder 4">
            <a:extLst>
              <a:ext uri="{FF2B5EF4-FFF2-40B4-BE49-F238E27FC236}">
                <a16:creationId xmlns:a16="http://schemas.microsoft.com/office/drawing/2014/main" id="{EBBEAA28-D49A-5452-A88B-46AA1866F0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095DDA-6653-A374-2910-F39DC4102C80}"/>
              </a:ext>
            </a:extLst>
          </p:cNvPr>
          <p:cNvSpPr>
            <a:spLocks noGrp="1"/>
          </p:cNvSpPr>
          <p:nvPr>
            <p:ph type="sldNum" sz="quarter" idx="12"/>
          </p:nvPr>
        </p:nvSpPr>
        <p:spPr/>
        <p:txBody>
          <a:bodyPr/>
          <a:lstStyle/>
          <a:p>
            <a:fld id="{5652126E-E2D6-43C5-AD8D-933F5BE4BE79}" type="slidenum">
              <a:rPr lang="en-GB" smtClean="0"/>
              <a:t>‹#›</a:t>
            </a:fld>
            <a:endParaRPr lang="en-GB"/>
          </a:p>
        </p:txBody>
      </p:sp>
    </p:spTree>
    <p:extLst>
      <p:ext uri="{BB962C8B-B14F-4D97-AF65-F5344CB8AC3E}">
        <p14:creationId xmlns:p14="http://schemas.microsoft.com/office/powerpoint/2010/main" val="1413087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757B8-608C-6189-CADB-A7F326A6CD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EA06CF-8E59-B262-BBF3-37FEEE451A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68CF3E-3BA2-FF6D-5860-7CEE4E51D813}"/>
              </a:ext>
            </a:extLst>
          </p:cNvPr>
          <p:cNvSpPr>
            <a:spLocks noGrp="1"/>
          </p:cNvSpPr>
          <p:nvPr>
            <p:ph type="dt" sz="half" idx="10"/>
          </p:nvPr>
        </p:nvSpPr>
        <p:spPr/>
        <p:txBody>
          <a:bodyPr/>
          <a:lstStyle/>
          <a:p>
            <a:fld id="{389206C7-4D72-4D10-810C-B85F97C93514}" type="datetimeFigureOut">
              <a:rPr lang="en-GB" smtClean="0"/>
              <a:t>13/03/2023</a:t>
            </a:fld>
            <a:endParaRPr lang="en-GB"/>
          </a:p>
        </p:txBody>
      </p:sp>
      <p:sp>
        <p:nvSpPr>
          <p:cNvPr id="5" name="Footer Placeholder 4">
            <a:extLst>
              <a:ext uri="{FF2B5EF4-FFF2-40B4-BE49-F238E27FC236}">
                <a16:creationId xmlns:a16="http://schemas.microsoft.com/office/drawing/2014/main" id="{25CA543C-BCA1-E352-BF8A-88EBA62B87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AEC0D7-3901-AFCB-DF65-78E4CD1133F7}"/>
              </a:ext>
            </a:extLst>
          </p:cNvPr>
          <p:cNvSpPr>
            <a:spLocks noGrp="1"/>
          </p:cNvSpPr>
          <p:nvPr>
            <p:ph type="sldNum" sz="quarter" idx="12"/>
          </p:nvPr>
        </p:nvSpPr>
        <p:spPr/>
        <p:txBody>
          <a:bodyPr/>
          <a:lstStyle/>
          <a:p>
            <a:fld id="{5652126E-E2D6-43C5-AD8D-933F5BE4BE79}" type="slidenum">
              <a:rPr lang="en-GB" smtClean="0"/>
              <a:t>‹#›</a:t>
            </a:fld>
            <a:endParaRPr lang="en-GB"/>
          </a:p>
        </p:txBody>
      </p:sp>
    </p:spTree>
    <p:extLst>
      <p:ext uri="{BB962C8B-B14F-4D97-AF65-F5344CB8AC3E}">
        <p14:creationId xmlns:p14="http://schemas.microsoft.com/office/powerpoint/2010/main" val="1058529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84B92-BD96-4837-9D32-1ACC8A4E66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1C6FBC-CC8A-F222-101E-395E939C69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5DD082-B41C-5885-CDD9-F44286B82C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1A7E75-9A8C-81C6-9460-2A9A2B82F69F}"/>
              </a:ext>
            </a:extLst>
          </p:cNvPr>
          <p:cNvSpPr>
            <a:spLocks noGrp="1"/>
          </p:cNvSpPr>
          <p:nvPr>
            <p:ph type="dt" sz="half" idx="10"/>
          </p:nvPr>
        </p:nvSpPr>
        <p:spPr/>
        <p:txBody>
          <a:bodyPr/>
          <a:lstStyle/>
          <a:p>
            <a:fld id="{389206C7-4D72-4D10-810C-B85F97C93514}" type="datetimeFigureOut">
              <a:rPr lang="en-GB" smtClean="0"/>
              <a:t>13/03/2023</a:t>
            </a:fld>
            <a:endParaRPr lang="en-GB"/>
          </a:p>
        </p:txBody>
      </p:sp>
      <p:sp>
        <p:nvSpPr>
          <p:cNvPr id="6" name="Footer Placeholder 5">
            <a:extLst>
              <a:ext uri="{FF2B5EF4-FFF2-40B4-BE49-F238E27FC236}">
                <a16:creationId xmlns:a16="http://schemas.microsoft.com/office/drawing/2014/main" id="{5715E6EB-250E-6FD1-6EB0-9AD29E0F9E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7B47E8-3C6D-43D0-327C-6400621AA200}"/>
              </a:ext>
            </a:extLst>
          </p:cNvPr>
          <p:cNvSpPr>
            <a:spLocks noGrp="1"/>
          </p:cNvSpPr>
          <p:nvPr>
            <p:ph type="sldNum" sz="quarter" idx="12"/>
          </p:nvPr>
        </p:nvSpPr>
        <p:spPr/>
        <p:txBody>
          <a:bodyPr/>
          <a:lstStyle/>
          <a:p>
            <a:fld id="{5652126E-E2D6-43C5-AD8D-933F5BE4BE79}" type="slidenum">
              <a:rPr lang="en-GB" smtClean="0"/>
              <a:t>‹#›</a:t>
            </a:fld>
            <a:endParaRPr lang="en-GB"/>
          </a:p>
        </p:txBody>
      </p:sp>
    </p:spTree>
    <p:extLst>
      <p:ext uri="{BB962C8B-B14F-4D97-AF65-F5344CB8AC3E}">
        <p14:creationId xmlns:p14="http://schemas.microsoft.com/office/powerpoint/2010/main" val="2369652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2D3F1-9446-67EE-458D-2BC07276B0F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9476A5-7BEA-C0CD-C42E-092A82A752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FC026B1-7CBE-D867-0321-544541B7573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2654A11-32F0-7EF6-6AAC-C77433792B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555C8DF-27BD-2EAC-05E5-894A816C97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338545-177F-3797-61CB-8443B8CB3A2A}"/>
              </a:ext>
            </a:extLst>
          </p:cNvPr>
          <p:cNvSpPr>
            <a:spLocks noGrp="1"/>
          </p:cNvSpPr>
          <p:nvPr>
            <p:ph type="dt" sz="half" idx="10"/>
          </p:nvPr>
        </p:nvSpPr>
        <p:spPr/>
        <p:txBody>
          <a:bodyPr/>
          <a:lstStyle/>
          <a:p>
            <a:fld id="{389206C7-4D72-4D10-810C-B85F97C93514}" type="datetimeFigureOut">
              <a:rPr lang="en-GB" smtClean="0"/>
              <a:t>13/03/2023</a:t>
            </a:fld>
            <a:endParaRPr lang="en-GB"/>
          </a:p>
        </p:txBody>
      </p:sp>
      <p:sp>
        <p:nvSpPr>
          <p:cNvPr id="8" name="Footer Placeholder 7">
            <a:extLst>
              <a:ext uri="{FF2B5EF4-FFF2-40B4-BE49-F238E27FC236}">
                <a16:creationId xmlns:a16="http://schemas.microsoft.com/office/drawing/2014/main" id="{B9F75488-D894-5287-2DD5-5252BEEA9B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E994C5-65F9-3406-30B1-5BAD5F4F953C}"/>
              </a:ext>
            </a:extLst>
          </p:cNvPr>
          <p:cNvSpPr>
            <a:spLocks noGrp="1"/>
          </p:cNvSpPr>
          <p:nvPr>
            <p:ph type="sldNum" sz="quarter" idx="12"/>
          </p:nvPr>
        </p:nvSpPr>
        <p:spPr/>
        <p:txBody>
          <a:bodyPr/>
          <a:lstStyle/>
          <a:p>
            <a:fld id="{5652126E-E2D6-43C5-AD8D-933F5BE4BE79}" type="slidenum">
              <a:rPr lang="en-GB" smtClean="0"/>
              <a:t>‹#›</a:t>
            </a:fld>
            <a:endParaRPr lang="en-GB"/>
          </a:p>
        </p:txBody>
      </p:sp>
    </p:spTree>
    <p:extLst>
      <p:ext uri="{BB962C8B-B14F-4D97-AF65-F5344CB8AC3E}">
        <p14:creationId xmlns:p14="http://schemas.microsoft.com/office/powerpoint/2010/main" val="516666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E132A-8971-53C7-82C7-D67CF556396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C6EEBB-E049-B88B-049D-33BA54E7B66D}"/>
              </a:ext>
            </a:extLst>
          </p:cNvPr>
          <p:cNvSpPr>
            <a:spLocks noGrp="1"/>
          </p:cNvSpPr>
          <p:nvPr>
            <p:ph type="dt" sz="half" idx="10"/>
          </p:nvPr>
        </p:nvSpPr>
        <p:spPr/>
        <p:txBody>
          <a:bodyPr/>
          <a:lstStyle/>
          <a:p>
            <a:fld id="{389206C7-4D72-4D10-810C-B85F97C93514}" type="datetimeFigureOut">
              <a:rPr lang="en-GB" smtClean="0"/>
              <a:t>13/03/2023</a:t>
            </a:fld>
            <a:endParaRPr lang="en-GB"/>
          </a:p>
        </p:txBody>
      </p:sp>
      <p:sp>
        <p:nvSpPr>
          <p:cNvPr id="4" name="Footer Placeholder 3">
            <a:extLst>
              <a:ext uri="{FF2B5EF4-FFF2-40B4-BE49-F238E27FC236}">
                <a16:creationId xmlns:a16="http://schemas.microsoft.com/office/drawing/2014/main" id="{3AC925BE-C68D-7557-1BE0-0D69704858B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FC74A0-5898-1BD5-24A6-D18E7178284B}"/>
              </a:ext>
            </a:extLst>
          </p:cNvPr>
          <p:cNvSpPr>
            <a:spLocks noGrp="1"/>
          </p:cNvSpPr>
          <p:nvPr>
            <p:ph type="sldNum" sz="quarter" idx="12"/>
          </p:nvPr>
        </p:nvSpPr>
        <p:spPr/>
        <p:txBody>
          <a:bodyPr/>
          <a:lstStyle/>
          <a:p>
            <a:fld id="{5652126E-E2D6-43C5-AD8D-933F5BE4BE79}" type="slidenum">
              <a:rPr lang="en-GB" smtClean="0"/>
              <a:t>‹#›</a:t>
            </a:fld>
            <a:endParaRPr lang="en-GB"/>
          </a:p>
        </p:txBody>
      </p:sp>
    </p:spTree>
    <p:extLst>
      <p:ext uri="{BB962C8B-B14F-4D97-AF65-F5344CB8AC3E}">
        <p14:creationId xmlns:p14="http://schemas.microsoft.com/office/powerpoint/2010/main" val="1117931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68AB7-8B23-B3BF-D8A0-541BECB66E99}"/>
              </a:ext>
            </a:extLst>
          </p:cNvPr>
          <p:cNvSpPr>
            <a:spLocks noGrp="1"/>
          </p:cNvSpPr>
          <p:nvPr>
            <p:ph type="dt" sz="half" idx="10"/>
          </p:nvPr>
        </p:nvSpPr>
        <p:spPr/>
        <p:txBody>
          <a:bodyPr/>
          <a:lstStyle/>
          <a:p>
            <a:fld id="{389206C7-4D72-4D10-810C-B85F97C93514}" type="datetimeFigureOut">
              <a:rPr lang="en-GB" smtClean="0"/>
              <a:t>13/03/2023</a:t>
            </a:fld>
            <a:endParaRPr lang="en-GB"/>
          </a:p>
        </p:txBody>
      </p:sp>
      <p:sp>
        <p:nvSpPr>
          <p:cNvPr id="3" name="Footer Placeholder 2">
            <a:extLst>
              <a:ext uri="{FF2B5EF4-FFF2-40B4-BE49-F238E27FC236}">
                <a16:creationId xmlns:a16="http://schemas.microsoft.com/office/drawing/2014/main" id="{4831D494-3689-4473-DEF9-E45E989DE54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5D58CB-A5E1-9AD8-3169-A67AA04EB09C}"/>
              </a:ext>
            </a:extLst>
          </p:cNvPr>
          <p:cNvSpPr>
            <a:spLocks noGrp="1"/>
          </p:cNvSpPr>
          <p:nvPr>
            <p:ph type="sldNum" sz="quarter" idx="12"/>
          </p:nvPr>
        </p:nvSpPr>
        <p:spPr/>
        <p:txBody>
          <a:bodyPr/>
          <a:lstStyle/>
          <a:p>
            <a:fld id="{5652126E-E2D6-43C5-AD8D-933F5BE4BE79}" type="slidenum">
              <a:rPr lang="en-GB" smtClean="0"/>
              <a:t>‹#›</a:t>
            </a:fld>
            <a:endParaRPr lang="en-GB"/>
          </a:p>
        </p:txBody>
      </p:sp>
    </p:spTree>
    <p:extLst>
      <p:ext uri="{BB962C8B-B14F-4D97-AF65-F5344CB8AC3E}">
        <p14:creationId xmlns:p14="http://schemas.microsoft.com/office/powerpoint/2010/main" val="121170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74241-60CE-D022-C995-F685981071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27533D2-3DAC-52AF-0EF8-7EC0804291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16128D-7BF3-3B2F-2171-97E1DC2C7D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291C8E-C34A-8B96-213F-CC987ED5B86E}"/>
              </a:ext>
            </a:extLst>
          </p:cNvPr>
          <p:cNvSpPr>
            <a:spLocks noGrp="1"/>
          </p:cNvSpPr>
          <p:nvPr>
            <p:ph type="dt" sz="half" idx="10"/>
          </p:nvPr>
        </p:nvSpPr>
        <p:spPr/>
        <p:txBody>
          <a:bodyPr/>
          <a:lstStyle/>
          <a:p>
            <a:fld id="{389206C7-4D72-4D10-810C-B85F97C93514}" type="datetimeFigureOut">
              <a:rPr lang="en-GB" smtClean="0"/>
              <a:t>13/03/2023</a:t>
            </a:fld>
            <a:endParaRPr lang="en-GB"/>
          </a:p>
        </p:txBody>
      </p:sp>
      <p:sp>
        <p:nvSpPr>
          <p:cNvPr id="6" name="Footer Placeholder 5">
            <a:extLst>
              <a:ext uri="{FF2B5EF4-FFF2-40B4-BE49-F238E27FC236}">
                <a16:creationId xmlns:a16="http://schemas.microsoft.com/office/drawing/2014/main" id="{F2C50A3D-C02B-8719-E721-2DA78615FC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AC32DE-088C-B181-F3AC-2C4F8E6CAD51}"/>
              </a:ext>
            </a:extLst>
          </p:cNvPr>
          <p:cNvSpPr>
            <a:spLocks noGrp="1"/>
          </p:cNvSpPr>
          <p:nvPr>
            <p:ph type="sldNum" sz="quarter" idx="12"/>
          </p:nvPr>
        </p:nvSpPr>
        <p:spPr/>
        <p:txBody>
          <a:bodyPr/>
          <a:lstStyle/>
          <a:p>
            <a:fld id="{5652126E-E2D6-43C5-AD8D-933F5BE4BE79}" type="slidenum">
              <a:rPr lang="en-GB" smtClean="0"/>
              <a:t>‹#›</a:t>
            </a:fld>
            <a:endParaRPr lang="en-GB"/>
          </a:p>
        </p:txBody>
      </p:sp>
    </p:spTree>
    <p:extLst>
      <p:ext uri="{BB962C8B-B14F-4D97-AF65-F5344CB8AC3E}">
        <p14:creationId xmlns:p14="http://schemas.microsoft.com/office/powerpoint/2010/main" val="39829849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F6F99-2570-4A9A-F7F1-8F52BEC59C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D943EA1-0F1E-4001-B249-5CECCA27C2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E3564A-0970-8F81-E770-56EBDB07EF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3D7A89-04BF-D973-FF2C-189248DD6B2D}"/>
              </a:ext>
            </a:extLst>
          </p:cNvPr>
          <p:cNvSpPr>
            <a:spLocks noGrp="1"/>
          </p:cNvSpPr>
          <p:nvPr>
            <p:ph type="dt" sz="half" idx="10"/>
          </p:nvPr>
        </p:nvSpPr>
        <p:spPr/>
        <p:txBody>
          <a:bodyPr/>
          <a:lstStyle/>
          <a:p>
            <a:fld id="{389206C7-4D72-4D10-810C-B85F97C93514}" type="datetimeFigureOut">
              <a:rPr lang="en-GB" smtClean="0"/>
              <a:t>13/03/2023</a:t>
            </a:fld>
            <a:endParaRPr lang="en-GB"/>
          </a:p>
        </p:txBody>
      </p:sp>
      <p:sp>
        <p:nvSpPr>
          <p:cNvPr id="6" name="Footer Placeholder 5">
            <a:extLst>
              <a:ext uri="{FF2B5EF4-FFF2-40B4-BE49-F238E27FC236}">
                <a16:creationId xmlns:a16="http://schemas.microsoft.com/office/drawing/2014/main" id="{DE3193C0-4DBD-6087-19B9-F1CB250ACA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47766B-4C5B-C01E-5700-AFAAD07449D4}"/>
              </a:ext>
            </a:extLst>
          </p:cNvPr>
          <p:cNvSpPr>
            <a:spLocks noGrp="1"/>
          </p:cNvSpPr>
          <p:nvPr>
            <p:ph type="sldNum" sz="quarter" idx="12"/>
          </p:nvPr>
        </p:nvSpPr>
        <p:spPr/>
        <p:txBody>
          <a:bodyPr/>
          <a:lstStyle/>
          <a:p>
            <a:fld id="{5652126E-E2D6-43C5-AD8D-933F5BE4BE79}" type="slidenum">
              <a:rPr lang="en-GB" smtClean="0"/>
              <a:t>‹#›</a:t>
            </a:fld>
            <a:endParaRPr lang="en-GB"/>
          </a:p>
        </p:txBody>
      </p:sp>
    </p:spTree>
    <p:extLst>
      <p:ext uri="{BB962C8B-B14F-4D97-AF65-F5344CB8AC3E}">
        <p14:creationId xmlns:p14="http://schemas.microsoft.com/office/powerpoint/2010/main" val="1493521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9B027-CD41-94C3-2B23-D2A8D9AC41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576782-4121-3256-1705-A2BD5610AF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00594-BB96-E385-48B2-F14FF9BAF3F1}"/>
              </a:ext>
            </a:extLst>
          </p:cNvPr>
          <p:cNvSpPr>
            <a:spLocks noGrp="1"/>
          </p:cNvSpPr>
          <p:nvPr>
            <p:ph type="dt" sz="half" idx="10"/>
          </p:nvPr>
        </p:nvSpPr>
        <p:spPr/>
        <p:txBody>
          <a:bodyPr/>
          <a:lstStyle/>
          <a:p>
            <a:fld id="{389206C7-4D72-4D10-810C-B85F97C93514}" type="datetimeFigureOut">
              <a:rPr lang="en-GB" smtClean="0"/>
              <a:t>13/03/2023</a:t>
            </a:fld>
            <a:endParaRPr lang="en-GB"/>
          </a:p>
        </p:txBody>
      </p:sp>
      <p:sp>
        <p:nvSpPr>
          <p:cNvPr id="5" name="Footer Placeholder 4">
            <a:extLst>
              <a:ext uri="{FF2B5EF4-FFF2-40B4-BE49-F238E27FC236}">
                <a16:creationId xmlns:a16="http://schemas.microsoft.com/office/drawing/2014/main" id="{40380752-716A-59E3-7C1C-CA725020B6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CCFDFC-A6BA-94D4-6BD8-B6E4E0EE04DD}"/>
              </a:ext>
            </a:extLst>
          </p:cNvPr>
          <p:cNvSpPr>
            <a:spLocks noGrp="1"/>
          </p:cNvSpPr>
          <p:nvPr>
            <p:ph type="sldNum" sz="quarter" idx="12"/>
          </p:nvPr>
        </p:nvSpPr>
        <p:spPr/>
        <p:txBody>
          <a:bodyPr/>
          <a:lstStyle/>
          <a:p>
            <a:fld id="{5652126E-E2D6-43C5-AD8D-933F5BE4BE79}" type="slidenum">
              <a:rPr lang="en-GB" smtClean="0"/>
              <a:t>‹#›</a:t>
            </a:fld>
            <a:endParaRPr lang="en-GB"/>
          </a:p>
        </p:txBody>
      </p:sp>
    </p:spTree>
    <p:extLst>
      <p:ext uri="{BB962C8B-B14F-4D97-AF65-F5344CB8AC3E}">
        <p14:creationId xmlns:p14="http://schemas.microsoft.com/office/powerpoint/2010/main" val="2438960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F2186F-853B-98EC-2B5E-9DE3DAD160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36721D-D594-13D9-2234-D9BA7EC64CB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A465D2-EF4D-B04D-EC8C-135D3633CEE2}"/>
              </a:ext>
            </a:extLst>
          </p:cNvPr>
          <p:cNvSpPr>
            <a:spLocks noGrp="1"/>
          </p:cNvSpPr>
          <p:nvPr>
            <p:ph type="dt" sz="half" idx="10"/>
          </p:nvPr>
        </p:nvSpPr>
        <p:spPr/>
        <p:txBody>
          <a:bodyPr/>
          <a:lstStyle/>
          <a:p>
            <a:fld id="{389206C7-4D72-4D10-810C-B85F97C93514}" type="datetimeFigureOut">
              <a:rPr lang="en-GB" smtClean="0"/>
              <a:t>13/03/2023</a:t>
            </a:fld>
            <a:endParaRPr lang="en-GB"/>
          </a:p>
        </p:txBody>
      </p:sp>
      <p:sp>
        <p:nvSpPr>
          <p:cNvPr id="5" name="Footer Placeholder 4">
            <a:extLst>
              <a:ext uri="{FF2B5EF4-FFF2-40B4-BE49-F238E27FC236}">
                <a16:creationId xmlns:a16="http://schemas.microsoft.com/office/drawing/2014/main" id="{4C2C31FD-6172-4FB0-F2E2-FF81CC5BE7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5EE651-B0F4-D412-CFA9-56FABE8E8BCF}"/>
              </a:ext>
            </a:extLst>
          </p:cNvPr>
          <p:cNvSpPr>
            <a:spLocks noGrp="1"/>
          </p:cNvSpPr>
          <p:nvPr>
            <p:ph type="sldNum" sz="quarter" idx="12"/>
          </p:nvPr>
        </p:nvSpPr>
        <p:spPr/>
        <p:txBody>
          <a:bodyPr/>
          <a:lstStyle/>
          <a:p>
            <a:fld id="{5652126E-E2D6-43C5-AD8D-933F5BE4BE79}" type="slidenum">
              <a:rPr lang="en-GB" smtClean="0"/>
              <a:t>‹#›</a:t>
            </a:fld>
            <a:endParaRPr lang="en-GB"/>
          </a:p>
        </p:txBody>
      </p:sp>
    </p:spTree>
    <p:extLst>
      <p:ext uri="{BB962C8B-B14F-4D97-AF65-F5344CB8AC3E}">
        <p14:creationId xmlns:p14="http://schemas.microsoft.com/office/powerpoint/2010/main" val="3029537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A39A13-BDC9-DCA7-A7B2-A2A5EAE9AD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ED2C55-68F6-1B79-14BF-2CAB5B2874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D10C82-249F-9CE7-DF25-DF50100E8D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9206C7-4D72-4D10-810C-B85F97C93514}" type="datetimeFigureOut">
              <a:rPr lang="en-GB" smtClean="0"/>
              <a:t>13/03/2023</a:t>
            </a:fld>
            <a:endParaRPr lang="en-GB"/>
          </a:p>
        </p:txBody>
      </p:sp>
      <p:sp>
        <p:nvSpPr>
          <p:cNvPr id="5" name="Footer Placeholder 4">
            <a:extLst>
              <a:ext uri="{FF2B5EF4-FFF2-40B4-BE49-F238E27FC236}">
                <a16:creationId xmlns:a16="http://schemas.microsoft.com/office/drawing/2014/main" id="{9B48B36D-BD98-48BC-ED5C-F269FA3C38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6E454FE-BC8D-9473-4909-3F6059FD8D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2126E-E2D6-43C5-AD8D-933F5BE4BE79}" type="slidenum">
              <a:rPr lang="en-GB" smtClean="0"/>
              <a:t>‹#›</a:t>
            </a:fld>
            <a:endParaRPr lang="en-GB"/>
          </a:p>
        </p:txBody>
      </p:sp>
    </p:spTree>
    <p:extLst>
      <p:ext uri="{BB962C8B-B14F-4D97-AF65-F5344CB8AC3E}">
        <p14:creationId xmlns:p14="http://schemas.microsoft.com/office/powerpoint/2010/main" val="26254025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apps.apple.com/us/app/uber-eats-food-delivery/id1058959277" TargetMode="External"/><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play.google.com/store/apps/details?id=com.ubercab.eats"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0CCCE-FDCE-65EF-BCF5-21318AF59D01}"/>
              </a:ext>
            </a:extLst>
          </p:cNvPr>
          <p:cNvSpPr>
            <a:spLocks noGrp="1"/>
          </p:cNvSpPr>
          <p:nvPr>
            <p:ph type="ctrTitle"/>
          </p:nvPr>
        </p:nvSpPr>
        <p:spPr/>
        <p:txBody>
          <a:bodyPr>
            <a:normAutofit fontScale="90000"/>
          </a:bodyPr>
          <a:lstStyle/>
          <a:p>
            <a:r>
              <a:rPr lang="en-GB" dirty="0"/>
              <a:t>Knowledge and Information Management Presentation in Uber Inc.</a:t>
            </a:r>
          </a:p>
        </p:txBody>
      </p:sp>
      <p:sp>
        <p:nvSpPr>
          <p:cNvPr id="3" name="Subtitle 2">
            <a:extLst>
              <a:ext uri="{FF2B5EF4-FFF2-40B4-BE49-F238E27FC236}">
                <a16:creationId xmlns:a16="http://schemas.microsoft.com/office/drawing/2014/main" id="{4E243D0F-DF53-1B5F-43EF-07F33C043994}"/>
              </a:ext>
            </a:extLst>
          </p:cNvPr>
          <p:cNvSpPr>
            <a:spLocks noGrp="1"/>
          </p:cNvSpPr>
          <p:nvPr>
            <p:ph type="subTitle" idx="1"/>
          </p:nvPr>
        </p:nvSpPr>
        <p:spPr/>
        <p:txBody>
          <a:bodyPr>
            <a:normAutofit fontScale="77500" lnSpcReduction="20000"/>
          </a:bodyPr>
          <a:lstStyle/>
          <a:p>
            <a:r>
              <a:rPr lang="en-GB" dirty="0"/>
              <a:t>Module code: Bmsw5106</a:t>
            </a:r>
          </a:p>
          <a:p>
            <a:r>
              <a:rPr lang="en-GB" dirty="0"/>
              <a:t>Student </a:t>
            </a:r>
            <a:r>
              <a:rPr lang="en-GB" dirty="0" err="1"/>
              <a:t>name:Giani</a:t>
            </a:r>
            <a:r>
              <a:rPr lang="en-GB" dirty="0"/>
              <a:t> Marian Paun</a:t>
            </a:r>
          </a:p>
          <a:p>
            <a:r>
              <a:rPr lang="en-GB" dirty="0"/>
              <a:t>Student id:1921086</a:t>
            </a:r>
          </a:p>
          <a:p>
            <a:r>
              <a:rPr lang="en-GB" dirty="0" err="1"/>
              <a:t>Lecturer:Dr</a:t>
            </a:r>
            <a:r>
              <a:rPr lang="en-GB" dirty="0"/>
              <a:t>. </a:t>
            </a:r>
            <a:r>
              <a:rPr lang="en-GB" dirty="0" err="1"/>
              <a:t>Sujeewa</a:t>
            </a:r>
            <a:r>
              <a:rPr lang="en-GB" dirty="0"/>
              <a:t> Herath</a:t>
            </a:r>
          </a:p>
          <a:p>
            <a:r>
              <a:rPr lang="en-GB" dirty="0" err="1"/>
              <a:t>Dr.</a:t>
            </a:r>
            <a:r>
              <a:rPr lang="en-GB" dirty="0"/>
              <a:t> Sampath Liyanage </a:t>
            </a:r>
          </a:p>
        </p:txBody>
      </p:sp>
    </p:spTree>
    <p:extLst>
      <p:ext uri="{BB962C8B-B14F-4D97-AF65-F5344CB8AC3E}">
        <p14:creationId xmlns:p14="http://schemas.microsoft.com/office/powerpoint/2010/main" val="1287869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 name="Rectangle 1047">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50" name="Group 1049">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051" name="Freeform: Shape 1050">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2" name="Rectangle 1051">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54" name="Rectangle 105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6" name="Isosceles Triangle 1055">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Uber Eats: Food Delivery - Apps on Google Play">
            <a:extLst>
              <a:ext uri="{FF2B5EF4-FFF2-40B4-BE49-F238E27FC236}">
                <a16:creationId xmlns:a16="http://schemas.microsoft.com/office/drawing/2014/main" id="{C91C7366-8512-13CD-7DDC-E902788CF86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735304" y="643467"/>
            <a:ext cx="5571065" cy="557106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399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57" name="Arc 205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059" name="Freeform: Shape 205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Uber Eats: Food Delivery - Apps on Google Play">
            <a:extLst>
              <a:ext uri="{FF2B5EF4-FFF2-40B4-BE49-F238E27FC236}">
                <a16:creationId xmlns:a16="http://schemas.microsoft.com/office/drawing/2014/main" id="{F23D9A25-20E1-08B6-9FC1-9D4519EE894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317945-941E-0584-2715-48D08C0081EF}"/>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dirty="0"/>
              <a:t>Uber Eats is the company's brand name for its meal delivery service. Uber Eats is their "food delivery platform that makes obtaining delicious food from your favorite local restaurants as easy as requesting a ride," according to the company's website. The Uber Eats Business Model is a multisided platform, just like its mother business.</a:t>
            </a:r>
          </a:p>
          <a:p>
            <a:pPr indent="-228600">
              <a:lnSpc>
                <a:spcPct val="90000"/>
              </a:lnSpc>
              <a:spcAft>
                <a:spcPts val="600"/>
              </a:spcAft>
              <a:buFont typeface="Arial" panose="020B0604020202020204" pitchFamily="34" charset="0"/>
              <a:buChar char="•"/>
            </a:pPr>
            <a:r>
              <a:rPr lang="en-US" b="0" i="0" dirty="0">
                <a:solidFill>
                  <a:srgbClr val="000000"/>
                </a:solidFill>
                <a:effectLst/>
              </a:rPr>
              <a:t>The purpose of Uber Eats, accessed mainly through its app available for </a:t>
            </a:r>
            <a:r>
              <a:rPr lang="en-US" b="0" i="0" u="none" strike="noStrike" dirty="0">
                <a:solidFill>
                  <a:srgbClr val="00C9E0"/>
                </a:solidFill>
                <a:effectLst/>
                <a:hlinkClick r:id="rId3"/>
              </a:rPr>
              <a:t>iOS</a:t>
            </a:r>
            <a:r>
              <a:rPr lang="en-US" b="0" i="0" dirty="0">
                <a:solidFill>
                  <a:srgbClr val="000000"/>
                </a:solidFill>
                <a:effectLst/>
              </a:rPr>
              <a:t> and </a:t>
            </a:r>
            <a:r>
              <a:rPr lang="en-US" b="0" i="0" u="none" strike="noStrike" dirty="0">
                <a:solidFill>
                  <a:srgbClr val="00C9E0"/>
                </a:solidFill>
                <a:effectLst/>
                <a:hlinkClick r:id="rId4"/>
              </a:rPr>
              <a:t>Android</a:t>
            </a:r>
            <a:r>
              <a:rPr lang="en-US" b="0" i="0" dirty="0">
                <a:solidFill>
                  <a:srgbClr val="000000"/>
                </a:solidFill>
                <a:effectLst/>
              </a:rPr>
              <a:t>, is to connect its users with a range of local restaurants, by displaying the food places’ menus on users’ smartphone screens, and delivering the chosen dish to their doors.</a:t>
            </a:r>
            <a:endParaRPr lang="en-US" dirty="0"/>
          </a:p>
        </p:txBody>
      </p:sp>
    </p:spTree>
    <p:extLst>
      <p:ext uri="{BB962C8B-B14F-4D97-AF65-F5344CB8AC3E}">
        <p14:creationId xmlns:p14="http://schemas.microsoft.com/office/powerpoint/2010/main" val="993717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81" name="Group 3080">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3082" name="Freeform: Shape 3081">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5" name="Rectangle 308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Isosceles Triangle 3086">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Uber Eats Business Model Customer Segments">
            <a:extLst>
              <a:ext uri="{FF2B5EF4-FFF2-40B4-BE49-F238E27FC236}">
                <a16:creationId xmlns:a16="http://schemas.microsoft.com/office/drawing/2014/main" id="{949442B1-2727-24F2-4D39-F93EC14597E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43942" y="643467"/>
            <a:ext cx="9904115" cy="557106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098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5" name="Freeform: Shape 4104">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7" name="Rectangle 4106">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Freeform: Shape 4110">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13" name="Isosceles Triangle 4112">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Uber Eats Business Model Canvas">
            <a:extLst>
              <a:ext uri="{FF2B5EF4-FFF2-40B4-BE49-F238E27FC236}">
                <a16:creationId xmlns:a16="http://schemas.microsoft.com/office/drawing/2014/main" id="{7FAF0DE9-7EFF-DBD4-2D1D-9DE6FBF0307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43942" y="643467"/>
            <a:ext cx="9904115" cy="557106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4115" name="Isosceles Triangle 4114">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21438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8EE07FC9-5F61-348F-7F14-8816885F3366}"/>
              </a:ext>
            </a:extLst>
          </p:cNvPr>
          <p:cNvGraphicFramePr/>
          <p:nvPr>
            <p:extLst>
              <p:ext uri="{D42A27DB-BD31-4B8C-83A1-F6EECF244321}">
                <p14:modId xmlns:p14="http://schemas.microsoft.com/office/powerpoint/2010/main" val="3301889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0683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extBox 1">
            <a:extLst>
              <a:ext uri="{FF2B5EF4-FFF2-40B4-BE49-F238E27FC236}">
                <a16:creationId xmlns:a16="http://schemas.microsoft.com/office/drawing/2014/main" id="{F5EFC8A6-8850-128D-7509-D239B900A105}"/>
              </a:ext>
            </a:extLst>
          </p:cNvPr>
          <p:cNvSpPr txBox="1"/>
          <p:nvPr/>
        </p:nvSpPr>
        <p:spPr>
          <a:xfrm>
            <a:off x="838200" y="1825625"/>
            <a:ext cx="5387502"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100"/>
              <a:t>Uber eats Strengths </a:t>
            </a: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r>
              <a:rPr lang="en-US" sz="1100"/>
              <a:t>Financial support: Uber Eats is not in great danger of going bankrupt because its parent company, Uber Technologies Inc., is backing it; entrepreneurs are most likely to do this when money isn't pouring in;</a:t>
            </a:r>
          </a:p>
          <a:p>
            <a:pPr indent="-228600">
              <a:lnSpc>
                <a:spcPct val="90000"/>
              </a:lnSpc>
              <a:spcAft>
                <a:spcPts val="600"/>
              </a:spcAft>
              <a:buFont typeface="Arial" panose="020B0604020202020204" pitchFamily="34" charset="0"/>
              <a:buChar char="•"/>
            </a:pPr>
            <a:r>
              <a:rPr lang="en-US" sz="1100"/>
              <a:t>Evaluation of restaurants: Similar to Uber's ride-share service app, the app's star rating system allows users to see which restaurants are more likely to deliver food without any problems.</a:t>
            </a: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r>
              <a:rPr lang="en-US" sz="1100"/>
              <a:t>Uber eats Weaknesses </a:t>
            </a:r>
          </a:p>
          <a:p>
            <a:pPr indent="-228600">
              <a:lnSpc>
                <a:spcPct val="90000"/>
              </a:lnSpc>
              <a:spcAft>
                <a:spcPts val="600"/>
              </a:spcAft>
              <a:buFont typeface="Arial" panose="020B0604020202020204" pitchFamily="34" charset="0"/>
              <a:buChar char="•"/>
            </a:pPr>
            <a:r>
              <a:rPr lang="en-US" sz="1100"/>
              <a:t>Human resource: Due to its reliance on people, Uber Eats is susceptible to dishonest, careless, or negligent delivery personnel, which could lead to poorly rated deliveries;</a:t>
            </a:r>
          </a:p>
          <a:p>
            <a:pPr indent="-228600">
              <a:lnSpc>
                <a:spcPct val="90000"/>
              </a:lnSpc>
              <a:spcAft>
                <a:spcPts val="600"/>
              </a:spcAft>
              <a:buFont typeface="Arial" panose="020B0604020202020204" pitchFamily="34" charset="0"/>
              <a:buChar char="•"/>
            </a:pPr>
            <a:r>
              <a:rPr lang="en-US" sz="1100"/>
              <a:t>Customer service: Although the client is typically reimbursed for the cost of defective deliveries — typically, of course, depending on the circumstance - customer care via the app should be improved. Customers frequently express dissatisfaction with the speed of customer service at Uber Eats;</a:t>
            </a:r>
          </a:p>
          <a:p>
            <a:pPr indent="-228600">
              <a:lnSpc>
                <a:spcPct val="90000"/>
              </a:lnSpc>
              <a:spcAft>
                <a:spcPts val="600"/>
              </a:spcAft>
              <a:buFont typeface="Arial" panose="020B0604020202020204" pitchFamily="34" charset="0"/>
              <a:buChar char="•"/>
            </a:pPr>
            <a:r>
              <a:rPr lang="en-US" sz="1100"/>
              <a:t>Poor pay: Similar to the problem with Uber's ride-sharing app, deliverymen employed by Uber Eats frequently gripe about the excessive percentage of the price that Uber takes from each delivery separately.</a:t>
            </a:r>
          </a:p>
        </p:txBody>
      </p:sp>
      <p:pic>
        <p:nvPicPr>
          <p:cNvPr id="5122" name="Picture 2" descr="Strength weakness road sign Stock Photo by ©kikkerdirk 79365196">
            <a:extLst>
              <a:ext uri="{FF2B5EF4-FFF2-40B4-BE49-F238E27FC236}">
                <a16:creationId xmlns:a16="http://schemas.microsoft.com/office/drawing/2014/main" id="{EB409BD6-1090-A4BA-F694-8DDC64FC8FE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552" r="12048"/>
          <a:stretch/>
        </p:blipFill>
        <p:spPr bwMode="auto">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
        <p:nvSpPr>
          <p:cNvPr id="5129"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131"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0555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1D100041-6DC9-1795-67AF-D0787E4D27E9}"/>
              </a:ext>
            </a:extLst>
          </p:cNvPr>
          <p:cNvSpPr txBox="1"/>
          <p:nvPr/>
        </p:nvSpPr>
        <p:spPr>
          <a:xfrm>
            <a:off x="5370153" y="1526033"/>
            <a:ext cx="5536397" cy="393528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dirty="0"/>
              <a:t>Recommendations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For uber eats cannot be much recommendations because already their MIS system it is working very well and this is shown by the numbers that their make early .</a:t>
            </a:r>
          </a:p>
          <a:p>
            <a:pPr indent="-228600">
              <a:lnSpc>
                <a:spcPct val="90000"/>
              </a:lnSpc>
              <a:spcAft>
                <a:spcPts val="600"/>
              </a:spcAft>
              <a:buFont typeface="Arial" panose="020B0604020202020204" pitchFamily="34" charset="0"/>
              <a:buChar char="•"/>
            </a:pPr>
            <a:r>
              <a:rPr lang="en-US" dirty="0"/>
              <a:t>Uber Eats need to be more carefully with their customers because in the future the other delivery apps that currently work in the U.K. can take a big slice of the customers just on the fact that they have a better customers service than Uber.</a:t>
            </a:r>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416087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6FEFFA-7A05-0F20-0B37-3637D16BF029}"/>
              </a:ext>
            </a:extLst>
          </p:cNvPr>
          <p:cNvSpPr txBox="1"/>
          <p:nvPr/>
        </p:nvSpPr>
        <p:spPr>
          <a:xfrm>
            <a:off x="678427" y="1012722"/>
            <a:ext cx="10156722" cy="1477328"/>
          </a:xfrm>
          <a:prstGeom prst="rect">
            <a:avLst/>
          </a:prstGeom>
          <a:noFill/>
        </p:spPr>
        <p:txBody>
          <a:bodyPr wrap="square" rtlCol="0">
            <a:spAutoFit/>
          </a:bodyPr>
          <a:lstStyle/>
          <a:p>
            <a:r>
              <a:rPr lang="en-GB" dirty="0"/>
              <a:t>References </a:t>
            </a:r>
          </a:p>
          <a:p>
            <a:r>
              <a:rPr lang="en-US" dirty="0">
                <a:effectLst/>
              </a:rPr>
              <a:t>Says:, E.J. (2023) </a:t>
            </a:r>
            <a:r>
              <a:rPr lang="en-US" i="1" dirty="0">
                <a:effectLst/>
              </a:rPr>
              <a:t>Uber eats business model</a:t>
            </a:r>
            <a:r>
              <a:rPr lang="en-US" dirty="0">
                <a:effectLst/>
              </a:rPr>
              <a:t>, </a:t>
            </a:r>
            <a:r>
              <a:rPr lang="en-US" i="1" dirty="0">
                <a:effectLst/>
              </a:rPr>
              <a:t>Business Model Analyst</a:t>
            </a:r>
            <a:r>
              <a:rPr lang="en-US" dirty="0">
                <a:effectLst/>
              </a:rPr>
              <a:t>. Available at: https://businessmodelanalyst.com/uber-eats-business-model/amp/ (Accessed: March 13, 2023). </a:t>
            </a:r>
          </a:p>
          <a:p>
            <a:r>
              <a:rPr lang="en-US" i="1" dirty="0">
                <a:effectLst/>
              </a:rPr>
              <a:t>Uber Blog</a:t>
            </a:r>
            <a:r>
              <a:rPr lang="en-US" dirty="0">
                <a:effectLst/>
              </a:rPr>
              <a:t>. Available at: https://www.uber.com/en-GB/blog/business/ (Accessed: March 13, 2023). </a:t>
            </a:r>
          </a:p>
          <a:p>
            <a:endParaRPr lang="en-GB" dirty="0"/>
          </a:p>
        </p:txBody>
      </p:sp>
    </p:spTree>
    <p:extLst>
      <p:ext uri="{BB962C8B-B14F-4D97-AF65-F5344CB8AC3E}">
        <p14:creationId xmlns:p14="http://schemas.microsoft.com/office/powerpoint/2010/main" val="27852521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69</TotalTime>
  <Words>720</Words>
  <Application>Microsoft Office PowerPoint</Application>
  <PresentationFormat>Widescreen</PresentationFormat>
  <Paragraphs>30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Knowledge and Information Management Presentation in Uber Inc.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Presentation in Uber Inc.</dc:title>
  <dc:creator>Giani Paun (1921086)</dc:creator>
  <cp:lastModifiedBy>Giani Paun (1921086)</cp:lastModifiedBy>
  <cp:revision>2</cp:revision>
  <dcterms:created xsi:type="dcterms:W3CDTF">2023-03-12T22:50:42Z</dcterms:created>
  <dcterms:modified xsi:type="dcterms:W3CDTF">2023-03-13T00:00:35Z</dcterms:modified>
</cp:coreProperties>
</file>