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277" r:id="rId2"/>
    <p:sldId id="354" r:id="rId3"/>
    <p:sldId id="355" r:id="rId4"/>
    <p:sldId id="356" r:id="rId5"/>
    <p:sldId id="357" r:id="rId6"/>
    <p:sldId id="358" r:id="rId7"/>
    <p:sldId id="359" r:id="rId8"/>
    <p:sldId id="360" r:id="rId9"/>
    <p:sldId id="361" r:id="rId10"/>
    <p:sldId id="362" r:id="rId11"/>
    <p:sldId id="363" r:id="rId12"/>
    <p:sldId id="364" r:id="rId13"/>
    <p:sldId id="366" r:id="rId14"/>
    <p:sldId id="367" r:id="rId15"/>
    <p:sldId id="368" r:id="rId16"/>
    <p:sldId id="369" r:id="rId17"/>
    <p:sldId id="370" r:id="rId18"/>
    <p:sldId id="372" r:id="rId19"/>
    <p:sldId id="373" r:id="rId20"/>
    <p:sldId id="374" r:id="rId21"/>
    <p:sldId id="375" r:id="rId22"/>
    <p:sldId id="377" r:id="rId23"/>
    <p:sldId id="378" r:id="rId24"/>
    <p:sldId id="379" r:id="rId25"/>
    <p:sldId id="352" r:id="rId2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55" autoAdjust="0"/>
    <p:restoredTop sz="93433" autoAdjust="0"/>
  </p:normalViewPr>
  <p:slideViewPr>
    <p:cSldViewPr>
      <p:cViewPr varScale="1">
        <p:scale>
          <a:sx n="68" d="100"/>
          <a:sy n="68" d="100"/>
        </p:scale>
        <p:origin x="135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Rot="1" noChangeAspect="1" noChangeArrowheads="1" noTextEdit="1"/>
          </p:cNvSpPr>
          <p:nvPr>
            <p:ph type="sldImg"/>
          </p:nvPr>
        </p:nvSpPr>
        <p:spPr>
          <a:xfrm>
            <a:off x="1150938" y="692150"/>
            <a:ext cx="4556125" cy="3416300"/>
          </a:xfrm>
          <a:ln cap="flat"/>
        </p:spPr>
      </p:sp>
      <p:sp>
        <p:nvSpPr>
          <p:cNvPr id="11267"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10423140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Rot="1" noChangeAspect="1" noChangeArrowheads="1" noTextEdit="1"/>
          </p:cNvSpPr>
          <p:nvPr>
            <p:ph type="sldImg"/>
          </p:nvPr>
        </p:nvSpPr>
        <p:spPr>
          <a:xfrm>
            <a:off x="1150938" y="692150"/>
            <a:ext cx="4556125" cy="3416300"/>
          </a:xfrm>
          <a:ln cap="flat"/>
        </p:spPr>
      </p:sp>
      <p:sp>
        <p:nvSpPr>
          <p:cNvPr id="142339"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31871265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2"/>
          <p:cNvSpPr>
            <a:spLocks noGrp="1" noRot="1" noChangeAspect="1" noChangeArrowheads="1" noTextEdit="1"/>
          </p:cNvSpPr>
          <p:nvPr>
            <p:ph type="sldImg"/>
          </p:nvPr>
        </p:nvSpPr>
        <p:spPr>
          <a:xfrm>
            <a:off x="1150938" y="692150"/>
            <a:ext cx="4556125" cy="3416300"/>
          </a:xfrm>
          <a:ln cap="flat"/>
        </p:spPr>
      </p:sp>
      <p:sp>
        <p:nvSpPr>
          <p:cNvPr id="144387"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9551018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2"/>
          <p:cNvSpPr>
            <a:spLocks noGrp="1" noRot="1" noChangeAspect="1" noChangeArrowheads="1" noTextEdit="1"/>
          </p:cNvSpPr>
          <p:nvPr>
            <p:ph type="sldImg"/>
          </p:nvPr>
        </p:nvSpPr>
        <p:spPr>
          <a:xfrm>
            <a:off x="1150938" y="692150"/>
            <a:ext cx="4556125" cy="3416300"/>
          </a:xfrm>
          <a:ln cap="flat"/>
        </p:spPr>
      </p:sp>
      <p:sp>
        <p:nvSpPr>
          <p:cNvPr id="146435"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35574908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2"/>
          <p:cNvSpPr>
            <a:spLocks noGrp="1" noRot="1" noChangeAspect="1" noChangeArrowheads="1" noTextEdit="1"/>
          </p:cNvSpPr>
          <p:nvPr>
            <p:ph type="sldImg"/>
          </p:nvPr>
        </p:nvSpPr>
        <p:spPr>
          <a:xfrm>
            <a:off x="1150938" y="692150"/>
            <a:ext cx="4556125" cy="3416300"/>
          </a:xfrm>
          <a:ln cap="flat"/>
        </p:spPr>
      </p:sp>
      <p:sp>
        <p:nvSpPr>
          <p:cNvPr id="148483"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29725330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p:cNvSpPr>
            <a:spLocks noGrp="1" noRot="1" noChangeAspect="1" noChangeArrowheads="1" noTextEdit="1"/>
          </p:cNvSpPr>
          <p:nvPr>
            <p:ph type="sldImg"/>
          </p:nvPr>
        </p:nvSpPr>
        <p:spPr>
          <a:xfrm>
            <a:off x="1150938" y="692150"/>
            <a:ext cx="4556125" cy="3416300"/>
          </a:xfrm>
          <a:ln cap="flat"/>
        </p:spPr>
      </p:sp>
      <p:sp>
        <p:nvSpPr>
          <p:cNvPr id="150531"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28819095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2"/>
          <p:cNvSpPr>
            <a:spLocks noGrp="1" noRot="1" noChangeAspect="1" noChangeArrowheads="1" noTextEdit="1"/>
          </p:cNvSpPr>
          <p:nvPr>
            <p:ph type="sldImg"/>
          </p:nvPr>
        </p:nvSpPr>
        <p:spPr>
          <a:xfrm>
            <a:off x="1150938" y="692150"/>
            <a:ext cx="4556125" cy="3416300"/>
          </a:xfrm>
          <a:ln cap="flat"/>
        </p:spPr>
      </p:sp>
      <p:sp>
        <p:nvSpPr>
          <p:cNvPr id="152579"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23673622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Rot="1" noChangeAspect="1" noChangeArrowheads="1" noTextEdit="1"/>
          </p:cNvSpPr>
          <p:nvPr>
            <p:ph type="sldImg"/>
          </p:nvPr>
        </p:nvSpPr>
        <p:spPr>
          <a:xfrm>
            <a:off x="1150938" y="692150"/>
            <a:ext cx="4556125" cy="3416300"/>
          </a:xfrm>
          <a:ln cap="flat"/>
        </p:spPr>
      </p:sp>
      <p:sp>
        <p:nvSpPr>
          <p:cNvPr id="154627"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23624321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2"/>
          <p:cNvSpPr>
            <a:spLocks noGrp="1" noRot="1" noChangeAspect="1" noChangeArrowheads="1" noTextEdit="1"/>
          </p:cNvSpPr>
          <p:nvPr>
            <p:ph type="sldImg"/>
          </p:nvPr>
        </p:nvSpPr>
        <p:spPr>
          <a:xfrm>
            <a:off x="1150938" y="692150"/>
            <a:ext cx="4556125" cy="3416300"/>
          </a:xfrm>
          <a:ln cap="flat"/>
        </p:spPr>
      </p:sp>
      <p:sp>
        <p:nvSpPr>
          <p:cNvPr id="156675"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34779343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Rot="1" noChangeAspect="1" noChangeArrowheads="1" noTextEdit="1"/>
          </p:cNvSpPr>
          <p:nvPr>
            <p:ph type="sldImg"/>
          </p:nvPr>
        </p:nvSpPr>
        <p:spPr>
          <a:xfrm>
            <a:off x="1150938" y="692150"/>
            <a:ext cx="4556125" cy="3416300"/>
          </a:xfrm>
          <a:ln cap="flat"/>
        </p:spPr>
      </p:sp>
      <p:sp>
        <p:nvSpPr>
          <p:cNvPr id="158723"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10030503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2"/>
          <p:cNvSpPr>
            <a:spLocks noGrp="1" noRot="1" noChangeAspect="1" noChangeArrowheads="1" noTextEdit="1"/>
          </p:cNvSpPr>
          <p:nvPr>
            <p:ph type="sldImg"/>
          </p:nvPr>
        </p:nvSpPr>
        <p:spPr>
          <a:xfrm>
            <a:off x="1150938" y="692150"/>
            <a:ext cx="4556125" cy="3416300"/>
          </a:xfrm>
          <a:ln cap="flat"/>
        </p:spPr>
      </p:sp>
      <p:sp>
        <p:nvSpPr>
          <p:cNvPr id="160771"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42277998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2"/>
          <p:cNvSpPr>
            <a:spLocks noGrp="1" noRot="1" noChangeAspect="1" noChangeArrowheads="1" noTextEdit="1"/>
          </p:cNvSpPr>
          <p:nvPr>
            <p:ph type="sldImg"/>
          </p:nvPr>
        </p:nvSpPr>
        <p:spPr>
          <a:xfrm>
            <a:off x="1150938" y="692150"/>
            <a:ext cx="4556125" cy="3416300"/>
          </a:xfrm>
          <a:ln cap="flat"/>
        </p:spPr>
      </p:sp>
      <p:sp>
        <p:nvSpPr>
          <p:cNvPr id="162819"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40762979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2"/>
          <p:cNvSpPr>
            <a:spLocks noGrp="1" noRot="1" noChangeAspect="1" noChangeArrowheads="1" noTextEdit="1"/>
          </p:cNvSpPr>
          <p:nvPr>
            <p:ph type="sldImg"/>
          </p:nvPr>
        </p:nvSpPr>
        <p:spPr>
          <a:xfrm>
            <a:off x="1150938" y="692150"/>
            <a:ext cx="4556125" cy="3416300"/>
          </a:xfrm>
          <a:ln cap="flat"/>
        </p:spPr>
      </p:sp>
      <p:sp>
        <p:nvSpPr>
          <p:cNvPr id="164867"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24418226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Rot="1" noChangeAspect="1" noChangeArrowheads="1" noTextEdit="1"/>
          </p:cNvSpPr>
          <p:nvPr>
            <p:ph type="sldImg"/>
          </p:nvPr>
        </p:nvSpPr>
        <p:spPr>
          <a:xfrm>
            <a:off x="1150938" y="692150"/>
            <a:ext cx="4556125" cy="3416300"/>
          </a:xfrm>
          <a:ln cap="flat"/>
        </p:spPr>
      </p:sp>
      <p:sp>
        <p:nvSpPr>
          <p:cNvPr id="166915"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27611686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Rectangle 1026"/>
          <p:cNvSpPr>
            <a:spLocks noGrp="1" noRot="1" noChangeAspect="1" noChangeArrowheads="1" noTextEdit="1"/>
          </p:cNvSpPr>
          <p:nvPr>
            <p:ph type="sldImg"/>
          </p:nvPr>
        </p:nvSpPr>
        <p:spPr>
          <a:xfrm>
            <a:off x="1150938" y="692150"/>
            <a:ext cx="4556125" cy="3416300"/>
          </a:xfrm>
          <a:ln cap="flat"/>
        </p:spPr>
      </p:sp>
      <p:sp>
        <p:nvSpPr>
          <p:cNvPr id="171011" name="Rectangle 1027"/>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23083145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2"/>
          <p:cNvSpPr>
            <a:spLocks noGrp="1" noRot="1" noChangeAspect="1" noChangeArrowheads="1" noTextEdit="1"/>
          </p:cNvSpPr>
          <p:nvPr>
            <p:ph type="sldImg"/>
          </p:nvPr>
        </p:nvSpPr>
        <p:spPr>
          <a:xfrm>
            <a:off x="1150938" y="692150"/>
            <a:ext cx="4556125" cy="3416300"/>
          </a:xfrm>
          <a:ln cap="flat"/>
        </p:spPr>
      </p:sp>
      <p:sp>
        <p:nvSpPr>
          <p:cNvPr id="173059"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36497386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p:cNvSpPr>
            <a:spLocks noGrp="1" noRot="1" noChangeAspect="1" noChangeArrowheads="1" noTextEdit="1"/>
          </p:cNvSpPr>
          <p:nvPr>
            <p:ph type="sldImg"/>
          </p:nvPr>
        </p:nvSpPr>
        <p:spPr>
          <a:xfrm>
            <a:off x="1150938" y="692150"/>
            <a:ext cx="4556125" cy="3416300"/>
          </a:xfrm>
          <a:ln cap="flat"/>
        </p:spPr>
      </p:sp>
      <p:sp>
        <p:nvSpPr>
          <p:cNvPr id="175107"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39654584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19/03/2022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19/03/2022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19/03/2022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19/03/2022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19/03/2022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19/03/2022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19/03/2022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19/03/2022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19/03/2022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19/03/2022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19/03/2022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19/03/2022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LCBB6002</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International Financial Management</a:t>
            </a:r>
          </a:p>
          <a:p>
            <a:pPr eaLnBrk="1" hangingPunct="1"/>
            <a:r>
              <a:rPr lang="en-GB" altLang="en-US" dirty="0">
                <a:solidFill>
                  <a:schemeClr val="accent2"/>
                </a:solidFill>
              </a:rPr>
              <a:t>Week </a:t>
            </a:r>
            <a:r>
              <a:rPr lang="en-GB" altLang="en-US" dirty="0" smtClean="0">
                <a:solidFill>
                  <a:schemeClr val="accent2"/>
                </a:solidFill>
              </a:rPr>
              <a:t>6</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GB" altLang="en-US" b="1" dirty="0" smtClean="0">
                <a:solidFill>
                  <a:schemeClr val="accent2"/>
                </a:solidFill>
              </a:rPr>
              <a:t>Lecture 6.2 – </a:t>
            </a:r>
            <a:r>
              <a:rPr lang="en-GB" altLang="en-US" b="1" dirty="0">
                <a:solidFill>
                  <a:schemeClr val="accent2"/>
                </a:solidFill>
              </a:rPr>
              <a:t>MNCs Management and Control of Working Capital</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6" name="Rectangle 6"/>
          <p:cNvSpPr>
            <a:spLocks noGrp="1" noChangeArrowheads="1"/>
          </p:cNvSpPr>
          <p:nvPr>
            <p:ph type="title"/>
          </p:nvPr>
        </p:nvSpPr>
        <p:spPr>
          <a:xfrm>
            <a:off x="657226" y="212724"/>
            <a:ext cx="6629400" cy="623988"/>
          </a:xfrm>
        </p:spPr>
        <p:txBody>
          <a:bodyPr/>
          <a:lstStyle/>
          <a:p>
            <a:r>
              <a:rPr lang="en-US" altLang="en-US" sz="3200" dirty="0" smtClean="0"/>
              <a:t>Session </a:t>
            </a:r>
            <a:r>
              <a:rPr lang="en-US" altLang="en-US" sz="3200" dirty="0"/>
              <a:t>Objectives</a:t>
            </a:r>
          </a:p>
        </p:txBody>
      </p:sp>
      <p:sp>
        <p:nvSpPr>
          <p:cNvPr id="10247" name="Rectangle 7"/>
          <p:cNvSpPr>
            <a:spLocks noGrp="1" noChangeArrowheads="1"/>
          </p:cNvSpPr>
          <p:nvPr>
            <p:ph type="body" idx="1"/>
          </p:nvPr>
        </p:nvSpPr>
        <p:spPr>
          <a:xfrm>
            <a:off x="251520" y="836712"/>
            <a:ext cx="8589640" cy="4655914"/>
          </a:xfrm>
        </p:spPr>
        <p:txBody>
          <a:bodyPr/>
          <a:lstStyle/>
          <a:p>
            <a:pPr>
              <a:lnSpc>
                <a:spcPct val="100000"/>
              </a:lnSpc>
              <a:buFont typeface="Wingdings" panose="05000000000000000000" pitchFamily="2" charset="2"/>
              <a:buChar char="§"/>
            </a:pPr>
            <a:r>
              <a:rPr lang="en-US" altLang="en-US" dirty="0"/>
              <a:t>To explain the difference between a subsidiary perspective and a parent perspective in </a:t>
            </a:r>
            <a:r>
              <a:rPr lang="en-US" altLang="en-US" dirty="0" err="1" smtClean="0"/>
              <a:t>analysing</a:t>
            </a:r>
            <a:r>
              <a:rPr lang="en-US" altLang="en-US" dirty="0" smtClean="0"/>
              <a:t> </a:t>
            </a:r>
            <a:r>
              <a:rPr lang="en-US" altLang="en-US" dirty="0"/>
              <a:t>cash flows;</a:t>
            </a:r>
          </a:p>
          <a:p>
            <a:pPr>
              <a:lnSpc>
                <a:spcPct val="100000"/>
              </a:lnSpc>
              <a:buFont typeface="Wingdings" panose="05000000000000000000" pitchFamily="2" charset="2"/>
              <a:buChar char="§"/>
            </a:pPr>
            <a:r>
              <a:rPr lang="en-US" altLang="en-US" dirty="0"/>
              <a:t>To explain the various techniques used to </a:t>
            </a:r>
            <a:r>
              <a:rPr lang="en-US" altLang="en-US" dirty="0" err="1" smtClean="0"/>
              <a:t>optimise</a:t>
            </a:r>
            <a:r>
              <a:rPr lang="en-US" altLang="en-US" dirty="0" smtClean="0"/>
              <a:t> </a:t>
            </a:r>
            <a:r>
              <a:rPr lang="en-US" altLang="en-US" dirty="0"/>
              <a:t>cash flows;</a:t>
            </a:r>
          </a:p>
          <a:p>
            <a:pPr>
              <a:lnSpc>
                <a:spcPct val="100000"/>
              </a:lnSpc>
              <a:buFont typeface="Wingdings" panose="05000000000000000000" pitchFamily="2" charset="2"/>
              <a:buChar char="§"/>
            </a:pPr>
            <a:r>
              <a:rPr lang="en-US" altLang="en-US" dirty="0"/>
              <a:t>To explain common complications in </a:t>
            </a:r>
            <a:r>
              <a:rPr lang="en-US" altLang="en-US" dirty="0" err="1" smtClean="0"/>
              <a:t>optimising</a:t>
            </a:r>
            <a:r>
              <a:rPr lang="en-US" altLang="en-US" dirty="0" smtClean="0"/>
              <a:t> </a:t>
            </a:r>
            <a:r>
              <a:rPr lang="en-US" altLang="en-US" dirty="0"/>
              <a:t>cash flows; and</a:t>
            </a:r>
          </a:p>
          <a:p>
            <a:pPr>
              <a:lnSpc>
                <a:spcPct val="100000"/>
              </a:lnSpc>
              <a:buFont typeface="Wingdings" panose="05000000000000000000" pitchFamily="2" charset="2"/>
              <a:buChar char="§"/>
            </a:pPr>
            <a:r>
              <a:rPr lang="en-US" altLang="en-US" dirty="0"/>
              <a:t>To explain the potential benefits and risks of foreign investments.</a:t>
            </a:r>
          </a:p>
        </p:txBody>
      </p:sp>
    </p:spTree>
    <p:extLst>
      <p:ext uri="{BB962C8B-B14F-4D97-AF65-F5344CB8AC3E}">
        <p14:creationId xmlns:p14="http://schemas.microsoft.com/office/powerpoint/2010/main" val="249765911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247">
                                            <p:txEl>
                                              <p:pRg st="0" end="0"/>
                                            </p:txEl>
                                          </p:spTgt>
                                        </p:tgtEl>
                                        <p:attrNameLst>
                                          <p:attrName>style.visibility</p:attrName>
                                        </p:attrNameLst>
                                      </p:cBhvr>
                                      <p:to>
                                        <p:strVal val="visible"/>
                                      </p:to>
                                    </p:set>
                                    <p:animEffect transition="in" filter="wipe(left)">
                                      <p:cBhvr>
                                        <p:cTn id="7" dur="500"/>
                                        <p:tgtEl>
                                          <p:spTgt spid="1024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247">
                                            <p:txEl>
                                              <p:pRg st="1" end="1"/>
                                            </p:txEl>
                                          </p:spTgt>
                                        </p:tgtEl>
                                        <p:attrNameLst>
                                          <p:attrName>style.visibility</p:attrName>
                                        </p:attrNameLst>
                                      </p:cBhvr>
                                      <p:to>
                                        <p:strVal val="visible"/>
                                      </p:to>
                                    </p:set>
                                    <p:animEffect transition="in" filter="wipe(left)">
                                      <p:cBhvr>
                                        <p:cTn id="12" dur="500"/>
                                        <p:tgtEl>
                                          <p:spTgt spid="1024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247">
                                            <p:txEl>
                                              <p:pRg st="2" end="2"/>
                                            </p:txEl>
                                          </p:spTgt>
                                        </p:tgtEl>
                                        <p:attrNameLst>
                                          <p:attrName>style.visibility</p:attrName>
                                        </p:attrNameLst>
                                      </p:cBhvr>
                                      <p:to>
                                        <p:strVal val="visible"/>
                                      </p:to>
                                    </p:set>
                                    <p:animEffect transition="in" filter="wipe(left)">
                                      <p:cBhvr>
                                        <p:cTn id="17" dur="500"/>
                                        <p:tgtEl>
                                          <p:spTgt spid="1024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0247">
                                            <p:txEl>
                                              <p:pRg st="3" end="3"/>
                                            </p:txEl>
                                          </p:spTgt>
                                        </p:tgtEl>
                                        <p:attrNameLst>
                                          <p:attrName>style.visibility</p:attrName>
                                        </p:attrNameLst>
                                      </p:cBhvr>
                                      <p:to>
                                        <p:strVal val="visible"/>
                                      </p:to>
                                    </p:set>
                                    <p:animEffect transition="in" filter="wipe(left)">
                                      <p:cBhvr>
                                        <p:cTn id="22" dur="500"/>
                                        <p:tgtEl>
                                          <p:spTgt spid="1024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7"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1318" name="Rectangle 6"/>
          <p:cNvSpPr>
            <a:spLocks noGrp="1" noChangeArrowheads="1"/>
          </p:cNvSpPr>
          <p:nvPr>
            <p:ph type="title"/>
          </p:nvPr>
        </p:nvSpPr>
        <p:spPr>
          <a:xfrm>
            <a:off x="749984" y="221247"/>
            <a:ext cx="7422415" cy="990601"/>
          </a:xfrm>
        </p:spPr>
        <p:txBody>
          <a:bodyPr/>
          <a:lstStyle/>
          <a:p>
            <a:pPr>
              <a:lnSpc>
                <a:spcPct val="90000"/>
              </a:lnSpc>
            </a:pPr>
            <a:r>
              <a:rPr lang="en-US" altLang="en-US" sz="3200" dirty="0"/>
              <a:t>Cash Flow </a:t>
            </a:r>
            <a:r>
              <a:rPr lang="en-US" altLang="en-US" sz="3200" dirty="0" smtClean="0"/>
              <a:t>Analysis: Subsidiary </a:t>
            </a:r>
            <a:r>
              <a:rPr lang="en-US" altLang="en-US" sz="3200" dirty="0"/>
              <a:t>Perspective</a:t>
            </a:r>
          </a:p>
        </p:txBody>
      </p:sp>
      <p:sp>
        <p:nvSpPr>
          <p:cNvPr id="141319" name="Rectangle 7"/>
          <p:cNvSpPr>
            <a:spLocks noGrp="1" noChangeArrowheads="1"/>
          </p:cNvSpPr>
          <p:nvPr>
            <p:ph type="body" idx="1"/>
          </p:nvPr>
        </p:nvSpPr>
        <p:spPr/>
        <p:txBody>
          <a:bodyPr/>
          <a:lstStyle/>
          <a:p>
            <a:pPr marL="0" indent="0">
              <a:buNone/>
            </a:pPr>
            <a:r>
              <a:rPr lang="en-US" altLang="en-US" dirty="0"/>
              <a:t>The management of working capital has a direct influence on the amount and timing of cash flow :</a:t>
            </a:r>
          </a:p>
          <a:p>
            <a:pPr lvl="1"/>
            <a:r>
              <a:rPr lang="en-US" altLang="en-US" dirty="0"/>
              <a:t>inventory management</a:t>
            </a:r>
          </a:p>
          <a:p>
            <a:pPr lvl="1"/>
            <a:r>
              <a:rPr lang="en-US" altLang="en-US" dirty="0"/>
              <a:t>accounts receivable management</a:t>
            </a:r>
          </a:p>
          <a:p>
            <a:pPr lvl="1"/>
            <a:r>
              <a:rPr lang="en-US" altLang="en-US" dirty="0"/>
              <a:t>cash management</a:t>
            </a:r>
          </a:p>
          <a:p>
            <a:pPr lvl="1"/>
            <a:r>
              <a:rPr lang="en-US" altLang="en-US" dirty="0"/>
              <a:t>liquidity management</a:t>
            </a:r>
          </a:p>
        </p:txBody>
      </p:sp>
      <p:sp>
        <p:nvSpPr>
          <p:cNvPr id="5" name="Text Box 167"/>
          <p:cNvSpPr txBox="1">
            <a:spLocks noChangeArrowheads="1"/>
          </p:cNvSpPr>
          <p:nvPr/>
        </p:nvSpPr>
        <p:spPr bwMode="auto">
          <a:xfrm>
            <a:off x="4572000" y="5661248"/>
            <a:ext cx="477837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en-US" altLang="en-US" sz="1400" b="0" i="1" dirty="0" smtClean="0"/>
              <a:t>(South-Western/Thomson </a:t>
            </a:r>
            <a:r>
              <a:rPr lang="en-US" altLang="en-US" sz="1400" b="0" i="1" dirty="0"/>
              <a:t>Learning </a:t>
            </a:r>
            <a:r>
              <a:rPr lang="en-US" altLang="en-US" sz="1400" b="0" i="1" dirty="0" smtClean="0"/>
              <a:t>2003)</a:t>
            </a:r>
            <a:endParaRPr lang="en-US" altLang="en-US" sz="1400" b="0" dirty="0">
              <a:latin typeface="Times New Roman" panose="02020603050405020304" pitchFamily="18" charset="0"/>
            </a:endParaRPr>
          </a:p>
        </p:txBody>
      </p:sp>
    </p:spTree>
    <p:extLst>
      <p:ext uri="{BB962C8B-B14F-4D97-AF65-F5344CB8AC3E}">
        <p14:creationId xmlns:p14="http://schemas.microsoft.com/office/powerpoint/2010/main" val="84678429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41319">
                                            <p:txEl>
                                              <p:pRg st="0" end="0"/>
                                            </p:txEl>
                                          </p:spTgt>
                                        </p:tgtEl>
                                        <p:attrNameLst>
                                          <p:attrName>style.visibility</p:attrName>
                                        </p:attrNameLst>
                                      </p:cBhvr>
                                      <p:to>
                                        <p:strVal val="visible"/>
                                      </p:to>
                                    </p:set>
                                    <p:animEffect transition="in" filter="wipe(left)">
                                      <p:cBhvr>
                                        <p:cTn id="7" dur="500"/>
                                        <p:tgtEl>
                                          <p:spTgt spid="141319">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41319">
                                            <p:txEl>
                                              <p:pRg st="1" end="1"/>
                                            </p:txEl>
                                          </p:spTgt>
                                        </p:tgtEl>
                                        <p:attrNameLst>
                                          <p:attrName>style.visibility</p:attrName>
                                        </p:attrNameLst>
                                      </p:cBhvr>
                                      <p:to>
                                        <p:strVal val="visible"/>
                                      </p:to>
                                    </p:set>
                                    <p:animEffect transition="in" filter="wipe(left)">
                                      <p:cBhvr>
                                        <p:cTn id="10" dur="500"/>
                                        <p:tgtEl>
                                          <p:spTgt spid="141319">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141319">
                                            <p:txEl>
                                              <p:pRg st="2" end="2"/>
                                            </p:txEl>
                                          </p:spTgt>
                                        </p:tgtEl>
                                        <p:attrNameLst>
                                          <p:attrName>style.visibility</p:attrName>
                                        </p:attrNameLst>
                                      </p:cBhvr>
                                      <p:to>
                                        <p:strVal val="visible"/>
                                      </p:to>
                                    </p:set>
                                    <p:animEffect transition="in" filter="wipe(left)">
                                      <p:cBhvr>
                                        <p:cTn id="13" dur="500"/>
                                        <p:tgtEl>
                                          <p:spTgt spid="141319">
                                            <p:txEl>
                                              <p:pRg st="2" end="2"/>
                                            </p:txEl>
                                          </p:spTgt>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141319">
                                            <p:txEl>
                                              <p:pRg st="3" end="3"/>
                                            </p:txEl>
                                          </p:spTgt>
                                        </p:tgtEl>
                                        <p:attrNameLst>
                                          <p:attrName>style.visibility</p:attrName>
                                        </p:attrNameLst>
                                      </p:cBhvr>
                                      <p:to>
                                        <p:strVal val="visible"/>
                                      </p:to>
                                    </p:set>
                                    <p:animEffect transition="in" filter="wipe(left)">
                                      <p:cBhvr>
                                        <p:cTn id="16" dur="500"/>
                                        <p:tgtEl>
                                          <p:spTgt spid="141319">
                                            <p:txEl>
                                              <p:pRg st="3" end="3"/>
                                            </p:txEl>
                                          </p:spTgt>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141319">
                                            <p:txEl>
                                              <p:pRg st="4" end="4"/>
                                            </p:txEl>
                                          </p:spTgt>
                                        </p:tgtEl>
                                        <p:attrNameLst>
                                          <p:attrName>style.visibility</p:attrName>
                                        </p:attrNameLst>
                                      </p:cBhvr>
                                      <p:to>
                                        <p:strVal val="visible"/>
                                      </p:to>
                                    </p:set>
                                    <p:animEffect transition="in" filter="wipe(left)">
                                      <p:cBhvr>
                                        <p:cTn id="19" dur="500"/>
                                        <p:tgtEl>
                                          <p:spTgt spid="14131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1319"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7" name="Rectangle 3"/>
          <p:cNvSpPr>
            <a:spLocks noGrp="1" noChangeArrowheads="1"/>
          </p:cNvSpPr>
          <p:nvPr>
            <p:ph type="body" idx="1"/>
          </p:nvPr>
        </p:nvSpPr>
        <p:spPr>
          <a:xfrm>
            <a:off x="179512" y="1328588"/>
            <a:ext cx="8507288" cy="4692700"/>
          </a:xfrm>
        </p:spPr>
        <p:txBody>
          <a:bodyPr/>
          <a:lstStyle/>
          <a:p>
            <a:pPr>
              <a:buFontTx/>
              <a:buNone/>
            </a:pPr>
            <a:r>
              <a:rPr lang="en-US" altLang="en-US" i="1" dirty="0"/>
              <a:t>Subsidiary Expenses</a:t>
            </a:r>
            <a:endParaRPr lang="en-US" altLang="en-US" dirty="0"/>
          </a:p>
          <a:p>
            <a:pPr>
              <a:buFont typeface="Wingdings" panose="05000000000000000000" pitchFamily="2" charset="2"/>
              <a:buChar char="§"/>
            </a:pPr>
            <a:r>
              <a:rPr lang="en-US" altLang="en-US" dirty="0"/>
              <a:t>International purchases of raw materials  or supplies are more likely to be difficult to manage because of exchange rate fluctuations, quotas, etc.</a:t>
            </a:r>
          </a:p>
          <a:p>
            <a:pPr>
              <a:buFont typeface="Wingdings" panose="05000000000000000000" pitchFamily="2" charset="2"/>
              <a:buChar char="§"/>
            </a:pPr>
            <a:r>
              <a:rPr lang="en-US" altLang="en-US" dirty="0"/>
              <a:t>If the sales volume is highly volatile, larger cash balances may need to be maintained in order to cover unexpected inventory demands.</a:t>
            </a:r>
          </a:p>
        </p:txBody>
      </p:sp>
      <p:sp>
        <p:nvSpPr>
          <p:cNvPr id="185349" name="Rectangle 5"/>
          <p:cNvSpPr>
            <a:spLocks noGrp="1" noChangeArrowheads="1"/>
          </p:cNvSpPr>
          <p:nvPr>
            <p:ph type="title"/>
          </p:nvPr>
        </p:nvSpPr>
        <p:spPr>
          <a:xfrm>
            <a:off x="792696" y="188640"/>
            <a:ext cx="7558608" cy="1143000"/>
          </a:xfrm>
          <a:noFill/>
          <a:ln/>
        </p:spPr>
        <p:txBody>
          <a:bodyPr/>
          <a:lstStyle/>
          <a:p>
            <a:pPr>
              <a:lnSpc>
                <a:spcPct val="90000"/>
              </a:lnSpc>
            </a:pPr>
            <a:r>
              <a:rPr lang="en-US" altLang="en-US" sz="3200" dirty="0"/>
              <a:t>Cash Flow </a:t>
            </a:r>
            <a:r>
              <a:rPr lang="en-US" altLang="en-US" sz="3200" dirty="0" smtClean="0"/>
              <a:t>Analysis: Subsidiary </a:t>
            </a:r>
            <a:r>
              <a:rPr lang="en-US" altLang="en-US" sz="3200" dirty="0"/>
              <a:t>Perspective</a:t>
            </a:r>
          </a:p>
        </p:txBody>
      </p:sp>
    </p:spTree>
    <p:extLst>
      <p:ext uri="{BB962C8B-B14F-4D97-AF65-F5344CB8AC3E}">
        <p14:creationId xmlns:p14="http://schemas.microsoft.com/office/powerpoint/2010/main" val="1353292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1" name="Rectangle 3"/>
          <p:cNvSpPr>
            <a:spLocks noGrp="1" noChangeArrowheads="1"/>
          </p:cNvSpPr>
          <p:nvPr>
            <p:ph type="body" idx="1"/>
          </p:nvPr>
        </p:nvSpPr>
        <p:spPr>
          <a:xfrm>
            <a:off x="457200" y="1268760"/>
            <a:ext cx="8229600" cy="3917032"/>
          </a:xfrm>
        </p:spPr>
        <p:txBody>
          <a:bodyPr/>
          <a:lstStyle/>
          <a:p>
            <a:pPr>
              <a:buFontTx/>
              <a:buNone/>
            </a:pPr>
            <a:r>
              <a:rPr lang="en-US" altLang="en-US" i="1" dirty="0"/>
              <a:t>Subsidiary Revenue</a:t>
            </a:r>
            <a:endParaRPr lang="en-US" altLang="en-US" dirty="0"/>
          </a:p>
          <a:p>
            <a:pPr>
              <a:buFont typeface="Wingdings" panose="05000000000000000000" pitchFamily="2" charset="2"/>
              <a:buChar char="§"/>
            </a:pPr>
            <a:r>
              <a:rPr lang="en-US" altLang="en-US" dirty="0"/>
              <a:t>International sales are more likely to be volatile because of exchange rate fluctuations, business cycles, etc.</a:t>
            </a:r>
          </a:p>
          <a:p>
            <a:pPr>
              <a:buFont typeface="Wingdings" panose="05000000000000000000" pitchFamily="2" charset="2"/>
              <a:buChar char="§"/>
            </a:pPr>
            <a:r>
              <a:rPr lang="en-US" altLang="en-US" dirty="0"/>
              <a:t>Looser credit standards may increase sales (accounts receivable), though often at the expense of slower cash inflows.</a:t>
            </a:r>
          </a:p>
        </p:txBody>
      </p:sp>
      <p:sp>
        <p:nvSpPr>
          <p:cNvPr id="186373" name="Rectangle 5"/>
          <p:cNvSpPr>
            <a:spLocks noGrp="1" noChangeArrowheads="1"/>
          </p:cNvSpPr>
          <p:nvPr>
            <p:ph type="title"/>
          </p:nvPr>
        </p:nvSpPr>
        <p:spPr>
          <a:xfrm>
            <a:off x="756692" y="260648"/>
            <a:ext cx="7630616" cy="875184"/>
          </a:xfrm>
          <a:noFill/>
          <a:ln/>
        </p:spPr>
        <p:txBody>
          <a:bodyPr/>
          <a:lstStyle/>
          <a:p>
            <a:pPr>
              <a:lnSpc>
                <a:spcPct val="90000"/>
              </a:lnSpc>
            </a:pPr>
            <a:r>
              <a:rPr lang="en-US" altLang="en-US" sz="3200" dirty="0"/>
              <a:t>Cash Flow </a:t>
            </a:r>
            <a:r>
              <a:rPr lang="en-US" altLang="en-US" sz="3200" dirty="0" smtClean="0"/>
              <a:t>Analysis: Subsidiary </a:t>
            </a:r>
            <a:r>
              <a:rPr lang="en-US" altLang="en-US" sz="3200" dirty="0"/>
              <a:t>Perspective</a:t>
            </a:r>
          </a:p>
        </p:txBody>
      </p:sp>
    </p:spTree>
    <p:extLst>
      <p:ext uri="{BB962C8B-B14F-4D97-AF65-F5344CB8AC3E}">
        <p14:creationId xmlns:p14="http://schemas.microsoft.com/office/powerpoint/2010/main" val="41137318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5" name="Rectangle 1027"/>
          <p:cNvSpPr>
            <a:spLocks noGrp="1" noChangeArrowheads="1"/>
          </p:cNvSpPr>
          <p:nvPr>
            <p:ph type="body" idx="1"/>
          </p:nvPr>
        </p:nvSpPr>
        <p:spPr>
          <a:xfrm>
            <a:off x="457200" y="1340768"/>
            <a:ext cx="8229600" cy="3917032"/>
          </a:xfrm>
        </p:spPr>
        <p:txBody>
          <a:bodyPr/>
          <a:lstStyle/>
          <a:p>
            <a:pPr>
              <a:buFontTx/>
              <a:buNone/>
            </a:pPr>
            <a:r>
              <a:rPr lang="en-US" altLang="en-US" i="1" dirty="0"/>
              <a:t>Subsidiary Dividend Payments</a:t>
            </a:r>
            <a:endParaRPr lang="en-US" altLang="en-US" dirty="0"/>
          </a:p>
          <a:p>
            <a:pPr>
              <a:buFont typeface="Wingdings" panose="05000000000000000000" pitchFamily="2" charset="2"/>
              <a:buChar char="§"/>
            </a:pPr>
            <a:r>
              <a:rPr lang="en-US" altLang="en-US" dirty="0"/>
              <a:t>Forecasting cash flows will be easier if the dividend payments and fees (royalties and overhead charges) to be sent to the parent are known in advance and denominated in the subsidiary’s currency.</a:t>
            </a:r>
          </a:p>
        </p:txBody>
      </p:sp>
      <p:sp>
        <p:nvSpPr>
          <p:cNvPr id="187397" name="Rectangle 1029"/>
          <p:cNvSpPr>
            <a:spLocks noGrp="1" noChangeArrowheads="1"/>
          </p:cNvSpPr>
          <p:nvPr>
            <p:ph type="title"/>
          </p:nvPr>
        </p:nvSpPr>
        <p:spPr>
          <a:xfrm>
            <a:off x="720688" y="260648"/>
            <a:ext cx="7702624" cy="803176"/>
          </a:xfrm>
          <a:noFill/>
          <a:ln/>
        </p:spPr>
        <p:txBody>
          <a:bodyPr/>
          <a:lstStyle/>
          <a:p>
            <a:pPr>
              <a:lnSpc>
                <a:spcPct val="90000"/>
              </a:lnSpc>
            </a:pPr>
            <a:r>
              <a:rPr lang="en-US" altLang="en-US" sz="3200" dirty="0"/>
              <a:t>Cash Flow </a:t>
            </a:r>
            <a:r>
              <a:rPr lang="en-US" altLang="en-US" sz="3200" dirty="0" smtClean="0"/>
              <a:t>Analysis: Subsidiary </a:t>
            </a:r>
            <a:r>
              <a:rPr lang="en-US" altLang="en-US" sz="3200" dirty="0"/>
              <a:t>Perspective</a:t>
            </a:r>
          </a:p>
        </p:txBody>
      </p:sp>
    </p:spTree>
    <p:extLst>
      <p:ext uri="{BB962C8B-B14F-4D97-AF65-F5344CB8AC3E}">
        <p14:creationId xmlns:p14="http://schemas.microsoft.com/office/powerpoint/2010/main" val="1429126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9" name="Rectangle 3075"/>
          <p:cNvSpPr>
            <a:spLocks noGrp="1" noChangeArrowheads="1"/>
          </p:cNvSpPr>
          <p:nvPr>
            <p:ph type="body" idx="1"/>
          </p:nvPr>
        </p:nvSpPr>
        <p:spPr>
          <a:xfrm>
            <a:off x="107504" y="865846"/>
            <a:ext cx="8856984" cy="4795402"/>
          </a:xfrm>
        </p:spPr>
        <p:txBody>
          <a:bodyPr/>
          <a:lstStyle/>
          <a:p>
            <a:pPr>
              <a:buFontTx/>
              <a:buNone/>
            </a:pPr>
            <a:r>
              <a:rPr lang="en-US" altLang="en-US" i="1" dirty="0"/>
              <a:t>Subsidiary Liquidity Management</a:t>
            </a:r>
            <a:endParaRPr lang="en-US" altLang="en-US" dirty="0"/>
          </a:p>
          <a:p>
            <a:pPr>
              <a:buFont typeface="Wingdings" panose="05000000000000000000" pitchFamily="2" charset="2"/>
              <a:buChar char="§"/>
            </a:pPr>
            <a:r>
              <a:rPr lang="en-US" altLang="en-US" dirty="0"/>
              <a:t>After accounting for all cash outflows and inflows, the subsidiary must either invest its excess cash or borrow to cover its cash deficiencies.</a:t>
            </a:r>
          </a:p>
          <a:p>
            <a:pPr>
              <a:buFont typeface="Wingdings" panose="05000000000000000000" pitchFamily="2" charset="2"/>
              <a:buChar char="§"/>
            </a:pPr>
            <a:r>
              <a:rPr lang="en-US" altLang="en-US" dirty="0"/>
              <a:t>If the subsidiary has access to lines of credit and overdraft facilities, it may maintain adequate liquidity without substantial cash balances. </a:t>
            </a:r>
          </a:p>
        </p:txBody>
      </p:sp>
      <p:sp>
        <p:nvSpPr>
          <p:cNvPr id="188421" name="Rectangle 3077"/>
          <p:cNvSpPr>
            <a:spLocks noGrp="1" noChangeArrowheads="1"/>
          </p:cNvSpPr>
          <p:nvPr>
            <p:ph type="title"/>
          </p:nvPr>
        </p:nvSpPr>
        <p:spPr>
          <a:xfrm>
            <a:off x="720688" y="188640"/>
            <a:ext cx="7702624" cy="648072"/>
          </a:xfrm>
          <a:noFill/>
          <a:ln/>
        </p:spPr>
        <p:txBody>
          <a:bodyPr/>
          <a:lstStyle/>
          <a:p>
            <a:pPr>
              <a:lnSpc>
                <a:spcPct val="90000"/>
              </a:lnSpc>
            </a:pPr>
            <a:r>
              <a:rPr lang="en-US" altLang="en-US" sz="3200" dirty="0"/>
              <a:t>Cash Flow </a:t>
            </a:r>
            <a:r>
              <a:rPr lang="en-US" altLang="en-US" sz="3200" dirty="0" smtClean="0"/>
              <a:t>Analysis: Subsidiary </a:t>
            </a:r>
            <a:r>
              <a:rPr lang="en-US" altLang="en-US" sz="3200" dirty="0"/>
              <a:t>Perspective</a:t>
            </a:r>
          </a:p>
        </p:txBody>
      </p:sp>
    </p:spTree>
    <p:extLst>
      <p:ext uri="{BB962C8B-B14F-4D97-AF65-F5344CB8AC3E}">
        <p14:creationId xmlns:p14="http://schemas.microsoft.com/office/powerpoint/2010/main" val="41850403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64" name="Rectangle 4"/>
          <p:cNvSpPr>
            <a:spLocks noGrp="1" noChangeArrowheads="1"/>
          </p:cNvSpPr>
          <p:nvPr>
            <p:ph type="title"/>
          </p:nvPr>
        </p:nvSpPr>
        <p:spPr>
          <a:xfrm>
            <a:off x="457200" y="188640"/>
            <a:ext cx="8229600" cy="634082"/>
          </a:xfrm>
        </p:spPr>
        <p:txBody>
          <a:bodyPr/>
          <a:lstStyle/>
          <a:p>
            <a:r>
              <a:rPr lang="en-US" altLang="en-US" sz="3200" dirty="0" err="1" smtClean="0"/>
              <a:t>Centralised</a:t>
            </a:r>
            <a:r>
              <a:rPr lang="en-US" altLang="en-US" sz="3200" dirty="0" smtClean="0"/>
              <a:t> </a:t>
            </a:r>
            <a:r>
              <a:rPr lang="en-US" altLang="en-US" sz="3200" dirty="0"/>
              <a:t>Cash Management</a:t>
            </a:r>
          </a:p>
        </p:txBody>
      </p:sp>
      <p:sp>
        <p:nvSpPr>
          <p:cNvPr id="143365" name="Rectangle 5"/>
          <p:cNvSpPr>
            <a:spLocks noGrp="1" noChangeArrowheads="1"/>
          </p:cNvSpPr>
          <p:nvPr>
            <p:ph type="body" idx="1"/>
          </p:nvPr>
        </p:nvSpPr>
        <p:spPr>
          <a:xfrm>
            <a:off x="251520" y="822722"/>
            <a:ext cx="8712968" cy="4838526"/>
          </a:xfrm>
        </p:spPr>
        <p:txBody>
          <a:bodyPr/>
          <a:lstStyle/>
          <a:p>
            <a:pPr>
              <a:buFont typeface="Wingdings" panose="05000000000000000000" pitchFamily="2" charset="2"/>
              <a:buChar char="§"/>
            </a:pPr>
            <a:r>
              <a:rPr lang="en-US" altLang="en-US" dirty="0"/>
              <a:t>While each subsidiary is managing its own working capital, a centralized cash management group is needed to monitor, and possibly manage, the parent-subsidiary and </a:t>
            </a:r>
            <a:r>
              <a:rPr lang="en-US" altLang="en-US" dirty="0" smtClean="0"/>
              <a:t>inter-subsidiary </a:t>
            </a:r>
            <a:r>
              <a:rPr lang="en-US" altLang="en-US" dirty="0"/>
              <a:t>cash flows. </a:t>
            </a:r>
          </a:p>
          <a:p>
            <a:pPr>
              <a:buFont typeface="Wingdings" panose="05000000000000000000" pitchFamily="2" charset="2"/>
              <a:buChar char="§"/>
            </a:pPr>
            <a:r>
              <a:rPr lang="en-US" altLang="en-US" dirty="0"/>
              <a:t>International cash management can be segmented into two functions:</a:t>
            </a:r>
          </a:p>
          <a:p>
            <a:pPr lvl="1"/>
            <a:r>
              <a:rPr lang="en-US" altLang="en-US" dirty="0"/>
              <a:t>optimizing cash flow movements, and</a:t>
            </a:r>
          </a:p>
          <a:p>
            <a:pPr lvl="1"/>
            <a:r>
              <a:rPr lang="en-US" altLang="en-US" dirty="0"/>
              <a:t>investing excess cash.</a:t>
            </a:r>
          </a:p>
        </p:txBody>
      </p:sp>
    </p:spTree>
    <p:extLst>
      <p:ext uri="{BB962C8B-B14F-4D97-AF65-F5344CB8AC3E}">
        <p14:creationId xmlns:p14="http://schemas.microsoft.com/office/powerpoint/2010/main" val="368790639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43365">
                                            <p:txEl>
                                              <p:pRg st="0" end="0"/>
                                            </p:txEl>
                                          </p:spTgt>
                                        </p:tgtEl>
                                        <p:attrNameLst>
                                          <p:attrName>style.visibility</p:attrName>
                                        </p:attrNameLst>
                                      </p:cBhvr>
                                      <p:to>
                                        <p:strVal val="visible"/>
                                      </p:to>
                                    </p:set>
                                    <p:animEffect transition="in" filter="wipe(left)">
                                      <p:cBhvr>
                                        <p:cTn id="7" dur="500"/>
                                        <p:tgtEl>
                                          <p:spTgt spid="14336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43365">
                                            <p:txEl>
                                              <p:pRg st="1" end="1"/>
                                            </p:txEl>
                                          </p:spTgt>
                                        </p:tgtEl>
                                        <p:attrNameLst>
                                          <p:attrName>style.visibility</p:attrName>
                                        </p:attrNameLst>
                                      </p:cBhvr>
                                      <p:to>
                                        <p:strVal val="visible"/>
                                      </p:to>
                                    </p:set>
                                    <p:animEffect transition="in" filter="wipe(left)">
                                      <p:cBhvr>
                                        <p:cTn id="12" dur="500"/>
                                        <p:tgtEl>
                                          <p:spTgt spid="143365">
                                            <p:txEl>
                                              <p:pRg st="1" end="1"/>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143365">
                                            <p:txEl>
                                              <p:pRg st="2" end="2"/>
                                            </p:txEl>
                                          </p:spTgt>
                                        </p:tgtEl>
                                        <p:attrNameLst>
                                          <p:attrName>style.visibility</p:attrName>
                                        </p:attrNameLst>
                                      </p:cBhvr>
                                      <p:to>
                                        <p:strVal val="visible"/>
                                      </p:to>
                                    </p:set>
                                    <p:animEffect transition="in" filter="wipe(left)">
                                      <p:cBhvr>
                                        <p:cTn id="15" dur="500"/>
                                        <p:tgtEl>
                                          <p:spTgt spid="143365">
                                            <p:txEl>
                                              <p:pRg st="2" end="2"/>
                                            </p:tx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143365">
                                            <p:txEl>
                                              <p:pRg st="3" end="3"/>
                                            </p:txEl>
                                          </p:spTgt>
                                        </p:tgtEl>
                                        <p:attrNameLst>
                                          <p:attrName>style.visibility</p:attrName>
                                        </p:attrNameLst>
                                      </p:cBhvr>
                                      <p:to>
                                        <p:strVal val="visible"/>
                                      </p:to>
                                    </p:set>
                                    <p:animEffect transition="in" filter="wipe(left)">
                                      <p:cBhvr>
                                        <p:cTn id="18" dur="500"/>
                                        <p:tgtEl>
                                          <p:spTgt spid="14336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65"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24" name="Rectangle 16"/>
          <p:cNvSpPr>
            <a:spLocks noGrp="1" noChangeArrowheads="1"/>
          </p:cNvSpPr>
          <p:nvPr>
            <p:ph type="title"/>
          </p:nvPr>
        </p:nvSpPr>
        <p:spPr>
          <a:xfrm>
            <a:off x="0" y="0"/>
            <a:ext cx="9067800" cy="676275"/>
          </a:xfrm>
          <a:noFill/>
          <a:ln/>
        </p:spPr>
        <p:txBody>
          <a:bodyPr/>
          <a:lstStyle/>
          <a:p>
            <a:r>
              <a:rPr lang="en-US" altLang="en-US" sz="3200" dirty="0"/>
              <a:t>Cash Flow of the Overall MNC</a:t>
            </a:r>
          </a:p>
        </p:txBody>
      </p:sp>
      <p:grpSp>
        <p:nvGrpSpPr>
          <p:cNvPr id="145512" name="Group 104"/>
          <p:cNvGrpSpPr>
            <a:grpSpLocks/>
          </p:cNvGrpSpPr>
          <p:nvPr/>
        </p:nvGrpSpPr>
        <p:grpSpPr bwMode="auto">
          <a:xfrm>
            <a:off x="179513" y="676275"/>
            <a:ext cx="8784976" cy="5551487"/>
            <a:chOff x="288" y="611"/>
            <a:chExt cx="5246" cy="3497"/>
          </a:xfrm>
        </p:grpSpPr>
        <p:sp>
          <p:nvSpPr>
            <p:cNvPr id="145410" name="Line 2"/>
            <p:cNvSpPr>
              <a:spLocks noChangeShapeType="1"/>
            </p:cNvSpPr>
            <p:nvPr/>
          </p:nvSpPr>
          <p:spPr bwMode="auto">
            <a:xfrm>
              <a:off x="3658" y="2160"/>
              <a:ext cx="858" cy="0"/>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11" name="Line 3"/>
            <p:cNvSpPr>
              <a:spLocks noChangeShapeType="1"/>
            </p:cNvSpPr>
            <p:nvPr/>
          </p:nvSpPr>
          <p:spPr bwMode="auto">
            <a:xfrm>
              <a:off x="3130" y="3840"/>
              <a:ext cx="1326" cy="0"/>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12" name="Line 4"/>
            <p:cNvSpPr>
              <a:spLocks noChangeShapeType="1"/>
            </p:cNvSpPr>
            <p:nvPr/>
          </p:nvSpPr>
          <p:spPr bwMode="auto">
            <a:xfrm>
              <a:off x="3370" y="3552"/>
              <a:ext cx="1094" cy="0"/>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13" name="Line 5"/>
            <p:cNvSpPr>
              <a:spLocks noChangeShapeType="1"/>
            </p:cNvSpPr>
            <p:nvPr/>
          </p:nvSpPr>
          <p:spPr bwMode="auto">
            <a:xfrm>
              <a:off x="3658" y="2592"/>
              <a:ext cx="806" cy="0"/>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14" name="Line 6"/>
            <p:cNvSpPr>
              <a:spLocks noChangeShapeType="1"/>
            </p:cNvSpPr>
            <p:nvPr/>
          </p:nvSpPr>
          <p:spPr bwMode="auto">
            <a:xfrm>
              <a:off x="3610" y="3024"/>
              <a:ext cx="846" cy="0"/>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15" name="Line 7"/>
            <p:cNvSpPr>
              <a:spLocks noChangeShapeType="1"/>
            </p:cNvSpPr>
            <p:nvPr/>
          </p:nvSpPr>
          <p:spPr bwMode="auto">
            <a:xfrm>
              <a:off x="2640" y="2641"/>
              <a:ext cx="0" cy="903"/>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16" name="Line 8"/>
            <p:cNvSpPr>
              <a:spLocks noChangeShapeType="1"/>
            </p:cNvSpPr>
            <p:nvPr/>
          </p:nvSpPr>
          <p:spPr bwMode="auto">
            <a:xfrm>
              <a:off x="2880" y="2641"/>
              <a:ext cx="0" cy="1191"/>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17" name="Line 9"/>
            <p:cNvSpPr>
              <a:spLocks noChangeShapeType="1"/>
            </p:cNvSpPr>
            <p:nvPr/>
          </p:nvSpPr>
          <p:spPr bwMode="auto">
            <a:xfrm>
              <a:off x="3120" y="2641"/>
              <a:ext cx="0" cy="1191"/>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18" name="Line 10"/>
            <p:cNvSpPr>
              <a:spLocks noChangeShapeType="1"/>
            </p:cNvSpPr>
            <p:nvPr/>
          </p:nvSpPr>
          <p:spPr bwMode="auto">
            <a:xfrm>
              <a:off x="3600" y="2641"/>
              <a:ext cx="0" cy="375"/>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19" name="Line 11"/>
            <p:cNvSpPr>
              <a:spLocks noChangeShapeType="1"/>
            </p:cNvSpPr>
            <p:nvPr/>
          </p:nvSpPr>
          <p:spPr bwMode="auto">
            <a:xfrm>
              <a:off x="624" y="1825"/>
              <a:ext cx="0" cy="335"/>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20" name="Line 12"/>
            <p:cNvSpPr>
              <a:spLocks noChangeShapeType="1"/>
            </p:cNvSpPr>
            <p:nvPr/>
          </p:nvSpPr>
          <p:spPr bwMode="auto">
            <a:xfrm>
              <a:off x="1291" y="1680"/>
              <a:ext cx="869" cy="0"/>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21" name="Line 13"/>
            <p:cNvSpPr>
              <a:spLocks noChangeShapeType="1"/>
            </p:cNvSpPr>
            <p:nvPr/>
          </p:nvSpPr>
          <p:spPr bwMode="auto">
            <a:xfrm>
              <a:off x="1291" y="1440"/>
              <a:ext cx="1109" cy="0"/>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22" name="Line 14"/>
            <p:cNvSpPr>
              <a:spLocks noChangeShapeType="1"/>
            </p:cNvSpPr>
            <p:nvPr/>
          </p:nvSpPr>
          <p:spPr bwMode="auto">
            <a:xfrm>
              <a:off x="1306" y="3024"/>
              <a:ext cx="846" cy="0"/>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23" name="Line 15"/>
            <p:cNvSpPr>
              <a:spLocks noChangeShapeType="1"/>
            </p:cNvSpPr>
            <p:nvPr/>
          </p:nvSpPr>
          <p:spPr bwMode="auto">
            <a:xfrm>
              <a:off x="1306" y="3264"/>
              <a:ext cx="1086" cy="0"/>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45425" name="Group 17"/>
            <p:cNvGrpSpPr>
              <a:grpSpLocks/>
            </p:cNvGrpSpPr>
            <p:nvPr/>
          </p:nvGrpSpPr>
          <p:grpSpPr bwMode="auto">
            <a:xfrm>
              <a:off x="288" y="2832"/>
              <a:ext cx="1018" cy="604"/>
              <a:chOff x="288" y="2832"/>
              <a:chExt cx="1018" cy="604"/>
            </a:xfrm>
          </p:grpSpPr>
          <p:sp>
            <p:nvSpPr>
              <p:cNvPr id="145426" name="Rectangle 18"/>
              <p:cNvSpPr>
                <a:spLocks noChangeArrowheads="1"/>
              </p:cNvSpPr>
              <p:nvPr/>
            </p:nvSpPr>
            <p:spPr bwMode="auto">
              <a:xfrm>
                <a:off x="288" y="2832"/>
                <a:ext cx="976" cy="562"/>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27" name="Rectangle 19"/>
              <p:cNvSpPr>
                <a:spLocks noChangeArrowheads="1"/>
              </p:cNvSpPr>
              <p:nvPr/>
            </p:nvSpPr>
            <p:spPr bwMode="auto">
              <a:xfrm>
                <a:off x="330" y="2874"/>
                <a:ext cx="976" cy="562"/>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28" name="Rectangle 20"/>
              <p:cNvSpPr>
                <a:spLocks noChangeArrowheads="1"/>
              </p:cNvSpPr>
              <p:nvPr/>
            </p:nvSpPr>
            <p:spPr bwMode="auto">
              <a:xfrm>
                <a:off x="344" y="2888"/>
                <a:ext cx="940" cy="3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nSpc>
                    <a:spcPct val="80000"/>
                  </a:lnSpc>
                </a:pPr>
                <a:endParaRPr lang="en-US" altLang="en-US" sz="2000"/>
              </a:p>
              <a:p>
                <a:pPr>
                  <a:lnSpc>
                    <a:spcPct val="80000"/>
                  </a:lnSpc>
                </a:pPr>
                <a:r>
                  <a:rPr lang="en-US" altLang="en-US" sz="2000"/>
                  <a:t>Subsidiary</a:t>
                </a:r>
              </a:p>
            </p:txBody>
          </p:sp>
        </p:grpSp>
        <p:grpSp>
          <p:nvGrpSpPr>
            <p:cNvPr id="145429" name="Group 21"/>
            <p:cNvGrpSpPr>
              <a:grpSpLocks/>
            </p:cNvGrpSpPr>
            <p:nvPr/>
          </p:nvGrpSpPr>
          <p:grpSpPr bwMode="auto">
            <a:xfrm>
              <a:off x="4464" y="768"/>
              <a:ext cx="1070" cy="604"/>
              <a:chOff x="4464" y="768"/>
              <a:chExt cx="1070" cy="604"/>
            </a:xfrm>
          </p:grpSpPr>
          <p:sp>
            <p:nvSpPr>
              <p:cNvPr id="145430" name="Rectangle 22"/>
              <p:cNvSpPr>
                <a:spLocks noChangeArrowheads="1"/>
              </p:cNvSpPr>
              <p:nvPr/>
            </p:nvSpPr>
            <p:spPr bwMode="auto">
              <a:xfrm>
                <a:off x="4464" y="768"/>
                <a:ext cx="976" cy="562"/>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31" name="Rectangle 23"/>
              <p:cNvSpPr>
                <a:spLocks noChangeArrowheads="1"/>
              </p:cNvSpPr>
              <p:nvPr/>
            </p:nvSpPr>
            <p:spPr bwMode="auto">
              <a:xfrm>
                <a:off x="4506" y="810"/>
                <a:ext cx="976" cy="562"/>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32" name="Rectangle 24"/>
              <p:cNvSpPr>
                <a:spLocks noChangeArrowheads="1"/>
              </p:cNvSpPr>
              <p:nvPr/>
            </p:nvSpPr>
            <p:spPr bwMode="auto">
              <a:xfrm>
                <a:off x="4470" y="878"/>
                <a:ext cx="1064" cy="4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r>
                  <a:rPr lang="en-US" altLang="en-US" sz="2000"/>
                  <a:t>Short-Term</a:t>
                </a:r>
              </a:p>
              <a:p>
                <a:r>
                  <a:rPr lang="en-US" altLang="en-US" sz="2000"/>
                  <a:t>Securities</a:t>
                </a:r>
              </a:p>
            </p:txBody>
          </p:sp>
        </p:grpSp>
        <p:grpSp>
          <p:nvGrpSpPr>
            <p:cNvPr id="145433" name="Group 25"/>
            <p:cNvGrpSpPr>
              <a:grpSpLocks/>
            </p:cNvGrpSpPr>
            <p:nvPr/>
          </p:nvGrpSpPr>
          <p:grpSpPr bwMode="auto">
            <a:xfrm>
              <a:off x="4464" y="1632"/>
              <a:ext cx="1018" cy="604"/>
              <a:chOff x="4464" y="1632"/>
              <a:chExt cx="1018" cy="604"/>
            </a:xfrm>
          </p:grpSpPr>
          <p:sp>
            <p:nvSpPr>
              <p:cNvPr id="145434" name="Rectangle 26"/>
              <p:cNvSpPr>
                <a:spLocks noChangeArrowheads="1"/>
              </p:cNvSpPr>
              <p:nvPr/>
            </p:nvSpPr>
            <p:spPr bwMode="auto">
              <a:xfrm>
                <a:off x="4464" y="1632"/>
                <a:ext cx="976" cy="562"/>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35" name="Rectangle 27"/>
              <p:cNvSpPr>
                <a:spLocks noChangeArrowheads="1"/>
              </p:cNvSpPr>
              <p:nvPr/>
            </p:nvSpPr>
            <p:spPr bwMode="auto">
              <a:xfrm>
                <a:off x="4506" y="1674"/>
                <a:ext cx="976" cy="562"/>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36" name="Rectangle 28"/>
              <p:cNvSpPr>
                <a:spLocks noChangeArrowheads="1"/>
              </p:cNvSpPr>
              <p:nvPr/>
            </p:nvSpPr>
            <p:spPr bwMode="auto">
              <a:xfrm>
                <a:off x="4514" y="1745"/>
                <a:ext cx="958" cy="4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r>
                  <a:rPr lang="en-US" altLang="en-US" sz="2000"/>
                  <a:t>Long-Term</a:t>
                </a:r>
              </a:p>
              <a:p>
                <a:r>
                  <a:rPr lang="en-US" altLang="en-US" sz="2000"/>
                  <a:t>Projects</a:t>
                </a:r>
              </a:p>
            </p:txBody>
          </p:sp>
        </p:grpSp>
        <p:grpSp>
          <p:nvGrpSpPr>
            <p:cNvPr id="145437" name="Group 29"/>
            <p:cNvGrpSpPr>
              <a:grpSpLocks/>
            </p:cNvGrpSpPr>
            <p:nvPr/>
          </p:nvGrpSpPr>
          <p:grpSpPr bwMode="auto">
            <a:xfrm>
              <a:off x="2064" y="2064"/>
              <a:ext cx="1584" cy="604"/>
              <a:chOff x="2064" y="2064"/>
              <a:chExt cx="1584" cy="604"/>
            </a:xfrm>
          </p:grpSpPr>
          <p:sp>
            <p:nvSpPr>
              <p:cNvPr id="145438" name="Rectangle 30"/>
              <p:cNvSpPr>
                <a:spLocks noChangeArrowheads="1"/>
              </p:cNvSpPr>
              <p:nvPr/>
            </p:nvSpPr>
            <p:spPr bwMode="auto">
              <a:xfrm>
                <a:off x="2064" y="2064"/>
                <a:ext cx="1536" cy="562"/>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39" name="Rectangle 31"/>
              <p:cNvSpPr>
                <a:spLocks noChangeArrowheads="1"/>
              </p:cNvSpPr>
              <p:nvPr/>
            </p:nvSpPr>
            <p:spPr bwMode="auto">
              <a:xfrm>
                <a:off x="2106" y="2106"/>
                <a:ext cx="1542" cy="562"/>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40" name="Rectangle 32"/>
              <p:cNvSpPr>
                <a:spLocks noChangeArrowheads="1"/>
              </p:cNvSpPr>
              <p:nvPr/>
            </p:nvSpPr>
            <p:spPr bwMode="auto">
              <a:xfrm>
                <a:off x="2283" y="2152"/>
                <a:ext cx="1177" cy="3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nSpc>
                    <a:spcPct val="80000"/>
                  </a:lnSpc>
                </a:pPr>
                <a:endParaRPr lang="en-US" altLang="en-US" sz="2000"/>
              </a:p>
              <a:p>
                <a:pPr>
                  <a:lnSpc>
                    <a:spcPct val="80000"/>
                  </a:lnSpc>
                </a:pPr>
                <a:r>
                  <a:rPr lang="en-US" altLang="en-US" sz="2000"/>
                  <a:t>Parent</a:t>
                </a:r>
              </a:p>
            </p:txBody>
          </p:sp>
        </p:grpSp>
        <p:sp>
          <p:nvSpPr>
            <p:cNvPr id="145441" name="Rectangle 33"/>
            <p:cNvSpPr>
              <a:spLocks noChangeArrowheads="1"/>
            </p:cNvSpPr>
            <p:nvPr/>
          </p:nvSpPr>
          <p:spPr bwMode="auto">
            <a:xfrm>
              <a:off x="3140" y="3860"/>
              <a:ext cx="1315" cy="2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l"/>
              <a:r>
                <a:rPr lang="en-US" altLang="en-US" sz="2000"/>
                <a:t>Cash Dividends</a:t>
              </a:r>
            </a:p>
          </p:txBody>
        </p:sp>
        <p:grpSp>
          <p:nvGrpSpPr>
            <p:cNvPr id="145442" name="Group 34"/>
            <p:cNvGrpSpPr>
              <a:grpSpLocks/>
            </p:cNvGrpSpPr>
            <p:nvPr/>
          </p:nvGrpSpPr>
          <p:grpSpPr bwMode="auto">
            <a:xfrm>
              <a:off x="4464" y="2496"/>
              <a:ext cx="1018" cy="604"/>
              <a:chOff x="4464" y="2496"/>
              <a:chExt cx="1018" cy="604"/>
            </a:xfrm>
          </p:grpSpPr>
          <p:sp>
            <p:nvSpPr>
              <p:cNvPr id="145443" name="Rectangle 35"/>
              <p:cNvSpPr>
                <a:spLocks noChangeArrowheads="1"/>
              </p:cNvSpPr>
              <p:nvPr/>
            </p:nvSpPr>
            <p:spPr bwMode="auto">
              <a:xfrm>
                <a:off x="4464" y="2496"/>
                <a:ext cx="976" cy="562"/>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44" name="Rectangle 36"/>
              <p:cNvSpPr>
                <a:spLocks noChangeArrowheads="1"/>
              </p:cNvSpPr>
              <p:nvPr/>
            </p:nvSpPr>
            <p:spPr bwMode="auto">
              <a:xfrm>
                <a:off x="4506" y="2538"/>
                <a:ext cx="976" cy="562"/>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45" name="Rectangle 37"/>
              <p:cNvSpPr>
                <a:spLocks noChangeArrowheads="1"/>
              </p:cNvSpPr>
              <p:nvPr/>
            </p:nvSpPr>
            <p:spPr bwMode="auto">
              <a:xfrm>
                <a:off x="4514" y="2609"/>
                <a:ext cx="958" cy="4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r>
                  <a:rPr lang="en-US" altLang="en-US" sz="2000"/>
                  <a:t>Sources</a:t>
                </a:r>
              </a:p>
              <a:p>
                <a:r>
                  <a:rPr lang="en-US" altLang="en-US" sz="2000"/>
                  <a:t>of Debt</a:t>
                </a:r>
              </a:p>
            </p:txBody>
          </p:sp>
        </p:grpSp>
        <p:grpSp>
          <p:nvGrpSpPr>
            <p:cNvPr id="145446" name="Group 38"/>
            <p:cNvGrpSpPr>
              <a:grpSpLocks/>
            </p:cNvGrpSpPr>
            <p:nvPr/>
          </p:nvGrpSpPr>
          <p:grpSpPr bwMode="auto">
            <a:xfrm>
              <a:off x="4464" y="3360"/>
              <a:ext cx="1018" cy="604"/>
              <a:chOff x="4464" y="3360"/>
              <a:chExt cx="1018" cy="604"/>
            </a:xfrm>
          </p:grpSpPr>
          <p:sp>
            <p:nvSpPr>
              <p:cNvPr id="145447" name="Rectangle 39"/>
              <p:cNvSpPr>
                <a:spLocks noChangeArrowheads="1"/>
              </p:cNvSpPr>
              <p:nvPr/>
            </p:nvSpPr>
            <p:spPr bwMode="auto">
              <a:xfrm>
                <a:off x="4464" y="3360"/>
                <a:ext cx="976" cy="562"/>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48" name="Rectangle 40"/>
              <p:cNvSpPr>
                <a:spLocks noChangeArrowheads="1"/>
              </p:cNvSpPr>
              <p:nvPr/>
            </p:nvSpPr>
            <p:spPr bwMode="auto">
              <a:xfrm>
                <a:off x="4506" y="3402"/>
                <a:ext cx="976" cy="562"/>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49" name="Rectangle 41"/>
              <p:cNvSpPr>
                <a:spLocks noChangeArrowheads="1"/>
              </p:cNvSpPr>
              <p:nvPr/>
            </p:nvSpPr>
            <p:spPr bwMode="auto">
              <a:xfrm>
                <a:off x="4514" y="3473"/>
                <a:ext cx="958" cy="4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r>
                  <a:rPr lang="en-US" altLang="en-US" sz="2000"/>
                  <a:t>Stock-</a:t>
                </a:r>
              </a:p>
              <a:p>
                <a:r>
                  <a:rPr lang="en-US" altLang="en-US" sz="2000"/>
                  <a:t>holders</a:t>
                </a:r>
              </a:p>
            </p:txBody>
          </p:sp>
        </p:grpSp>
        <p:grpSp>
          <p:nvGrpSpPr>
            <p:cNvPr id="145450" name="Group 42"/>
            <p:cNvGrpSpPr>
              <a:grpSpLocks/>
            </p:cNvGrpSpPr>
            <p:nvPr/>
          </p:nvGrpSpPr>
          <p:grpSpPr bwMode="auto">
            <a:xfrm>
              <a:off x="288" y="1248"/>
              <a:ext cx="1018" cy="604"/>
              <a:chOff x="288" y="1248"/>
              <a:chExt cx="1018" cy="604"/>
            </a:xfrm>
          </p:grpSpPr>
          <p:sp>
            <p:nvSpPr>
              <p:cNvPr id="145451" name="Rectangle 43"/>
              <p:cNvSpPr>
                <a:spLocks noChangeArrowheads="1"/>
              </p:cNvSpPr>
              <p:nvPr/>
            </p:nvSpPr>
            <p:spPr bwMode="auto">
              <a:xfrm>
                <a:off x="288" y="1248"/>
                <a:ext cx="976" cy="562"/>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52" name="Rectangle 44"/>
              <p:cNvSpPr>
                <a:spLocks noChangeArrowheads="1"/>
              </p:cNvSpPr>
              <p:nvPr/>
            </p:nvSpPr>
            <p:spPr bwMode="auto">
              <a:xfrm>
                <a:off x="330" y="1290"/>
                <a:ext cx="976" cy="562"/>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53" name="Rectangle 45"/>
              <p:cNvSpPr>
                <a:spLocks noChangeArrowheads="1"/>
              </p:cNvSpPr>
              <p:nvPr/>
            </p:nvSpPr>
            <p:spPr bwMode="auto">
              <a:xfrm>
                <a:off x="344" y="1304"/>
                <a:ext cx="940" cy="3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nSpc>
                    <a:spcPct val="80000"/>
                  </a:lnSpc>
                </a:pPr>
                <a:endParaRPr lang="en-US" altLang="en-US" sz="2000"/>
              </a:p>
              <a:p>
                <a:pPr>
                  <a:lnSpc>
                    <a:spcPct val="80000"/>
                  </a:lnSpc>
                </a:pPr>
                <a:r>
                  <a:rPr lang="en-US" altLang="en-US" sz="2000"/>
                  <a:t>Subsidiary</a:t>
                </a:r>
              </a:p>
            </p:txBody>
          </p:sp>
        </p:grpSp>
        <p:sp>
          <p:nvSpPr>
            <p:cNvPr id="145454" name="Line 46"/>
            <p:cNvSpPr>
              <a:spLocks noChangeShapeType="1"/>
            </p:cNvSpPr>
            <p:nvPr/>
          </p:nvSpPr>
          <p:spPr bwMode="auto">
            <a:xfrm>
              <a:off x="960" y="1882"/>
              <a:ext cx="0" cy="278"/>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55" name="Rectangle 47"/>
            <p:cNvSpPr>
              <a:spLocks noChangeArrowheads="1"/>
            </p:cNvSpPr>
            <p:nvPr/>
          </p:nvSpPr>
          <p:spPr bwMode="auto">
            <a:xfrm>
              <a:off x="364" y="2178"/>
              <a:ext cx="852" cy="3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nSpc>
                  <a:spcPct val="80000"/>
                </a:lnSpc>
              </a:pPr>
              <a:r>
                <a:rPr lang="en-US" altLang="en-US" sz="2000"/>
                <a:t>Funds for</a:t>
              </a:r>
            </a:p>
            <a:p>
              <a:pPr>
                <a:lnSpc>
                  <a:spcPct val="80000"/>
                </a:lnSpc>
              </a:pPr>
              <a:r>
                <a:rPr lang="en-US" altLang="en-US" sz="2000"/>
                <a:t>Supplies</a:t>
              </a:r>
            </a:p>
          </p:txBody>
        </p:sp>
        <p:sp>
          <p:nvSpPr>
            <p:cNvPr id="145456" name="Line 48"/>
            <p:cNvSpPr>
              <a:spLocks noChangeShapeType="1"/>
            </p:cNvSpPr>
            <p:nvPr/>
          </p:nvSpPr>
          <p:spPr bwMode="auto">
            <a:xfrm>
              <a:off x="624" y="2554"/>
              <a:ext cx="0" cy="270"/>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57" name="Line 49"/>
            <p:cNvSpPr>
              <a:spLocks noChangeShapeType="1"/>
            </p:cNvSpPr>
            <p:nvPr/>
          </p:nvSpPr>
          <p:spPr bwMode="auto">
            <a:xfrm>
              <a:off x="960" y="2554"/>
              <a:ext cx="0" cy="278"/>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58" name="Line 50"/>
            <p:cNvSpPr>
              <a:spLocks noChangeShapeType="1"/>
            </p:cNvSpPr>
            <p:nvPr/>
          </p:nvSpPr>
          <p:spPr bwMode="auto">
            <a:xfrm flipV="1">
              <a:off x="624" y="857"/>
              <a:ext cx="0" cy="398"/>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59" name="Line 51"/>
            <p:cNvSpPr>
              <a:spLocks noChangeShapeType="1"/>
            </p:cNvSpPr>
            <p:nvPr/>
          </p:nvSpPr>
          <p:spPr bwMode="auto">
            <a:xfrm>
              <a:off x="634" y="864"/>
              <a:ext cx="2238" cy="0"/>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60" name="Line 52"/>
            <p:cNvSpPr>
              <a:spLocks noChangeShapeType="1"/>
            </p:cNvSpPr>
            <p:nvPr/>
          </p:nvSpPr>
          <p:spPr bwMode="auto">
            <a:xfrm>
              <a:off x="2880" y="865"/>
              <a:ext cx="0" cy="1199"/>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61" name="Line 53"/>
            <p:cNvSpPr>
              <a:spLocks noChangeShapeType="1"/>
            </p:cNvSpPr>
            <p:nvPr/>
          </p:nvSpPr>
          <p:spPr bwMode="auto">
            <a:xfrm flipV="1">
              <a:off x="960" y="1145"/>
              <a:ext cx="0" cy="110"/>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62" name="Line 54"/>
            <p:cNvSpPr>
              <a:spLocks noChangeShapeType="1"/>
            </p:cNvSpPr>
            <p:nvPr/>
          </p:nvSpPr>
          <p:spPr bwMode="auto">
            <a:xfrm>
              <a:off x="961" y="1152"/>
              <a:ext cx="1671" cy="0"/>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63" name="Line 55"/>
            <p:cNvSpPr>
              <a:spLocks noChangeShapeType="1"/>
            </p:cNvSpPr>
            <p:nvPr/>
          </p:nvSpPr>
          <p:spPr bwMode="auto">
            <a:xfrm>
              <a:off x="2640" y="1153"/>
              <a:ext cx="0" cy="959"/>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64" name="Rectangle 56"/>
            <p:cNvSpPr>
              <a:spLocks noChangeArrowheads="1"/>
            </p:cNvSpPr>
            <p:nvPr/>
          </p:nvSpPr>
          <p:spPr bwMode="auto">
            <a:xfrm>
              <a:off x="999" y="611"/>
              <a:ext cx="1774" cy="2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l"/>
              <a:r>
                <a:rPr lang="en-US" altLang="en-US" sz="2000"/>
                <a:t>Interest &amp;/or Principal</a:t>
              </a:r>
            </a:p>
          </p:txBody>
        </p:sp>
        <p:sp>
          <p:nvSpPr>
            <p:cNvPr id="145465" name="Rectangle 57"/>
            <p:cNvSpPr>
              <a:spLocks noChangeArrowheads="1"/>
            </p:cNvSpPr>
            <p:nvPr/>
          </p:nvSpPr>
          <p:spPr bwMode="auto">
            <a:xfrm>
              <a:off x="1068" y="912"/>
              <a:ext cx="1678" cy="2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l"/>
              <a:r>
                <a:rPr lang="en-US" altLang="en-US" sz="2000"/>
                <a:t>Loans or Investment</a:t>
              </a:r>
            </a:p>
          </p:txBody>
        </p:sp>
        <p:sp>
          <p:nvSpPr>
            <p:cNvPr id="145466" name="Line 58"/>
            <p:cNvSpPr>
              <a:spLocks noChangeShapeType="1"/>
            </p:cNvSpPr>
            <p:nvPr/>
          </p:nvSpPr>
          <p:spPr bwMode="auto">
            <a:xfrm>
              <a:off x="2400" y="1441"/>
              <a:ext cx="0" cy="615"/>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67" name="Line 59"/>
            <p:cNvSpPr>
              <a:spLocks noChangeShapeType="1"/>
            </p:cNvSpPr>
            <p:nvPr/>
          </p:nvSpPr>
          <p:spPr bwMode="auto">
            <a:xfrm>
              <a:off x="2160" y="1681"/>
              <a:ext cx="0" cy="375"/>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68" name="Rectangle 60"/>
            <p:cNvSpPr>
              <a:spLocks noChangeArrowheads="1"/>
            </p:cNvSpPr>
            <p:nvPr/>
          </p:nvSpPr>
          <p:spPr bwMode="auto">
            <a:xfrm>
              <a:off x="1283" y="1196"/>
              <a:ext cx="1376" cy="2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l"/>
              <a:r>
                <a:rPr lang="en-US" altLang="en-US" sz="2000"/>
                <a:t>Fees &amp; Earnings</a:t>
              </a:r>
            </a:p>
          </p:txBody>
        </p:sp>
        <p:sp>
          <p:nvSpPr>
            <p:cNvPr id="145469" name="Rectangle 61"/>
            <p:cNvSpPr>
              <a:spLocks noChangeArrowheads="1"/>
            </p:cNvSpPr>
            <p:nvPr/>
          </p:nvSpPr>
          <p:spPr bwMode="auto">
            <a:xfrm>
              <a:off x="1294" y="1445"/>
              <a:ext cx="1110" cy="2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l"/>
              <a:r>
                <a:rPr lang="en-US" altLang="en-US" sz="2000"/>
                <a:t>Excess Cash</a:t>
              </a:r>
            </a:p>
          </p:txBody>
        </p:sp>
        <p:sp>
          <p:nvSpPr>
            <p:cNvPr id="145470" name="Line 62"/>
            <p:cNvSpPr>
              <a:spLocks noChangeShapeType="1"/>
            </p:cNvSpPr>
            <p:nvPr/>
          </p:nvSpPr>
          <p:spPr bwMode="auto">
            <a:xfrm>
              <a:off x="2160" y="2698"/>
              <a:ext cx="0" cy="326"/>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71" name="Line 63"/>
            <p:cNvSpPr>
              <a:spLocks noChangeShapeType="1"/>
            </p:cNvSpPr>
            <p:nvPr/>
          </p:nvSpPr>
          <p:spPr bwMode="auto">
            <a:xfrm>
              <a:off x="2400" y="2698"/>
              <a:ext cx="0" cy="566"/>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72" name="Rectangle 64"/>
            <p:cNvSpPr>
              <a:spLocks noChangeArrowheads="1"/>
            </p:cNvSpPr>
            <p:nvPr/>
          </p:nvSpPr>
          <p:spPr bwMode="auto">
            <a:xfrm>
              <a:off x="1292" y="3272"/>
              <a:ext cx="1368" cy="2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l"/>
              <a:r>
                <a:rPr lang="en-US" altLang="en-US" sz="2000"/>
                <a:t>Fees &amp; Earnings</a:t>
              </a:r>
            </a:p>
          </p:txBody>
        </p:sp>
        <p:sp>
          <p:nvSpPr>
            <p:cNvPr id="145473" name="Rectangle 65"/>
            <p:cNvSpPr>
              <a:spLocks noChangeArrowheads="1"/>
            </p:cNvSpPr>
            <p:nvPr/>
          </p:nvSpPr>
          <p:spPr bwMode="auto">
            <a:xfrm>
              <a:off x="1292" y="3020"/>
              <a:ext cx="1102" cy="2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l"/>
              <a:r>
                <a:rPr lang="en-US" altLang="en-US" sz="2000"/>
                <a:t>Excess Cash</a:t>
              </a:r>
            </a:p>
          </p:txBody>
        </p:sp>
        <p:sp>
          <p:nvSpPr>
            <p:cNvPr id="145474" name="Rectangle 66"/>
            <p:cNvSpPr>
              <a:spLocks noChangeArrowheads="1"/>
            </p:cNvSpPr>
            <p:nvPr/>
          </p:nvSpPr>
          <p:spPr bwMode="auto">
            <a:xfrm>
              <a:off x="944" y="3860"/>
              <a:ext cx="1774" cy="2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l"/>
              <a:r>
                <a:rPr lang="en-US" altLang="en-US" sz="2000"/>
                <a:t>Interest &amp;/or Principal</a:t>
              </a:r>
            </a:p>
          </p:txBody>
        </p:sp>
        <p:sp>
          <p:nvSpPr>
            <p:cNvPr id="145475" name="Rectangle 67"/>
            <p:cNvSpPr>
              <a:spLocks noChangeArrowheads="1"/>
            </p:cNvSpPr>
            <p:nvPr/>
          </p:nvSpPr>
          <p:spPr bwMode="auto">
            <a:xfrm>
              <a:off x="968" y="3560"/>
              <a:ext cx="1678" cy="2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l"/>
              <a:r>
                <a:rPr lang="en-US" altLang="en-US" sz="2000"/>
                <a:t>Loans or Investment</a:t>
              </a:r>
            </a:p>
          </p:txBody>
        </p:sp>
        <p:sp>
          <p:nvSpPr>
            <p:cNvPr id="145476" name="Line 68"/>
            <p:cNvSpPr>
              <a:spLocks noChangeShapeType="1"/>
            </p:cNvSpPr>
            <p:nvPr/>
          </p:nvSpPr>
          <p:spPr bwMode="auto">
            <a:xfrm>
              <a:off x="960" y="3466"/>
              <a:ext cx="0" cy="78"/>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77" name="Line 69"/>
            <p:cNvSpPr>
              <a:spLocks noChangeShapeType="1"/>
            </p:cNvSpPr>
            <p:nvPr/>
          </p:nvSpPr>
          <p:spPr bwMode="auto">
            <a:xfrm>
              <a:off x="624" y="3466"/>
              <a:ext cx="0" cy="366"/>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78" name="Line 70"/>
            <p:cNvSpPr>
              <a:spLocks noChangeShapeType="1"/>
            </p:cNvSpPr>
            <p:nvPr/>
          </p:nvSpPr>
          <p:spPr bwMode="auto">
            <a:xfrm>
              <a:off x="625" y="3840"/>
              <a:ext cx="2255" cy="0"/>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79" name="Line 71"/>
            <p:cNvSpPr>
              <a:spLocks noChangeShapeType="1"/>
            </p:cNvSpPr>
            <p:nvPr/>
          </p:nvSpPr>
          <p:spPr bwMode="auto">
            <a:xfrm>
              <a:off x="961" y="3552"/>
              <a:ext cx="1679" cy="0"/>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80" name="Line 72"/>
            <p:cNvSpPr>
              <a:spLocks noChangeShapeType="1"/>
            </p:cNvSpPr>
            <p:nvPr/>
          </p:nvSpPr>
          <p:spPr bwMode="auto">
            <a:xfrm flipV="1">
              <a:off x="3120" y="857"/>
              <a:ext cx="0" cy="1214"/>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81" name="Line 73"/>
            <p:cNvSpPr>
              <a:spLocks noChangeShapeType="1"/>
            </p:cNvSpPr>
            <p:nvPr/>
          </p:nvSpPr>
          <p:spPr bwMode="auto">
            <a:xfrm flipV="1">
              <a:off x="3360" y="1145"/>
              <a:ext cx="0" cy="926"/>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82" name="Line 74"/>
            <p:cNvSpPr>
              <a:spLocks noChangeShapeType="1"/>
            </p:cNvSpPr>
            <p:nvPr/>
          </p:nvSpPr>
          <p:spPr bwMode="auto">
            <a:xfrm>
              <a:off x="3130" y="864"/>
              <a:ext cx="1278" cy="0"/>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83" name="Line 75"/>
            <p:cNvSpPr>
              <a:spLocks noChangeShapeType="1"/>
            </p:cNvSpPr>
            <p:nvPr/>
          </p:nvSpPr>
          <p:spPr bwMode="auto">
            <a:xfrm>
              <a:off x="3370" y="1152"/>
              <a:ext cx="1094" cy="0"/>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84" name="Line 76"/>
            <p:cNvSpPr>
              <a:spLocks noChangeShapeType="1"/>
            </p:cNvSpPr>
            <p:nvPr/>
          </p:nvSpPr>
          <p:spPr bwMode="auto">
            <a:xfrm>
              <a:off x="3360" y="2698"/>
              <a:ext cx="0" cy="846"/>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85" name="Line 77"/>
            <p:cNvSpPr>
              <a:spLocks noChangeShapeType="1"/>
            </p:cNvSpPr>
            <p:nvPr/>
          </p:nvSpPr>
          <p:spPr bwMode="auto">
            <a:xfrm>
              <a:off x="3601" y="1728"/>
              <a:ext cx="855" cy="0"/>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86" name="Line 78"/>
            <p:cNvSpPr>
              <a:spLocks noChangeShapeType="1"/>
            </p:cNvSpPr>
            <p:nvPr/>
          </p:nvSpPr>
          <p:spPr bwMode="auto">
            <a:xfrm>
              <a:off x="3600" y="1738"/>
              <a:ext cx="0" cy="374"/>
            </a:xfrm>
            <a:prstGeom prst="line">
              <a:avLst/>
            </a:prstGeom>
            <a:noFill/>
            <a:ln w="50800">
              <a:solidFill>
                <a:srgbClr val="006B6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87" name="Rectangle 79"/>
            <p:cNvSpPr>
              <a:spLocks noChangeArrowheads="1"/>
            </p:cNvSpPr>
            <p:nvPr/>
          </p:nvSpPr>
          <p:spPr bwMode="auto">
            <a:xfrm>
              <a:off x="3536" y="632"/>
              <a:ext cx="835" cy="2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l"/>
              <a:r>
                <a:rPr lang="en-US" altLang="en-US" sz="2000"/>
                <a:t>Purchase</a:t>
              </a:r>
            </a:p>
          </p:txBody>
        </p:sp>
        <p:sp>
          <p:nvSpPr>
            <p:cNvPr id="145488" name="Rectangle 80"/>
            <p:cNvSpPr>
              <a:spLocks noChangeArrowheads="1"/>
            </p:cNvSpPr>
            <p:nvPr/>
          </p:nvSpPr>
          <p:spPr bwMode="auto">
            <a:xfrm>
              <a:off x="3740" y="920"/>
              <a:ext cx="443" cy="2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l"/>
              <a:r>
                <a:rPr lang="en-US" altLang="en-US" sz="2000"/>
                <a:t>Sale</a:t>
              </a:r>
            </a:p>
          </p:txBody>
        </p:sp>
        <p:sp>
          <p:nvSpPr>
            <p:cNvPr id="145489" name="Rectangle 81"/>
            <p:cNvSpPr>
              <a:spLocks noChangeArrowheads="1"/>
            </p:cNvSpPr>
            <p:nvPr/>
          </p:nvSpPr>
          <p:spPr bwMode="auto">
            <a:xfrm>
              <a:off x="3538" y="1364"/>
              <a:ext cx="958" cy="3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nSpc>
                  <a:spcPct val="80000"/>
                </a:lnSpc>
              </a:pPr>
              <a:r>
                <a:rPr lang="en-US" altLang="en-US" sz="2000"/>
                <a:t>Long-Term</a:t>
              </a:r>
            </a:p>
            <a:p>
              <a:pPr>
                <a:lnSpc>
                  <a:spcPct val="80000"/>
                </a:lnSpc>
              </a:pPr>
              <a:r>
                <a:rPr lang="en-US" altLang="en-US" sz="2000"/>
                <a:t>Investment</a:t>
              </a:r>
            </a:p>
          </p:txBody>
        </p:sp>
        <p:sp>
          <p:nvSpPr>
            <p:cNvPr id="145490" name="Rectangle 82"/>
            <p:cNvSpPr>
              <a:spLocks noChangeArrowheads="1"/>
            </p:cNvSpPr>
            <p:nvPr/>
          </p:nvSpPr>
          <p:spPr bwMode="auto">
            <a:xfrm>
              <a:off x="3642" y="1824"/>
              <a:ext cx="874" cy="3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nSpc>
                  <a:spcPct val="80000"/>
                </a:lnSpc>
              </a:pPr>
              <a:r>
                <a:rPr lang="en-US" altLang="en-US" sz="2000"/>
                <a:t>Return on</a:t>
              </a:r>
            </a:p>
            <a:p>
              <a:pPr>
                <a:lnSpc>
                  <a:spcPct val="80000"/>
                </a:lnSpc>
              </a:pPr>
              <a:r>
                <a:rPr lang="en-US" altLang="en-US" sz="1800"/>
                <a:t>Investment</a:t>
              </a:r>
            </a:p>
          </p:txBody>
        </p:sp>
        <p:sp>
          <p:nvSpPr>
            <p:cNvPr id="145491" name="Rectangle 83"/>
            <p:cNvSpPr>
              <a:spLocks noChangeArrowheads="1"/>
            </p:cNvSpPr>
            <p:nvPr/>
          </p:nvSpPr>
          <p:spPr bwMode="auto">
            <a:xfrm>
              <a:off x="3788" y="2576"/>
              <a:ext cx="586" cy="2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l"/>
              <a:r>
                <a:rPr lang="en-US" altLang="en-US" sz="2000"/>
                <a:t>Loans</a:t>
              </a:r>
            </a:p>
          </p:txBody>
        </p:sp>
        <p:sp>
          <p:nvSpPr>
            <p:cNvPr id="145492" name="Rectangle 84"/>
            <p:cNvSpPr>
              <a:spLocks noChangeArrowheads="1"/>
            </p:cNvSpPr>
            <p:nvPr/>
          </p:nvSpPr>
          <p:spPr bwMode="auto">
            <a:xfrm>
              <a:off x="3536" y="3032"/>
              <a:ext cx="977" cy="2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l"/>
              <a:r>
                <a:rPr lang="en-US" altLang="en-US" sz="2000"/>
                <a:t>Repayment</a:t>
              </a:r>
            </a:p>
          </p:txBody>
        </p:sp>
        <p:sp>
          <p:nvSpPr>
            <p:cNvPr id="145493" name="Rectangle 85"/>
            <p:cNvSpPr>
              <a:spLocks noChangeArrowheads="1"/>
            </p:cNvSpPr>
            <p:nvPr/>
          </p:nvSpPr>
          <p:spPr bwMode="auto">
            <a:xfrm>
              <a:off x="3416" y="3548"/>
              <a:ext cx="985" cy="2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l"/>
              <a:r>
                <a:rPr lang="en-US" altLang="en-US" sz="2000"/>
                <a:t>New Issues</a:t>
              </a:r>
            </a:p>
          </p:txBody>
        </p:sp>
        <p:sp>
          <p:nvSpPr>
            <p:cNvPr id="145494" name="AutoShape 86"/>
            <p:cNvSpPr>
              <a:spLocks noChangeArrowheads="1"/>
            </p:cNvSpPr>
            <p:nvPr/>
          </p:nvSpPr>
          <p:spPr bwMode="auto">
            <a:xfrm rot="10800000">
              <a:off x="574" y="1186"/>
              <a:ext cx="98" cy="86"/>
            </a:xfrm>
            <a:prstGeom prst="triangle">
              <a:avLst>
                <a:gd name="adj" fmla="val 49958"/>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95" name="AutoShape 87"/>
            <p:cNvSpPr>
              <a:spLocks noChangeArrowheads="1"/>
            </p:cNvSpPr>
            <p:nvPr/>
          </p:nvSpPr>
          <p:spPr bwMode="auto">
            <a:xfrm rot="10800000">
              <a:off x="910" y="1184"/>
              <a:ext cx="98" cy="86"/>
            </a:xfrm>
            <a:prstGeom prst="triangle">
              <a:avLst>
                <a:gd name="adj" fmla="val 49958"/>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96" name="AutoShape 88"/>
            <p:cNvSpPr>
              <a:spLocks noChangeArrowheads="1"/>
            </p:cNvSpPr>
            <p:nvPr/>
          </p:nvSpPr>
          <p:spPr bwMode="auto">
            <a:xfrm flipH="1">
              <a:off x="910" y="1844"/>
              <a:ext cx="98" cy="86"/>
            </a:xfrm>
            <a:prstGeom prst="triangle">
              <a:avLst>
                <a:gd name="adj" fmla="val 49958"/>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97" name="AutoShape 89"/>
            <p:cNvSpPr>
              <a:spLocks noChangeArrowheads="1"/>
            </p:cNvSpPr>
            <p:nvPr/>
          </p:nvSpPr>
          <p:spPr bwMode="auto">
            <a:xfrm rot="10800000">
              <a:off x="574" y="2770"/>
              <a:ext cx="98" cy="86"/>
            </a:xfrm>
            <a:prstGeom prst="triangle">
              <a:avLst>
                <a:gd name="adj" fmla="val 49958"/>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98" name="AutoShape 90"/>
            <p:cNvSpPr>
              <a:spLocks noChangeArrowheads="1"/>
            </p:cNvSpPr>
            <p:nvPr/>
          </p:nvSpPr>
          <p:spPr bwMode="auto">
            <a:xfrm flipH="1">
              <a:off x="574" y="3428"/>
              <a:ext cx="98" cy="86"/>
            </a:xfrm>
            <a:prstGeom prst="triangle">
              <a:avLst>
                <a:gd name="adj" fmla="val 49958"/>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99" name="AutoShape 91"/>
            <p:cNvSpPr>
              <a:spLocks noChangeArrowheads="1"/>
            </p:cNvSpPr>
            <p:nvPr/>
          </p:nvSpPr>
          <p:spPr bwMode="auto">
            <a:xfrm flipH="1">
              <a:off x="910" y="3426"/>
              <a:ext cx="98" cy="86"/>
            </a:xfrm>
            <a:prstGeom prst="triangle">
              <a:avLst>
                <a:gd name="adj" fmla="val 49958"/>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500" name="AutoShape 92"/>
            <p:cNvSpPr>
              <a:spLocks noChangeArrowheads="1"/>
            </p:cNvSpPr>
            <p:nvPr/>
          </p:nvSpPr>
          <p:spPr bwMode="auto">
            <a:xfrm>
              <a:off x="2110" y="2658"/>
              <a:ext cx="98" cy="86"/>
            </a:xfrm>
            <a:prstGeom prst="triangle">
              <a:avLst>
                <a:gd name="adj" fmla="val 49958"/>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501" name="AutoShape 93"/>
            <p:cNvSpPr>
              <a:spLocks noChangeArrowheads="1"/>
            </p:cNvSpPr>
            <p:nvPr/>
          </p:nvSpPr>
          <p:spPr bwMode="auto">
            <a:xfrm>
              <a:off x="2350" y="2658"/>
              <a:ext cx="98" cy="86"/>
            </a:xfrm>
            <a:prstGeom prst="triangle">
              <a:avLst>
                <a:gd name="adj" fmla="val 49958"/>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502" name="AutoShape 94"/>
            <p:cNvSpPr>
              <a:spLocks noChangeArrowheads="1"/>
            </p:cNvSpPr>
            <p:nvPr/>
          </p:nvSpPr>
          <p:spPr bwMode="auto">
            <a:xfrm rot="10800000" flipH="1">
              <a:off x="2112" y="2000"/>
              <a:ext cx="98" cy="86"/>
            </a:xfrm>
            <a:prstGeom prst="triangle">
              <a:avLst>
                <a:gd name="adj" fmla="val 49958"/>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503" name="AutoShape 95"/>
            <p:cNvSpPr>
              <a:spLocks noChangeArrowheads="1"/>
            </p:cNvSpPr>
            <p:nvPr/>
          </p:nvSpPr>
          <p:spPr bwMode="auto">
            <a:xfrm rot="10800000" flipH="1">
              <a:off x="2352" y="2000"/>
              <a:ext cx="98" cy="86"/>
            </a:xfrm>
            <a:prstGeom prst="triangle">
              <a:avLst>
                <a:gd name="adj" fmla="val 49958"/>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504" name="AutoShape 96"/>
            <p:cNvSpPr>
              <a:spLocks noChangeArrowheads="1"/>
            </p:cNvSpPr>
            <p:nvPr/>
          </p:nvSpPr>
          <p:spPr bwMode="auto">
            <a:xfrm rot="10800000" flipH="1">
              <a:off x="3312" y="2000"/>
              <a:ext cx="98" cy="86"/>
            </a:xfrm>
            <a:prstGeom prst="triangle">
              <a:avLst>
                <a:gd name="adj" fmla="val 49958"/>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505" name="AutoShape 97"/>
            <p:cNvSpPr>
              <a:spLocks noChangeArrowheads="1"/>
            </p:cNvSpPr>
            <p:nvPr/>
          </p:nvSpPr>
          <p:spPr bwMode="auto">
            <a:xfrm rot="16200000">
              <a:off x="3610" y="2116"/>
              <a:ext cx="98" cy="86"/>
            </a:xfrm>
            <a:prstGeom prst="triangle">
              <a:avLst>
                <a:gd name="adj" fmla="val 49958"/>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506" name="AutoShape 98"/>
            <p:cNvSpPr>
              <a:spLocks noChangeArrowheads="1"/>
            </p:cNvSpPr>
            <p:nvPr/>
          </p:nvSpPr>
          <p:spPr bwMode="auto">
            <a:xfrm rot="16200000">
              <a:off x="3614" y="2548"/>
              <a:ext cx="98" cy="86"/>
            </a:xfrm>
            <a:prstGeom prst="triangle">
              <a:avLst>
                <a:gd name="adj" fmla="val 49958"/>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507" name="AutoShape 99"/>
            <p:cNvSpPr>
              <a:spLocks noChangeArrowheads="1"/>
            </p:cNvSpPr>
            <p:nvPr/>
          </p:nvSpPr>
          <p:spPr bwMode="auto">
            <a:xfrm>
              <a:off x="3310" y="2658"/>
              <a:ext cx="98" cy="86"/>
            </a:xfrm>
            <a:prstGeom prst="triangle">
              <a:avLst>
                <a:gd name="adj" fmla="val 49958"/>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508" name="AutoShape 100"/>
            <p:cNvSpPr>
              <a:spLocks noChangeArrowheads="1"/>
            </p:cNvSpPr>
            <p:nvPr/>
          </p:nvSpPr>
          <p:spPr bwMode="auto">
            <a:xfrm rot="5400000" flipH="1">
              <a:off x="4398" y="3796"/>
              <a:ext cx="98" cy="86"/>
            </a:xfrm>
            <a:prstGeom prst="triangle">
              <a:avLst>
                <a:gd name="adj" fmla="val 49958"/>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509" name="AutoShape 101"/>
            <p:cNvSpPr>
              <a:spLocks noChangeArrowheads="1"/>
            </p:cNvSpPr>
            <p:nvPr/>
          </p:nvSpPr>
          <p:spPr bwMode="auto">
            <a:xfrm rot="5400000" flipH="1">
              <a:off x="4394" y="2978"/>
              <a:ext cx="98" cy="86"/>
            </a:xfrm>
            <a:prstGeom prst="triangle">
              <a:avLst>
                <a:gd name="adj" fmla="val 49958"/>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510" name="AutoShape 102"/>
            <p:cNvSpPr>
              <a:spLocks noChangeArrowheads="1"/>
            </p:cNvSpPr>
            <p:nvPr/>
          </p:nvSpPr>
          <p:spPr bwMode="auto">
            <a:xfrm rot="5400000" flipH="1">
              <a:off x="4392" y="1684"/>
              <a:ext cx="98" cy="86"/>
            </a:xfrm>
            <a:prstGeom prst="triangle">
              <a:avLst>
                <a:gd name="adj" fmla="val 49958"/>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511" name="AutoShape 103"/>
            <p:cNvSpPr>
              <a:spLocks noChangeArrowheads="1"/>
            </p:cNvSpPr>
            <p:nvPr/>
          </p:nvSpPr>
          <p:spPr bwMode="auto">
            <a:xfrm rot="5400000" flipH="1">
              <a:off x="4400" y="820"/>
              <a:ext cx="98" cy="86"/>
            </a:xfrm>
            <a:prstGeom prst="triangle">
              <a:avLst>
                <a:gd name="adj" fmla="val 49958"/>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404295598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145512"/>
                                        </p:tgtEl>
                                        <p:attrNameLst>
                                          <p:attrName>style.visibility</p:attrName>
                                        </p:attrNameLst>
                                      </p:cBhvr>
                                      <p:to>
                                        <p:strVal val="visible"/>
                                      </p:to>
                                    </p:set>
                                    <p:animEffect transition="in" filter="wipe(up)">
                                      <p:cBhvr>
                                        <p:cTn id="7" dur="500"/>
                                        <p:tgtEl>
                                          <p:spTgt spid="1455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2" name="Rectangle 2050"/>
          <p:cNvSpPr>
            <a:spLocks noGrp="1" noChangeArrowheads="1"/>
          </p:cNvSpPr>
          <p:nvPr>
            <p:ph type="title"/>
          </p:nvPr>
        </p:nvSpPr>
        <p:spPr>
          <a:xfrm>
            <a:off x="457200" y="274638"/>
            <a:ext cx="8229600" cy="706090"/>
          </a:xfrm>
        </p:spPr>
        <p:txBody>
          <a:bodyPr/>
          <a:lstStyle/>
          <a:p>
            <a:r>
              <a:rPr lang="en-US" altLang="en-US" sz="3200" dirty="0" err="1" smtClean="0"/>
              <a:t>Centralised</a:t>
            </a:r>
            <a:r>
              <a:rPr lang="en-US" altLang="en-US" sz="3200" dirty="0" smtClean="0"/>
              <a:t> </a:t>
            </a:r>
            <a:r>
              <a:rPr lang="en-US" altLang="en-US" sz="3200" dirty="0"/>
              <a:t>Cash Management</a:t>
            </a:r>
          </a:p>
        </p:txBody>
      </p:sp>
      <p:sp>
        <p:nvSpPr>
          <p:cNvPr id="189443" name="Rectangle 2051"/>
          <p:cNvSpPr>
            <a:spLocks noGrp="1" noChangeArrowheads="1"/>
          </p:cNvSpPr>
          <p:nvPr>
            <p:ph type="body" idx="1"/>
          </p:nvPr>
        </p:nvSpPr>
        <p:spPr>
          <a:xfrm>
            <a:off x="251520" y="980728"/>
            <a:ext cx="8568952" cy="4320480"/>
          </a:xfrm>
        </p:spPr>
        <p:txBody>
          <a:bodyPr/>
          <a:lstStyle/>
          <a:p>
            <a:pPr>
              <a:buFont typeface="Wingdings" panose="05000000000000000000" pitchFamily="2" charset="2"/>
              <a:buChar char="§"/>
            </a:pPr>
            <a:r>
              <a:rPr lang="en-US" altLang="en-US" dirty="0"/>
              <a:t>The centralized cash management division of an MNC cannot always accurately forecast the events that may affect parent- subsidiary or </a:t>
            </a:r>
            <a:r>
              <a:rPr lang="en-US" altLang="en-US" dirty="0" smtClean="0"/>
              <a:t>inter-subsidiary </a:t>
            </a:r>
            <a:r>
              <a:rPr lang="en-US" altLang="en-US" dirty="0"/>
              <a:t>cash flows.</a:t>
            </a:r>
          </a:p>
          <a:p>
            <a:pPr>
              <a:buFont typeface="Wingdings" panose="05000000000000000000" pitchFamily="2" charset="2"/>
              <a:buChar char="§"/>
            </a:pPr>
            <a:r>
              <a:rPr lang="en-US" altLang="en-US" dirty="0"/>
              <a:t>It should, however, be ready to react to any event by considering</a:t>
            </a:r>
          </a:p>
          <a:p>
            <a:pPr lvl="1"/>
            <a:r>
              <a:rPr lang="en-US" altLang="en-US" dirty="0"/>
              <a:t>any potential adverse impact on cash flows, and</a:t>
            </a:r>
          </a:p>
          <a:p>
            <a:pPr lvl="1"/>
            <a:r>
              <a:rPr lang="en-US" altLang="en-US" dirty="0"/>
              <a:t>how to avoid such adverse impacts.</a:t>
            </a:r>
          </a:p>
        </p:txBody>
      </p:sp>
    </p:spTree>
    <p:extLst>
      <p:ext uri="{BB962C8B-B14F-4D97-AF65-F5344CB8AC3E}">
        <p14:creationId xmlns:p14="http://schemas.microsoft.com/office/powerpoint/2010/main" val="32023129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7487" name="Rectangle 31"/>
          <p:cNvSpPr>
            <a:spLocks noGrp="1" noChangeArrowheads="1"/>
          </p:cNvSpPr>
          <p:nvPr>
            <p:ph type="title"/>
          </p:nvPr>
        </p:nvSpPr>
        <p:spPr>
          <a:xfrm>
            <a:off x="648680" y="260648"/>
            <a:ext cx="7846640" cy="659160"/>
          </a:xfrm>
        </p:spPr>
        <p:txBody>
          <a:bodyPr/>
          <a:lstStyle/>
          <a:p>
            <a:pPr>
              <a:lnSpc>
                <a:spcPct val="90000"/>
              </a:lnSpc>
            </a:pPr>
            <a:r>
              <a:rPr lang="en-US" altLang="en-US" sz="3200" dirty="0"/>
              <a:t>Techniques to </a:t>
            </a:r>
            <a:r>
              <a:rPr lang="en-US" altLang="en-US" sz="3200" dirty="0" err="1" smtClean="0"/>
              <a:t>Optimise</a:t>
            </a:r>
            <a:r>
              <a:rPr lang="en-US" altLang="en-US" sz="3200" dirty="0" smtClean="0"/>
              <a:t> Cash </a:t>
            </a:r>
            <a:r>
              <a:rPr lang="en-US" altLang="en-US" sz="3200" dirty="0"/>
              <a:t>Flows</a:t>
            </a:r>
          </a:p>
        </p:txBody>
      </p:sp>
      <p:sp>
        <p:nvSpPr>
          <p:cNvPr id="147488" name="Rectangle 32"/>
          <p:cNvSpPr>
            <a:spLocks noGrp="1" noChangeArrowheads="1"/>
          </p:cNvSpPr>
          <p:nvPr>
            <p:ph type="body" idx="1"/>
          </p:nvPr>
        </p:nvSpPr>
        <p:spPr>
          <a:xfrm>
            <a:off x="457200" y="943222"/>
            <a:ext cx="8229600" cy="4502002"/>
          </a:xfrm>
        </p:spPr>
        <p:txBody>
          <a:bodyPr/>
          <a:lstStyle/>
          <a:p>
            <a:pPr>
              <a:buFontTx/>
              <a:buNone/>
            </a:pPr>
            <a:r>
              <a:rPr lang="en-US" altLang="en-US" i="1" dirty="0"/>
              <a:t>Accelerating Cash Inflows</a:t>
            </a:r>
            <a:endParaRPr lang="en-US" altLang="en-US" dirty="0"/>
          </a:p>
          <a:p>
            <a:pPr>
              <a:buFont typeface="Wingdings" panose="05000000000000000000" pitchFamily="2" charset="2"/>
              <a:buChar char="§"/>
            </a:pPr>
            <a:r>
              <a:rPr lang="en-US" altLang="en-US" dirty="0"/>
              <a:t>The more quickly the cash inflows are received, the </a:t>
            </a:r>
            <a:r>
              <a:rPr lang="en-US" altLang="en-US" dirty="0" smtClean="0"/>
              <a:t>quicker they </a:t>
            </a:r>
            <a:r>
              <a:rPr lang="en-US" altLang="en-US" dirty="0"/>
              <a:t>can be invested or used for other purposes.</a:t>
            </a:r>
          </a:p>
          <a:p>
            <a:pPr>
              <a:buFont typeface="Wingdings" panose="05000000000000000000" pitchFamily="2" charset="2"/>
              <a:buChar char="§"/>
            </a:pPr>
            <a:r>
              <a:rPr lang="en-US" altLang="en-US" dirty="0"/>
              <a:t>Common methods include the establishment of</a:t>
            </a:r>
            <a:r>
              <a:rPr lang="en-US" altLang="en-US" i="1" dirty="0"/>
              <a:t> lockboxes</a:t>
            </a:r>
            <a:r>
              <a:rPr lang="en-US" altLang="en-US" dirty="0"/>
              <a:t> around the world (to reduce mail float) and </a:t>
            </a:r>
            <a:r>
              <a:rPr lang="en-US" altLang="en-US" i="1" dirty="0"/>
              <a:t>preauthorized payments </a:t>
            </a:r>
            <a:r>
              <a:rPr lang="en-US" altLang="en-US" dirty="0"/>
              <a:t>(direct charging of a customer’s bank account).</a:t>
            </a:r>
          </a:p>
        </p:txBody>
      </p:sp>
    </p:spTree>
    <p:extLst>
      <p:ext uri="{BB962C8B-B14F-4D97-AF65-F5344CB8AC3E}">
        <p14:creationId xmlns:p14="http://schemas.microsoft.com/office/powerpoint/2010/main" val="324181720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47488">
                                            <p:txEl>
                                              <p:pRg st="0" end="0"/>
                                            </p:txEl>
                                          </p:spTgt>
                                        </p:tgtEl>
                                        <p:attrNameLst>
                                          <p:attrName>style.visibility</p:attrName>
                                        </p:attrNameLst>
                                      </p:cBhvr>
                                      <p:to>
                                        <p:strVal val="visible"/>
                                      </p:to>
                                    </p:set>
                                    <p:animEffect transition="in" filter="wipe(left)">
                                      <p:cBhvr>
                                        <p:cTn id="7" dur="500"/>
                                        <p:tgtEl>
                                          <p:spTgt spid="14748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47488">
                                            <p:txEl>
                                              <p:pRg st="1" end="1"/>
                                            </p:txEl>
                                          </p:spTgt>
                                        </p:tgtEl>
                                        <p:attrNameLst>
                                          <p:attrName>style.visibility</p:attrName>
                                        </p:attrNameLst>
                                      </p:cBhvr>
                                      <p:to>
                                        <p:strVal val="visible"/>
                                      </p:to>
                                    </p:set>
                                    <p:animEffect transition="in" filter="wipe(left)">
                                      <p:cBhvr>
                                        <p:cTn id="12" dur="500"/>
                                        <p:tgtEl>
                                          <p:spTgt spid="147488">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47488">
                                            <p:txEl>
                                              <p:pRg st="2" end="2"/>
                                            </p:txEl>
                                          </p:spTgt>
                                        </p:tgtEl>
                                        <p:attrNameLst>
                                          <p:attrName>style.visibility</p:attrName>
                                        </p:attrNameLst>
                                      </p:cBhvr>
                                      <p:to>
                                        <p:strVal val="visible"/>
                                      </p:to>
                                    </p:set>
                                    <p:animEffect transition="in" filter="wipe(left)">
                                      <p:cBhvr>
                                        <p:cTn id="17" dur="500"/>
                                        <p:tgtEl>
                                          <p:spTgt spid="14748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7488"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9510" name="Rectangle 6"/>
          <p:cNvSpPr>
            <a:spLocks noGrp="1" noChangeArrowheads="1"/>
          </p:cNvSpPr>
          <p:nvPr>
            <p:ph type="body" idx="1"/>
          </p:nvPr>
        </p:nvSpPr>
        <p:spPr>
          <a:xfrm>
            <a:off x="107504" y="908720"/>
            <a:ext cx="8856984" cy="4602146"/>
          </a:xfrm>
        </p:spPr>
        <p:txBody>
          <a:bodyPr/>
          <a:lstStyle/>
          <a:p>
            <a:pPr>
              <a:buFontTx/>
              <a:buNone/>
            </a:pPr>
            <a:r>
              <a:rPr lang="en-US" altLang="en-US" i="1" dirty="0"/>
              <a:t>Minimizing Currency Conversion Costs</a:t>
            </a:r>
            <a:endParaRPr lang="en-US" altLang="en-US" dirty="0"/>
          </a:p>
          <a:p>
            <a:pPr>
              <a:buFont typeface="Wingdings" panose="05000000000000000000" pitchFamily="2" charset="2"/>
              <a:buChar char="§"/>
            </a:pPr>
            <a:r>
              <a:rPr lang="en-US" altLang="en-US" i="1" dirty="0"/>
              <a:t>Netting</a:t>
            </a:r>
            <a:r>
              <a:rPr lang="en-US" altLang="en-US" dirty="0"/>
              <a:t> reduces administrative and transaction costs through the accounting of all transactions that occur over a period to determine one net payment.</a:t>
            </a:r>
          </a:p>
          <a:p>
            <a:pPr>
              <a:buFont typeface="Wingdings" panose="05000000000000000000" pitchFamily="2" charset="2"/>
              <a:buChar char="§"/>
            </a:pPr>
            <a:r>
              <a:rPr lang="en-US" altLang="en-US" dirty="0"/>
              <a:t>A </a:t>
            </a:r>
            <a:r>
              <a:rPr lang="en-US" altLang="en-US" i="1" dirty="0"/>
              <a:t>bilateral netting system</a:t>
            </a:r>
            <a:r>
              <a:rPr lang="en-US" altLang="en-US" dirty="0"/>
              <a:t> involves transactions between two units, while a </a:t>
            </a:r>
            <a:r>
              <a:rPr lang="en-US" altLang="en-US" i="1" dirty="0"/>
              <a:t>multilateral netting system</a:t>
            </a:r>
            <a:r>
              <a:rPr lang="en-US" altLang="en-US" dirty="0"/>
              <a:t> usually involves more complex interchanges.</a:t>
            </a:r>
          </a:p>
        </p:txBody>
      </p:sp>
      <p:sp>
        <p:nvSpPr>
          <p:cNvPr id="149538" name="Rectangle 34"/>
          <p:cNvSpPr>
            <a:spLocks noGrp="1" noChangeArrowheads="1"/>
          </p:cNvSpPr>
          <p:nvPr>
            <p:ph type="title"/>
          </p:nvPr>
        </p:nvSpPr>
        <p:spPr>
          <a:xfrm>
            <a:off x="756692" y="260648"/>
            <a:ext cx="7558608" cy="648072"/>
          </a:xfrm>
          <a:noFill/>
          <a:ln/>
        </p:spPr>
        <p:txBody>
          <a:bodyPr/>
          <a:lstStyle/>
          <a:p>
            <a:pPr>
              <a:lnSpc>
                <a:spcPct val="90000"/>
              </a:lnSpc>
            </a:pPr>
            <a:r>
              <a:rPr lang="en-US" altLang="en-US" sz="3200" dirty="0"/>
              <a:t>Techniques to </a:t>
            </a:r>
            <a:r>
              <a:rPr lang="en-US" altLang="en-US" sz="3200" dirty="0" err="1" smtClean="0"/>
              <a:t>Optimise</a:t>
            </a:r>
            <a:r>
              <a:rPr lang="en-US" altLang="en-US" sz="3200" dirty="0" smtClean="0"/>
              <a:t> Cash </a:t>
            </a:r>
            <a:r>
              <a:rPr lang="en-US" altLang="en-US" sz="3200" dirty="0"/>
              <a:t>Flows</a:t>
            </a:r>
          </a:p>
        </p:txBody>
      </p:sp>
    </p:spTree>
    <p:extLst>
      <p:ext uri="{BB962C8B-B14F-4D97-AF65-F5344CB8AC3E}">
        <p14:creationId xmlns:p14="http://schemas.microsoft.com/office/powerpoint/2010/main" val="51577110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49510">
                                            <p:txEl>
                                              <p:pRg st="0" end="0"/>
                                            </p:txEl>
                                          </p:spTgt>
                                        </p:tgtEl>
                                        <p:attrNameLst>
                                          <p:attrName>style.visibility</p:attrName>
                                        </p:attrNameLst>
                                      </p:cBhvr>
                                      <p:to>
                                        <p:strVal val="visible"/>
                                      </p:to>
                                    </p:set>
                                    <p:animEffect transition="in" filter="wipe(left)">
                                      <p:cBhvr>
                                        <p:cTn id="7" dur="500"/>
                                        <p:tgtEl>
                                          <p:spTgt spid="149510">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49510">
                                            <p:txEl>
                                              <p:pRg st="1" end="1"/>
                                            </p:txEl>
                                          </p:spTgt>
                                        </p:tgtEl>
                                        <p:attrNameLst>
                                          <p:attrName>style.visibility</p:attrName>
                                        </p:attrNameLst>
                                      </p:cBhvr>
                                      <p:to>
                                        <p:strVal val="visible"/>
                                      </p:to>
                                    </p:set>
                                    <p:animEffect transition="in" filter="wipe(left)">
                                      <p:cBhvr>
                                        <p:cTn id="12" dur="500"/>
                                        <p:tgtEl>
                                          <p:spTgt spid="149510">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49510">
                                            <p:txEl>
                                              <p:pRg st="2" end="2"/>
                                            </p:txEl>
                                          </p:spTgt>
                                        </p:tgtEl>
                                        <p:attrNameLst>
                                          <p:attrName>style.visibility</p:attrName>
                                        </p:attrNameLst>
                                      </p:cBhvr>
                                      <p:to>
                                        <p:strVal val="visible"/>
                                      </p:to>
                                    </p:set>
                                    <p:animEffect transition="in" filter="wipe(left)">
                                      <p:cBhvr>
                                        <p:cTn id="17" dur="500"/>
                                        <p:tgtEl>
                                          <p:spTgt spid="14951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9510"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1558" name="Rectangle 6"/>
          <p:cNvSpPr>
            <a:spLocks noGrp="1" noChangeArrowheads="1"/>
          </p:cNvSpPr>
          <p:nvPr>
            <p:ph type="body" idx="1"/>
          </p:nvPr>
        </p:nvSpPr>
        <p:spPr>
          <a:xfrm>
            <a:off x="457200" y="872882"/>
            <a:ext cx="8229600" cy="4644349"/>
          </a:xfrm>
        </p:spPr>
        <p:txBody>
          <a:bodyPr/>
          <a:lstStyle/>
          <a:p>
            <a:pPr>
              <a:buFontTx/>
              <a:buNone/>
            </a:pPr>
            <a:r>
              <a:rPr lang="en-US" altLang="en-US" i="1" dirty="0"/>
              <a:t>Managing Blocked Funds</a:t>
            </a:r>
          </a:p>
          <a:p>
            <a:pPr>
              <a:buFont typeface="Wingdings" panose="05000000000000000000" pitchFamily="2" charset="2"/>
              <a:buChar char="§"/>
            </a:pPr>
            <a:r>
              <a:rPr lang="en-US" altLang="en-US" dirty="0"/>
              <a:t>A government may require that funds remain within the country in order to create jobs and reduce unemployment.</a:t>
            </a:r>
          </a:p>
          <a:p>
            <a:pPr>
              <a:buFont typeface="Wingdings" panose="05000000000000000000" pitchFamily="2" charset="2"/>
              <a:buChar char="§"/>
            </a:pPr>
            <a:r>
              <a:rPr lang="en-US" altLang="en-US" dirty="0"/>
              <a:t>The MNC should then reinvest the excess funds in the host country, adjust the transfer pricing policy (such that higher fees have to be paid to the parent), borrow locally rather than from the parent, etc.</a:t>
            </a:r>
          </a:p>
        </p:txBody>
      </p:sp>
      <p:sp>
        <p:nvSpPr>
          <p:cNvPr id="151586" name="Rectangle 34"/>
          <p:cNvSpPr>
            <a:spLocks noGrp="1" noChangeArrowheads="1"/>
          </p:cNvSpPr>
          <p:nvPr>
            <p:ph type="title"/>
          </p:nvPr>
        </p:nvSpPr>
        <p:spPr>
          <a:xfrm>
            <a:off x="648680" y="188640"/>
            <a:ext cx="7846640" cy="659160"/>
          </a:xfrm>
          <a:noFill/>
          <a:ln/>
        </p:spPr>
        <p:txBody>
          <a:bodyPr/>
          <a:lstStyle/>
          <a:p>
            <a:pPr>
              <a:lnSpc>
                <a:spcPct val="90000"/>
              </a:lnSpc>
            </a:pPr>
            <a:r>
              <a:rPr lang="en-US" altLang="en-US" sz="3200" dirty="0"/>
              <a:t>Techniques to </a:t>
            </a:r>
            <a:r>
              <a:rPr lang="en-US" altLang="en-US" sz="3200" dirty="0" err="1" smtClean="0"/>
              <a:t>Optimise</a:t>
            </a:r>
            <a:r>
              <a:rPr lang="en-US" altLang="en-US" sz="3200" dirty="0" smtClean="0"/>
              <a:t> Cash </a:t>
            </a:r>
            <a:r>
              <a:rPr lang="en-US" altLang="en-US" sz="3200" dirty="0"/>
              <a:t>Flows</a:t>
            </a:r>
          </a:p>
        </p:txBody>
      </p:sp>
    </p:spTree>
    <p:extLst>
      <p:ext uri="{BB962C8B-B14F-4D97-AF65-F5344CB8AC3E}">
        <p14:creationId xmlns:p14="http://schemas.microsoft.com/office/powerpoint/2010/main" val="410798079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51558">
                                            <p:txEl>
                                              <p:pRg st="0" end="0"/>
                                            </p:txEl>
                                          </p:spTgt>
                                        </p:tgtEl>
                                        <p:attrNameLst>
                                          <p:attrName>style.visibility</p:attrName>
                                        </p:attrNameLst>
                                      </p:cBhvr>
                                      <p:to>
                                        <p:strVal val="visible"/>
                                      </p:to>
                                    </p:set>
                                    <p:animEffect transition="in" filter="wipe(left)">
                                      <p:cBhvr>
                                        <p:cTn id="7" dur="500"/>
                                        <p:tgtEl>
                                          <p:spTgt spid="15155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51558">
                                            <p:txEl>
                                              <p:pRg st="1" end="1"/>
                                            </p:txEl>
                                          </p:spTgt>
                                        </p:tgtEl>
                                        <p:attrNameLst>
                                          <p:attrName>style.visibility</p:attrName>
                                        </p:attrNameLst>
                                      </p:cBhvr>
                                      <p:to>
                                        <p:strVal val="visible"/>
                                      </p:to>
                                    </p:set>
                                    <p:animEffect transition="in" filter="wipe(left)">
                                      <p:cBhvr>
                                        <p:cTn id="12" dur="500"/>
                                        <p:tgtEl>
                                          <p:spTgt spid="151558">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51558">
                                            <p:txEl>
                                              <p:pRg st="2" end="2"/>
                                            </p:txEl>
                                          </p:spTgt>
                                        </p:tgtEl>
                                        <p:attrNameLst>
                                          <p:attrName>style.visibility</p:attrName>
                                        </p:attrNameLst>
                                      </p:cBhvr>
                                      <p:to>
                                        <p:strVal val="visible"/>
                                      </p:to>
                                    </p:set>
                                    <p:animEffect transition="in" filter="wipe(left)">
                                      <p:cBhvr>
                                        <p:cTn id="17" dur="500"/>
                                        <p:tgtEl>
                                          <p:spTgt spid="15155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1558"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06" name="Rectangle 1030"/>
          <p:cNvSpPr>
            <a:spLocks noGrp="1" noChangeArrowheads="1"/>
          </p:cNvSpPr>
          <p:nvPr>
            <p:ph type="body" idx="1"/>
          </p:nvPr>
        </p:nvSpPr>
        <p:spPr>
          <a:xfrm>
            <a:off x="251520" y="1052736"/>
            <a:ext cx="8517632" cy="4392488"/>
          </a:xfrm>
        </p:spPr>
        <p:txBody>
          <a:bodyPr/>
          <a:lstStyle/>
          <a:p>
            <a:pPr>
              <a:buFontTx/>
              <a:buNone/>
            </a:pPr>
            <a:r>
              <a:rPr lang="en-US" altLang="en-US" i="1" dirty="0"/>
              <a:t>Managing </a:t>
            </a:r>
            <a:r>
              <a:rPr lang="en-US" altLang="en-US" i="1" dirty="0" smtClean="0"/>
              <a:t>Inter-subsidiary </a:t>
            </a:r>
            <a:r>
              <a:rPr lang="en-US" altLang="en-US" i="1" dirty="0"/>
              <a:t>Cash Transfers</a:t>
            </a:r>
            <a:endParaRPr lang="en-US" altLang="en-US" dirty="0"/>
          </a:p>
          <a:p>
            <a:pPr>
              <a:buFont typeface="Wingdings" panose="05000000000000000000" pitchFamily="2" charset="2"/>
              <a:buChar char="§"/>
            </a:pPr>
            <a:r>
              <a:rPr lang="en-US" altLang="en-US" dirty="0"/>
              <a:t>A subsidiary with excess funds can provide financing by paying for its supplies earlier than is necessary. This technique is called </a:t>
            </a:r>
            <a:r>
              <a:rPr lang="en-US" altLang="en-US" i="1" dirty="0"/>
              <a:t>leading</a:t>
            </a:r>
            <a:r>
              <a:rPr lang="en-US" altLang="en-US" dirty="0"/>
              <a:t>.</a:t>
            </a:r>
          </a:p>
          <a:p>
            <a:pPr>
              <a:buFont typeface="Wingdings" panose="05000000000000000000" pitchFamily="2" charset="2"/>
              <a:buChar char="§"/>
            </a:pPr>
            <a:r>
              <a:rPr lang="en-US" altLang="en-US" dirty="0"/>
              <a:t>Alternatively, a subsidiary in need of funds can be allowed to lag its payments. This technique is called</a:t>
            </a:r>
            <a:r>
              <a:rPr lang="en-US" altLang="en-US" i="1" dirty="0"/>
              <a:t> lagging</a:t>
            </a:r>
            <a:r>
              <a:rPr lang="en-US" altLang="en-US" dirty="0"/>
              <a:t>.</a:t>
            </a:r>
          </a:p>
        </p:txBody>
      </p:sp>
      <p:sp>
        <p:nvSpPr>
          <p:cNvPr id="153634" name="Rectangle 1058"/>
          <p:cNvSpPr>
            <a:spLocks noGrp="1" noChangeArrowheads="1"/>
          </p:cNvSpPr>
          <p:nvPr>
            <p:ph type="title"/>
          </p:nvPr>
        </p:nvSpPr>
        <p:spPr>
          <a:xfrm>
            <a:off x="683568" y="188640"/>
            <a:ext cx="7486600" cy="659160"/>
          </a:xfrm>
          <a:noFill/>
          <a:ln/>
        </p:spPr>
        <p:txBody>
          <a:bodyPr/>
          <a:lstStyle/>
          <a:p>
            <a:pPr>
              <a:lnSpc>
                <a:spcPct val="90000"/>
              </a:lnSpc>
            </a:pPr>
            <a:r>
              <a:rPr lang="en-US" altLang="en-US" sz="3200" dirty="0"/>
              <a:t>Techniques to </a:t>
            </a:r>
            <a:r>
              <a:rPr lang="en-US" altLang="en-US" sz="3200" dirty="0" err="1" smtClean="0"/>
              <a:t>Optimise</a:t>
            </a:r>
            <a:r>
              <a:rPr lang="en-US" altLang="en-US" sz="3200" dirty="0" smtClean="0"/>
              <a:t> Cash </a:t>
            </a:r>
            <a:r>
              <a:rPr lang="en-US" altLang="en-US" sz="3200" dirty="0"/>
              <a:t>Flows</a:t>
            </a:r>
          </a:p>
        </p:txBody>
      </p:sp>
    </p:spTree>
    <p:extLst>
      <p:ext uri="{BB962C8B-B14F-4D97-AF65-F5344CB8AC3E}">
        <p14:creationId xmlns:p14="http://schemas.microsoft.com/office/powerpoint/2010/main" val="8208916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53606">
                                            <p:txEl>
                                              <p:pRg st="0" end="0"/>
                                            </p:txEl>
                                          </p:spTgt>
                                        </p:tgtEl>
                                        <p:attrNameLst>
                                          <p:attrName>style.visibility</p:attrName>
                                        </p:attrNameLst>
                                      </p:cBhvr>
                                      <p:to>
                                        <p:strVal val="visible"/>
                                      </p:to>
                                    </p:set>
                                    <p:animEffect transition="in" filter="wipe(left)">
                                      <p:cBhvr>
                                        <p:cTn id="7" dur="500"/>
                                        <p:tgtEl>
                                          <p:spTgt spid="15360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53606">
                                            <p:txEl>
                                              <p:pRg st="1" end="1"/>
                                            </p:txEl>
                                          </p:spTgt>
                                        </p:tgtEl>
                                        <p:attrNameLst>
                                          <p:attrName>style.visibility</p:attrName>
                                        </p:attrNameLst>
                                      </p:cBhvr>
                                      <p:to>
                                        <p:strVal val="visible"/>
                                      </p:to>
                                    </p:set>
                                    <p:animEffect transition="in" filter="wipe(left)">
                                      <p:cBhvr>
                                        <p:cTn id="12" dur="500"/>
                                        <p:tgtEl>
                                          <p:spTgt spid="153606">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53606">
                                            <p:txEl>
                                              <p:pRg st="2" end="2"/>
                                            </p:txEl>
                                          </p:spTgt>
                                        </p:tgtEl>
                                        <p:attrNameLst>
                                          <p:attrName>style.visibility</p:attrName>
                                        </p:attrNameLst>
                                      </p:cBhvr>
                                      <p:to>
                                        <p:strVal val="visible"/>
                                      </p:to>
                                    </p:set>
                                    <p:animEffect transition="in" filter="wipe(left)">
                                      <p:cBhvr>
                                        <p:cTn id="17" dur="500"/>
                                        <p:tgtEl>
                                          <p:spTgt spid="15360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06"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5661" name="Rectangle 1037"/>
          <p:cNvSpPr>
            <a:spLocks noGrp="1" noChangeArrowheads="1"/>
          </p:cNvSpPr>
          <p:nvPr>
            <p:ph type="title"/>
          </p:nvPr>
        </p:nvSpPr>
        <p:spPr>
          <a:xfrm>
            <a:off x="720688" y="188641"/>
            <a:ext cx="7702624" cy="936104"/>
          </a:xfrm>
        </p:spPr>
        <p:txBody>
          <a:bodyPr/>
          <a:lstStyle/>
          <a:p>
            <a:pPr>
              <a:lnSpc>
                <a:spcPct val="90000"/>
              </a:lnSpc>
            </a:pPr>
            <a:r>
              <a:rPr lang="en-US" altLang="en-US" sz="3200" dirty="0" smtClean="0"/>
              <a:t>Complications in </a:t>
            </a:r>
            <a:r>
              <a:rPr lang="en-US" altLang="en-US" sz="3200" dirty="0" err="1" smtClean="0"/>
              <a:t>Optimising</a:t>
            </a:r>
            <a:r>
              <a:rPr lang="en-US" altLang="en-US" sz="3200" dirty="0" smtClean="0"/>
              <a:t> </a:t>
            </a:r>
            <a:r>
              <a:rPr lang="en-US" altLang="en-US" sz="3200" dirty="0"/>
              <a:t>Cash Flows</a:t>
            </a:r>
          </a:p>
        </p:txBody>
      </p:sp>
      <p:sp>
        <p:nvSpPr>
          <p:cNvPr id="155662" name="Rectangle 1038"/>
          <p:cNvSpPr>
            <a:spLocks noGrp="1" noChangeArrowheads="1"/>
          </p:cNvSpPr>
          <p:nvPr>
            <p:ph type="body" idx="1"/>
          </p:nvPr>
        </p:nvSpPr>
        <p:spPr>
          <a:xfrm>
            <a:off x="457200" y="1149828"/>
            <a:ext cx="8229600" cy="3917032"/>
          </a:xfrm>
        </p:spPr>
        <p:txBody>
          <a:bodyPr/>
          <a:lstStyle/>
          <a:p>
            <a:pPr>
              <a:buFontTx/>
              <a:buNone/>
            </a:pPr>
            <a:r>
              <a:rPr lang="en-US" altLang="en-US" i="1" dirty="0"/>
              <a:t>Company-Related Characteristics</a:t>
            </a:r>
            <a:endParaRPr lang="en-US" altLang="en-US" dirty="0"/>
          </a:p>
          <a:p>
            <a:pPr lvl="1"/>
            <a:r>
              <a:rPr lang="en-US" altLang="en-US" dirty="0"/>
              <a:t>When a subsidiary delays its payments to the other subsidiaries, the other subsidiaries may be forced to borrow until the payments arrive.</a:t>
            </a:r>
          </a:p>
          <a:p>
            <a:pPr>
              <a:buFontTx/>
              <a:buNone/>
            </a:pPr>
            <a:r>
              <a:rPr lang="en-US" altLang="en-US" i="1" dirty="0"/>
              <a:t>Government Restrictions</a:t>
            </a:r>
            <a:endParaRPr lang="en-US" altLang="en-US" dirty="0"/>
          </a:p>
          <a:p>
            <a:pPr lvl="1"/>
            <a:r>
              <a:rPr lang="en-US" altLang="en-US" dirty="0"/>
              <a:t>Some governments may prohibit the use of a netting system, or periodically prevent cash from leaving the country.</a:t>
            </a:r>
          </a:p>
        </p:txBody>
      </p:sp>
    </p:spTree>
    <p:extLst>
      <p:ext uri="{BB962C8B-B14F-4D97-AF65-F5344CB8AC3E}">
        <p14:creationId xmlns:p14="http://schemas.microsoft.com/office/powerpoint/2010/main" val="71939024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55662">
                                            <p:txEl>
                                              <p:pRg st="0" end="0"/>
                                            </p:txEl>
                                          </p:spTgt>
                                        </p:tgtEl>
                                        <p:attrNameLst>
                                          <p:attrName>style.visibility</p:attrName>
                                        </p:attrNameLst>
                                      </p:cBhvr>
                                      <p:to>
                                        <p:strVal val="visible"/>
                                      </p:to>
                                    </p:set>
                                    <p:animEffect transition="in" filter="wipe(left)">
                                      <p:cBhvr>
                                        <p:cTn id="7" dur="500"/>
                                        <p:tgtEl>
                                          <p:spTgt spid="155662">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55662">
                                            <p:txEl>
                                              <p:pRg st="1" end="1"/>
                                            </p:txEl>
                                          </p:spTgt>
                                        </p:tgtEl>
                                        <p:attrNameLst>
                                          <p:attrName>style.visibility</p:attrName>
                                        </p:attrNameLst>
                                      </p:cBhvr>
                                      <p:to>
                                        <p:strVal val="visible"/>
                                      </p:to>
                                    </p:set>
                                    <p:animEffect transition="in" filter="wipe(left)">
                                      <p:cBhvr>
                                        <p:cTn id="10" dur="500"/>
                                        <p:tgtEl>
                                          <p:spTgt spid="155662">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22" presetClass="entr" presetSubtype="8" fill="hold" grpId="0" nodeType="clickEffect">
                                  <p:stCondLst>
                                    <p:cond delay="0"/>
                                  </p:stCondLst>
                                  <p:childTnLst>
                                    <p:set>
                                      <p:cBhvr>
                                        <p:cTn id="14" dur="1" fill="hold">
                                          <p:stCondLst>
                                            <p:cond delay="0"/>
                                          </p:stCondLst>
                                        </p:cTn>
                                        <p:tgtEl>
                                          <p:spTgt spid="155662">
                                            <p:txEl>
                                              <p:pRg st="2" end="2"/>
                                            </p:txEl>
                                          </p:spTgt>
                                        </p:tgtEl>
                                        <p:attrNameLst>
                                          <p:attrName>style.visibility</p:attrName>
                                        </p:attrNameLst>
                                      </p:cBhvr>
                                      <p:to>
                                        <p:strVal val="visible"/>
                                      </p:to>
                                    </p:set>
                                    <p:animEffect transition="in" filter="wipe(left)">
                                      <p:cBhvr>
                                        <p:cTn id="15" dur="500"/>
                                        <p:tgtEl>
                                          <p:spTgt spid="155662">
                                            <p:txEl>
                                              <p:pRg st="2" end="2"/>
                                            </p:tx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155662">
                                            <p:txEl>
                                              <p:pRg st="3" end="3"/>
                                            </p:txEl>
                                          </p:spTgt>
                                        </p:tgtEl>
                                        <p:attrNameLst>
                                          <p:attrName>style.visibility</p:attrName>
                                        </p:attrNameLst>
                                      </p:cBhvr>
                                      <p:to>
                                        <p:strVal val="visible"/>
                                      </p:to>
                                    </p:set>
                                    <p:animEffect transition="in" filter="wipe(left)">
                                      <p:cBhvr>
                                        <p:cTn id="18" dur="500"/>
                                        <p:tgtEl>
                                          <p:spTgt spid="15566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5662"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7710" name="Rectangle 14"/>
          <p:cNvSpPr>
            <a:spLocks noGrp="1" noChangeArrowheads="1"/>
          </p:cNvSpPr>
          <p:nvPr>
            <p:ph type="body" idx="1"/>
          </p:nvPr>
        </p:nvSpPr>
        <p:spPr/>
        <p:txBody>
          <a:bodyPr/>
          <a:lstStyle/>
          <a:p>
            <a:pPr>
              <a:buFontTx/>
              <a:buNone/>
            </a:pPr>
            <a:r>
              <a:rPr lang="en-US" altLang="en-US" i="1" dirty="0"/>
              <a:t>Characteristics of Banking Systems</a:t>
            </a:r>
            <a:endParaRPr lang="en-US" altLang="en-US" dirty="0"/>
          </a:p>
          <a:p>
            <a:pPr lvl="1"/>
            <a:r>
              <a:rPr lang="en-US" altLang="en-US" dirty="0"/>
              <a:t>The abilities of banks to facilitate cash transfers for MNCs may vary among countries.</a:t>
            </a:r>
          </a:p>
          <a:p>
            <a:pPr lvl="1"/>
            <a:r>
              <a:rPr lang="en-US" altLang="en-US" dirty="0"/>
              <a:t>The banking systems in different countries usually differ too.</a:t>
            </a:r>
          </a:p>
        </p:txBody>
      </p:sp>
      <p:sp>
        <p:nvSpPr>
          <p:cNvPr id="157721" name="Rectangle 25"/>
          <p:cNvSpPr>
            <a:spLocks noGrp="1" noChangeArrowheads="1"/>
          </p:cNvSpPr>
          <p:nvPr>
            <p:ph type="title"/>
          </p:nvPr>
        </p:nvSpPr>
        <p:spPr>
          <a:xfrm>
            <a:off x="685800" y="609600"/>
            <a:ext cx="7702624" cy="731168"/>
          </a:xfrm>
          <a:noFill/>
          <a:ln/>
        </p:spPr>
        <p:txBody>
          <a:bodyPr/>
          <a:lstStyle/>
          <a:p>
            <a:pPr>
              <a:lnSpc>
                <a:spcPct val="90000"/>
              </a:lnSpc>
            </a:pPr>
            <a:r>
              <a:rPr lang="en-US" altLang="en-US" sz="3200" dirty="0" smtClean="0"/>
              <a:t>Complications in </a:t>
            </a:r>
            <a:r>
              <a:rPr lang="en-US" altLang="en-US" sz="3200" dirty="0"/>
              <a:t>Optimizing Cash Flows</a:t>
            </a:r>
          </a:p>
        </p:txBody>
      </p:sp>
    </p:spTree>
    <p:extLst>
      <p:ext uri="{BB962C8B-B14F-4D97-AF65-F5344CB8AC3E}">
        <p14:creationId xmlns:p14="http://schemas.microsoft.com/office/powerpoint/2010/main" val="147664859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57710">
                                            <p:txEl>
                                              <p:pRg st="0" end="0"/>
                                            </p:txEl>
                                          </p:spTgt>
                                        </p:tgtEl>
                                        <p:attrNameLst>
                                          <p:attrName>style.visibility</p:attrName>
                                        </p:attrNameLst>
                                      </p:cBhvr>
                                      <p:to>
                                        <p:strVal val="visible"/>
                                      </p:to>
                                    </p:set>
                                    <p:animEffect transition="in" filter="wipe(left)">
                                      <p:cBhvr>
                                        <p:cTn id="7" dur="500"/>
                                        <p:tgtEl>
                                          <p:spTgt spid="157710">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57710">
                                            <p:txEl>
                                              <p:pRg st="1" end="1"/>
                                            </p:txEl>
                                          </p:spTgt>
                                        </p:tgtEl>
                                        <p:attrNameLst>
                                          <p:attrName>style.visibility</p:attrName>
                                        </p:attrNameLst>
                                      </p:cBhvr>
                                      <p:to>
                                        <p:strVal val="visible"/>
                                      </p:to>
                                    </p:set>
                                    <p:animEffect transition="in" filter="wipe(left)">
                                      <p:cBhvr>
                                        <p:cTn id="10" dur="500"/>
                                        <p:tgtEl>
                                          <p:spTgt spid="157710">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157710">
                                            <p:txEl>
                                              <p:pRg st="2" end="2"/>
                                            </p:txEl>
                                          </p:spTgt>
                                        </p:tgtEl>
                                        <p:attrNameLst>
                                          <p:attrName>style.visibility</p:attrName>
                                        </p:attrNameLst>
                                      </p:cBhvr>
                                      <p:to>
                                        <p:strVal val="visible"/>
                                      </p:to>
                                    </p:set>
                                    <p:animEffect transition="in" filter="wipe(left)">
                                      <p:cBhvr>
                                        <p:cTn id="13" dur="500"/>
                                        <p:tgtEl>
                                          <p:spTgt spid="15771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7710"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8" name="Rectangle 2"/>
          <p:cNvSpPr>
            <a:spLocks noGrp="1" noChangeArrowheads="1"/>
          </p:cNvSpPr>
          <p:nvPr>
            <p:ph type="title"/>
          </p:nvPr>
        </p:nvSpPr>
        <p:spPr>
          <a:xfrm>
            <a:off x="683568" y="332656"/>
            <a:ext cx="6629400" cy="731168"/>
          </a:xfrm>
        </p:spPr>
        <p:txBody>
          <a:bodyPr/>
          <a:lstStyle/>
          <a:p>
            <a:r>
              <a:rPr lang="en-US" altLang="en-US" dirty="0"/>
              <a:t>Investing Excess Cash</a:t>
            </a:r>
          </a:p>
        </p:txBody>
      </p:sp>
      <p:sp>
        <p:nvSpPr>
          <p:cNvPr id="193539" name="Rectangle 3"/>
          <p:cNvSpPr>
            <a:spLocks noGrp="1" noChangeArrowheads="1"/>
          </p:cNvSpPr>
          <p:nvPr>
            <p:ph type="body" idx="1"/>
          </p:nvPr>
        </p:nvSpPr>
        <p:spPr>
          <a:xfrm>
            <a:off x="107504" y="1268760"/>
            <a:ext cx="8856984" cy="3917032"/>
          </a:xfrm>
        </p:spPr>
        <p:txBody>
          <a:bodyPr/>
          <a:lstStyle/>
          <a:p>
            <a:pPr>
              <a:buFont typeface="Wingdings" panose="05000000000000000000" pitchFamily="2" charset="2"/>
              <a:buChar char="§"/>
            </a:pPr>
            <a:r>
              <a:rPr lang="en-US" altLang="en-US" dirty="0"/>
              <a:t>Excess funds can be invested in domestic or foreign short-term securities, such as Eurocurrency deposits, bills, and commercial papers.</a:t>
            </a:r>
          </a:p>
          <a:p>
            <a:pPr>
              <a:buFont typeface="Wingdings" panose="05000000000000000000" pitchFamily="2" charset="2"/>
              <a:buChar char="§"/>
            </a:pPr>
            <a:r>
              <a:rPr lang="en-US" altLang="en-US" dirty="0"/>
              <a:t>Sometimes, foreign short-term securities have higher interest rates. However, firms must also account for the possible exchange rate movements.</a:t>
            </a:r>
          </a:p>
        </p:txBody>
      </p:sp>
    </p:spTree>
    <p:extLst>
      <p:ext uri="{BB962C8B-B14F-4D97-AF65-F5344CB8AC3E}">
        <p14:creationId xmlns:p14="http://schemas.microsoft.com/office/powerpoint/2010/main" val="13751938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9750" name="Rectangle 6"/>
          <p:cNvSpPr>
            <a:spLocks noGrp="1" noChangeArrowheads="1"/>
          </p:cNvSpPr>
          <p:nvPr>
            <p:ph type="body" idx="1"/>
          </p:nvPr>
        </p:nvSpPr>
        <p:spPr>
          <a:xfrm>
            <a:off x="251520" y="944890"/>
            <a:ext cx="8517632" cy="4644349"/>
          </a:xfrm>
        </p:spPr>
        <p:txBody>
          <a:bodyPr/>
          <a:lstStyle/>
          <a:p>
            <a:pPr>
              <a:buFontTx/>
              <a:buNone/>
            </a:pPr>
            <a:r>
              <a:rPr lang="en-US" altLang="en-US" i="1" dirty="0"/>
              <a:t>Centralized Cash Management</a:t>
            </a:r>
            <a:endParaRPr lang="en-US" altLang="en-US" dirty="0"/>
          </a:p>
          <a:p>
            <a:pPr>
              <a:buFont typeface="Wingdings" panose="05000000000000000000" pitchFamily="2" charset="2"/>
              <a:buChar char="§"/>
            </a:pPr>
            <a:r>
              <a:rPr lang="en-US" altLang="en-US" dirty="0"/>
              <a:t>Centralized cash management allows for more efficient usage of funds and possibly higher returns.</a:t>
            </a:r>
          </a:p>
          <a:p>
            <a:pPr>
              <a:buFont typeface="Wingdings" panose="05000000000000000000" pitchFamily="2" charset="2"/>
              <a:buChar char="§"/>
            </a:pPr>
            <a:r>
              <a:rPr lang="en-US" altLang="en-US" dirty="0"/>
              <a:t>When multiple currencies are involved, a separate pool may be formed for each currency. The investment securities may also be denominated in the currencies that will be needed in the future.</a:t>
            </a:r>
          </a:p>
        </p:txBody>
      </p:sp>
      <p:sp>
        <p:nvSpPr>
          <p:cNvPr id="159752" name="Rectangle 8"/>
          <p:cNvSpPr>
            <a:spLocks noGrp="1" noChangeArrowheads="1"/>
          </p:cNvSpPr>
          <p:nvPr>
            <p:ph type="title"/>
          </p:nvPr>
        </p:nvSpPr>
        <p:spPr>
          <a:xfrm>
            <a:off x="827584" y="260648"/>
            <a:ext cx="6629400" cy="659160"/>
          </a:xfrm>
          <a:noFill/>
          <a:ln/>
        </p:spPr>
        <p:txBody>
          <a:bodyPr/>
          <a:lstStyle/>
          <a:p>
            <a:r>
              <a:rPr lang="en-US" altLang="en-US" sz="3200" dirty="0"/>
              <a:t>Investing Excess Cash</a:t>
            </a:r>
          </a:p>
        </p:txBody>
      </p:sp>
    </p:spTree>
    <p:extLst>
      <p:ext uri="{BB962C8B-B14F-4D97-AF65-F5344CB8AC3E}">
        <p14:creationId xmlns:p14="http://schemas.microsoft.com/office/powerpoint/2010/main" val="131122947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59750">
                                            <p:txEl>
                                              <p:pRg st="0" end="0"/>
                                            </p:txEl>
                                          </p:spTgt>
                                        </p:tgtEl>
                                        <p:attrNameLst>
                                          <p:attrName>style.visibility</p:attrName>
                                        </p:attrNameLst>
                                      </p:cBhvr>
                                      <p:to>
                                        <p:strVal val="visible"/>
                                      </p:to>
                                    </p:set>
                                    <p:animEffect transition="in" filter="wipe(left)">
                                      <p:cBhvr>
                                        <p:cTn id="7" dur="500"/>
                                        <p:tgtEl>
                                          <p:spTgt spid="159750">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59750">
                                            <p:txEl>
                                              <p:pRg st="1" end="1"/>
                                            </p:txEl>
                                          </p:spTgt>
                                        </p:tgtEl>
                                        <p:attrNameLst>
                                          <p:attrName>style.visibility</p:attrName>
                                        </p:attrNameLst>
                                      </p:cBhvr>
                                      <p:to>
                                        <p:strVal val="visible"/>
                                      </p:to>
                                    </p:set>
                                    <p:animEffect transition="in" filter="wipe(left)">
                                      <p:cBhvr>
                                        <p:cTn id="12" dur="500"/>
                                        <p:tgtEl>
                                          <p:spTgt spid="159750">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59750">
                                            <p:txEl>
                                              <p:pRg st="2" end="2"/>
                                            </p:txEl>
                                          </p:spTgt>
                                        </p:tgtEl>
                                        <p:attrNameLst>
                                          <p:attrName>style.visibility</p:attrName>
                                        </p:attrNameLst>
                                      </p:cBhvr>
                                      <p:to>
                                        <p:strVal val="visible"/>
                                      </p:to>
                                    </p:set>
                                    <p:animEffect transition="in" filter="wipe(left)">
                                      <p:cBhvr>
                                        <p:cTn id="17" dur="500"/>
                                        <p:tgtEl>
                                          <p:spTgt spid="15975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9750"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1798" name="Rectangle 6"/>
          <p:cNvSpPr>
            <a:spLocks noGrp="1" noChangeArrowheads="1"/>
          </p:cNvSpPr>
          <p:nvPr>
            <p:ph type="body" idx="1"/>
          </p:nvPr>
        </p:nvSpPr>
        <p:spPr>
          <a:xfrm>
            <a:off x="179512" y="1063824"/>
            <a:ext cx="8712968" cy="4669432"/>
          </a:xfrm>
        </p:spPr>
        <p:txBody>
          <a:bodyPr/>
          <a:lstStyle/>
          <a:p>
            <a:pPr>
              <a:buFontTx/>
              <a:buNone/>
              <a:tabLst>
                <a:tab pos="2057400" algn="ctr"/>
                <a:tab pos="2400300" algn="l"/>
                <a:tab pos="2743200" algn="l"/>
              </a:tabLst>
            </a:pPr>
            <a:r>
              <a:rPr lang="en-US" altLang="en-US" i="1" dirty="0"/>
              <a:t>Determining the Effective Yield</a:t>
            </a:r>
            <a:endParaRPr lang="en-US" altLang="en-US" dirty="0"/>
          </a:p>
          <a:p>
            <a:pPr>
              <a:buFont typeface="Wingdings" panose="05000000000000000000" pitchFamily="2" charset="2"/>
              <a:buChar char="§"/>
              <a:tabLst>
                <a:tab pos="2057400" algn="ctr"/>
                <a:tab pos="2400300" algn="l"/>
                <a:tab pos="2743200" algn="l"/>
              </a:tabLst>
            </a:pPr>
            <a:r>
              <a:rPr lang="en-US" altLang="en-US" dirty="0"/>
              <a:t>The effective rate for foreign investments</a:t>
            </a:r>
          </a:p>
          <a:p>
            <a:pPr lvl="1">
              <a:spcBef>
                <a:spcPct val="30000"/>
              </a:spcBef>
              <a:spcAft>
                <a:spcPct val="30000"/>
              </a:spcAft>
              <a:buFontTx/>
              <a:buNone/>
              <a:tabLst>
                <a:tab pos="2057400" algn="ctr"/>
                <a:tab pos="2400300" algn="l"/>
                <a:tab pos="2743200" algn="l"/>
              </a:tabLst>
            </a:pPr>
            <a:r>
              <a:rPr lang="en-US" altLang="en-US" b="1" i="1" dirty="0"/>
              <a:t>                </a:t>
            </a:r>
            <a:r>
              <a:rPr lang="en-US" altLang="en-US" b="1" i="1" dirty="0" err="1"/>
              <a:t>r</a:t>
            </a:r>
            <a:r>
              <a:rPr lang="en-US" altLang="en-US" b="1" i="1" baseline="-25000" dirty="0" err="1"/>
              <a:t>f</a:t>
            </a:r>
            <a:r>
              <a:rPr lang="en-US" altLang="en-US" b="1" dirty="0"/>
              <a:t>  =  (</a:t>
            </a:r>
            <a:r>
              <a:rPr lang="en-US" altLang="en-US" sz="800" b="1" dirty="0"/>
              <a:t> </a:t>
            </a:r>
            <a:r>
              <a:rPr lang="en-US" altLang="en-US" b="1" dirty="0"/>
              <a:t>1</a:t>
            </a:r>
            <a:r>
              <a:rPr lang="en-US" altLang="en-US" sz="800" b="1" dirty="0"/>
              <a:t> </a:t>
            </a:r>
            <a:r>
              <a:rPr lang="en-US" altLang="en-US" b="1" dirty="0"/>
              <a:t>+</a:t>
            </a:r>
            <a:r>
              <a:rPr lang="en-US" altLang="en-US" sz="800" b="1" dirty="0"/>
              <a:t> </a:t>
            </a:r>
            <a:r>
              <a:rPr lang="en-US" altLang="en-US" b="1" i="1" dirty="0"/>
              <a:t>i</a:t>
            </a:r>
            <a:r>
              <a:rPr lang="en-US" altLang="en-US" b="1" i="1" baseline="-25000" dirty="0"/>
              <a:t>f</a:t>
            </a:r>
            <a:r>
              <a:rPr lang="en-US" altLang="en-US" b="1" dirty="0"/>
              <a:t> ) (</a:t>
            </a:r>
            <a:r>
              <a:rPr lang="en-US" altLang="en-US" sz="800" b="1" dirty="0"/>
              <a:t> </a:t>
            </a:r>
            <a:r>
              <a:rPr lang="en-US" altLang="en-US" b="1" dirty="0"/>
              <a:t>1</a:t>
            </a:r>
            <a:r>
              <a:rPr lang="en-US" altLang="en-US" sz="800" b="1" dirty="0"/>
              <a:t> </a:t>
            </a:r>
            <a:r>
              <a:rPr lang="en-US" altLang="en-US" b="1" dirty="0"/>
              <a:t>+</a:t>
            </a:r>
            <a:r>
              <a:rPr lang="en-US" altLang="en-US" sz="800" b="1" dirty="0"/>
              <a:t> </a:t>
            </a:r>
            <a:r>
              <a:rPr lang="en-US" altLang="en-US" b="1" i="1" dirty="0" err="1"/>
              <a:t>e</a:t>
            </a:r>
            <a:r>
              <a:rPr lang="en-US" altLang="en-US" b="1" i="1" baseline="-25000" dirty="0" err="1"/>
              <a:t>f</a:t>
            </a:r>
            <a:r>
              <a:rPr lang="en-US" altLang="en-US" b="1" dirty="0"/>
              <a:t> ) – 1</a:t>
            </a:r>
          </a:p>
          <a:p>
            <a:pPr lvl="1">
              <a:lnSpc>
                <a:spcPct val="90000"/>
              </a:lnSpc>
              <a:spcBef>
                <a:spcPct val="0"/>
              </a:spcBef>
              <a:buFontTx/>
              <a:buNone/>
              <a:tabLst>
                <a:tab pos="2057400" algn="ctr"/>
                <a:tab pos="2400300" algn="l"/>
                <a:tab pos="2743200" algn="l"/>
              </a:tabLst>
            </a:pPr>
            <a:r>
              <a:rPr lang="en-US" altLang="en-US" dirty="0"/>
              <a:t>	where	</a:t>
            </a:r>
            <a:r>
              <a:rPr lang="en-US" altLang="en-US" i="1" dirty="0"/>
              <a:t>i</a:t>
            </a:r>
            <a:r>
              <a:rPr lang="en-US" altLang="en-US" i="1" baseline="-25000" dirty="0"/>
              <a:t>f</a:t>
            </a:r>
            <a:r>
              <a:rPr lang="en-US" altLang="en-US" dirty="0"/>
              <a:t>	=	the quoted interest rate on the 			investment</a:t>
            </a:r>
          </a:p>
          <a:p>
            <a:pPr lvl="1">
              <a:lnSpc>
                <a:spcPct val="90000"/>
              </a:lnSpc>
              <a:buFontTx/>
              <a:buNone/>
              <a:tabLst>
                <a:tab pos="2057400" algn="ctr"/>
                <a:tab pos="2400300" algn="l"/>
                <a:tab pos="2743200" algn="l"/>
              </a:tabLst>
            </a:pPr>
            <a:r>
              <a:rPr lang="en-US" altLang="en-US" dirty="0"/>
              <a:t>		</a:t>
            </a:r>
            <a:r>
              <a:rPr lang="en-US" altLang="en-US" i="1" dirty="0" err="1"/>
              <a:t>e</a:t>
            </a:r>
            <a:r>
              <a:rPr lang="en-US" altLang="en-US" i="1" baseline="-25000" dirty="0" err="1"/>
              <a:t>f</a:t>
            </a:r>
            <a:r>
              <a:rPr lang="en-US" altLang="en-US" dirty="0"/>
              <a:t>	=	the % </a:t>
            </a:r>
            <a:r>
              <a:rPr lang="en-US" altLang="en-US" dirty="0">
                <a:latin typeface="Symbol" panose="05050102010706020507" pitchFamily="18" charset="2"/>
              </a:rPr>
              <a:t>D</a:t>
            </a:r>
            <a:r>
              <a:rPr lang="en-US" altLang="en-US" dirty="0"/>
              <a:t> in the spot rate</a:t>
            </a:r>
          </a:p>
          <a:p>
            <a:pPr>
              <a:buFont typeface="Wingdings" panose="05000000000000000000" pitchFamily="2" charset="2"/>
              <a:buChar char="§"/>
              <a:tabLst>
                <a:tab pos="2057400" algn="ctr"/>
                <a:tab pos="2400300" algn="l"/>
                <a:tab pos="2743200" algn="l"/>
              </a:tabLst>
            </a:pPr>
            <a:r>
              <a:rPr lang="en-US" altLang="en-US" dirty="0"/>
              <a:t>If the foreign currency depreciates over the investment period, the effective yield will be less than the quoted rate.</a:t>
            </a:r>
          </a:p>
        </p:txBody>
      </p:sp>
      <p:sp>
        <p:nvSpPr>
          <p:cNvPr id="161800" name="Rectangle 8"/>
          <p:cNvSpPr>
            <a:spLocks noGrp="1" noChangeArrowheads="1"/>
          </p:cNvSpPr>
          <p:nvPr>
            <p:ph type="title"/>
          </p:nvPr>
        </p:nvSpPr>
        <p:spPr>
          <a:xfrm>
            <a:off x="755576" y="260648"/>
            <a:ext cx="6629400" cy="576064"/>
          </a:xfrm>
          <a:noFill/>
          <a:ln/>
        </p:spPr>
        <p:txBody>
          <a:bodyPr/>
          <a:lstStyle/>
          <a:p>
            <a:r>
              <a:rPr lang="en-US" altLang="en-US" sz="3200" dirty="0"/>
              <a:t>Investing Excess Cash</a:t>
            </a:r>
          </a:p>
        </p:txBody>
      </p:sp>
    </p:spTree>
    <p:extLst>
      <p:ext uri="{BB962C8B-B14F-4D97-AF65-F5344CB8AC3E}">
        <p14:creationId xmlns:p14="http://schemas.microsoft.com/office/powerpoint/2010/main" val="241987049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61798">
                                            <p:txEl>
                                              <p:pRg st="0" end="0"/>
                                            </p:txEl>
                                          </p:spTgt>
                                        </p:tgtEl>
                                        <p:attrNameLst>
                                          <p:attrName>style.visibility</p:attrName>
                                        </p:attrNameLst>
                                      </p:cBhvr>
                                      <p:to>
                                        <p:strVal val="visible"/>
                                      </p:to>
                                    </p:set>
                                    <p:animEffect transition="in" filter="wipe(left)">
                                      <p:cBhvr>
                                        <p:cTn id="7" dur="500"/>
                                        <p:tgtEl>
                                          <p:spTgt spid="16179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61798">
                                            <p:txEl>
                                              <p:pRg st="1" end="1"/>
                                            </p:txEl>
                                          </p:spTgt>
                                        </p:tgtEl>
                                        <p:attrNameLst>
                                          <p:attrName>style.visibility</p:attrName>
                                        </p:attrNameLst>
                                      </p:cBhvr>
                                      <p:to>
                                        <p:strVal val="visible"/>
                                      </p:to>
                                    </p:set>
                                    <p:animEffect transition="in" filter="wipe(left)">
                                      <p:cBhvr>
                                        <p:cTn id="12" dur="500"/>
                                        <p:tgtEl>
                                          <p:spTgt spid="161798">
                                            <p:txEl>
                                              <p:pRg st="1" end="1"/>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161798">
                                            <p:txEl>
                                              <p:pRg st="2" end="2"/>
                                            </p:txEl>
                                          </p:spTgt>
                                        </p:tgtEl>
                                        <p:attrNameLst>
                                          <p:attrName>style.visibility</p:attrName>
                                        </p:attrNameLst>
                                      </p:cBhvr>
                                      <p:to>
                                        <p:strVal val="visible"/>
                                      </p:to>
                                    </p:set>
                                    <p:animEffect transition="in" filter="wipe(left)">
                                      <p:cBhvr>
                                        <p:cTn id="15" dur="500"/>
                                        <p:tgtEl>
                                          <p:spTgt spid="161798">
                                            <p:txEl>
                                              <p:pRg st="2" end="2"/>
                                            </p:tx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161798">
                                            <p:txEl>
                                              <p:pRg st="3" end="3"/>
                                            </p:txEl>
                                          </p:spTgt>
                                        </p:tgtEl>
                                        <p:attrNameLst>
                                          <p:attrName>style.visibility</p:attrName>
                                        </p:attrNameLst>
                                      </p:cBhvr>
                                      <p:to>
                                        <p:strVal val="visible"/>
                                      </p:to>
                                    </p:set>
                                    <p:animEffect transition="in" filter="wipe(left)">
                                      <p:cBhvr>
                                        <p:cTn id="18" dur="500"/>
                                        <p:tgtEl>
                                          <p:spTgt spid="161798">
                                            <p:txEl>
                                              <p:pRg st="3" end="3"/>
                                            </p:txEl>
                                          </p:spTgt>
                                        </p:tgtEl>
                                      </p:cBhvr>
                                    </p:animEffect>
                                  </p:childTnLst>
                                </p:cTn>
                              </p:par>
                              <p:par>
                                <p:cTn id="19" presetID="22" presetClass="entr" presetSubtype="8" fill="hold" grpId="0" nodeType="withEffect">
                                  <p:stCondLst>
                                    <p:cond delay="0"/>
                                  </p:stCondLst>
                                  <p:childTnLst>
                                    <p:set>
                                      <p:cBhvr>
                                        <p:cTn id="20" dur="1" fill="hold">
                                          <p:stCondLst>
                                            <p:cond delay="0"/>
                                          </p:stCondLst>
                                        </p:cTn>
                                        <p:tgtEl>
                                          <p:spTgt spid="161798">
                                            <p:txEl>
                                              <p:pRg st="4" end="4"/>
                                            </p:txEl>
                                          </p:spTgt>
                                        </p:tgtEl>
                                        <p:attrNameLst>
                                          <p:attrName>style.visibility</p:attrName>
                                        </p:attrNameLst>
                                      </p:cBhvr>
                                      <p:to>
                                        <p:strVal val="visible"/>
                                      </p:to>
                                    </p:set>
                                    <p:animEffect transition="in" filter="wipe(left)">
                                      <p:cBhvr>
                                        <p:cTn id="21" dur="500"/>
                                        <p:tgtEl>
                                          <p:spTgt spid="161798">
                                            <p:txEl>
                                              <p:pRg st="4" end="4"/>
                                            </p:txEl>
                                          </p:spTgt>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161798">
                                            <p:txEl>
                                              <p:pRg st="5" end="5"/>
                                            </p:txEl>
                                          </p:spTgt>
                                        </p:tgtEl>
                                        <p:attrNameLst>
                                          <p:attrName>style.visibility</p:attrName>
                                        </p:attrNameLst>
                                      </p:cBhvr>
                                      <p:to>
                                        <p:strVal val="visible"/>
                                      </p:to>
                                    </p:set>
                                    <p:animEffect transition="in" filter="wipe(left)">
                                      <p:cBhvr>
                                        <p:cTn id="26" dur="500"/>
                                        <p:tgtEl>
                                          <p:spTgt spid="16179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1798"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46" name="Rectangle 6"/>
          <p:cNvSpPr>
            <a:spLocks noGrp="1" noChangeArrowheads="1"/>
          </p:cNvSpPr>
          <p:nvPr>
            <p:ph type="body" idx="1"/>
          </p:nvPr>
        </p:nvSpPr>
        <p:spPr>
          <a:xfrm>
            <a:off x="467544" y="1217186"/>
            <a:ext cx="8229600" cy="3917032"/>
          </a:xfrm>
        </p:spPr>
        <p:txBody>
          <a:bodyPr/>
          <a:lstStyle/>
          <a:p>
            <a:pPr>
              <a:buFontTx/>
              <a:buNone/>
            </a:pPr>
            <a:r>
              <a:rPr lang="en-US" altLang="en-US" i="1" dirty="0"/>
              <a:t>Implications of Interest Rate Parity (IRP)</a:t>
            </a:r>
            <a:r>
              <a:rPr lang="en-US" altLang="en-US" dirty="0"/>
              <a:t> </a:t>
            </a:r>
          </a:p>
          <a:p>
            <a:pPr>
              <a:buFont typeface="Wingdings" panose="05000000000000000000" pitchFamily="2" charset="2"/>
              <a:buChar char="§"/>
            </a:pPr>
            <a:r>
              <a:rPr lang="en-US" altLang="en-US" dirty="0"/>
              <a:t>A foreign currency with a high interest rate will normally exhibit a forward discount that reflects the differential between its interest rate and the investor’s home interest rate.</a:t>
            </a:r>
          </a:p>
          <a:p>
            <a:pPr>
              <a:buFont typeface="Wingdings" panose="05000000000000000000" pitchFamily="2" charset="2"/>
              <a:buChar char="§"/>
            </a:pPr>
            <a:r>
              <a:rPr lang="en-US" altLang="en-US" dirty="0"/>
              <a:t>However, short-term foreign investing on an uncovered basis may still result in a higher effective yield.</a:t>
            </a:r>
          </a:p>
        </p:txBody>
      </p:sp>
      <p:sp>
        <p:nvSpPr>
          <p:cNvPr id="163848" name="Rectangle 8"/>
          <p:cNvSpPr>
            <a:spLocks noGrp="1" noChangeArrowheads="1"/>
          </p:cNvSpPr>
          <p:nvPr>
            <p:ph type="title"/>
          </p:nvPr>
        </p:nvSpPr>
        <p:spPr>
          <a:xfrm>
            <a:off x="899592" y="332656"/>
            <a:ext cx="6629400" cy="576064"/>
          </a:xfrm>
          <a:noFill/>
          <a:ln/>
        </p:spPr>
        <p:txBody>
          <a:bodyPr/>
          <a:lstStyle/>
          <a:p>
            <a:r>
              <a:rPr lang="en-US" altLang="en-US" sz="3200" dirty="0"/>
              <a:t>Investing Excess Cash</a:t>
            </a:r>
          </a:p>
        </p:txBody>
      </p:sp>
    </p:spTree>
    <p:extLst>
      <p:ext uri="{BB962C8B-B14F-4D97-AF65-F5344CB8AC3E}">
        <p14:creationId xmlns:p14="http://schemas.microsoft.com/office/powerpoint/2010/main" val="143808278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63846">
                                            <p:txEl>
                                              <p:pRg st="0" end="0"/>
                                            </p:txEl>
                                          </p:spTgt>
                                        </p:tgtEl>
                                        <p:attrNameLst>
                                          <p:attrName>style.visibility</p:attrName>
                                        </p:attrNameLst>
                                      </p:cBhvr>
                                      <p:to>
                                        <p:strVal val="visible"/>
                                      </p:to>
                                    </p:set>
                                    <p:animEffect transition="in" filter="wipe(left)">
                                      <p:cBhvr>
                                        <p:cTn id="7" dur="500"/>
                                        <p:tgtEl>
                                          <p:spTgt spid="16384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63846">
                                            <p:txEl>
                                              <p:pRg st="1" end="1"/>
                                            </p:txEl>
                                          </p:spTgt>
                                        </p:tgtEl>
                                        <p:attrNameLst>
                                          <p:attrName>style.visibility</p:attrName>
                                        </p:attrNameLst>
                                      </p:cBhvr>
                                      <p:to>
                                        <p:strVal val="visible"/>
                                      </p:to>
                                    </p:set>
                                    <p:animEffect transition="in" filter="wipe(left)">
                                      <p:cBhvr>
                                        <p:cTn id="12" dur="500"/>
                                        <p:tgtEl>
                                          <p:spTgt spid="163846">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63846">
                                            <p:txEl>
                                              <p:pRg st="2" end="2"/>
                                            </p:txEl>
                                          </p:spTgt>
                                        </p:tgtEl>
                                        <p:attrNameLst>
                                          <p:attrName>style.visibility</p:attrName>
                                        </p:attrNameLst>
                                      </p:cBhvr>
                                      <p:to>
                                        <p:strVal val="visible"/>
                                      </p:to>
                                    </p:set>
                                    <p:animEffect transition="in" filter="wipe(left)">
                                      <p:cBhvr>
                                        <p:cTn id="17" dur="500"/>
                                        <p:tgtEl>
                                          <p:spTgt spid="16384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46"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5894" name="Rectangle 6"/>
          <p:cNvSpPr>
            <a:spLocks noGrp="1" noChangeArrowheads="1"/>
          </p:cNvSpPr>
          <p:nvPr>
            <p:ph type="body" idx="1"/>
          </p:nvPr>
        </p:nvSpPr>
        <p:spPr>
          <a:xfrm>
            <a:off x="467544" y="1124744"/>
            <a:ext cx="8229600" cy="4392488"/>
          </a:xfrm>
        </p:spPr>
        <p:txBody>
          <a:bodyPr/>
          <a:lstStyle/>
          <a:p>
            <a:pPr>
              <a:buFontTx/>
              <a:buNone/>
            </a:pPr>
            <a:r>
              <a:rPr lang="en-US" altLang="en-US" i="1" dirty="0"/>
              <a:t>Use of the Forward Rate as a Forecast</a:t>
            </a:r>
            <a:endParaRPr lang="en-US" altLang="en-US" dirty="0"/>
          </a:p>
          <a:p>
            <a:pPr>
              <a:buFont typeface="Wingdings" panose="05000000000000000000" pitchFamily="2" charset="2"/>
              <a:buChar char="§"/>
            </a:pPr>
            <a:r>
              <a:rPr lang="en-US" altLang="en-US" dirty="0"/>
              <a:t>If IRP exists, the forward rate can be used as a break-even point to assess the short-term investment decision.</a:t>
            </a:r>
          </a:p>
          <a:p>
            <a:pPr>
              <a:buFont typeface="Wingdings" panose="05000000000000000000" pitchFamily="2" charset="2"/>
              <a:buChar char="§"/>
            </a:pPr>
            <a:r>
              <a:rPr lang="en-US" altLang="en-US" dirty="0"/>
              <a:t>The effective yield will be higher if the spot rate at maturity is more than the forward rate at the time the investment is undertaken, and vice versa.</a:t>
            </a:r>
          </a:p>
        </p:txBody>
      </p:sp>
      <p:sp>
        <p:nvSpPr>
          <p:cNvPr id="165896" name="Rectangle 8"/>
          <p:cNvSpPr>
            <a:spLocks noGrp="1" noChangeArrowheads="1"/>
          </p:cNvSpPr>
          <p:nvPr>
            <p:ph type="title"/>
          </p:nvPr>
        </p:nvSpPr>
        <p:spPr>
          <a:xfrm>
            <a:off x="827584" y="188640"/>
            <a:ext cx="6629400" cy="731168"/>
          </a:xfrm>
          <a:noFill/>
          <a:ln/>
        </p:spPr>
        <p:txBody>
          <a:bodyPr/>
          <a:lstStyle/>
          <a:p>
            <a:r>
              <a:rPr lang="en-US" altLang="en-US" sz="3200" dirty="0"/>
              <a:t>Investing Excess Cash</a:t>
            </a:r>
          </a:p>
        </p:txBody>
      </p:sp>
    </p:spTree>
    <p:extLst>
      <p:ext uri="{BB962C8B-B14F-4D97-AF65-F5344CB8AC3E}">
        <p14:creationId xmlns:p14="http://schemas.microsoft.com/office/powerpoint/2010/main" val="24757977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65894">
                                            <p:txEl>
                                              <p:pRg st="0" end="0"/>
                                            </p:txEl>
                                          </p:spTgt>
                                        </p:tgtEl>
                                        <p:attrNameLst>
                                          <p:attrName>style.visibility</p:attrName>
                                        </p:attrNameLst>
                                      </p:cBhvr>
                                      <p:to>
                                        <p:strVal val="visible"/>
                                      </p:to>
                                    </p:set>
                                    <p:animEffect transition="in" filter="wipe(left)">
                                      <p:cBhvr>
                                        <p:cTn id="7" dur="500"/>
                                        <p:tgtEl>
                                          <p:spTgt spid="16589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65894">
                                            <p:txEl>
                                              <p:pRg st="1" end="1"/>
                                            </p:txEl>
                                          </p:spTgt>
                                        </p:tgtEl>
                                        <p:attrNameLst>
                                          <p:attrName>style.visibility</p:attrName>
                                        </p:attrNameLst>
                                      </p:cBhvr>
                                      <p:to>
                                        <p:strVal val="visible"/>
                                      </p:to>
                                    </p:set>
                                    <p:animEffect transition="in" filter="wipe(left)">
                                      <p:cBhvr>
                                        <p:cTn id="12" dur="500"/>
                                        <p:tgtEl>
                                          <p:spTgt spid="165894">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65894">
                                            <p:txEl>
                                              <p:pRg st="2" end="2"/>
                                            </p:txEl>
                                          </p:spTgt>
                                        </p:tgtEl>
                                        <p:attrNameLst>
                                          <p:attrName>style.visibility</p:attrName>
                                        </p:attrNameLst>
                                      </p:cBhvr>
                                      <p:to>
                                        <p:strVal val="visible"/>
                                      </p:to>
                                    </p:set>
                                    <p:animEffect transition="in" filter="wipe(left)">
                                      <p:cBhvr>
                                        <p:cTn id="17" dur="500"/>
                                        <p:tgtEl>
                                          <p:spTgt spid="16589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5894"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9990" name="Rectangle 6"/>
          <p:cNvSpPr>
            <a:spLocks noGrp="1" noChangeArrowheads="1"/>
          </p:cNvSpPr>
          <p:nvPr>
            <p:ph type="body" idx="1"/>
          </p:nvPr>
        </p:nvSpPr>
        <p:spPr>
          <a:xfrm>
            <a:off x="107504" y="991816"/>
            <a:ext cx="8589640" cy="4669432"/>
          </a:xfrm>
        </p:spPr>
        <p:txBody>
          <a:bodyPr/>
          <a:lstStyle/>
          <a:p>
            <a:pPr>
              <a:buFontTx/>
              <a:buNone/>
            </a:pPr>
            <a:r>
              <a:rPr lang="en-US" altLang="en-US" i="1" dirty="0"/>
              <a:t>Use of Exchange Rate Forecasts</a:t>
            </a:r>
            <a:endParaRPr lang="en-US" altLang="en-US" dirty="0"/>
          </a:p>
          <a:p>
            <a:pPr>
              <a:buFont typeface="Wingdings" panose="05000000000000000000" pitchFamily="2" charset="2"/>
              <a:buChar char="§"/>
            </a:pPr>
            <a:r>
              <a:rPr lang="en-US" altLang="en-US" dirty="0"/>
              <a:t>Given an exchange rate forecast, the expected effective yield of a foreign investment can be computed, and then compared with the local investment yield.</a:t>
            </a:r>
          </a:p>
          <a:p>
            <a:pPr>
              <a:buFont typeface="Wingdings" panose="05000000000000000000" pitchFamily="2" charset="2"/>
              <a:buChar char="§"/>
            </a:pPr>
            <a:r>
              <a:rPr lang="en-US" altLang="en-US" dirty="0"/>
              <a:t>It may be useful to use probability distributions instead of point estimates, or to compute the break-even exchange rate that will equate foreign and local yields.</a:t>
            </a:r>
          </a:p>
        </p:txBody>
      </p:sp>
      <p:sp>
        <p:nvSpPr>
          <p:cNvPr id="169992" name="Rectangle 8"/>
          <p:cNvSpPr>
            <a:spLocks noGrp="1" noChangeArrowheads="1"/>
          </p:cNvSpPr>
          <p:nvPr>
            <p:ph type="title"/>
          </p:nvPr>
        </p:nvSpPr>
        <p:spPr>
          <a:xfrm>
            <a:off x="1043608" y="260648"/>
            <a:ext cx="6629400" cy="731168"/>
          </a:xfrm>
          <a:noFill/>
          <a:ln/>
        </p:spPr>
        <p:txBody>
          <a:bodyPr/>
          <a:lstStyle/>
          <a:p>
            <a:r>
              <a:rPr lang="en-US" altLang="en-US" sz="3200" dirty="0"/>
              <a:t>Investing Excess Cash</a:t>
            </a:r>
          </a:p>
        </p:txBody>
      </p:sp>
    </p:spTree>
    <p:extLst>
      <p:ext uri="{BB962C8B-B14F-4D97-AF65-F5344CB8AC3E}">
        <p14:creationId xmlns:p14="http://schemas.microsoft.com/office/powerpoint/2010/main" val="181774755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69990">
                                            <p:txEl>
                                              <p:pRg st="0" end="0"/>
                                            </p:txEl>
                                          </p:spTgt>
                                        </p:tgtEl>
                                        <p:attrNameLst>
                                          <p:attrName>style.visibility</p:attrName>
                                        </p:attrNameLst>
                                      </p:cBhvr>
                                      <p:to>
                                        <p:strVal val="visible"/>
                                      </p:to>
                                    </p:set>
                                    <p:animEffect transition="in" filter="wipe(left)">
                                      <p:cBhvr>
                                        <p:cTn id="7" dur="500"/>
                                        <p:tgtEl>
                                          <p:spTgt spid="169990">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69990">
                                            <p:txEl>
                                              <p:pRg st="1" end="1"/>
                                            </p:txEl>
                                          </p:spTgt>
                                        </p:tgtEl>
                                        <p:attrNameLst>
                                          <p:attrName>style.visibility</p:attrName>
                                        </p:attrNameLst>
                                      </p:cBhvr>
                                      <p:to>
                                        <p:strVal val="visible"/>
                                      </p:to>
                                    </p:set>
                                    <p:animEffect transition="in" filter="wipe(left)">
                                      <p:cBhvr>
                                        <p:cTn id="12" dur="500"/>
                                        <p:tgtEl>
                                          <p:spTgt spid="169990">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69990">
                                            <p:txEl>
                                              <p:pRg st="2" end="2"/>
                                            </p:txEl>
                                          </p:spTgt>
                                        </p:tgtEl>
                                        <p:attrNameLst>
                                          <p:attrName>style.visibility</p:attrName>
                                        </p:attrNameLst>
                                      </p:cBhvr>
                                      <p:to>
                                        <p:strVal val="visible"/>
                                      </p:to>
                                    </p:set>
                                    <p:animEffect transition="in" filter="wipe(left)">
                                      <p:cBhvr>
                                        <p:cTn id="17" dur="500"/>
                                        <p:tgtEl>
                                          <p:spTgt spid="16999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9990" grpId="0" build="p"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2038" name="Rectangle 6"/>
          <p:cNvSpPr>
            <a:spLocks noGrp="1" noChangeArrowheads="1"/>
          </p:cNvSpPr>
          <p:nvPr>
            <p:ph type="body" idx="1"/>
          </p:nvPr>
        </p:nvSpPr>
        <p:spPr>
          <a:xfrm>
            <a:off x="107504" y="1063824"/>
            <a:ext cx="8784976" cy="4453408"/>
          </a:xfrm>
        </p:spPr>
        <p:txBody>
          <a:bodyPr/>
          <a:lstStyle/>
          <a:p>
            <a:pPr>
              <a:buFontTx/>
              <a:buNone/>
            </a:pPr>
            <a:r>
              <a:rPr lang="en-US" altLang="en-US" i="1" dirty="0"/>
              <a:t>Diversifying Cash Across Currencies</a:t>
            </a:r>
          </a:p>
          <a:p>
            <a:pPr>
              <a:buFont typeface="Wingdings" panose="05000000000000000000" pitchFamily="2" charset="2"/>
              <a:buChar char="§"/>
            </a:pPr>
            <a:r>
              <a:rPr lang="en-US" altLang="en-US" dirty="0"/>
              <a:t>If an MNC is not sure of how exchange rates will change over time, it may prefer to diversify its cash among securities that are denominated in different currencies. </a:t>
            </a:r>
          </a:p>
          <a:p>
            <a:pPr>
              <a:buFont typeface="Wingdings" panose="05000000000000000000" pitchFamily="2" charset="2"/>
              <a:buChar char="§"/>
            </a:pPr>
            <a:r>
              <a:rPr lang="en-US" altLang="en-US" dirty="0"/>
              <a:t>The degree to which such a portfolio will reduce risk depends on the correlations among the currencies.</a:t>
            </a:r>
          </a:p>
        </p:txBody>
      </p:sp>
      <p:sp>
        <p:nvSpPr>
          <p:cNvPr id="172040" name="Rectangle 8"/>
          <p:cNvSpPr>
            <a:spLocks noGrp="1" noChangeArrowheads="1"/>
          </p:cNvSpPr>
          <p:nvPr>
            <p:ph type="title"/>
          </p:nvPr>
        </p:nvSpPr>
        <p:spPr>
          <a:xfrm>
            <a:off x="1257300" y="332656"/>
            <a:ext cx="6629400" cy="731168"/>
          </a:xfrm>
          <a:noFill/>
          <a:ln/>
        </p:spPr>
        <p:txBody>
          <a:bodyPr/>
          <a:lstStyle/>
          <a:p>
            <a:r>
              <a:rPr lang="en-US" altLang="en-US" sz="3200" dirty="0"/>
              <a:t>Investing Excess Cash</a:t>
            </a:r>
          </a:p>
        </p:txBody>
      </p:sp>
    </p:spTree>
    <p:extLst>
      <p:ext uri="{BB962C8B-B14F-4D97-AF65-F5344CB8AC3E}">
        <p14:creationId xmlns:p14="http://schemas.microsoft.com/office/powerpoint/2010/main" val="215365463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72038">
                                            <p:txEl>
                                              <p:pRg st="0" end="0"/>
                                            </p:txEl>
                                          </p:spTgt>
                                        </p:tgtEl>
                                        <p:attrNameLst>
                                          <p:attrName>style.visibility</p:attrName>
                                        </p:attrNameLst>
                                      </p:cBhvr>
                                      <p:to>
                                        <p:strVal val="visible"/>
                                      </p:to>
                                    </p:set>
                                    <p:animEffect transition="in" filter="wipe(left)">
                                      <p:cBhvr>
                                        <p:cTn id="7" dur="500"/>
                                        <p:tgtEl>
                                          <p:spTgt spid="17203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72038">
                                            <p:txEl>
                                              <p:pRg st="1" end="1"/>
                                            </p:txEl>
                                          </p:spTgt>
                                        </p:tgtEl>
                                        <p:attrNameLst>
                                          <p:attrName>style.visibility</p:attrName>
                                        </p:attrNameLst>
                                      </p:cBhvr>
                                      <p:to>
                                        <p:strVal val="visible"/>
                                      </p:to>
                                    </p:set>
                                    <p:animEffect transition="in" filter="wipe(left)">
                                      <p:cBhvr>
                                        <p:cTn id="12" dur="500"/>
                                        <p:tgtEl>
                                          <p:spTgt spid="172038">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72038">
                                            <p:txEl>
                                              <p:pRg st="2" end="2"/>
                                            </p:txEl>
                                          </p:spTgt>
                                        </p:tgtEl>
                                        <p:attrNameLst>
                                          <p:attrName>style.visibility</p:attrName>
                                        </p:attrNameLst>
                                      </p:cBhvr>
                                      <p:to>
                                        <p:strVal val="visible"/>
                                      </p:to>
                                    </p:set>
                                    <p:animEffect transition="in" filter="wipe(left)">
                                      <p:cBhvr>
                                        <p:cTn id="17" dur="500"/>
                                        <p:tgtEl>
                                          <p:spTgt spid="17203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2038" grpId="0" build="p"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086" name="Rectangle 6"/>
          <p:cNvSpPr>
            <a:spLocks noGrp="1" noChangeArrowheads="1"/>
          </p:cNvSpPr>
          <p:nvPr>
            <p:ph type="body" idx="1"/>
          </p:nvPr>
        </p:nvSpPr>
        <p:spPr>
          <a:xfrm>
            <a:off x="179512" y="1135832"/>
            <a:ext cx="8517632" cy="3917032"/>
          </a:xfrm>
        </p:spPr>
        <p:txBody>
          <a:bodyPr/>
          <a:lstStyle/>
          <a:p>
            <a:pPr>
              <a:buFontTx/>
              <a:buNone/>
            </a:pPr>
            <a:r>
              <a:rPr lang="en-US" altLang="en-US" i="1" dirty="0"/>
              <a:t>Use of Dynamic Hedging to Manage Cash</a:t>
            </a:r>
            <a:endParaRPr lang="en-US" altLang="en-US" dirty="0"/>
          </a:p>
          <a:p>
            <a:pPr>
              <a:buFont typeface="Wingdings" panose="05000000000000000000" pitchFamily="2" charset="2"/>
              <a:buChar char="§"/>
            </a:pPr>
            <a:r>
              <a:rPr lang="en-US" altLang="en-US" dirty="0"/>
              <a:t>Dynamic hedging refers to the strategy of hedging when the currencies held are expected to depreciate, and not hedging when they are expected to appreciate.</a:t>
            </a:r>
          </a:p>
          <a:p>
            <a:pPr>
              <a:buFont typeface="Wingdings" panose="05000000000000000000" pitchFamily="2" charset="2"/>
              <a:buChar char="§"/>
            </a:pPr>
            <a:r>
              <a:rPr lang="en-US" altLang="en-US" dirty="0"/>
              <a:t>The overall performance is dependent on the firm’s ability to accurately forecast the direction of exchange rate movements.</a:t>
            </a:r>
          </a:p>
        </p:txBody>
      </p:sp>
      <p:sp>
        <p:nvSpPr>
          <p:cNvPr id="174088" name="Rectangle 8"/>
          <p:cNvSpPr>
            <a:spLocks noGrp="1" noChangeArrowheads="1"/>
          </p:cNvSpPr>
          <p:nvPr>
            <p:ph type="title"/>
          </p:nvPr>
        </p:nvSpPr>
        <p:spPr>
          <a:xfrm>
            <a:off x="899592" y="260648"/>
            <a:ext cx="6629400" cy="875184"/>
          </a:xfrm>
          <a:noFill/>
          <a:ln/>
        </p:spPr>
        <p:txBody>
          <a:bodyPr/>
          <a:lstStyle/>
          <a:p>
            <a:r>
              <a:rPr lang="en-US" altLang="en-US" sz="3200" dirty="0"/>
              <a:t>Investing Excess Cash</a:t>
            </a:r>
          </a:p>
        </p:txBody>
      </p:sp>
    </p:spTree>
    <p:extLst>
      <p:ext uri="{BB962C8B-B14F-4D97-AF65-F5344CB8AC3E}">
        <p14:creationId xmlns:p14="http://schemas.microsoft.com/office/powerpoint/2010/main" val="196503735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74086">
                                            <p:txEl>
                                              <p:pRg st="0" end="0"/>
                                            </p:txEl>
                                          </p:spTgt>
                                        </p:tgtEl>
                                        <p:attrNameLst>
                                          <p:attrName>style.visibility</p:attrName>
                                        </p:attrNameLst>
                                      </p:cBhvr>
                                      <p:to>
                                        <p:strVal val="visible"/>
                                      </p:to>
                                    </p:set>
                                    <p:animEffect transition="in" filter="wipe(left)">
                                      <p:cBhvr>
                                        <p:cTn id="7" dur="500"/>
                                        <p:tgtEl>
                                          <p:spTgt spid="17408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74086">
                                            <p:txEl>
                                              <p:pRg st="1" end="1"/>
                                            </p:txEl>
                                          </p:spTgt>
                                        </p:tgtEl>
                                        <p:attrNameLst>
                                          <p:attrName>style.visibility</p:attrName>
                                        </p:attrNameLst>
                                      </p:cBhvr>
                                      <p:to>
                                        <p:strVal val="visible"/>
                                      </p:to>
                                    </p:set>
                                    <p:animEffect transition="in" filter="wipe(left)">
                                      <p:cBhvr>
                                        <p:cTn id="12" dur="500"/>
                                        <p:tgtEl>
                                          <p:spTgt spid="174086">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74086">
                                            <p:txEl>
                                              <p:pRg st="2" end="2"/>
                                            </p:txEl>
                                          </p:spTgt>
                                        </p:tgtEl>
                                        <p:attrNameLst>
                                          <p:attrName>style.visibility</p:attrName>
                                        </p:attrNameLst>
                                      </p:cBhvr>
                                      <p:to>
                                        <p:strVal val="visible"/>
                                      </p:to>
                                    </p:set>
                                    <p:animEffect transition="in" filter="wipe(left)">
                                      <p:cBhvr>
                                        <p:cTn id="17" dur="500"/>
                                        <p:tgtEl>
                                          <p:spTgt spid="17408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086"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9B958-3B27-400F-8A23-7C690989A19A}"/>
              </a:ext>
            </a:extLst>
          </p:cNvPr>
          <p:cNvSpPr>
            <a:spLocks noGrp="1"/>
          </p:cNvSpPr>
          <p:nvPr>
            <p:ph type="title"/>
          </p:nvPr>
        </p:nvSpPr>
        <p:spPr>
          <a:xfrm>
            <a:off x="1485900" y="1063228"/>
            <a:ext cx="6172200" cy="475562"/>
          </a:xfrm>
        </p:spPr>
        <p:txBody>
          <a:bodyPr/>
          <a:lstStyle/>
          <a:p>
            <a:r>
              <a:rPr lang="en-US" dirty="0" smtClean="0">
                <a:solidFill>
                  <a:srgbClr val="FFC000"/>
                </a:solidFill>
              </a:rPr>
              <a:t>Any Questions?</a:t>
            </a:r>
            <a:endParaRPr lang="en-US" dirty="0">
              <a:solidFill>
                <a:srgbClr val="FFC000"/>
              </a:solidFill>
            </a:endParaRPr>
          </a:p>
        </p:txBody>
      </p:sp>
      <p:sp>
        <p:nvSpPr>
          <p:cNvPr id="3" name="Content Placeholder 2">
            <a:extLst>
              <a:ext uri="{FF2B5EF4-FFF2-40B4-BE49-F238E27FC236}">
                <a16:creationId xmlns:a16="http://schemas.microsoft.com/office/drawing/2014/main" id="{44285E06-DFE2-4834-8B1E-DFEB6E36E79A}"/>
              </a:ext>
            </a:extLst>
          </p:cNvPr>
          <p:cNvSpPr>
            <a:spLocks noGrp="1"/>
          </p:cNvSpPr>
          <p:nvPr>
            <p:ph idx="1"/>
          </p:nvPr>
        </p:nvSpPr>
        <p:spPr>
          <a:xfrm>
            <a:off x="1485899" y="4471127"/>
            <a:ext cx="6172200" cy="561510"/>
          </a:xfrm>
        </p:spPr>
        <p:txBody>
          <a:bodyPr/>
          <a:lstStyle/>
          <a:p>
            <a:pPr marL="0" indent="0" algn="ctr">
              <a:buNone/>
            </a:pPr>
            <a:r>
              <a:rPr lang="en-GB" sz="3300" dirty="0">
                <a:solidFill>
                  <a:srgbClr val="FFC000"/>
                </a:solidFill>
                <a:ea typeface="+mn-lt"/>
                <a:cs typeface="+mn-lt"/>
              </a:rPr>
              <a:t>Thank you!</a:t>
            </a:r>
            <a:endParaRPr lang="en-US" sz="3300" dirty="0">
              <a:solidFill>
                <a:srgbClr val="FFC000"/>
              </a:solidFill>
            </a:endParaRPr>
          </a:p>
        </p:txBody>
      </p:sp>
      <p:sp>
        <p:nvSpPr>
          <p:cNvPr id="4" name="Date Placeholder 3">
            <a:extLst>
              <a:ext uri="{FF2B5EF4-FFF2-40B4-BE49-F238E27FC236}">
                <a16:creationId xmlns:a16="http://schemas.microsoft.com/office/drawing/2014/main" id="{4A4BB3AC-F623-4630-982B-8D019F4257F1}"/>
              </a:ext>
            </a:extLst>
          </p:cNvPr>
          <p:cNvSpPr>
            <a:spLocks noGrp="1"/>
          </p:cNvSpPr>
          <p:nvPr>
            <p:ph type="dt" sz="half" idx="10"/>
          </p:nvPr>
        </p:nvSpPr>
        <p:spPr/>
        <p:txBody>
          <a:bodyPr/>
          <a:lstStyle/>
          <a:p>
            <a:pPr>
              <a:defRPr/>
            </a:pPr>
            <a:fld id="{2303D31F-598B-47EE-BA37-93F097A3D676}" type="datetime1">
              <a:rPr lang="en-GB" altLang="en-US">
                <a:solidFill>
                  <a:prstClr val="black">
                    <a:tint val="75000"/>
                  </a:prstClr>
                </a:solidFill>
                <a:latin typeface="Myriad Pro"/>
              </a:rPr>
              <a:pPr>
                <a:defRPr/>
              </a:pPr>
              <a:t>19/03/2022</a:t>
            </a:fld>
            <a:endParaRPr lang="en-GB" altLang="en-US">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BEB2F426-6B89-449B-8908-F7E1F6BC56EB}"/>
              </a:ext>
            </a:extLst>
          </p:cNvPr>
          <p:cNvSpPr>
            <a:spLocks noGrp="1"/>
          </p:cNvSpPr>
          <p:nvPr>
            <p:ph type="sldNum" sz="quarter" idx="12"/>
          </p:nvPr>
        </p:nvSpPr>
        <p:spPr/>
        <p:txBody>
          <a:bodyPr/>
          <a:lstStyle/>
          <a:p>
            <a:pPr fontAlgn="base">
              <a:spcBef>
                <a:spcPct val="0"/>
              </a:spcBef>
              <a:spcAft>
                <a:spcPct val="0"/>
              </a:spcAft>
              <a:defRPr/>
            </a:pPr>
            <a:fld id="{6550E941-99E4-4403-A917-B30FF69A9617}" type="slidenum">
              <a:rPr lang="en-GB" altLang="en-US">
                <a:cs typeface="Arial" panose="020B0604020202020204" pitchFamily="34" charset="0"/>
              </a:rPr>
              <a:pPr fontAlgn="base">
                <a:spcBef>
                  <a:spcPct val="0"/>
                </a:spcBef>
                <a:spcAft>
                  <a:spcPct val="0"/>
                </a:spcAft>
                <a:defRPr/>
              </a:pPr>
              <a:t>25</a:t>
            </a:fld>
            <a:endParaRPr lang="en-GB" altLang="en-US">
              <a:cs typeface="Arial" panose="020B0604020202020204" pitchFamily="34" charset="0"/>
            </a:endParaRPr>
          </a:p>
        </p:txBody>
      </p:sp>
      <p:pic>
        <p:nvPicPr>
          <p:cNvPr id="6" name="Picture 5"/>
          <p:cNvPicPr>
            <a:picLocks noChangeAspect="1"/>
          </p:cNvPicPr>
          <p:nvPr/>
        </p:nvPicPr>
        <p:blipFill>
          <a:blip r:embed="rId2"/>
          <a:stretch>
            <a:fillRect/>
          </a:stretch>
        </p:blipFill>
        <p:spPr>
          <a:xfrm>
            <a:off x="1" y="857250"/>
            <a:ext cx="9143999" cy="3407899"/>
          </a:xfrm>
          <a:prstGeom prst="rect">
            <a:avLst/>
          </a:prstGeom>
        </p:spPr>
      </p:pic>
    </p:spTree>
    <p:extLst>
      <p:ext uri="{BB962C8B-B14F-4D97-AF65-F5344CB8AC3E}">
        <p14:creationId xmlns:p14="http://schemas.microsoft.com/office/powerpoint/2010/main" val="385200253"/>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2404</TotalTime>
  <Words>1235</Words>
  <Application>Microsoft Office PowerPoint</Application>
  <PresentationFormat>On-screen Show (4:3)</PresentationFormat>
  <Paragraphs>141</Paragraphs>
  <Slides>25</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Myriad Pro</vt:lpstr>
      <vt:lpstr>Symbol</vt:lpstr>
      <vt:lpstr>Times New Roman</vt:lpstr>
      <vt:lpstr>Verdana</vt:lpstr>
      <vt:lpstr>Wingdings</vt:lpstr>
      <vt:lpstr>20140311PresentationUWTSDTemplate</vt:lpstr>
      <vt:lpstr>LCBB6002</vt:lpstr>
      <vt:lpstr>Session Objectives</vt:lpstr>
      <vt:lpstr>Cash Flow Analysis: Subsidiary Perspective</vt:lpstr>
      <vt:lpstr>Cash Flow Analysis: Subsidiary Perspective</vt:lpstr>
      <vt:lpstr>Cash Flow Analysis: Subsidiary Perspective</vt:lpstr>
      <vt:lpstr>Cash Flow Analysis: Subsidiary Perspective</vt:lpstr>
      <vt:lpstr>Cash Flow Analysis: Subsidiary Perspective</vt:lpstr>
      <vt:lpstr>Centralised Cash Management</vt:lpstr>
      <vt:lpstr>Cash Flow of the Overall MNC</vt:lpstr>
      <vt:lpstr>Centralised Cash Management</vt:lpstr>
      <vt:lpstr>Techniques to Optimise Cash Flows</vt:lpstr>
      <vt:lpstr>Techniques to Optimise Cash Flows</vt:lpstr>
      <vt:lpstr>Techniques to Optimise Cash Flows</vt:lpstr>
      <vt:lpstr>Techniques to Optimise Cash Flows</vt:lpstr>
      <vt:lpstr>Complications in Optimising Cash Flows</vt:lpstr>
      <vt:lpstr>Complications in Optimizing Cash Flows</vt:lpstr>
      <vt:lpstr>Investing Excess Cash</vt:lpstr>
      <vt:lpstr>Investing Excess Cash</vt:lpstr>
      <vt:lpstr>Investing Excess Cash</vt:lpstr>
      <vt:lpstr>Investing Excess Cash</vt:lpstr>
      <vt:lpstr>Investing Excess Cash</vt:lpstr>
      <vt:lpstr>Investing Excess Cash</vt:lpstr>
      <vt:lpstr>Investing Excess Cash</vt:lpstr>
      <vt:lpstr>Investing Excess Cash</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Administrator</cp:lastModifiedBy>
  <cp:revision>178</cp:revision>
  <cp:lastPrinted>2018-07-09T15:27:01Z</cp:lastPrinted>
  <dcterms:created xsi:type="dcterms:W3CDTF">2002-10-07T19:43:58Z</dcterms:created>
  <dcterms:modified xsi:type="dcterms:W3CDTF">2022-03-19T09:52:30Z</dcterms:modified>
</cp:coreProperties>
</file>