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88" r:id="rId4"/>
    <p:sldId id="287" r:id="rId5"/>
    <p:sldId id="281" r:id="rId6"/>
    <p:sldId id="262" r:id="rId7"/>
    <p:sldId id="261" r:id="rId8"/>
    <p:sldId id="260" r:id="rId9"/>
    <p:sldId id="259" r:id="rId10"/>
    <p:sldId id="278" r:id="rId11"/>
    <p:sldId id="282" r:id="rId12"/>
    <p:sldId id="276" r:id="rId13"/>
    <p:sldId id="286" r:id="rId14"/>
    <p:sldId id="289" r:id="rId15"/>
    <p:sldId id="290" r:id="rId16"/>
    <p:sldId id="2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A3DE81A3-12E4-3788-0E2E-F4CAC6CCAC62}"/>
    <pc:docChg chg="modSld">
      <pc:chgData name="Sadie France" userId="S::s.france@uwtsd.ac.uk::b7d6a976-0449-421d-8e4f-ccb524b7ca6e" providerId="AD" clId="Web-{A3DE81A3-12E4-3788-0E2E-F4CAC6CCAC62}" dt="2024-06-26T14:03:22.223" v="56" actId="1076"/>
      <pc:docMkLst>
        <pc:docMk/>
      </pc:docMkLst>
      <pc:sldChg chg="modSp">
        <pc:chgData name="Sadie France" userId="S::s.france@uwtsd.ac.uk::b7d6a976-0449-421d-8e4f-ccb524b7ca6e" providerId="AD" clId="Web-{A3DE81A3-12E4-3788-0E2E-F4CAC6CCAC62}" dt="2024-06-26T13:30:16.572" v="17" actId="20577"/>
        <pc:sldMkLst>
          <pc:docMk/>
          <pc:sldMk cId="109857222" sldId="256"/>
        </pc:sldMkLst>
        <pc:spChg chg="mod">
          <ac:chgData name="Sadie France" userId="S::s.france@uwtsd.ac.uk::b7d6a976-0449-421d-8e4f-ccb524b7ca6e" providerId="AD" clId="Web-{A3DE81A3-12E4-3788-0E2E-F4CAC6CCAC62}" dt="2024-06-26T13:30:16.572" v="17" actId="20577"/>
          <ac:spMkLst>
            <pc:docMk/>
            <pc:sldMk cId="109857222" sldId="256"/>
            <ac:spMk id="2" creationId="{00000000-0000-0000-0000-000000000000}"/>
          </ac:spMkLst>
        </pc:spChg>
        <pc:spChg chg="mod">
          <ac:chgData name="Sadie France" userId="S::s.france@uwtsd.ac.uk::b7d6a976-0449-421d-8e4f-ccb524b7ca6e" providerId="AD" clId="Web-{A3DE81A3-12E4-3788-0E2E-F4CAC6CCAC62}" dt="2024-06-26T13:30:05.447" v="7" actId="20577"/>
          <ac:spMkLst>
            <pc:docMk/>
            <pc:sldMk cId="109857222" sldId="256"/>
            <ac:spMk id="3" creationId="{00000000-0000-0000-0000-000000000000}"/>
          </ac:spMkLst>
        </pc:spChg>
      </pc:sldChg>
      <pc:sldChg chg="modSp">
        <pc:chgData name="Sadie France" userId="S::s.france@uwtsd.ac.uk::b7d6a976-0449-421d-8e4f-ccb524b7ca6e" providerId="AD" clId="Web-{A3DE81A3-12E4-3788-0E2E-F4CAC6CCAC62}" dt="2024-06-26T13:55:41.099" v="35" actId="20577"/>
        <pc:sldMkLst>
          <pc:docMk/>
          <pc:sldMk cId="377772370" sldId="259"/>
        </pc:sldMkLst>
        <pc:spChg chg="mod">
          <ac:chgData name="Sadie France" userId="S::s.france@uwtsd.ac.uk::b7d6a976-0449-421d-8e4f-ccb524b7ca6e" providerId="AD" clId="Web-{A3DE81A3-12E4-3788-0E2E-F4CAC6CCAC62}" dt="2024-06-26T13:55:41.099" v="35" actId="20577"/>
          <ac:spMkLst>
            <pc:docMk/>
            <pc:sldMk cId="377772370" sldId="259"/>
            <ac:spMk id="3" creationId="{A1A4A6AE-CC6C-7FAA-9B57-41D23245B46B}"/>
          </ac:spMkLst>
        </pc:spChg>
      </pc:sldChg>
      <pc:sldChg chg="modSp">
        <pc:chgData name="Sadie France" userId="S::s.france@uwtsd.ac.uk::b7d6a976-0449-421d-8e4f-ccb524b7ca6e" providerId="AD" clId="Web-{A3DE81A3-12E4-3788-0E2E-F4CAC6CCAC62}" dt="2024-06-26T13:58:14.260" v="52" actId="20577"/>
        <pc:sldMkLst>
          <pc:docMk/>
          <pc:sldMk cId="2645503561" sldId="286"/>
        </pc:sldMkLst>
        <pc:spChg chg="mod">
          <ac:chgData name="Sadie France" userId="S::s.france@uwtsd.ac.uk::b7d6a976-0449-421d-8e4f-ccb524b7ca6e" providerId="AD" clId="Web-{A3DE81A3-12E4-3788-0E2E-F4CAC6CCAC62}" dt="2024-06-26T13:58:14.260" v="52" actId="20577"/>
          <ac:spMkLst>
            <pc:docMk/>
            <pc:sldMk cId="2645503561" sldId="286"/>
            <ac:spMk id="3" creationId="{1E46B0B4-DD7A-B8B8-AA4F-D3D4F37520C0}"/>
          </ac:spMkLst>
        </pc:spChg>
      </pc:sldChg>
      <pc:sldChg chg="addSp delSp modSp">
        <pc:chgData name="Sadie France" userId="S::s.france@uwtsd.ac.uk::b7d6a976-0449-421d-8e4f-ccb524b7ca6e" providerId="AD" clId="Web-{A3DE81A3-12E4-3788-0E2E-F4CAC6CCAC62}" dt="2024-06-26T14:03:22.223" v="56" actId="1076"/>
        <pc:sldMkLst>
          <pc:docMk/>
          <pc:sldMk cId="1602314628" sldId="288"/>
        </pc:sldMkLst>
        <pc:picChg chg="add mod">
          <ac:chgData name="Sadie France" userId="S::s.france@uwtsd.ac.uk::b7d6a976-0449-421d-8e4f-ccb524b7ca6e" providerId="AD" clId="Web-{A3DE81A3-12E4-3788-0E2E-F4CAC6CCAC62}" dt="2024-06-26T14:02:44.128" v="54" actId="1076"/>
          <ac:picMkLst>
            <pc:docMk/>
            <pc:sldMk cId="1602314628" sldId="288"/>
            <ac:picMk id="4" creationId="{8AC4F604-7D22-218B-E5E4-0E1CECA1C4A5}"/>
          </ac:picMkLst>
        </pc:picChg>
        <pc:picChg chg="del">
          <ac:chgData name="Sadie France" userId="S::s.france@uwtsd.ac.uk::b7d6a976-0449-421d-8e4f-ccb524b7ca6e" providerId="AD" clId="Web-{A3DE81A3-12E4-3788-0E2E-F4CAC6CCAC62}" dt="2024-06-26T13:30:29.588" v="18"/>
          <ac:picMkLst>
            <pc:docMk/>
            <pc:sldMk cId="1602314628" sldId="288"/>
            <ac:picMk id="5" creationId="{A97E5E1A-C93C-3430-36F4-7380B270D34B}"/>
          </ac:picMkLst>
        </pc:picChg>
        <pc:picChg chg="add mod">
          <ac:chgData name="Sadie France" userId="S::s.france@uwtsd.ac.uk::b7d6a976-0449-421d-8e4f-ccb524b7ca6e" providerId="AD" clId="Web-{A3DE81A3-12E4-3788-0E2E-F4CAC6CCAC62}" dt="2024-06-26T14:03:22.223" v="56" actId="1076"/>
          <ac:picMkLst>
            <pc:docMk/>
            <pc:sldMk cId="1602314628" sldId="288"/>
            <ac:picMk id="5" creationId="{FB66EA06-638A-E319-D159-098E586CF8C5}"/>
          </ac:picMkLst>
        </pc:picChg>
      </pc:sldChg>
    </pc:docChg>
  </pc:docChgLst>
  <pc:docChgLst>
    <pc:chgData name="Sadie France" userId="S::s.france@uwtsd.ac.uk::b7d6a976-0449-421d-8e4f-ccb524b7ca6e" providerId="AD" clId="Web-{C5F756E6-6DD5-13D3-13A9-C85150A8F664}"/>
    <pc:docChg chg="modSld">
      <pc:chgData name="Sadie France" userId="S::s.france@uwtsd.ac.uk::b7d6a976-0449-421d-8e4f-ccb524b7ca6e" providerId="AD" clId="Web-{C5F756E6-6DD5-13D3-13A9-C85150A8F664}" dt="2024-09-13T10:37:51.342" v="12" actId="20577"/>
      <pc:docMkLst>
        <pc:docMk/>
      </pc:docMkLst>
      <pc:sldChg chg="modSp">
        <pc:chgData name="Sadie France" userId="S::s.france@uwtsd.ac.uk::b7d6a976-0449-421d-8e4f-ccb524b7ca6e" providerId="AD" clId="Web-{C5F756E6-6DD5-13D3-13A9-C85150A8F664}" dt="2024-09-13T10:37:51.342" v="12" actId="20577"/>
        <pc:sldMkLst>
          <pc:docMk/>
          <pc:sldMk cId="1093864343" sldId="277"/>
        </pc:sldMkLst>
        <pc:graphicFrameChg chg="modGraphic">
          <ac:chgData name="Sadie France" userId="S::s.france@uwtsd.ac.uk::b7d6a976-0449-421d-8e4f-ccb524b7ca6e" providerId="AD" clId="Web-{C5F756E6-6DD5-13D3-13A9-C85150A8F664}" dt="2024-09-13T10:37:51.342" v="12" actId="20577"/>
          <ac:graphicFrameMkLst>
            <pc:docMk/>
            <pc:sldMk cId="1093864343" sldId="277"/>
            <ac:graphicFrameMk id="5" creationId="{8E6F6343-7BAB-1022-C13E-FDFF9ACF9993}"/>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1" Type="http://schemas.openxmlformats.org/officeDocument/2006/relationships/hyperlink" Target="https://www.youtube.com/watch?v=tuC6E4qaq-c"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youtube.com/watch?v=tuC6E4qaq-c"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82FD40-4943-4C82-9A9C-BA4FCB2556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0665D0-DBA3-4B37-B3CA-C58C9931EB82}">
      <dgm:prSet/>
      <dgm:spPr/>
      <dgm:t>
        <a:bodyPr/>
        <a:lstStyle/>
        <a:p>
          <a:pPr>
            <a:lnSpc>
              <a:spcPct val="100000"/>
            </a:lnSpc>
          </a:pPr>
          <a:r>
            <a:rPr lang="en-US"/>
            <a:t>Guest speaker Lisa Ellis- How to source credible information</a:t>
          </a:r>
        </a:p>
      </dgm:t>
    </dgm:pt>
    <dgm:pt modelId="{B16144DA-266F-4D58-B5CA-CBC1A522B059}" type="parTrans" cxnId="{ED5CF9C4-F5AE-4A26-9B41-2BBED17F46AF}">
      <dgm:prSet/>
      <dgm:spPr/>
      <dgm:t>
        <a:bodyPr/>
        <a:lstStyle/>
        <a:p>
          <a:endParaRPr lang="en-US"/>
        </a:p>
      </dgm:t>
    </dgm:pt>
    <dgm:pt modelId="{3990EE5D-6950-46C4-8E08-EB4A352F9784}" type="sibTrans" cxnId="{ED5CF9C4-F5AE-4A26-9B41-2BBED17F46AF}">
      <dgm:prSet/>
      <dgm:spPr/>
      <dgm:t>
        <a:bodyPr/>
        <a:lstStyle/>
        <a:p>
          <a:endParaRPr lang="en-US"/>
        </a:p>
      </dgm:t>
    </dgm:pt>
    <dgm:pt modelId="{D086AF37-71AB-490D-98A5-21B6BA1FA050}">
      <dgm:prSet/>
      <dgm:spPr/>
      <dgm:t>
        <a:bodyPr/>
        <a:lstStyle/>
        <a:p>
          <a:pPr>
            <a:lnSpc>
              <a:spcPct val="100000"/>
            </a:lnSpc>
          </a:pPr>
          <a:r>
            <a:rPr lang="en-US"/>
            <a:t>Academic writing </a:t>
          </a:r>
        </a:p>
      </dgm:t>
    </dgm:pt>
    <dgm:pt modelId="{7054FCC7-9571-4FBD-92AB-F4490BD71014}" type="parTrans" cxnId="{2D5B3D23-3E56-4E0F-B933-919C5556E87B}">
      <dgm:prSet/>
      <dgm:spPr/>
      <dgm:t>
        <a:bodyPr/>
        <a:lstStyle/>
        <a:p>
          <a:endParaRPr lang="en-US"/>
        </a:p>
      </dgm:t>
    </dgm:pt>
    <dgm:pt modelId="{FA2A704F-7CE5-4D66-9578-8CC248057A86}" type="sibTrans" cxnId="{2D5B3D23-3E56-4E0F-B933-919C5556E87B}">
      <dgm:prSet/>
      <dgm:spPr/>
      <dgm:t>
        <a:bodyPr/>
        <a:lstStyle/>
        <a:p>
          <a:endParaRPr lang="en-US"/>
        </a:p>
      </dgm:t>
    </dgm:pt>
    <dgm:pt modelId="{530EDCA4-4967-47E7-8884-E47A3D9448DA}">
      <dgm:prSet phldr="0"/>
      <dgm:spPr/>
      <dgm:t>
        <a:bodyPr/>
        <a:lstStyle/>
        <a:p>
          <a:pPr rtl="0"/>
          <a:r>
            <a:rPr lang="en-US" dirty="0">
              <a:latin typeface="Aptos Display" panose="020F0302020204030204"/>
            </a:rPr>
            <a:t>AI Literacy course ?</a:t>
          </a:r>
        </a:p>
      </dgm:t>
    </dgm:pt>
    <dgm:pt modelId="{8A9E4019-40B4-4C67-A0B1-8DFF6888E873}" type="parTrans" cxnId="{A11B8125-2231-4E79-AD1C-6C429D99A66D}">
      <dgm:prSet/>
      <dgm:spPr/>
    </dgm:pt>
    <dgm:pt modelId="{5F9F0BFE-326D-4680-8B5B-229295E4906F}" type="sibTrans" cxnId="{A11B8125-2231-4E79-AD1C-6C429D99A66D}">
      <dgm:prSet/>
      <dgm:spPr/>
    </dgm:pt>
    <dgm:pt modelId="{9CD47F5C-3432-4D46-81D7-DF3F7AF65F45}" type="pres">
      <dgm:prSet presAssocID="{A982FD40-4943-4C82-9A9C-BA4FCB255614}" presName="root" presStyleCnt="0">
        <dgm:presLayoutVars>
          <dgm:dir/>
          <dgm:resizeHandles val="exact"/>
        </dgm:presLayoutVars>
      </dgm:prSet>
      <dgm:spPr/>
    </dgm:pt>
    <dgm:pt modelId="{5F6BB6CD-90CB-4FCF-997A-A4AFC2426CC8}" type="pres">
      <dgm:prSet presAssocID="{580665D0-DBA3-4B37-B3CA-C58C9931EB82}" presName="compNode" presStyleCnt="0"/>
      <dgm:spPr/>
    </dgm:pt>
    <dgm:pt modelId="{FB78DD07-4643-4D7F-89B0-FBC8A68114F7}" type="pres">
      <dgm:prSet presAssocID="{580665D0-DBA3-4B37-B3CA-C58C9931EB82}" presName="bgRect" presStyleLbl="bgShp" presStyleIdx="0" presStyleCnt="3"/>
      <dgm:spPr/>
    </dgm:pt>
    <dgm:pt modelId="{46102EFE-9022-4C19-9967-7C9DFA2E3511}" type="pres">
      <dgm:prSet presAssocID="{580665D0-DBA3-4B37-B3CA-C58C9931EB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CBFF236D-C351-43D8-B53D-31F3CF8F9C86}" type="pres">
      <dgm:prSet presAssocID="{580665D0-DBA3-4B37-B3CA-C58C9931EB82}" presName="spaceRect" presStyleCnt="0"/>
      <dgm:spPr/>
    </dgm:pt>
    <dgm:pt modelId="{F8B862D4-E7F5-4CC6-B17F-A4A6FECFEDFF}" type="pres">
      <dgm:prSet presAssocID="{580665D0-DBA3-4B37-B3CA-C58C9931EB82}" presName="parTx" presStyleLbl="revTx" presStyleIdx="0" presStyleCnt="3">
        <dgm:presLayoutVars>
          <dgm:chMax val="0"/>
          <dgm:chPref val="0"/>
        </dgm:presLayoutVars>
      </dgm:prSet>
      <dgm:spPr/>
    </dgm:pt>
    <dgm:pt modelId="{4490D7D3-2BCF-450D-945E-0DFA8E04F12F}" type="pres">
      <dgm:prSet presAssocID="{3990EE5D-6950-46C4-8E08-EB4A352F9784}" presName="sibTrans" presStyleCnt="0"/>
      <dgm:spPr/>
    </dgm:pt>
    <dgm:pt modelId="{B4BB2728-6322-47D3-B601-713C68C13DEA}" type="pres">
      <dgm:prSet presAssocID="{D086AF37-71AB-490D-98A5-21B6BA1FA050}" presName="compNode" presStyleCnt="0"/>
      <dgm:spPr/>
    </dgm:pt>
    <dgm:pt modelId="{C64BF9F9-F8B8-499B-9A2F-5567049890BA}" type="pres">
      <dgm:prSet presAssocID="{D086AF37-71AB-490D-98A5-21B6BA1FA050}" presName="bgRect" presStyleLbl="bgShp" presStyleIdx="1" presStyleCnt="3"/>
      <dgm:spPr/>
    </dgm:pt>
    <dgm:pt modelId="{121741A7-D0CC-404E-8144-B152AEEEBF94}" type="pres">
      <dgm:prSet presAssocID="{D086AF37-71AB-490D-98A5-21B6BA1FA05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519993E2-FBF0-4FA2-9A42-882EBCFAF0E1}" type="pres">
      <dgm:prSet presAssocID="{D086AF37-71AB-490D-98A5-21B6BA1FA050}" presName="spaceRect" presStyleCnt="0"/>
      <dgm:spPr/>
    </dgm:pt>
    <dgm:pt modelId="{4509C33E-5A2C-4897-AEBC-8E73A5426C20}" type="pres">
      <dgm:prSet presAssocID="{D086AF37-71AB-490D-98A5-21B6BA1FA050}" presName="parTx" presStyleLbl="revTx" presStyleIdx="1" presStyleCnt="3">
        <dgm:presLayoutVars>
          <dgm:chMax val="0"/>
          <dgm:chPref val="0"/>
        </dgm:presLayoutVars>
      </dgm:prSet>
      <dgm:spPr/>
    </dgm:pt>
    <dgm:pt modelId="{781EF856-1F29-43A4-AA96-E71C73FFB861}" type="pres">
      <dgm:prSet presAssocID="{FA2A704F-7CE5-4D66-9578-8CC248057A86}" presName="sibTrans" presStyleCnt="0"/>
      <dgm:spPr/>
    </dgm:pt>
    <dgm:pt modelId="{2BB90817-C555-4122-818C-80A125FB9B6F}" type="pres">
      <dgm:prSet presAssocID="{530EDCA4-4967-47E7-8884-E47A3D9448DA}" presName="compNode" presStyleCnt="0"/>
      <dgm:spPr/>
    </dgm:pt>
    <dgm:pt modelId="{049EA6C2-758C-4E79-8EC0-B9F8E2F47B8A}" type="pres">
      <dgm:prSet presAssocID="{530EDCA4-4967-47E7-8884-E47A3D9448DA}" presName="bgRect" presStyleLbl="bgShp" presStyleIdx="2" presStyleCnt="3"/>
      <dgm:spPr/>
    </dgm:pt>
    <dgm:pt modelId="{DA61CC77-F89B-44C2-81FB-079ECE105F5E}" type="pres">
      <dgm:prSet presAssocID="{530EDCA4-4967-47E7-8884-E47A3D9448DA}" presName="iconRect" presStyleLbl="node1" presStyleIdx="2" presStyleCnt="3"/>
      <dgm:spPr/>
    </dgm:pt>
    <dgm:pt modelId="{E970125C-7B0D-4A27-BA87-491AC62AE062}" type="pres">
      <dgm:prSet presAssocID="{530EDCA4-4967-47E7-8884-E47A3D9448DA}" presName="spaceRect" presStyleCnt="0"/>
      <dgm:spPr/>
    </dgm:pt>
    <dgm:pt modelId="{3173F7B8-9560-4F55-98CB-E2E3F1846D07}" type="pres">
      <dgm:prSet presAssocID="{530EDCA4-4967-47E7-8884-E47A3D9448DA}" presName="parTx" presStyleLbl="revTx" presStyleIdx="2" presStyleCnt="3">
        <dgm:presLayoutVars>
          <dgm:chMax val="0"/>
          <dgm:chPref val="0"/>
        </dgm:presLayoutVars>
      </dgm:prSet>
      <dgm:spPr/>
    </dgm:pt>
  </dgm:ptLst>
  <dgm:cxnLst>
    <dgm:cxn modelId="{2D5B3D23-3E56-4E0F-B933-919C5556E87B}" srcId="{A982FD40-4943-4C82-9A9C-BA4FCB255614}" destId="{D086AF37-71AB-490D-98A5-21B6BA1FA050}" srcOrd="1" destOrd="0" parTransId="{7054FCC7-9571-4FBD-92AB-F4490BD71014}" sibTransId="{FA2A704F-7CE5-4D66-9578-8CC248057A86}"/>
    <dgm:cxn modelId="{A11B8125-2231-4E79-AD1C-6C429D99A66D}" srcId="{A982FD40-4943-4C82-9A9C-BA4FCB255614}" destId="{530EDCA4-4967-47E7-8884-E47A3D9448DA}" srcOrd="2" destOrd="0" parTransId="{8A9E4019-40B4-4C67-A0B1-8DFF6888E873}" sibTransId="{5F9F0BFE-326D-4680-8B5B-229295E4906F}"/>
    <dgm:cxn modelId="{2EB83044-DFC3-4490-856B-E722B04BEEC4}" type="presOf" srcId="{580665D0-DBA3-4B37-B3CA-C58C9931EB82}" destId="{F8B862D4-E7F5-4CC6-B17F-A4A6FECFEDFF}" srcOrd="0" destOrd="0" presId="urn:microsoft.com/office/officeart/2018/2/layout/IconVerticalSolidList"/>
    <dgm:cxn modelId="{D26DF646-41DE-4FC3-81E3-7322A04EE467}" type="presOf" srcId="{D086AF37-71AB-490D-98A5-21B6BA1FA050}" destId="{4509C33E-5A2C-4897-AEBC-8E73A5426C20}" srcOrd="0" destOrd="0" presId="urn:microsoft.com/office/officeart/2018/2/layout/IconVerticalSolidList"/>
    <dgm:cxn modelId="{A8955B7C-D814-405E-90AA-A9B4117EF168}" type="presOf" srcId="{530EDCA4-4967-47E7-8884-E47A3D9448DA}" destId="{3173F7B8-9560-4F55-98CB-E2E3F1846D07}" srcOrd="0" destOrd="0" presId="urn:microsoft.com/office/officeart/2018/2/layout/IconVerticalSolidList"/>
    <dgm:cxn modelId="{49CD178F-BCEC-4580-9DE5-4145A388029B}" type="presOf" srcId="{A982FD40-4943-4C82-9A9C-BA4FCB255614}" destId="{9CD47F5C-3432-4D46-81D7-DF3F7AF65F45}" srcOrd="0" destOrd="0" presId="urn:microsoft.com/office/officeart/2018/2/layout/IconVerticalSolidList"/>
    <dgm:cxn modelId="{ED5CF9C4-F5AE-4A26-9B41-2BBED17F46AF}" srcId="{A982FD40-4943-4C82-9A9C-BA4FCB255614}" destId="{580665D0-DBA3-4B37-B3CA-C58C9931EB82}" srcOrd="0" destOrd="0" parTransId="{B16144DA-266F-4D58-B5CA-CBC1A522B059}" sibTransId="{3990EE5D-6950-46C4-8E08-EB4A352F9784}"/>
    <dgm:cxn modelId="{32236689-7F63-46F4-AD08-A7681BACCFCA}" type="presParOf" srcId="{9CD47F5C-3432-4D46-81D7-DF3F7AF65F45}" destId="{5F6BB6CD-90CB-4FCF-997A-A4AFC2426CC8}" srcOrd="0" destOrd="0" presId="urn:microsoft.com/office/officeart/2018/2/layout/IconVerticalSolidList"/>
    <dgm:cxn modelId="{442F0799-C74F-4139-8FCE-3240902CF7C4}" type="presParOf" srcId="{5F6BB6CD-90CB-4FCF-997A-A4AFC2426CC8}" destId="{FB78DD07-4643-4D7F-89B0-FBC8A68114F7}" srcOrd="0" destOrd="0" presId="urn:microsoft.com/office/officeart/2018/2/layout/IconVerticalSolidList"/>
    <dgm:cxn modelId="{FA7F2336-771C-4614-B86B-4E2C4113E771}" type="presParOf" srcId="{5F6BB6CD-90CB-4FCF-997A-A4AFC2426CC8}" destId="{46102EFE-9022-4C19-9967-7C9DFA2E3511}" srcOrd="1" destOrd="0" presId="urn:microsoft.com/office/officeart/2018/2/layout/IconVerticalSolidList"/>
    <dgm:cxn modelId="{74BFE607-8D77-451C-934C-870DF05F0CA0}" type="presParOf" srcId="{5F6BB6CD-90CB-4FCF-997A-A4AFC2426CC8}" destId="{CBFF236D-C351-43D8-B53D-31F3CF8F9C86}" srcOrd="2" destOrd="0" presId="urn:microsoft.com/office/officeart/2018/2/layout/IconVerticalSolidList"/>
    <dgm:cxn modelId="{44132041-62C3-45F0-875D-86E9E2726173}" type="presParOf" srcId="{5F6BB6CD-90CB-4FCF-997A-A4AFC2426CC8}" destId="{F8B862D4-E7F5-4CC6-B17F-A4A6FECFEDFF}" srcOrd="3" destOrd="0" presId="urn:microsoft.com/office/officeart/2018/2/layout/IconVerticalSolidList"/>
    <dgm:cxn modelId="{894E73E6-8510-46B1-A04D-D867FBA91916}" type="presParOf" srcId="{9CD47F5C-3432-4D46-81D7-DF3F7AF65F45}" destId="{4490D7D3-2BCF-450D-945E-0DFA8E04F12F}" srcOrd="1" destOrd="0" presId="urn:microsoft.com/office/officeart/2018/2/layout/IconVerticalSolidList"/>
    <dgm:cxn modelId="{9A4D289C-68FA-4C41-8C29-8F760C2EA17C}" type="presParOf" srcId="{9CD47F5C-3432-4D46-81D7-DF3F7AF65F45}" destId="{B4BB2728-6322-47D3-B601-713C68C13DEA}" srcOrd="2" destOrd="0" presId="urn:microsoft.com/office/officeart/2018/2/layout/IconVerticalSolidList"/>
    <dgm:cxn modelId="{5C1904D3-B791-4CA4-B6E9-25F5E7DAD234}" type="presParOf" srcId="{B4BB2728-6322-47D3-B601-713C68C13DEA}" destId="{C64BF9F9-F8B8-499B-9A2F-5567049890BA}" srcOrd="0" destOrd="0" presId="urn:microsoft.com/office/officeart/2018/2/layout/IconVerticalSolidList"/>
    <dgm:cxn modelId="{4D83E4FB-92D4-4456-ADDE-E6628FBA550B}" type="presParOf" srcId="{B4BB2728-6322-47D3-B601-713C68C13DEA}" destId="{121741A7-D0CC-404E-8144-B152AEEEBF94}" srcOrd="1" destOrd="0" presId="urn:microsoft.com/office/officeart/2018/2/layout/IconVerticalSolidList"/>
    <dgm:cxn modelId="{A5DFF4C3-9FB7-43B1-81A1-43AC8E4D6EE6}" type="presParOf" srcId="{B4BB2728-6322-47D3-B601-713C68C13DEA}" destId="{519993E2-FBF0-4FA2-9A42-882EBCFAF0E1}" srcOrd="2" destOrd="0" presId="urn:microsoft.com/office/officeart/2018/2/layout/IconVerticalSolidList"/>
    <dgm:cxn modelId="{C6918CBD-92AD-4AC4-B073-38EAE1B47DF7}" type="presParOf" srcId="{B4BB2728-6322-47D3-B601-713C68C13DEA}" destId="{4509C33E-5A2C-4897-AEBC-8E73A5426C20}" srcOrd="3" destOrd="0" presId="urn:microsoft.com/office/officeart/2018/2/layout/IconVerticalSolidList"/>
    <dgm:cxn modelId="{54CA0C5F-E771-4489-9944-4071A66553B6}" type="presParOf" srcId="{9CD47F5C-3432-4D46-81D7-DF3F7AF65F45}" destId="{781EF856-1F29-43A4-AA96-E71C73FFB861}" srcOrd="3" destOrd="0" presId="urn:microsoft.com/office/officeart/2018/2/layout/IconVerticalSolidList"/>
    <dgm:cxn modelId="{3220C650-7F9E-41BD-BEED-72D674A1A9BF}" type="presParOf" srcId="{9CD47F5C-3432-4D46-81D7-DF3F7AF65F45}" destId="{2BB90817-C555-4122-818C-80A125FB9B6F}" srcOrd="4" destOrd="0" presId="urn:microsoft.com/office/officeart/2018/2/layout/IconVerticalSolidList"/>
    <dgm:cxn modelId="{48D425C7-D98E-4CAE-B236-4BA24D881442}" type="presParOf" srcId="{2BB90817-C555-4122-818C-80A125FB9B6F}" destId="{049EA6C2-758C-4E79-8EC0-B9F8E2F47B8A}" srcOrd="0" destOrd="0" presId="urn:microsoft.com/office/officeart/2018/2/layout/IconVerticalSolidList"/>
    <dgm:cxn modelId="{1414FC8C-A2EC-459C-9216-A29D25BFB46F}" type="presParOf" srcId="{2BB90817-C555-4122-818C-80A125FB9B6F}" destId="{DA61CC77-F89B-44C2-81FB-079ECE105F5E}" srcOrd="1" destOrd="0" presId="urn:microsoft.com/office/officeart/2018/2/layout/IconVerticalSolidList"/>
    <dgm:cxn modelId="{7F4C7C8F-DAD2-4DEE-B85B-CBAF614D1889}" type="presParOf" srcId="{2BB90817-C555-4122-818C-80A125FB9B6F}" destId="{E970125C-7B0D-4A27-BA87-491AC62AE062}" srcOrd="2" destOrd="0" presId="urn:microsoft.com/office/officeart/2018/2/layout/IconVerticalSolidList"/>
    <dgm:cxn modelId="{A4F45B35-09B7-41B4-95B1-09CB787AB24C}" type="presParOf" srcId="{2BB90817-C555-4122-818C-80A125FB9B6F}" destId="{3173F7B8-9560-4F55-98CB-E2E3F1846D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81620A-E4A8-420F-9A14-537ADEA56B1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3985271-6683-4E82-8B51-FB9E98349445}">
      <dgm:prSet/>
      <dgm:spPr/>
      <dgm:t>
        <a:bodyPr/>
        <a:lstStyle/>
        <a:p>
          <a:r>
            <a:rPr lang="en-GB" dirty="0"/>
            <a:t>What is paraphrasing?</a:t>
          </a:r>
          <a:endParaRPr lang="en-US" dirty="0"/>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r>
            <a:rPr lang="en-GB" dirty="0"/>
            <a:t>Why is it important?</a:t>
          </a:r>
          <a:endParaRPr lang="en-US" dirty="0"/>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Paraphrasing - YouTube</a:t>
          </a:r>
          <a:endParaRPr lang="en-GB" dirty="0">
            <a:solidFill>
              <a:schemeClr val="bg1"/>
            </a:solidFill>
            <a:latin typeface="Bierstadt"/>
            <a:hlinkClick xmlns:r="http://schemas.openxmlformats.org/officeDocument/2006/relationships" r:id="rId1">
              <a:extLst>
                <a:ext uri="{A12FA001-AC4F-418D-AE19-62706E023703}">
                  <ahyp:hlinkClr xmlns:ahyp="http://schemas.microsoft.com/office/drawing/2018/hyperlinkcolor" val="tx"/>
                </a:ext>
              </a:extLst>
            </a:hlinkClick>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528DEE32-2E5C-4A61-9693-D45C4B3D2500}" type="pres">
      <dgm:prSet presAssocID="{8D81620A-E4A8-420F-9A14-537ADEA56B16}" presName="linear" presStyleCnt="0">
        <dgm:presLayoutVars>
          <dgm:animLvl val="lvl"/>
          <dgm:resizeHandles val="exact"/>
        </dgm:presLayoutVars>
      </dgm:prSet>
      <dgm:spPr/>
    </dgm:pt>
    <dgm:pt modelId="{585543E1-76B0-42D2-B0C0-699201FFE7CC}" type="pres">
      <dgm:prSet presAssocID="{A3985271-6683-4E82-8B51-FB9E98349445}" presName="parentText" presStyleLbl="node1" presStyleIdx="0" presStyleCnt="3">
        <dgm:presLayoutVars>
          <dgm:chMax val="0"/>
          <dgm:bulletEnabled val="1"/>
        </dgm:presLayoutVars>
      </dgm:prSet>
      <dgm:spPr/>
    </dgm:pt>
    <dgm:pt modelId="{99F649BD-1E62-4427-8B7D-910FC6D89B8A}" type="pres">
      <dgm:prSet presAssocID="{44251FDD-F132-4144-9DF5-CAD054BC2DE1}" presName="spacer" presStyleCnt="0"/>
      <dgm:spPr/>
    </dgm:pt>
    <dgm:pt modelId="{CB5DC2D1-FA09-4279-ACE5-F9899A213AD6}" type="pres">
      <dgm:prSet presAssocID="{E125A008-389C-402A-861D-95A49FFD8E44}" presName="parentText" presStyleLbl="node1" presStyleIdx="1" presStyleCnt="3">
        <dgm:presLayoutVars>
          <dgm:chMax val="0"/>
          <dgm:bulletEnabled val="1"/>
        </dgm:presLayoutVars>
      </dgm:prSet>
      <dgm:spPr/>
    </dgm:pt>
    <dgm:pt modelId="{D6D2B35E-61BE-473A-A126-7802CA79F169}" type="pres">
      <dgm:prSet presAssocID="{DF701B9B-A4D7-4C97-91F8-CEE9ADDE991E}" presName="spacer" presStyleCnt="0"/>
      <dgm:spPr/>
    </dgm:pt>
    <dgm:pt modelId="{5B4276B2-6D3D-47FC-BA22-95BFCF978A74}" type="pres">
      <dgm:prSet presAssocID="{87AFF081-A843-4F67-ADF8-F63012205FC8}" presName="parentText" presStyleLbl="node1" presStyleIdx="2" presStyleCnt="3">
        <dgm:presLayoutVars>
          <dgm:chMax val="0"/>
          <dgm:bulletEnabled val="1"/>
        </dgm:presLayoutVars>
      </dgm:prSet>
      <dgm:spPr/>
    </dgm:pt>
  </dgm:ptLst>
  <dgm:cxnLst>
    <dgm:cxn modelId="{F5D57C08-13E3-4D24-8BB4-8A8C17B7C569}" type="presOf" srcId="{87AFF081-A843-4F67-ADF8-F63012205FC8}" destId="{5B4276B2-6D3D-47FC-BA22-95BFCF978A74}" srcOrd="0" destOrd="0" presId="urn:microsoft.com/office/officeart/2005/8/layout/vList2"/>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C121942D-D9A6-47D3-A898-6CE8A7AAEB53}" type="presOf" srcId="{A3985271-6683-4E82-8B51-FB9E98349445}" destId="{585543E1-76B0-42D2-B0C0-699201FFE7CC}" srcOrd="0" destOrd="0" presId="urn:microsoft.com/office/officeart/2005/8/layout/vList2"/>
    <dgm:cxn modelId="{8061845E-C0FF-447A-9E50-A669DC2172CE}" type="presOf" srcId="{8D81620A-E4A8-420F-9A14-537ADEA56B16}" destId="{528DEE32-2E5C-4A61-9693-D45C4B3D2500}" srcOrd="0" destOrd="0" presId="urn:microsoft.com/office/officeart/2005/8/layout/vList2"/>
    <dgm:cxn modelId="{7AE0BF42-6DCA-402F-9950-56A0CEF54F08}" type="presOf" srcId="{E125A008-389C-402A-861D-95A49FFD8E44}" destId="{CB5DC2D1-FA09-4279-ACE5-F9899A213AD6}" srcOrd="0" destOrd="0" presId="urn:microsoft.com/office/officeart/2005/8/layout/vList2"/>
    <dgm:cxn modelId="{1514E5BA-D047-43A3-AA7D-52A8BFDD8F28}" srcId="{8D81620A-E4A8-420F-9A14-537ADEA56B16}" destId="{87AFF081-A843-4F67-ADF8-F63012205FC8}" srcOrd="2" destOrd="0" parTransId="{9F09CA16-CD13-48A6-BC76-7F42AB1E8C30}" sibTransId="{A6F35ADE-1740-42AF-84E5-62330BC2FB73}"/>
    <dgm:cxn modelId="{1385D294-C5C8-46C0-A950-C9E0B4C14F7F}" type="presParOf" srcId="{528DEE32-2E5C-4A61-9693-D45C4B3D2500}" destId="{585543E1-76B0-42D2-B0C0-699201FFE7CC}" srcOrd="0" destOrd="0" presId="urn:microsoft.com/office/officeart/2005/8/layout/vList2"/>
    <dgm:cxn modelId="{5B13691D-1E00-4D76-B292-F0FDC0968CF9}" type="presParOf" srcId="{528DEE32-2E5C-4A61-9693-D45C4B3D2500}" destId="{99F649BD-1E62-4427-8B7D-910FC6D89B8A}" srcOrd="1" destOrd="0" presId="urn:microsoft.com/office/officeart/2005/8/layout/vList2"/>
    <dgm:cxn modelId="{517F9D2B-34FC-438B-BB6D-0EAD3BC1CB38}" type="presParOf" srcId="{528DEE32-2E5C-4A61-9693-D45C4B3D2500}" destId="{CB5DC2D1-FA09-4279-ACE5-F9899A213AD6}" srcOrd="2" destOrd="0" presId="urn:microsoft.com/office/officeart/2005/8/layout/vList2"/>
    <dgm:cxn modelId="{948C5809-3FFA-41AC-8E56-A1B5033EDC90}" type="presParOf" srcId="{528DEE32-2E5C-4A61-9693-D45C4B3D2500}" destId="{D6D2B35E-61BE-473A-A126-7802CA79F169}" srcOrd="3" destOrd="0" presId="urn:microsoft.com/office/officeart/2005/8/layout/vList2"/>
    <dgm:cxn modelId="{A8BD8C13-9895-40A8-AF28-517A4BC09894}" type="presParOf" srcId="{528DEE32-2E5C-4A61-9693-D45C4B3D2500}" destId="{5B4276B2-6D3D-47FC-BA22-95BFCF978A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8DD07-4643-4D7F-89B0-FBC8A68114F7}">
      <dsp:nvSpPr>
        <dsp:cNvPr id="0" name=""/>
        <dsp:cNvSpPr/>
      </dsp:nvSpPr>
      <dsp:spPr>
        <a:xfrm>
          <a:off x="0" y="671"/>
          <a:ext cx="5861090" cy="1571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102EFE-9022-4C19-9967-7C9DFA2E3511}">
      <dsp:nvSpPr>
        <dsp:cNvPr id="0" name=""/>
        <dsp:cNvSpPr/>
      </dsp:nvSpPr>
      <dsp:spPr>
        <a:xfrm>
          <a:off x="475513" y="354359"/>
          <a:ext cx="864569" cy="864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B862D4-E7F5-4CC6-B17F-A4A6FECFEDFF}">
      <dsp:nvSpPr>
        <dsp:cNvPr id="0" name=""/>
        <dsp:cNvSpPr/>
      </dsp:nvSpPr>
      <dsp:spPr>
        <a:xfrm>
          <a:off x="1815596" y="671"/>
          <a:ext cx="4045493" cy="1571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111250">
            <a:lnSpc>
              <a:spcPct val="100000"/>
            </a:lnSpc>
            <a:spcBef>
              <a:spcPct val="0"/>
            </a:spcBef>
            <a:spcAft>
              <a:spcPct val="35000"/>
            </a:spcAft>
            <a:buNone/>
          </a:pPr>
          <a:r>
            <a:rPr lang="en-US" sz="2500" kern="1200"/>
            <a:t>Guest speaker Lisa Ellis- How to source credible information</a:t>
          </a:r>
        </a:p>
      </dsp:txBody>
      <dsp:txXfrm>
        <a:off x="1815596" y="671"/>
        <a:ext cx="4045493" cy="1571944"/>
      </dsp:txXfrm>
    </dsp:sp>
    <dsp:sp modelId="{C64BF9F9-F8B8-499B-9A2F-5567049890BA}">
      <dsp:nvSpPr>
        <dsp:cNvPr id="0" name=""/>
        <dsp:cNvSpPr/>
      </dsp:nvSpPr>
      <dsp:spPr>
        <a:xfrm>
          <a:off x="0" y="1965602"/>
          <a:ext cx="5861090" cy="1571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741A7-D0CC-404E-8144-B152AEEEBF94}">
      <dsp:nvSpPr>
        <dsp:cNvPr id="0" name=""/>
        <dsp:cNvSpPr/>
      </dsp:nvSpPr>
      <dsp:spPr>
        <a:xfrm>
          <a:off x="475513" y="2319290"/>
          <a:ext cx="864569" cy="864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09C33E-5A2C-4897-AEBC-8E73A5426C20}">
      <dsp:nvSpPr>
        <dsp:cNvPr id="0" name=""/>
        <dsp:cNvSpPr/>
      </dsp:nvSpPr>
      <dsp:spPr>
        <a:xfrm>
          <a:off x="1815596" y="1965602"/>
          <a:ext cx="4045493" cy="1571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111250">
            <a:lnSpc>
              <a:spcPct val="100000"/>
            </a:lnSpc>
            <a:spcBef>
              <a:spcPct val="0"/>
            </a:spcBef>
            <a:spcAft>
              <a:spcPct val="35000"/>
            </a:spcAft>
            <a:buNone/>
          </a:pPr>
          <a:r>
            <a:rPr lang="en-US" sz="2500" kern="1200"/>
            <a:t>Academic writing </a:t>
          </a:r>
        </a:p>
      </dsp:txBody>
      <dsp:txXfrm>
        <a:off x="1815596" y="1965602"/>
        <a:ext cx="4045493" cy="1571944"/>
      </dsp:txXfrm>
    </dsp:sp>
    <dsp:sp modelId="{049EA6C2-758C-4E79-8EC0-B9F8E2F47B8A}">
      <dsp:nvSpPr>
        <dsp:cNvPr id="0" name=""/>
        <dsp:cNvSpPr/>
      </dsp:nvSpPr>
      <dsp:spPr>
        <a:xfrm>
          <a:off x="0" y="3930533"/>
          <a:ext cx="5861090" cy="1571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1CC77-F89B-44C2-81FB-079ECE105F5E}">
      <dsp:nvSpPr>
        <dsp:cNvPr id="0" name=""/>
        <dsp:cNvSpPr/>
      </dsp:nvSpPr>
      <dsp:spPr>
        <a:xfrm>
          <a:off x="475513" y="4284221"/>
          <a:ext cx="864569" cy="864569"/>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3F7B8-9560-4F55-98CB-E2E3F1846D07}">
      <dsp:nvSpPr>
        <dsp:cNvPr id="0" name=""/>
        <dsp:cNvSpPr/>
      </dsp:nvSpPr>
      <dsp:spPr>
        <a:xfrm>
          <a:off x="1815596" y="3930533"/>
          <a:ext cx="4045493" cy="1571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111250" rtl="0">
            <a:lnSpc>
              <a:spcPct val="90000"/>
            </a:lnSpc>
            <a:spcBef>
              <a:spcPct val="0"/>
            </a:spcBef>
            <a:spcAft>
              <a:spcPct val="35000"/>
            </a:spcAft>
            <a:buNone/>
          </a:pPr>
          <a:r>
            <a:rPr lang="en-US" sz="2500" kern="1200" dirty="0">
              <a:latin typeface="Aptos Display" panose="020F0302020204030204"/>
            </a:rPr>
            <a:t>AI Literacy course ?</a:t>
          </a:r>
        </a:p>
      </dsp:txBody>
      <dsp:txXfrm>
        <a:off x="1815596" y="3930533"/>
        <a:ext cx="4045493" cy="15719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543E1-76B0-42D2-B0C0-699201FFE7CC}">
      <dsp:nvSpPr>
        <dsp:cNvPr id="0" name=""/>
        <dsp:cNvSpPr/>
      </dsp:nvSpPr>
      <dsp:spPr>
        <a:xfrm>
          <a:off x="0" y="1006598"/>
          <a:ext cx="6245265" cy="11056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t>What is paraphrasing?</a:t>
          </a:r>
          <a:endParaRPr lang="en-US" sz="4500" kern="1200" dirty="0"/>
        </a:p>
      </dsp:txBody>
      <dsp:txXfrm>
        <a:off x="53973" y="1060571"/>
        <a:ext cx="6137319" cy="997704"/>
      </dsp:txXfrm>
    </dsp:sp>
    <dsp:sp modelId="{CB5DC2D1-FA09-4279-ACE5-F9899A213AD6}">
      <dsp:nvSpPr>
        <dsp:cNvPr id="0" name=""/>
        <dsp:cNvSpPr/>
      </dsp:nvSpPr>
      <dsp:spPr>
        <a:xfrm>
          <a:off x="0" y="2241848"/>
          <a:ext cx="6245265" cy="110565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t>Why is it important?</a:t>
          </a:r>
          <a:endParaRPr lang="en-US" sz="4500" kern="1200" dirty="0"/>
        </a:p>
      </dsp:txBody>
      <dsp:txXfrm>
        <a:off x="53973" y="2295821"/>
        <a:ext cx="6137319" cy="997704"/>
      </dsp:txXfrm>
    </dsp:sp>
    <dsp:sp modelId="{5B4276B2-6D3D-47FC-BA22-95BFCF978A74}">
      <dsp:nvSpPr>
        <dsp:cNvPr id="0" name=""/>
        <dsp:cNvSpPr/>
      </dsp:nvSpPr>
      <dsp:spPr>
        <a:xfrm>
          <a:off x="0" y="3477098"/>
          <a:ext cx="6245265" cy="11056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Paraphrasing - YouTube</a:t>
          </a:r>
          <a:endParaRPr lang="en-GB" sz="4500" kern="1200" dirty="0">
            <a:solidFill>
              <a:schemeClr val="bg1"/>
            </a:solidFill>
            <a:latin typeface="Bierstadt"/>
            <a:hlinkClick xmlns:r="http://schemas.openxmlformats.org/officeDocument/2006/relationships" r:id="rId1">
              <a:extLst>
                <a:ext uri="{A12FA001-AC4F-418D-AE19-62706E023703}">
                  <ahyp:hlinkClr xmlns:ahyp="http://schemas.microsoft.com/office/drawing/2018/hyperlinkcolor" val="tx"/>
                </a:ext>
              </a:extLst>
            </a:hlinkClick>
          </a:endParaRPr>
        </a:p>
      </dsp:txBody>
      <dsp:txXfrm>
        <a:off x="53973" y="3531071"/>
        <a:ext cx="6137319" cy="9977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9/13/2024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US" sz="6600" dirty="0"/>
              <a:t>Study Skills</a:t>
            </a:r>
          </a:p>
        </p:txBody>
      </p:sp>
      <p:sp>
        <p:nvSpPr>
          <p:cNvPr id="3" name="Subtitle 2"/>
          <p:cNvSpPr>
            <a:spLocks noGrp="1"/>
          </p:cNvSpPr>
          <p:nvPr>
            <p:ph type="subTitle" idx="1"/>
          </p:nvPr>
        </p:nvSpPr>
        <p:spPr>
          <a:xfrm>
            <a:off x="838199" y="4983276"/>
            <a:ext cx="10512552" cy="1126680"/>
          </a:xfrm>
        </p:spPr>
        <p:txBody>
          <a:bodyPr vert="horz" lIns="91440" tIns="45720" rIns="91440" bIns="45720" rtlCol="0" anchor="t">
            <a:normAutofit/>
          </a:bodyPr>
          <a:lstStyle/>
          <a:p>
            <a:pPr algn="l"/>
            <a:r>
              <a:rPr lang="en-US" sz="1700" dirty="0"/>
              <a:t>BMLW4009</a:t>
            </a:r>
          </a:p>
          <a:p>
            <a:pPr algn="l"/>
            <a:r>
              <a:rPr lang="en-US" sz="1700" dirty="0"/>
              <a:t>Sadie France</a:t>
            </a:r>
          </a:p>
          <a:p>
            <a:pPr algn="l"/>
            <a:r>
              <a:rPr lang="en-US" sz="1700" dirty="0"/>
              <a:t>Bluelightacademy@uwtsd.ac.uk</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AF7B388-136F-30D8-60E8-629D0C7B970E}"/>
              </a:ext>
            </a:extLst>
          </p:cNvPr>
          <p:cNvSpPr>
            <a:spLocks noGrp="1"/>
          </p:cNvSpPr>
          <p:nvPr>
            <p:ph type="title"/>
          </p:nvPr>
        </p:nvSpPr>
        <p:spPr>
          <a:xfrm>
            <a:off x="1256522" y="631934"/>
            <a:ext cx="4196361" cy="5543021"/>
          </a:xfrm>
        </p:spPr>
        <p:txBody>
          <a:bodyPr>
            <a:normAutofit/>
          </a:bodyPr>
          <a:lstStyle/>
          <a:p>
            <a:r>
              <a:rPr lang="en-US" sz="8000" dirty="0">
                <a:ea typeface="+mj-lt"/>
                <a:cs typeface="+mj-lt"/>
              </a:rPr>
              <a:t>Aims for this week's sessions</a:t>
            </a:r>
            <a:endParaRPr lang="en-US" sz="80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E6F6343-7BAB-1022-C13E-FDFF9ACF9993}"/>
              </a:ext>
            </a:extLst>
          </p:cNvPr>
          <p:cNvGraphicFramePr>
            <a:graphicFrameLocks noGrp="1"/>
          </p:cNvGraphicFramePr>
          <p:nvPr>
            <p:ph idx="1"/>
            <p:extLst>
              <p:ext uri="{D42A27DB-BD31-4B8C-83A1-F6EECF244321}">
                <p14:modId xmlns:p14="http://schemas.microsoft.com/office/powerpoint/2010/main" val="60271575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6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766FE-8619-D9D8-D730-76B50B772A97}"/>
              </a:ext>
            </a:extLst>
          </p:cNvPr>
          <p:cNvSpPr>
            <a:spLocks noGrp="1"/>
          </p:cNvSpPr>
          <p:nvPr>
            <p:ph type="title"/>
          </p:nvPr>
        </p:nvSpPr>
        <p:spPr>
          <a:xfrm>
            <a:off x="630936" y="639520"/>
            <a:ext cx="3429000" cy="1719072"/>
          </a:xfrm>
        </p:spPr>
        <p:txBody>
          <a:bodyPr anchor="b">
            <a:normAutofit/>
          </a:bodyPr>
          <a:lstStyle/>
          <a:p>
            <a:r>
              <a:rPr lang="en-US" sz="5400"/>
              <a:t>Task</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842310-39DF-CE2C-37AE-C11811C938E6}"/>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2200"/>
              <a:t>Using the university library, please find and save the following books:-</a:t>
            </a:r>
          </a:p>
          <a:p>
            <a:pPr marL="0" indent="0">
              <a:buNone/>
            </a:pPr>
            <a:endParaRPr lang="en-US" sz="2200"/>
          </a:p>
          <a:p>
            <a:endParaRPr lang="en-US" sz="2200"/>
          </a:p>
        </p:txBody>
      </p:sp>
      <p:pic>
        <p:nvPicPr>
          <p:cNvPr id="4" name="Picture 3" descr="A black and white text with yellow text&#10;&#10;Description automatically generated">
            <a:extLst>
              <a:ext uri="{FF2B5EF4-FFF2-40B4-BE49-F238E27FC236}">
                <a16:creationId xmlns:a16="http://schemas.microsoft.com/office/drawing/2014/main" id="{8AC4F604-7D22-218B-E5E4-0E1CECA1C4A5}"/>
              </a:ext>
            </a:extLst>
          </p:cNvPr>
          <p:cNvPicPr>
            <a:picLocks noChangeAspect="1"/>
          </p:cNvPicPr>
          <p:nvPr/>
        </p:nvPicPr>
        <p:blipFill>
          <a:blip r:embed="rId2"/>
          <a:stretch>
            <a:fillRect/>
          </a:stretch>
        </p:blipFill>
        <p:spPr>
          <a:xfrm>
            <a:off x="5104146" y="965785"/>
            <a:ext cx="6619875" cy="3209925"/>
          </a:xfrm>
          <a:prstGeom prst="rect">
            <a:avLst/>
          </a:prstGeom>
        </p:spPr>
      </p:pic>
      <p:pic>
        <p:nvPicPr>
          <p:cNvPr id="5" name="Picture 4" descr="A close up of a sign&#10;&#10;Description automatically generated">
            <a:extLst>
              <a:ext uri="{FF2B5EF4-FFF2-40B4-BE49-F238E27FC236}">
                <a16:creationId xmlns:a16="http://schemas.microsoft.com/office/drawing/2014/main" id="{FB66EA06-638A-E319-D159-098E586CF8C5}"/>
              </a:ext>
            </a:extLst>
          </p:cNvPr>
          <p:cNvPicPr>
            <a:picLocks noChangeAspect="1"/>
          </p:cNvPicPr>
          <p:nvPr/>
        </p:nvPicPr>
        <p:blipFill>
          <a:blip r:embed="rId3"/>
          <a:stretch>
            <a:fillRect/>
          </a:stretch>
        </p:blipFill>
        <p:spPr>
          <a:xfrm>
            <a:off x="5132721" y="4186237"/>
            <a:ext cx="6562725" cy="1533525"/>
          </a:xfrm>
          <a:prstGeom prst="rect">
            <a:avLst/>
          </a:prstGeom>
        </p:spPr>
      </p:pic>
    </p:spTree>
    <p:extLst>
      <p:ext uri="{BB962C8B-B14F-4D97-AF65-F5344CB8AC3E}">
        <p14:creationId xmlns:p14="http://schemas.microsoft.com/office/powerpoint/2010/main" val="160231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D465B-F772-B2FC-CF51-23C2ACAAAF58}"/>
              </a:ext>
            </a:extLst>
          </p:cNvPr>
          <p:cNvSpPr>
            <a:spLocks noGrp="1"/>
          </p:cNvSpPr>
          <p:nvPr>
            <p:ph type="title"/>
          </p:nvPr>
        </p:nvSpPr>
        <p:spPr>
          <a:xfrm>
            <a:off x="572493" y="238539"/>
            <a:ext cx="11018520" cy="1434415"/>
          </a:xfrm>
        </p:spPr>
        <p:txBody>
          <a:bodyPr anchor="b">
            <a:normAutofit/>
          </a:bodyPr>
          <a:lstStyle/>
          <a:p>
            <a:r>
              <a:rPr lang="en-US" sz="5400"/>
              <a:t>Session 2</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7B34DA-8016-F964-08EF-C8150A0D1555}"/>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3600" dirty="0"/>
              <a:t>Academic writing</a:t>
            </a:r>
          </a:p>
          <a:p>
            <a:pPr marL="0" indent="0">
              <a:buNone/>
            </a:pPr>
            <a:endParaRPr lang="en-US" sz="2200"/>
          </a:p>
        </p:txBody>
      </p:sp>
      <p:pic>
        <p:nvPicPr>
          <p:cNvPr id="4" name="Picture 3" descr="How I started writing – by Helen Brain ...">
            <a:extLst>
              <a:ext uri="{FF2B5EF4-FFF2-40B4-BE49-F238E27FC236}">
                <a16:creationId xmlns:a16="http://schemas.microsoft.com/office/drawing/2014/main" id="{398E10D2-7F38-F916-4725-01CC9AF8C5D9}"/>
              </a:ext>
            </a:extLst>
          </p:cNvPr>
          <p:cNvPicPr>
            <a:picLocks noChangeAspect="1"/>
          </p:cNvPicPr>
          <p:nvPr/>
        </p:nvPicPr>
        <p:blipFill rotWithShape="1">
          <a:blip r:embed="rId2"/>
          <a:srcRect l="17664" r="18547" b="-1"/>
          <a:stretch/>
        </p:blipFill>
        <p:spPr>
          <a:xfrm>
            <a:off x="7675658" y="2093976"/>
            <a:ext cx="3941064" cy="4096512"/>
          </a:xfrm>
          <a:prstGeom prst="rect">
            <a:avLst/>
          </a:prstGeom>
        </p:spPr>
      </p:pic>
    </p:spTree>
    <p:extLst>
      <p:ext uri="{BB962C8B-B14F-4D97-AF65-F5344CB8AC3E}">
        <p14:creationId xmlns:p14="http://schemas.microsoft.com/office/powerpoint/2010/main" val="838170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838200" y="365125"/>
            <a:ext cx="10515600" cy="1325563"/>
          </a:xfrm>
        </p:spPr>
        <p:txBody>
          <a:bodyPr>
            <a:normAutofit/>
          </a:bodyPr>
          <a:lstStyle/>
          <a:p>
            <a:r>
              <a:rPr lang="en-GB" sz="5000"/>
              <a:t> Descriptive writing VS Analytical writing</a:t>
            </a:r>
            <a:endParaRPr lang="en-US" sz="500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nvPr>
        </p:nvGraphicFramePr>
        <p:xfrm>
          <a:off x="1715996" y="2228087"/>
          <a:ext cx="8760008" cy="3948878"/>
        </p:xfrm>
        <a:graphic>
          <a:graphicData uri="http://schemas.openxmlformats.org/drawingml/2006/table">
            <a:tbl>
              <a:tblPr firstRow="1" bandRow="1">
                <a:tableStyleId>{5C22544A-7EE6-4342-B048-85BDC9FD1C3A}</a:tableStyleId>
              </a:tblPr>
              <a:tblGrid>
                <a:gridCol w="4380004">
                  <a:extLst>
                    <a:ext uri="{9D8B030D-6E8A-4147-A177-3AD203B41FA5}">
                      <a16:colId xmlns:a16="http://schemas.microsoft.com/office/drawing/2014/main" val="2498173965"/>
                    </a:ext>
                  </a:extLst>
                </a:gridCol>
                <a:gridCol w="4380004">
                  <a:extLst>
                    <a:ext uri="{9D8B030D-6E8A-4147-A177-3AD203B41FA5}">
                      <a16:colId xmlns:a16="http://schemas.microsoft.com/office/drawing/2014/main" val="3906734970"/>
                    </a:ext>
                  </a:extLst>
                </a:gridCol>
              </a:tblGrid>
              <a:tr h="407041">
                <a:tc>
                  <a:txBody>
                    <a:bodyPr/>
                    <a:lstStyle/>
                    <a:p>
                      <a:pPr algn="l" fontAlgn="ctr"/>
                      <a:r>
                        <a:rPr lang="en-GB" sz="1500">
                          <a:effectLst/>
                        </a:rPr>
                        <a:t>Descriptive Writing</a:t>
                      </a:r>
                      <a:endParaRPr lang="en-GB" sz="1500" b="1">
                        <a:solidFill>
                          <a:srgbClr val="555555"/>
                        </a:solidFill>
                        <a:effectLst/>
                      </a:endParaRPr>
                    </a:p>
                  </a:txBody>
                  <a:tcPr marL="192910" marR="192910" marT="72341" marB="72341" anchor="ctr"/>
                </a:tc>
                <a:tc>
                  <a:txBody>
                    <a:bodyPr/>
                    <a:lstStyle/>
                    <a:p>
                      <a:pPr algn="l" fontAlgn="ctr"/>
                      <a:r>
                        <a:rPr lang="en-GB" sz="1500">
                          <a:effectLst/>
                        </a:rPr>
                        <a:t>Analytical writing</a:t>
                      </a:r>
                      <a:endParaRPr lang="en-GB" sz="1500" b="1">
                        <a:solidFill>
                          <a:srgbClr val="555555"/>
                        </a:solidFill>
                        <a:effectLst/>
                      </a:endParaRPr>
                    </a:p>
                  </a:txBody>
                  <a:tcPr marL="192910" marR="192910" marT="72341" marB="72341" anchor="ctr"/>
                </a:tc>
                <a:extLst>
                  <a:ext uri="{0D108BD9-81ED-4DB2-BD59-A6C34878D82A}">
                    <a16:rowId xmlns:a16="http://schemas.microsoft.com/office/drawing/2014/main" val="1538440767"/>
                  </a:ext>
                </a:extLst>
              </a:tr>
              <a:tr h="821799">
                <a:tc>
                  <a:txBody>
                    <a:bodyPr/>
                    <a:lstStyle/>
                    <a:p>
                      <a:pPr algn="l" fontAlgn="t"/>
                      <a:r>
                        <a:rPr lang="en-GB" sz="1500">
                          <a:effectLst/>
                        </a:rPr>
                        <a:t>States what happened (the event).</a:t>
                      </a:r>
                    </a:p>
                  </a:txBody>
                  <a:tcPr marL="192910" marR="192910" marT="48228" marB="48228"/>
                </a:tc>
                <a:tc>
                  <a:txBody>
                    <a:bodyPr/>
                    <a:lstStyle/>
                    <a:p>
                      <a:pPr algn="l" fontAlgn="t"/>
                      <a:r>
                        <a:rPr lang="en-GB" sz="1500">
                          <a:effectLst/>
                        </a:rPr>
                        <a:t>Explain what the impact of the event was (especially in relation to the research question/s).</a:t>
                      </a:r>
                    </a:p>
                  </a:txBody>
                  <a:tcPr marL="192910" marR="192910" marT="48228" marB="48228"/>
                </a:tc>
                <a:extLst>
                  <a:ext uri="{0D108BD9-81ED-4DB2-BD59-A6C34878D82A}">
                    <a16:rowId xmlns:a16="http://schemas.microsoft.com/office/drawing/2014/main" val="3073391389"/>
                  </a:ext>
                </a:extLst>
              </a:tr>
              <a:tr h="590306">
                <a:tc>
                  <a:txBody>
                    <a:bodyPr/>
                    <a:lstStyle/>
                    <a:p>
                      <a:pPr algn="l" fontAlgn="t"/>
                      <a:r>
                        <a:rPr lang="en-GB" sz="1500">
                          <a:effectLst/>
                        </a:rPr>
                        <a:t>Explains what a theory says.</a:t>
                      </a:r>
                    </a:p>
                  </a:txBody>
                  <a:tcPr marL="192910" marR="192910" marT="48228" marB="48228"/>
                </a:tc>
                <a:tc>
                  <a:txBody>
                    <a:bodyPr/>
                    <a:lstStyle/>
                    <a:p>
                      <a:pPr algn="l" fontAlgn="t"/>
                      <a:r>
                        <a:rPr lang="en-GB" sz="1500">
                          <a:effectLst/>
                        </a:rPr>
                        <a:t>Explains how this is relevant to the key issue(s) and research question(s).</a:t>
                      </a:r>
                    </a:p>
                  </a:txBody>
                  <a:tcPr marL="192910" marR="192910" marT="48228" marB="48228"/>
                </a:tc>
                <a:extLst>
                  <a:ext uri="{0D108BD9-81ED-4DB2-BD59-A6C34878D82A}">
                    <a16:rowId xmlns:a16="http://schemas.microsoft.com/office/drawing/2014/main" val="1745941063"/>
                  </a:ext>
                </a:extLst>
              </a:tr>
              <a:tr h="590306">
                <a:tc>
                  <a:txBody>
                    <a:bodyPr/>
                    <a:lstStyle/>
                    <a:p>
                      <a:pPr algn="l" fontAlgn="t"/>
                      <a:r>
                        <a:rPr lang="en-GB" sz="1500">
                          <a:effectLst/>
                        </a:rPr>
                        <a:t>Notes the methods used.</a:t>
                      </a:r>
                    </a:p>
                  </a:txBody>
                  <a:tcPr marL="192910" marR="192910" marT="48228" marB="48228"/>
                </a:tc>
                <a:tc>
                  <a:txBody>
                    <a:bodyPr/>
                    <a:lstStyle/>
                    <a:p>
                      <a:pPr algn="l" fontAlgn="t"/>
                      <a:r>
                        <a:rPr lang="en-GB" sz="1500">
                          <a:effectLst/>
                        </a:rPr>
                        <a:t>Explains whether these methods were relevant or not.</a:t>
                      </a:r>
                    </a:p>
                  </a:txBody>
                  <a:tcPr marL="192910" marR="192910" marT="48228" marB="48228"/>
                </a:tc>
                <a:extLst>
                  <a:ext uri="{0D108BD9-81ED-4DB2-BD59-A6C34878D82A}">
                    <a16:rowId xmlns:a16="http://schemas.microsoft.com/office/drawing/2014/main" val="2253793233"/>
                  </a:ext>
                </a:extLst>
              </a:tr>
              <a:tr h="358814">
                <a:tc>
                  <a:txBody>
                    <a:bodyPr/>
                    <a:lstStyle/>
                    <a:p>
                      <a:pPr algn="l" fontAlgn="t"/>
                      <a:r>
                        <a:rPr lang="en-GB" sz="1500">
                          <a:effectLst/>
                        </a:rPr>
                        <a:t>States what time/date something happened.</a:t>
                      </a:r>
                    </a:p>
                  </a:txBody>
                  <a:tcPr marL="192910" marR="192910" marT="48228" marB="48228"/>
                </a:tc>
                <a:tc>
                  <a:txBody>
                    <a:bodyPr/>
                    <a:lstStyle/>
                    <a:p>
                      <a:pPr algn="l" fontAlgn="t"/>
                      <a:r>
                        <a:rPr lang="en-GB" sz="1500">
                          <a:effectLst/>
                        </a:rPr>
                        <a:t>Explains why the timing is important/relevant.</a:t>
                      </a:r>
                    </a:p>
                  </a:txBody>
                  <a:tcPr marL="192910" marR="192910" marT="48228" marB="48228"/>
                </a:tc>
                <a:extLst>
                  <a:ext uri="{0D108BD9-81ED-4DB2-BD59-A6C34878D82A}">
                    <a16:rowId xmlns:a16="http://schemas.microsoft.com/office/drawing/2014/main" val="1655640734"/>
                  </a:ext>
                </a:extLst>
              </a:tr>
              <a:tr h="590306">
                <a:tc>
                  <a:txBody>
                    <a:bodyPr/>
                    <a:lstStyle/>
                    <a:p>
                      <a:pPr algn="l" fontAlgn="t"/>
                      <a:r>
                        <a:rPr lang="en-GB" sz="1500">
                          <a:effectLst/>
                        </a:rPr>
                        <a:t>Explains how something works.</a:t>
                      </a:r>
                    </a:p>
                  </a:txBody>
                  <a:tcPr marL="192910" marR="192910" marT="48228" marB="48228"/>
                </a:tc>
                <a:tc>
                  <a:txBody>
                    <a:bodyPr/>
                    <a:lstStyle/>
                    <a:p>
                      <a:pPr algn="l" fontAlgn="t"/>
                      <a:r>
                        <a:rPr lang="en-GB" sz="1500">
                          <a:effectLst/>
                        </a:rPr>
                        <a:t>Explains whether and why this is positive or negative.</a:t>
                      </a:r>
                    </a:p>
                  </a:txBody>
                  <a:tcPr marL="192910" marR="192910" marT="48228" marB="48228"/>
                </a:tc>
                <a:extLst>
                  <a:ext uri="{0D108BD9-81ED-4DB2-BD59-A6C34878D82A}">
                    <a16:rowId xmlns:a16="http://schemas.microsoft.com/office/drawing/2014/main" val="2223534542"/>
                  </a:ext>
                </a:extLst>
              </a:tr>
              <a:tr h="590306">
                <a:tc>
                  <a:txBody>
                    <a:bodyPr/>
                    <a:lstStyle/>
                    <a:p>
                      <a:pPr algn="l" fontAlgn="t"/>
                      <a:r>
                        <a:rPr lang="en-GB" sz="1500">
                          <a:effectLst/>
                        </a:rPr>
                        <a:t>Provides various pieces of information.</a:t>
                      </a:r>
                    </a:p>
                  </a:txBody>
                  <a:tcPr marL="192910" marR="192910" marT="48228" marB="48228"/>
                </a:tc>
                <a:tc>
                  <a:txBody>
                    <a:bodyPr/>
                    <a:lstStyle/>
                    <a:p>
                      <a:pPr algn="l" fontAlgn="t"/>
                      <a:r>
                        <a:rPr lang="en-GB" sz="1500">
                          <a:effectLst/>
                        </a:rPr>
                        <a:t>Draws a conclusion in relation to the various pieces of information.</a:t>
                      </a:r>
                    </a:p>
                  </a:txBody>
                  <a:tcPr marL="192910" marR="192910" marT="48228" marB="48228"/>
                </a:tc>
                <a:extLst>
                  <a:ext uri="{0D108BD9-81ED-4DB2-BD59-A6C34878D82A}">
                    <a16:rowId xmlns:a16="http://schemas.microsoft.com/office/drawing/2014/main" val="988601656"/>
                  </a:ext>
                </a:extLst>
              </a:tr>
            </a:tbl>
          </a:graphicData>
        </a:graphic>
      </p:graphicFrame>
    </p:spTree>
    <p:extLst>
      <p:ext uri="{BB962C8B-B14F-4D97-AF65-F5344CB8AC3E}">
        <p14:creationId xmlns:p14="http://schemas.microsoft.com/office/powerpoint/2010/main" val="2131358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479394" y="1070800"/>
            <a:ext cx="3939688" cy="5583126"/>
          </a:xfrm>
        </p:spPr>
        <p:txBody>
          <a:bodyPr>
            <a:normAutofit/>
          </a:bodyPr>
          <a:lstStyle/>
          <a:p>
            <a:pPr algn="r"/>
            <a:r>
              <a:rPr lang="en-GB"/>
              <a:t>Paraphrasing....</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2440432493"/>
              </p:ext>
            </p:extLst>
          </p:nvPr>
        </p:nvGraphicFramePr>
        <p:xfrm>
          <a:off x="5036346" y="902358"/>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117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E722D-216D-ACED-FC03-2DA547E4281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Examples of paraphrasing</a:t>
            </a:r>
          </a:p>
        </p:txBody>
      </p:sp>
      <p:pic>
        <p:nvPicPr>
          <p:cNvPr id="4" name="Picture 4" descr="Graphical user interface, text, application, email&#10;&#10;Description automatically generated">
            <a:extLst>
              <a:ext uri="{FF2B5EF4-FFF2-40B4-BE49-F238E27FC236}">
                <a16:creationId xmlns:a16="http://schemas.microsoft.com/office/drawing/2014/main" id="{47EEFBD3-E779-21B9-75B1-2485B4257224}"/>
              </a:ext>
            </a:extLst>
          </p:cNvPr>
          <p:cNvPicPr>
            <a:picLocks noGrp="1" noChangeAspect="1"/>
          </p:cNvPicPr>
          <p:nvPr>
            <p:ph idx="1"/>
          </p:nvPr>
        </p:nvPicPr>
        <p:blipFill>
          <a:blip r:embed="rId2"/>
          <a:stretch>
            <a:fillRect/>
          </a:stretch>
        </p:blipFill>
        <p:spPr>
          <a:xfrm>
            <a:off x="4777316" y="1241060"/>
            <a:ext cx="6780700" cy="4373551"/>
          </a:xfrm>
          <a:prstGeom prst="rect">
            <a:avLst/>
          </a:prstGeom>
        </p:spPr>
      </p:pic>
    </p:spTree>
    <p:extLst>
      <p:ext uri="{BB962C8B-B14F-4D97-AF65-F5344CB8AC3E}">
        <p14:creationId xmlns:p14="http://schemas.microsoft.com/office/powerpoint/2010/main" val="3570200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49CE4B6-AC8C-DFB1-7580-A9516DE2A5C0}"/>
              </a:ext>
            </a:extLst>
          </p:cNvPr>
          <p:cNvSpPr>
            <a:spLocks noGrp="1"/>
          </p:cNvSpPr>
          <p:nvPr>
            <p:ph type="title"/>
          </p:nvPr>
        </p:nvSpPr>
        <p:spPr>
          <a:xfrm>
            <a:off x="630936" y="639520"/>
            <a:ext cx="3429000" cy="1719072"/>
          </a:xfrm>
        </p:spPr>
        <p:txBody>
          <a:bodyPr anchor="b">
            <a:normAutofit/>
          </a:bodyPr>
          <a:lstStyle/>
          <a:p>
            <a:r>
              <a:rPr lang="en-GB" sz="4200" dirty="0"/>
              <a:t>Task...20 mins</a:t>
            </a:r>
          </a:p>
        </p:txBody>
      </p:sp>
      <p:sp>
        <p:nvSpPr>
          <p:cNvPr id="3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53FBD7-0CF6-6C29-4309-6AB7AF0ECAEF}"/>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t>Paraphrase the following and post to the forum -</a:t>
            </a:r>
            <a:endParaRPr lang="en-US" sz="2200"/>
          </a:p>
          <a:p>
            <a:r>
              <a:rPr lang="en-GB" sz="2200"/>
              <a:t>" Paraphrasing exercise"</a:t>
            </a:r>
          </a:p>
        </p:txBody>
      </p:sp>
      <p:pic>
        <p:nvPicPr>
          <p:cNvPr id="2" name="Picture 1" descr="Task - Free interface icons">
            <a:extLst>
              <a:ext uri="{FF2B5EF4-FFF2-40B4-BE49-F238E27FC236}">
                <a16:creationId xmlns:a16="http://schemas.microsoft.com/office/drawing/2014/main" id="{548A79A9-CB6D-7FCD-0611-E4AAB8FDEAAC}"/>
              </a:ext>
            </a:extLst>
          </p:cNvPr>
          <p:cNvPicPr>
            <a:picLocks noChangeAspect="1"/>
          </p:cNvPicPr>
          <p:nvPr/>
        </p:nvPicPr>
        <p:blipFill>
          <a:blip r:embed="rId2"/>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2856262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53055DC0-8DDE-5CCF-1687-CE8E39A842C2}"/>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dirty="0"/>
              <a:t>Paraphrase the following...</a:t>
            </a:r>
          </a:p>
        </p:txBody>
      </p:sp>
      <p:sp>
        <p:nvSpPr>
          <p:cNvPr id="8" name="Rectangle 7">
            <a:extLst>
              <a:ext uri="{FF2B5EF4-FFF2-40B4-BE49-F238E27FC236}">
                <a16:creationId xmlns:a16="http://schemas.microsoft.com/office/drawing/2014/main" id="{435C5616-42DB-EDCE-8024-0DCAA146AFFB}"/>
              </a:ext>
            </a:extLst>
          </p:cNvPr>
          <p:cNvSpPr/>
          <p:nvPr/>
        </p:nvSpPr>
        <p:spPr>
          <a:xfrm>
            <a:off x="227724" y="3328275"/>
            <a:ext cx="11806620" cy="22246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DE44ACA-48AF-0B36-9E6C-8FC84C744793}"/>
              </a:ext>
            </a:extLst>
          </p:cNvPr>
          <p:cNvSpPr/>
          <p:nvPr/>
        </p:nvSpPr>
        <p:spPr>
          <a:xfrm>
            <a:off x="1271905" y="4144535"/>
            <a:ext cx="10520509" cy="23603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1A4A6AE-CC6C-7FAA-9B57-41D23245B46B}"/>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dirty="0"/>
              <a:t>According to Jones (2020), Criminology is one of the most picked topic to study at university. It is said that this popularity is down to the curiosity people have surrounding the criminal mind.</a:t>
            </a:r>
            <a:endParaRPr lang="en-US"/>
          </a:p>
          <a:p>
            <a:r>
              <a:rPr lang="en-GB" dirty="0"/>
              <a:t>2) </a:t>
            </a:r>
            <a:r>
              <a:rPr lang="en-GB" dirty="0">
                <a:solidFill>
                  <a:srgbClr val="000000"/>
                </a:solidFill>
                <a:ea typeface="+mn-lt"/>
                <a:cs typeface="+mn-lt"/>
              </a:rPr>
              <a:t>  Studying a law degree offers numerous benefits, both professionally and personally. Professionally, it provides a strong foundation for a career in the legal field, opening doors to roles such as lawyer, judge, or legal advisor (Clarke, 2022).</a:t>
            </a:r>
            <a:endParaRPr lang="en-GB" dirty="0">
              <a:solidFill>
                <a:srgbClr val="1F2025"/>
              </a:solidFill>
              <a:ea typeface="+mn-lt"/>
              <a:cs typeface="+mn-lt"/>
            </a:endParaRPr>
          </a:p>
        </p:txBody>
      </p:sp>
    </p:spTree>
    <p:extLst>
      <p:ext uri="{BB962C8B-B14F-4D97-AF65-F5344CB8AC3E}">
        <p14:creationId xmlns:p14="http://schemas.microsoft.com/office/powerpoint/2010/main" val="377772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1st person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a:endParaRPr>
          </a:p>
          <a:p>
            <a:pPr marL="0" indent="0">
              <a:buNone/>
            </a:pPr>
            <a:r>
              <a:rPr lang="en-US" sz="2200" b="1" u="sng">
                <a:ea typeface="+mn-lt"/>
                <a:cs typeface="+mn-lt"/>
              </a:rPr>
              <a:t>What is First Person?</a:t>
            </a:r>
            <a:endParaRPr lang="en-GB" sz="2200">
              <a:cs typeface="Calibri"/>
            </a:endParaRPr>
          </a:p>
          <a:p>
            <a:r>
              <a:rPr lang="en-US" sz="2200" b="1">
                <a:latin typeface="Arial"/>
                <a:cs typeface="Arial"/>
              </a:rPr>
              <a:t>First person point of view:</a:t>
            </a:r>
            <a:r>
              <a:rPr lang="en-US" sz="2200">
                <a:latin typeface="Arial"/>
                <a:cs typeface="Arial"/>
              </a:rPr>
              <a:t> First person refers to the speaker. It uses the </a:t>
            </a:r>
            <a:r>
              <a:rPr lang="en-US" sz="2200">
                <a:latin typeface="Arial"/>
                <a:cs typeface="Arial"/>
                <a:hlinkClick r:id="rId2">
                  <a:extLst>
                    <a:ext uri="{A12FA001-AC4F-418D-AE19-62706E023703}">
                      <ahyp:hlinkClr xmlns:ahyp="http://schemas.microsoft.com/office/drawing/2018/hyperlinkcolor" val="tx"/>
                    </a:ext>
                  </a:extLst>
                </a:hlinkClick>
              </a:rPr>
              <a:t>subject pronoun</a:t>
            </a:r>
            <a:r>
              <a:rPr lang="en-US" sz="2200">
                <a:latin typeface="Arial"/>
                <a:cs typeface="Arial"/>
              </a:rPr>
              <a:t> “I” (unless plural).</a:t>
            </a:r>
            <a:endParaRPr lang="en-GB" sz="2200">
              <a:cs typeface="Calibri"/>
            </a:endParaRPr>
          </a:p>
          <a:p>
            <a:r>
              <a:rPr lang="en-US" sz="2200" b="1">
                <a:latin typeface="Arial"/>
                <a:cs typeface="Arial"/>
              </a:rPr>
              <a:t>First Person Example:       </a:t>
            </a:r>
            <a:endParaRPr lang="en-GB" sz="2200">
              <a:cs typeface="Calibri"/>
            </a:endParaRPr>
          </a:p>
          <a:p>
            <a:r>
              <a:rPr lang="en-US" sz="2200">
                <a:latin typeface="Arial"/>
                <a:cs typeface="Arial"/>
              </a:rPr>
              <a:t>I found time to study.</a:t>
            </a:r>
          </a:p>
          <a:p>
            <a:r>
              <a:rPr lang="en-US" sz="2200">
                <a:latin typeface="Arial"/>
                <a:cs typeface="Arial"/>
              </a:rPr>
              <a:t>In this example, “I” am the speaker. This is first person.</a:t>
            </a:r>
            <a:endParaRPr lang="en-GB" sz="2200">
              <a:cs typeface="Calibri"/>
            </a:endParaRPr>
          </a:p>
          <a:p>
            <a:r>
              <a:rPr lang="en-GB" sz="2200">
                <a:cs typeface="Calibri"/>
              </a:rPr>
              <a:t>Commonly used for reflective work</a:t>
            </a:r>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3"/>
          <a:srcRect l="5812" r="30454" b="3"/>
          <a:stretch/>
        </p:blipFill>
        <p:spPr>
          <a:xfrm>
            <a:off x="7675658" y="2093976"/>
            <a:ext cx="3941064" cy="4096512"/>
          </a:xfrm>
          <a:prstGeom prst="rect">
            <a:avLst/>
          </a:prstGeom>
        </p:spPr>
      </p:pic>
    </p:spTree>
    <p:extLst>
      <p:ext uri="{BB962C8B-B14F-4D97-AF65-F5344CB8AC3E}">
        <p14:creationId xmlns:p14="http://schemas.microsoft.com/office/powerpoint/2010/main" val="1781990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2nd person</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u="sng">
                <a:latin typeface="Arial Nova"/>
                <a:ea typeface="+mn-lt"/>
                <a:cs typeface="+mn-lt"/>
              </a:rPr>
              <a:t>What is Second Person?</a:t>
            </a:r>
            <a:endParaRPr lang="en-GB" sz="2200" b="1" u="sng">
              <a:latin typeface="Arial Nova"/>
              <a:cs typeface="Calibri" panose="020F0502020204030204"/>
            </a:endParaRPr>
          </a:p>
          <a:p>
            <a:r>
              <a:rPr lang="en-US" sz="2200" b="1">
                <a:latin typeface="Arial Nova"/>
                <a:cs typeface="Arial"/>
              </a:rPr>
              <a:t>Second person point of view: </a:t>
            </a:r>
            <a:r>
              <a:rPr lang="en-US" sz="2200">
                <a:latin typeface="Arial Nova"/>
                <a:cs typeface="Arial"/>
              </a:rPr>
              <a:t>Second person refers to the addressee. It uses the subject pronoun “you.”</a:t>
            </a:r>
            <a:endParaRPr lang="en-GB" sz="2200">
              <a:latin typeface="Arial Nova"/>
            </a:endParaRPr>
          </a:p>
          <a:p>
            <a:r>
              <a:rPr lang="en-US" sz="2200" b="1">
                <a:latin typeface="Arial Nova"/>
                <a:cs typeface="Arial"/>
              </a:rPr>
              <a:t>Second Person Example:   </a:t>
            </a:r>
            <a:endParaRPr lang="en-GB" sz="2200">
              <a:latin typeface="Arial Nova"/>
            </a:endParaRPr>
          </a:p>
          <a:p>
            <a:r>
              <a:rPr lang="en-US" sz="2200">
                <a:latin typeface="Arial Nova"/>
                <a:cs typeface="Arial"/>
              </a:rPr>
              <a:t>You found time to study.</a:t>
            </a:r>
            <a:endParaRPr lang="en-GB" sz="2200">
              <a:latin typeface="Arial Nova"/>
            </a:endParaRPr>
          </a:p>
          <a:p>
            <a:r>
              <a:rPr lang="en-US" sz="2200">
                <a:latin typeface="Arial Nova"/>
                <a:cs typeface="Arial"/>
              </a:rPr>
              <a:t>In this example “you” is the addressee. The speaker is addressing “you.” This is second person.</a:t>
            </a:r>
            <a:endParaRPr lang="en-GB" sz="2200">
              <a:latin typeface="Arial Nova"/>
            </a:endParaRPr>
          </a:p>
          <a:p>
            <a:endParaRPr lang="en-GB" sz="2200">
              <a:cs typeface="Calibri"/>
            </a:endParaRPr>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2"/>
          <a:srcRect l="19710" r="8136"/>
          <a:stretch/>
        </p:blipFill>
        <p:spPr>
          <a:xfrm>
            <a:off x="7675658" y="2093976"/>
            <a:ext cx="3941064" cy="4096512"/>
          </a:xfrm>
          <a:prstGeom prst="rect">
            <a:avLst/>
          </a:prstGeom>
        </p:spPr>
      </p:pic>
    </p:spTree>
    <p:extLst>
      <p:ext uri="{BB962C8B-B14F-4D97-AF65-F5344CB8AC3E}">
        <p14:creationId xmlns:p14="http://schemas.microsoft.com/office/powerpoint/2010/main" val="1148614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72493" y="238539"/>
            <a:ext cx="11018520" cy="1434415"/>
          </a:xfrm>
        </p:spPr>
        <p:txBody>
          <a:bodyPr anchor="b">
            <a:normAutofit/>
          </a:bodyPr>
          <a:lstStyle/>
          <a:p>
            <a:r>
              <a:rPr lang="en-GB" sz="5400" dirty="0">
                <a:cs typeface="Calibri Light"/>
              </a:rPr>
              <a:t>Writing in the 3rd person- ESSAYS!</a:t>
            </a:r>
            <a:endParaRPr lang="en-GB" sz="54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000" b="1" u="sng" dirty="0">
                <a:latin typeface="Arial Nova"/>
                <a:ea typeface="+mn-lt"/>
                <a:cs typeface="+mn-lt"/>
              </a:rPr>
              <a:t>What is Third Person?</a:t>
            </a:r>
            <a:endParaRPr lang="en-GB" sz="2000" dirty="0">
              <a:latin typeface="Arial Nova"/>
              <a:cs typeface="Calibri" panose="020F0502020204030204"/>
            </a:endParaRPr>
          </a:p>
          <a:p>
            <a:r>
              <a:rPr lang="en-US" sz="2000" b="1" dirty="0">
                <a:latin typeface="Arial Nova"/>
                <a:cs typeface="Arial"/>
              </a:rPr>
              <a:t>Third person point of view: </a:t>
            </a:r>
            <a:r>
              <a:rPr lang="en-US" sz="2000" dirty="0">
                <a:latin typeface="Arial Nova"/>
                <a:cs typeface="Arial"/>
              </a:rPr>
              <a:t>Third person refers to a third party individual. It uses the subject pronouns “he,” “she,” “it,” “they.”</a:t>
            </a:r>
            <a:endParaRPr lang="en-GB" sz="2000" dirty="0">
              <a:latin typeface="Arial Nova"/>
            </a:endParaRPr>
          </a:p>
          <a:p>
            <a:r>
              <a:rPr lang="en-US" sz="2000" b="1" dirty="0">
                <a:latin typeface="Arial Nova"/>
                <a:cs typeface="Arial"/>
              </a:rPr>
              <a:t>Third Person Example: </a:t>
            </a:r>
            <a:endParaRPr lang="en-GB" sz="2000" dirty="0">
              <a:latin typeface="Arial Nova"/>
            </a:endParaRPr>
          </a:p>
          <a:p>
            <a:r>
              <a:rPr lang="en-US" sz="2000" dirty="0">
                <a:latin typeface="Arial Nova"/>
                <a:cs typeface="Arial"/>
              </a:rPr>
              <a:t>The student found time to study.</a:t>
            </a:r>
          </a:p>
          <a:p>
            <a:r>
              <a:rPr lang="en-US" sz="2000" dirty="0">
                <a:latin typeface="Arial Nova"/>
                <a:cs typeface="Arial"/>
              </a:rPr>
              <a:t>In this example “the student” is the third party. The speaker is referring to him as the addressee. </a:t>
            </a:r>
          </a:p>
          <a:p>
            <a:r>
              <a:rPr lang="en-US" sz="2000" dirty="0">
                <a:latin typeface="Arial Nova"/>
                <a:cs typeface="Arial"/>
              </a:rPr>
              <a:t>Used in academic essays</a:t>
            </a:r>
          </a:p>
          <a:p>
            <a:pPr marL="0" indent="0">
              <a:buNone/>
            </a:pPr>
            <a:r>
              <a:rPr lang="en-US" sz="2000" dirty="0">
                <a:latin typeface="Arial Nova"/>
                <a:cs typeface="Arial"/>
              </a:rPr>
              <a:t>More info can be found on the factsheet on Moodle " 1st-2nd-3rd person fact </a:t>
            </a:r>
            <a:r>
              <a:rPr lang="en-US" sz="2000" dirty="0" err="1">
                <a:latin typeface="Arial Nova"/>
                <a:cs typeface="Arial"/>
              </a:rPr>
              <a:t>sheet"</a:t>
            </a:r>
            <a:r>
              <a:rPr lang="en-US" sz="2000" dirty="0" err="1">
                <a:solidFill>
                  <a:srgbClr val="FF0000"/>
                </a:solidFill>
                <a:latin typeface="Arial Nova"/>
                <a:cs typeface="Arial"/>
              </a:rPr>
              <a:t>UPLOAD</a:t>
            </a:r>
            <a:endParaRPr lang="en-US" sz="2000" dirty="0">
              <a:solidFill>
                <a:srgbClr val="FF0000"/>
              </a:solidFill>
              <a:latin typeface="Arial Nova"/>
              <a:cs typeface="Arial"/>
            </a:endParaRPr>
          </a:p>
          <a:p>
            <a:endParaRPr lang="en-GB" sz="2000">
              <a:latin typeface="Arial Nova"/>
              <a:cs typeface="Calibri"/>
            </a:endParaRPr>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2"/>
          <a:srcRect l="35782" r="2" b="2"/>
          <a:stretch/>
        </p:blipFill>
        <p:spPr>
          <a:xfrm>
            <a:off x="7675658" y="2093976"/>
            <a:ext cx="3941064" cy="4096512"/>
          </a:xfrm>
          <a:prstGeom prst="rect">
            <a:avLst/>
          </a:prstGeom>
        </p:spPr>
      </p:pic>
    </p:spTree>
    <p:extLst>
      <p:ext uri="{BB962C8B-B14F-4D97-AF65-F5344CB8AC3E}">
        <p14:creationId xmlns:p14="http://schemas.microsoft.com/office/powerpoint/2010/main" val="1219410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E9DE3-2018-D16A-A2E3-9F8D8761FEA4}"/>
              </a:ext>
            </a:extLst>
          </p:cNvPr>
          <p:cNvSpPr>
            <a:spLocks noGrp="1"/>
          </p:cNvSpPr>
          <p:nvPr>
            <p:ph type="title"/>
          </p:nvPr>
        </p:nvSpPr>
        <p:spPr>
          <a:xfrm>
            <a:off x="443264" y="606007"/>
            <a:ext cx="11126670" cy="1205565"/>
          </a:xfrm>
        </p:spPr>
        <p:txBody>
          <a:bodyPr anchor="b">
            <a:normAutofit fontScale="90000"/>
          </a:bodyPr>
          <a:lstStyle/>
          <a:p>
            <a:r>
              <a:rPr lang="en-GB" sz="4200" dirty="0">
                <a:cs typeface="Calibri Light"/>
              </a:rPr>
              <a:t>Task... </a:t>
            </a:r>
            <a:r>
              <a:rPr lang="en-GB" sz="4200" b="1" dirty="0">
                <a:cs typeface="Calibri Light"/>
              </a:rPr>
              <a:t>paraphrase</a:t>
            </a:r>
            <a:r>
              <a:rPr lang="en-GB" sz="4200" dirty="0">
                <a:cs typeface="Calibri Light"/>
              </a:rPr>
              <a:t> the following passage in the </a:t>
            </a:r>
            <a:r>
              <a:rPr lang="en-GB" sz="4200" b="1" dirty="0">
                <a:cs typeface="Calibri Light"/>
              </a:rPr>
              <a:t>3rd person.</a:t>
            </a:r>
            <a:endParaRPr lang="en-GB" sz="4200" b="1" dirty="0"/>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46B0B4-DD7A-B8B8-AA4F-D3D4F37520C0}"/>
              </a:ext>
            </a:extLst>
          </p:cNvPr>
          <p:cNvSpPr>
            <a:spLocks noGrp="1"/>
          </p:cNvSpPr>
          <p:nvPr>
            <p:ph idx="1"/>
          </p:nvPr>
        </p:nvSpPr>
        <p:spPr>
          <a:xfrm>
            <a:off x="3067910" y="2393803"/>
            <a:ext cx="8817846" cy="4454411"/>
          </a:xfrm>
        </p:spPr>
        <p:txBody>
          <a:bodyPr vert="horz" lIns="91440" tIns="45720" rIns="91440" bIns="45720" rtlCol="0" anchor="t">
            <a:normAutofit/>
          </a:bodyPr>
          <a:lstStyle/>
          <a:p>
            <a:pPr>
              <a:buNone/>
            </a:pPr>
            <a:r>
              <a:rPr lang="en-GB" sz="2400" dirty="0">
                <a:ea typeface="+mn-lt"/>
                <a:cs typeface="+mn-lt"/>
              </a:rPr>
              <a:t>    As a criminologist, my role revolves around studying crime, its causes, and its impact on society. I analyse crime patterns and trends to understand why crimes are committed and who is most likely to commit them. </a:t>
            </a:r>
            <a:endParaRPr lang="en-US" dirty="0"/>
          </a:p>
          <a:p>
            <a:pPr>
              <a:buNone/>
            </a:pPr>
            <a:r>
              <a:rPr lang="en-GB" sz="2400" dirty="0">
                <a:ea typeface="+mn-lt"/>
                <a:cs typeface="+mn-lt"/>
              </a:rPr>
              <a:t>    I work closely with law enforcement agencies, providing insights that help in developing strategies to prevent crime and improve public safety. Part of my job is to evaluate the effectiveness of criminal justice policies and programs, suggesting improvements based on evidence and research.</a:t>
            </a:r>
            <a:endParaRPr lang="en-GB" dirty="0"/>
          </a:p>
          <a:p>
            <a:pPr marL="0" indent="0">
              <a:buNone/>
            </a:pPr>
            <a:endParaRPr lang="en-GB" sz="1900" dirty="0">
              <a:cs typeface="Calibri"/>
            </a:endParaRPr>
          </a:p>
          <a:p>
            <a:endParaRPr lang="en-GB" sz="1900">
              <a:cs typeface="Calibri"/>
            </a:endParaRPr>
          </a:p>
          <a:p>
            <a:pPr marL="0" indent="0">
              <a:buNone/>
            </a:pPr>
            <a:endParaRPr lang="en-GB" sz="1900">
              <a:cs typeface="Calibri"/>
            </a:endParaRPr>
          </a:p>
        </p:txBody>
      </p:sp>
      <p:pic>
        <p:nvPicPr>
          <p:cNvPr id="4" name="Picture 3" descr="Task - Free interface icons">
            <a:extLst>
              <a:ext uri="{FF2B5EF4-FFF2-40B4-BE49-F238E27FC236}">
                <a16:creationId xmlns:a16="http://schemas.microsoft.com/office/drawing/2014/main" id="{913C464D-B469-0AF5-DB80-88F8FA7B6737}"/>
              </a:ext>
            </a:extLst>
          </p:cNvPr>
          <p:cNvPicPr>
            <a:picLocks noChangeAspect="1"/>
          </p:cNvPicPr>
          <p:nvPr/>
        </p:nvPicPr>
        <p:blipFill>
          <a:blip r:embed="rId2"/>
          <a:stretch>
            <a:fillRect/>
          </a:stretch>
        </p:blipFill>
        <p:spPr>
          <a:xfrm>
            <a:off x="624009" y="3261142"/>
            <a:ext cx="2143125" cy="2143125"/>
          </a:xfrm>
          <a:prstGeom prst="rect">
            <a:avLst/>
          </a:prstGeom>
        </p:spPr>
      </p:pic>
    </p:spTree>
    <p:extLst>
      <p:ext uri="{BB962C8B-B14F-4D97-AF65-F5344CB8AC3E}">
        <p14:creationId xmlns:p14="http://schemas.microsoft.com/office/powerpoint/2010/main" val="264550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D3B88-AE1C-198B-322B-52FE65B6F01F}"/>
              </a:ext>
            </a:extLst>
          </p:cNvPr>
          <p:cNvSpPr>
            <a:spLocks noGrp="1"/>
          </p:cNvSpPr>
          <p:nvPr>
            <p:ph type="title"/>
          </p:nvPr>
        </p:nvSpPr>
        <p:spPr>
          <a:xfrm>
            <a:off x="630936" y="639520"/>
            <a:ext cx="3429000" cy="1719072"/>
          </a:xfrm>
        </p:spPr>
        <p:txBody>
          <a:bodyPr anchor="b">
            <a:normAutofit/>
          </a:bodyPr>
          <a:lstStyle/>
          <a:p>
            <a:r>
              <a:rPr lang="en-US" sz="5400"/>
              <a:t>Submit to TII</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0B68F44-B081-A6F1-FD58-239F72E091BF}"/>
              </a:ext>
            </a:extLst>
          </p:cNvPr>
          <p:cNvSpPr>
            <a:spLocks noGrp="1"/>
          </p:cNvSpPr>
          <p:nvPr>
            <p:ph idx="1"/>
          </p:nvPr>
        </p:nvSpPr>
        <p:spPr>
          <a:xfrm>
            <a:off x="630936" y="2807208"/>
            <a:ext cx="3429000" cy="3410712"/>
          </a:xfrm>
        </p:spPr>
        <p:txBody>
          <a:bodyPr anchor="t">
            <a:normAutofit/>
          </a:bodyPr>
          <a:lstStyle/>
          <a:p>
            <a:r>
              <a:rPr lang="en-US" sz="2200" dirty="0"/>
              <a:t>"Demo links"</a:t>
            </a:r>
          </a:p>
          <a:p>
            <a:r>
              <a:rPr lang="en-US" sz="2200" dirty="0"/>
              <a:t>"Paraphrase activity draft"- check similarity score.</a:t>
            </a:r>
          </a:p>
          <a:p>
            <a:r>
              <a:rPr lang="en-US" sz="2200" dirty="0"/>
              <a:t>Then submit to "Paraphrase activity </a:t>
            </a:r>
            <a:r>
              <a:rPr lang="en-US" sz="2200" err="1"/>
              <a:t>final"</a:t>
            </a:r>
            <a:r>
              <a:rPr lang="en-US" sz="2200" err="1">
                <a:solidFill>
                  <a:srgbClr val="FF0000"/>
                </a:solidFill>
              </a:rPr>
              <a:t>UPLOAD</a:t>
            </a:r>
            <a:r>
              <a:rPr lang="en-US" sz="2200" dirty="0">
                <a:solidFill>
                  <a:srgbClr val="FF0000"/>
                </a:solidFill>
              </a:rPr>
              <a:t> LINKS</a:t>
            </a:r>
            <a:endParaRPr lang="en-US" sz="2200">
              <a:solidFill>
                <a:srgbClr val="FF0000"/>
              </a:solidFill>
            </a:endParaRPr>
          </a:p>
          <a:p>
            <a:endParaRPr lang="en-US" sz="2200" dirty="0"/>
          </a:p>
        </p:txBody>
      </p:sp>
      <p:pic>
        <p:nvPicPr>
          <p:cNvPr id="4" name="Content Placeholder 3" descr="A logo with a red and blue text&#10;&#10;Description automatically generated">
            <a:extLst>
              <a:ext uri="{FF2B5EF4-FFF2-40B4-BE49-F238E27FC236}">
                <a16:creationId xmlns:a16="http://schemas.microsoft.com/office/drawing/2014/main" id="{4966F30D-1980-D822-EB16-F6EC2ACE6277}"/>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816028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41B0C-45CE-AB0C-C87E-F2874FBF2DAC}"/>
              </a:ext>
            </a:extLst>
          </p:cNvPr>
          <p:cNvSpPr>
            <a:spLocks noGrp="1"/>
          </p:cNvSpPr>
          <p:nvPr>
            <p:ph type="title"/>
          </p:nvPr>
        </p:nvSpPr>
        <p:spPr>
          <a:xfrm>
            <a:off x="630936" y="639520"/>
            <a:ext cx="3429000" cy="1719072"/>
          </a:xfrm>
        </p:spPr>
        <p:txBody>
          <a:bodyPr anchor="b">
            <a:normAutofit/>
          </a:bodyPr>
          <a:lstStyle/>
          <a:p>
            <a:r>
              <a:rPr lang="en-US" sz="5400"/>
              <a:t>Any questions?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FCDA7A-6962-8A35-5A2A-99A99FD3BA4B}"/>
              </a:ext>
            </a:extLst>
          </p:cNvPr>
          <p:cNvSpPr>
            <a:spLocks noGrp="1"/>
          </p:cNvSpPr>
          <p:nvPr>
            <p:ph idx="1"/>
          </p:nvPr>
        </p:nvSpPr>
        <p:spPr>
          <a:xfrm>
            <a:off x="630936" y="2807208"/>
            <a:ext cx="3429000" cy="3410712"/>
          </a:xfrm>
        </p:spPr>
        <p:txBody>
          <a:bodyPr anchor="t">
            <a:normAutofit/>
          </a:bodyPr>
          <a:lstStyle/>
          <a:p>
            <a:endParaRPr lang="en-US" sz="2200"/>
          </a:p>
        </p:txBody>
      </p:sp>
      <p:pic>
        <p:nvPicPr>
          <p:cNvPr id="7" name="Graphic 6" descr="Question mark">
            <a:extLst>
              <a:ext uri="{FF2B5EF4-FFF2-40B4-BE49-F238E27FC236}">
                <a16:creationId xmlns:a16="http://schemas.microsoft.com/office/drawing/2014/main" id="{78E14328-3E66-BE03-6ACA-621C93369F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357026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F224E-728A-E987-FB33-1D767C768CCF}"/>
              </a:ext>
            </a:extLst>
          </p:cNvPr>
          <p:cNvSpPr>
            <a:spLocks noGrp="1"/>
          </p:cNvSpPr>
          <p:nvPr>
            <p:ph type="title"/>
          </p:nvPr>
        </p:nvSpPr>
        <p:spPr>
          <a:xfrm>
            <a:off x="761803" y="350196"/>
            <a:ext cx="4646904" cy="1624520"/>
          </a:xfrm>
        </p:spPr>
        <p:txBody>
          <a:bodyPr anchor="ctr">
            <a:normAutofit/>
          </a:bodyPr>
          <a:lstStyle/>
          <a:p>
            <a:r>
              <a:rPr lang="en-US" sz="4000"/>
              <a:t>Next week</a:t>
            </a:r>
          </a:p>
        </p:txBody>
      </p:sp>
      <p:sp>
        <p:nvSpPr>
          <p:cNvPr id="3" name="Content Placeholder 2">
            <a:extLst>
              <a:ext uri="{FF2B5EF4-FFF2-40B4-BE49-F238E27FC236}">
                <a16:creationId xmlns:a16="http://schemas.microsoft.com/office/drawing/2014/main" id="{3302AF62-D3BA-4867-450F-8580BA3C05B4}"/>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3600" dirty="0"/>
              <a:t>Reading and writing critically</a:t>
            </a:r>
            <a:endParaRPr lang="en-US"/>
          </a:p>
        </p:txBody>
      </p:sp>
      <p:pic>
        <p:nvPicPr>
          <p:cNvPr id="5" name="Picture 4" descr="Close-up of open book against blurred bookshelf background">
            <a:extLst>
              <a:ext uri="{FF2B5EF4-FFF2-40B4-BE49-F238E27FC236}">
                <a16:creationId xmlns:a16="http://schemas.microsoft.com/office/drawing/2014/main" id="{41E15033-1B8E-C480-8F4E-7F7EB7917BC8}"/>
              </a:ext>
            </a:extLst>
          </p:cNvPr>
          <p:cNvPicPr>
            <a:picLocks noChangeAspect="1"/>
          </p:cNvPicPr>
          <p:nvPr/>
        </p:nvPicPr>
        <p:blipFill rotWithShape="1">
          <a:blip r:embed="rId2"/>
          <a:srcRect l="25837" r="14850" b="-3"/>
          <a:stretch/>
        </p:blipFill>
        <p:spPr>
          <a:xfrm>
            <a:off x="6096000" y="1"/>
            <a:ext cx="6102825" cy="6858000"/>
          </a:xfrm>
          <a:prstGeom prst="rect">
            <a:avLst/>
          </a:prstGeom>
        </p:spPr>
      </p:pic>
    </p:spTree>
    <p:extLst>
      <p:ext uri="{BB962C8B-B14F-4D97-AF65-F5344CB8AC3E}">
        <p14:creationId xmlns:p14="http://schemas.microsoft.com/office/powerpoint/2010/main" val="384602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Study Skills</vt:lpstr>
      <vt:lpstr>Aims for this week's sessions</vt:lpstr>
      <vt:lpstr>Task</vt:lpstr>
      <vt:lpstr>Session 2</vt:lpstr>
      <vt:lpstr> Descriptive writing VS Analytical writing</vt:lpstr>
      <vt:lpstr>Paraphrasing....</vt:lpstr>
      <vt:lpstr>Examples of paraphrasing</vt:lpstr>
      <vt:lpstr>Task...20 mins</vt:lpstr>
      <vt:lpstr>Paraphrase the following...</vt:lpstr>
      <vt:lpstr>Writing in the 1st person</vt:lpstr>
      <vt:lpstr>Writing in the 2nd person</vt:lpstr>
      <vt:lpstr>Writing in the 3rd person- ESSAYS!</vt:lpstr>
      <vt:lpstr>Task... paraphrase the following passage in the 3rd person.</vt:lpstr>
      <vt:lpstr>Submit to TII</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181</cp:revision>
  <dcterms:created xsi:type="dcterms:W3CDTF">2024-06-14T09:17:23Z</dcterms:created>
  <dcterms:modified xsi:type="dcterms:W3CDTF">2024-09-13T10:37:59Z</dcterms:modified>
</cp:coreProperties>
</file>