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62" r:id="rId3"/>
    <p:sldId id="258" r:id="rId4"/>
    <p:sldId id="259" r:id="rId5"/>
    <p:sldId id="257" r:id="rId6"/>
    <p:sldId id="261" r:id="rId7"/>
    <p:sldId id="263" r:id="rId8"/>
    <p:sldId id="264"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1" d="100"/>
          <a:sy n="91" d="100"/>
        </p:scale>
        <p:origin x="3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5D0B17-CEF2-4CBC-A35E-7A13A3103042}" type="datetimeFigureOut">
              <a:rPr lang="en-GB" smtClean="0"/>
              <a:t>28/01/2018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3684704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5D0B17-CEF2-4CBC-A35E-7A13A3103042}" type="datetimeFigureOut">
              <a:rPr lang="en-GB" smtClean="0"/>
              <a:t>28/01/2018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20875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505D0B17-CEF2-4CBC-A35E-7A13A3103042}" type="datetimeFigureOut">
              <a:rPr lang="en-GB" smtClean="0"/>
              <a:t>28/01/2018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BA2BB76-CAA8-43C0-9CB4-9C7DDA2BDD6D}" type="slidenum">
              <a:rPr lang="en-GB" smtClean="0"/>
              <a:t>‹#›</a:t>
            </a:fld>
            <a:endParaRPr lang="en-GB"/>
          </a:p>
        </p:txBody>
      </p:sp>
    </p:spTree>
    <p:extLst>
      <p:ext uri="{BB962C8B-B14F-4D97-AF65-F5344CB8AC3E}">
        <p14:creationId xmlns:p14="http://schemas.microsoft.com/office/powerpoint/2010/main" val="279525367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5D0B17-CEF2-4CBC-A35E-7A13A3103042}" type="datetimeFigureOut">
              <a:rPr lang="en-GB" smtClean="0"/>
              <a:t>28/01/2018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1941046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5D0B17-CEF2-4CBC-A35E-7A13A3103042}" type="datetimeFigureOut">
              <a:rPr lang="en-GB" smtClean="0"/>
              <a:t>28/01/2018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1992703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5D0B17-CEF2-4CBC-A35E-7A13A3103042}" type="datetimeFigureOut">
              <a:rPr lang="en-GB" smtClean="0"/>
              <a:t>28/01/2018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109614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5D0B17-CEF2-4CBC-A35E-7A13A3103042}" type="datetimeFigureOut">
              <a:rPr lang="en-GB" smtClean="0"/>
              <a:t>28/01/2018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979145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05D0B17-CEF2-4CBC-A35E-7A13A3103042}" type="datetimeFigureOut">
              <a:rPr lang="en-GB" smtClean="0"/>
              <a:t>28/01/2018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4220130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05D0B17-CEF2-4CBC-A35E-7A13A3103042}" type="datetimeFigureOut">
              <a:rPr lang="en-GB" smtClean="0"/>
              <a:t>28/01/2018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4272771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5D0B17-CEF2-4CBC-A35E-7A13A3103042}" type="datetimeFigureOut">
              <a:rPr lang="en-GB" smtClean="0"/>
              <a:t>28/01/2018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105513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505D0B17-CEF2-4CBC-A35E-7A13A3103042}" type="datetimeFigureOut">
              <a:rPr lang="en-GB" smtClean="0"/>
              <a:t>28/01/2018</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CBA2BB76-CAA8-43C0-9CB4-9C7DDA2BDD6D}" type="slidenum">
              <a:rPr lang="en-GB" smtClean="0"/>
              <a:t>‹#›</a:t>
            </a:fld>
            <a:endParaRPr lang="en-GB"/>
          </a:p>
        </p:txBody>
      </p:sp>
    </p:spTree>
    <p:extLst>
      <p:ext uri="{BB962C8B-B14F-4D97-AF65-F5344CB8AC3E}">
        <p14:creationId xmlns:p14="http://schemas.microsoft.com/office/powerpoint/2010/main" val="630025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505D0B17-CEF2-4CBC-A35E-7A13A3103042}" type="datetimeFigureOut">
              <a:rPr lang="en-GB" smtClean="0"/>
              <a:t>28/01/2018</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CBA2BB76-CAA8-43C0-9CB4-9C7DDA2BDD6D}" type="slidenum">
              <a:rPr lang="en-GB" smtClean="0"/>
              <a:t>‹#›</a:t>
            </a:fld>
            <a:endParaRPr lang="en-GB"/>
          </a:p>
        </p:txBody>
      </p:sp>
    </p:spTree>
    <p:extLst>
      <p:ext uri="{BB962C8B-B14F-4D97-AF65-F5344CB8AC3E}">
        <p14:creationId xmlns:p14="http://schemas.microsoft.com/office/powerpoint/2010/main" val="646851346"/>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web.pdx.edu/~gilleyb/2_The%20case%20for%20colonialism_at2Oct2017.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EE96474-EFD3-40BF-A5E3-122224833AB1}"/>
              </a:ext>
            </a:extLst>
          </p:cNvPr>
          <p:cNvSpPr>
            <a:spLocks noGrp="1"/>
          </p:cNvSpPr>
          <p:nvPr>
            <p:ph type="subTitle" idx="1"/>
          </p:nvPr>
        </p:nvSpPr>
        <p:spPr>
          <a:xfrm>
            <a:off x="0" y="2739502"/>
            <a:ext cx="12192000" cy="1378996"/>
          </a:xfrm>
        </p:spPr>
        <p:txBody>
          <a:bodyPr>
            <a:normAutofit/>
          </a:bodyPr>
          <a:lstStyle/>
          <a:p>
            <a:r>
              <a:rPr lang="en-GB" sz="1600" dirty="0">
                <a:solidFill>
                  <a:schemeClr val="bg2">
                    <a:lumMod val="75000"/>
                  </a:schemeClr>
                </a:solidFill>
              </a:rPr>
              <a:t>“The case for Western Colonialism is about rethinking the past as well as improving the future… the notion that colonialism is always and everywhere a bad thing needs to be rethought”</a:t>
            </a:r>
          </a:p>
          <a:p>
            <a:r>
              <a:rPr lang="en-GB" sz="1600" dirty="0">
                <a:solidFill>
                  <a:schemeClr val="bg2">
                    <a:lumMod val="75000"/>
                  </a:schemeClr>
                </a:solidFill>
              </a:rPr>
              <a:t>- </a:t>
            </a:r>
            <a:r>
              <a:rPr lang="en-GB" sz="1600" i="1" dirty="0">
                <a:solidFill>
                  <a:schemeClr val="bg2">
                    <a:lumMod val="75000"/>
                  </a:schemeClr>
                </a:solidFill>
              </a:rPr>
              <a:t>Bruce Gilley</a:t>
            </a:r>
          </a:p>
        </p:txBody>
      </p:sp>
      <p:sp>
        <p:nvSpPr>
          <p:cNvPr id="4" name="TextBox 3">
            <a:extLst>
              <a:ext uri="{FF2B5EF4-FFF2-40B4-BE49-F238E27FC236}">
                <a16:creationId xmlns:a16="http://schemas.microsoft.com/office/drawing/2014/main" id="{1D176832-19EE-4A3D-80A2-6F66C9723134}"/>
              </a:ext>
            </a:extLst>
          </p:cNvPr>
          <p:cNvSpPr txBox="1"/>
          <p:nvPr/>
        </p:nvSpPr>
        <p:spPr>
          <a:xfrm>
            <a:off x="2024743" y="653143"/>
            <a:ext cx="7756071" cy="584775"/>
          </a:xfrm>
          <a:prstGeom prst="rect">
            <a:avLst/>
          </a:prstGeom>
          <a:noFill/>
        </p:spPr>
        <p:txBody>
          <a:bodyPr wrap="square" rtlCol="0">
            <a:spAutoFit/>
          </a:bodyPr>
          <a:lstStyle/>
          <a:p>
            <a:pPr algn="ctr"/>
            <a:r>
              <a:rPr lang="en-GB" sz="3200" dirty="0"/>
              <a:t>Key Debate in Modern History: Empire</a:t>
            </a:r>
          </a:p>
        </p:txBody>
      </p:sp>
      <p:sp>
        <p:nvSpPr>
          <p:cNvPr id="5" name="TextBox 4">
            <a:extLst>
              <a:ext uri="{FF2B5EF4-FFF2-40B4-BE49-F238E27FC236}">
                <a16:creationId xmlns:a16="http://schemas.microsoft.com/office/drawing/2014/main" id="{3A867BFD-4895-405A-9286-D307F42B3225}"/>
              </a:ext>
            </a:extLst>
          </p:cNvPr>
          <p:cNvSpPr txBox="1"/>
          <p:nvPr/>
        </p:nvSpPr>
        <p:spPr>
          <a:xfrm>
            <a:off x="4936671" y="6488668"/>
            <a:ext cx="2318657" cy="369332"/>
          </a:xfrm>
          <a:prstGeom prst="rect">
            <a:avLst/>
          </a:prstGeom>
          <a:noFill/>
        </p:spPr>
        <p:txBody>
          <a:bodyPr wrap="square" rtlCol="0">
            <a:spAutoFit/>
          </a:bodyPr>
          <a:lstStyle/>
          <a:p>
            <a:pPr algn="ctr"/>
            <a:r>
              <a:rPr lang="en-GB" dirty="0"/>
              <a:t>Scott Sowton</a:t>
            </a:r>
          </a:p>
        </p:txBody>
      </p:sp>
    </p:spTree>
    <p:extLst>
      <p:ext uri="{BB962C8B-B14F-4D97-AF65-F5344CB8AC3E}">
        <p14:creationId xmlns:p14="http://schemas.microsoft.com/office/powerpoint/2010/main" val="2295466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37">
            <a:extLst>
              <a:ext uri="{FF2B5EF4-FFF2-40B4-BE49-F238E27FC236}">
                <a16:creationId xmlns:a16="http://schemas.microsoft.com/office/drawing/2014/main" id="{5F9F5EB8-AB42-47FD-8F4A-176C0A4B1B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7" name="Rectangle 139">
            <a:extLst>
              <a:ext uri="{FF2B5EF4-FFF2-40B4-BE49-F238E27FC236}">
                <a16:creationId xmlns:a16="http://schemas.microsoft.com/office/drawing/2014/main" id="{CA758F27-EB0A-4675-AACF-0CD47C9112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41">
            <a:extLst>
              <a:ext uri="{FF2B5EF4-FFF2-40B4-BE49-F238E27FC236}">
                <a16:creationId xmlns:a16="http://schemas.microsoft.com/office/drawing/2014/main" id="{3571FB1B-4FFC-43D6-8121-390B3A44E83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9" name="Picture 2" descr="Image result for bruce gilley">
            <a:extLst>
              <a:ext uri="{FF2B5EF4-FFF2-40B4-BE49-F238E27FC236}">
                <a16:creationId xmlns:a16="http://schemas.microsoft.com/office/drawing/2014/main" id="{2DFF26B3-FBC0-446C-A298-82F9B69ED3B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4550042" y="494988"/>
            <a:ext cx="3091913" cy="4720479"/>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43">
            <a:extLst>
              <a:ext uri="{FF2B5EF4-FFF2-40B4-BE49-F238E27FC236}">
                <a16:creationId xmlns:a16="http://schemas.microsoft.com/office/drawing/2014/main" id="{CFDF506A-FD4E-4BBC-A10A-DEB94F9BAA5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357A92A-A50A-49B2-9350-AAED452262D0}"/>
              </a:ext>
            </a:extLst>
          </p:cNvPr>
          <p:cNvSpPr txBox="1"/>
          <p:nvPr/>
        </p:nvSpPr>
        <p:spPr>
          <a:xfrm>
            <a:off x="643466" y="5304675"/>
            <a:ext cx="10905065" cy="662672"/>
          </a:xfrm>
          <a:prstGeom prst="rect">
            <a:avLst/>
          </a:prstGeom>
        </p:spPr>
        <p:txBody>
          <a:bodyPr vert="horz" lIns="91440" tIns="45720" rIns="91440" bIns="45720" rtlCol="0" anchor="b">
            <a:normAutofit/>
          </a:bodyPr>
          <a:lstStyle/>
          <a:p>
            <a:pPr algn="ctr" defTabSz="914400">
              <a:lnSpc>
                <a:spcPct val="80000"/>
              </a:lnSpc>
              <a:spcBef>
                <a:spcPct val="0"/>
              </a:spcBef>
              <a:spcAft>
                <a:spcPts val="600"/>
              </a:spcAft>
            </a:pPr>
            <a:r>
              <a:rPr lang="en-US" sz="2800" cap="all" spc="150">
                <a:solidFill>
                  <a:schemeClr val="tx2"/>
                </a:solidFill>
                <a:latin typeface="+mj-lt"/>
                <a:ea typeface="+mj-ea"/>
                <a:cs typeface="+mj-cs"/>
              </a:rPr>
              <a:t>Bruce Gilley, Portland State University</a:t>
            </a:r>
          </a:p>
        </p:txBody>
      </p:sp>
    </p:spTree>
    <p:extLst>
      <p:ext uri="{BB962C8B-B14F-4D97-AF65-F5344CB8AC3E}">
        <p14:creationId xmlns:p14="http://schemas.microsoft.com/office/powerpoint/2010/main" val="226660974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761C1-A706-46A5-81CF-DC49E75B2DE4}"/>
              </a:ext>
            </a:extLst>
          </p:cNvPr>
          <p:cNvSpPr>
            <a:spLocks noGrp="1"/>
          </p:cNvSpPr>
          <p:nvPr>
            <p:ph type="title"/>
          </p:nvPr>
        </p:nvSpPr>
        <p:spPr>
          <a:xfrm>
            <a:off x="1202919" y="284176"/>
            <a:ext cx="9784080" cy="1508760"/>
          </a:xfrm>
        </p:spPr>
        <p:txBody>
          <a:bodyPr/>
          <a:lstStyle/>
          <a:p>
            <a:r>
              <a:rPr lang="en-GB" dirty="0"/>
              <a:t>What is meant by Gilley’s quotation?</a:t>
            </a:r>
          </a:p>
        </p:txBody>
      </p:sp>
      <p:sp>
        <p:nvSpPr>
          <p:cNvPr id="3" name="Content Placeholder 2">
            <a:extLst>
              <a:ext uri="{FF2B5EF4-FFF2-40B4-BE49-F238E27FC236}">
                <a16:creationId xmlns:a16="http://schemas.microsoft.com/office/drawing/2014/main" id="{5451B7BB-19B9-4378-A4C9-8E4D38EC0914}"/>
              </a:ext>
            </a:extLst>
          </p:cNvPr>
          <p:cNvSpPr>
            <a:spLocks noGrp="1"/>
          </p:cNvSpPr>
          <p:nvPr>
            <p:ph idx="1"/>
          </p:nvPr>
        </p:nvSpPr>
        <p:spPr>
          <a:xfrm>
            <a:off x="1202919" y="2011680"/>
            <a:ext cx="9784080" cy="4206240"/>
          </a:xfrm>
        </p:spPr>
        <p:txBody>
          <a:bodyPr/>
          <a:lstStyle/>
          <a:p>
            <a:r>
              <a:rPr lang="en-GB"/>
              <a:t>The quotation in itself is very clear to interpretation, with Gilley suggesting that the way in which colonialism is viewed needs to change. </a:t>
            </a:r>
          </a:p>
          <a:p>
            <a:r>
              <a:rPr lang="en-GB"/>
              <a:t>The basis for this being that colonialism in most parts should be considered a positive process. </a:t>
            </a:r>
          </a:p>
          <a:p>
            <a:r>
              <a:rPr lang="en-GB"/>
              <a:t>Gilley has been known for his passion about academic freedom and has claimed that colonialism had been a good thing while also reaching out for thoughts on Colonialism to be changed.</a:t>
            </a:r>
          </a:p>
          <a:p>
            <a:r>
              <a:rPr lang="en-GB"/>
              <a:t>An article written by Gilley in 2017, named “</a:t>
            </a:r>
            <a:r>
              <a:rPr lang="en-GB" i="1"/>
              <a:t>The Case for Colonialism” </a:t>
            </a:r>
            <a:r>
              <a:rPr lang="en-GB"/>
              <a:t>had to be withdrawn after threats of violence being sent to the journal editor. </a:t>
            </a:r>
          </a:p>
          <a:p>
            <a:r>
              <a:rPr lang="en-GB"/>
              <a:t>“Western Colonialism was, as a general rule, both objectively beneficial and subjectively legitimate in most of the places it was found.”</a:t>
            </a:r>
            <a:endParaRPr lang="en-GB" dirty="0"/>
          </a:p>
        </p:txBody>
      </p:sp>
    </p:spTree>
    <p:extLst>
      <p:ext uri="{BB962C8B-B14F-4D97-AF65-F5344CB8AC3E}">
        <p14:creationId xmlns:p14="http://schemas.microsoft.com/office/powerpoint/2010/main" val="2499137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62CCD-39B2-42C6-AD3A-4B38D62D7449}"/>
              </a:ext>
            </a:extLst>
          </p:cNvPr>
          <p:cNvSpPr>
            <a:spLocks noGrp="1"/>
          </p:cNvSpPr>
          <p:nvPr>
            <p:ph type="title"/>
          </p:nvPr>
        </p:nvSpPr>
        <p:spPr/>
        <p:txBody>
          <a:bodyPr>
            <a:normAutofit/>
          </a:bodyPr>
          <a:lstStyle/>
          <a:p>
            <a:r>
              <a:rPr lang="en-GB" dirty="0"/>
              <a:t>What is meant by Gilley’s quotation? And its relation to wider debates</a:t>
            </a:r>
          </a:p>
        </p:txBody>
      </p:sp>
      <p:sp>
        <p:nvSpPr>
          <p:cNvPr id="3" name="Content Placeholder 2">
            <a:extLst>
              <a:ext uri="{FF2B5EF4-FFF2-40B4-BE49-F238E27FC236}">
                <a16:creationId xmlns:a16="http://schemas.microsoft.com/office/drawing/2014/main" id="{374375FE-192B-47B4-9466-349A198AEAFF}"/>
              </a:ext>
            </a:extLst>
          </p:cNvPr>
          <p:cNvSpPr>
            <a:spLocks noGrp="1"/>
          </p:cNvSpPr>
          <p:nvPr>
            <p:ph idx="1"/>
          </p:nvPr>
        </p:nvSpPr>
        <p:spPr>
          <a:xfrm>
            <a:off x="1202919" y="2374084"/>
            <a:ext cx="9784080" cy="3843836"/>
          </a:xfrm>
        </p:spPr>
        <p:txBody>
          <a:bodyPr/>
          <a:lstStyle/>
          <a:p>
            <a:r>
              <a:rPr lang="en-GB" dirty="0"/>
              <a:t>It may seem that Gilley is attempting to forget the negative aspects that Western Colonialism had on the world.</a:t>
            </a:r>
          </a:p>
          <a:p>
            <a:r>
              <a:rPr lang="en-GB" dirty="0"/>
              <a:t>The impacts of Colonialism is a highly debated subject within academia, with the vast majority weighing any positive impacts against the negative ones. </a:t>
            </a:r>
          </a:p>
          <a:p>
            <a:r>
              <a:rPr lang="en-GB" dirty="0"/>
              <a:t>Bruce Gilley is a pro colonialist and believes in the positive process of colonialism, even calling for Western Colonialism to make a resurgence</a:t>
            </a:r>
            <a:r>
              <a:rPr lang="en-GB" baseline="30000" dirty="0"/>
              <a:t>1</a:t>
            </a:r>
            <a:r>
              <a:rPr lang="en-GB" dirty="0"/>
              <a:t>.</a:t>
            </a:r>
          </a:p>
          <a:p>
            <a:r>
              <a:rPr lang="en-GB" dirty="0"/>
              <a:t>There are of course historians who would disagree with Gilley</a:t>
            </a:r>
            <a:r>
              <a:rPr lang="en-GB"/>
              <a:t>, such </a:t>
            </a:r>
            <a:r>
              <a:rPr lang="en-GB" dirty="0"/>
              <a:t>as Andrew Thompson who has described the process of colonisation as “sanctifying institutionalised forms of violence”</a:t>
            </a:r>
            <a:r>
              <a:rPr lang="en-GB" baseline="30000" dirty="0"/>
              <a:t>2</a:t>
            </a:r>
            <a:r>
              <a:rPr lang="en-GB" dirty="0"/>
              <a:t>.</a:t>
            </a:r>
          </a:p>
        </p:txBody>
      </p:sp>
    </p:spTree>
    <p:extLst>
      <p:ext uri="{BB962C8B-B14F-4D97-AF65-F5344CB8AC3E}">
        <p14:creationId xmlns:p14="http://schemas.microsoft.com/office/powerpoint/2010/main" val="2809482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A4A7A-3A41-46D2-9AC6-6A72973C7D77}"/>
              </a:ext>
            </a:extLst>
          </p:cNvPr>
          <p:cNvSpPr>
            <a:spLocks noGrp="1"/>
          </p:cNvSpPr>
          <p:nvPr>
            <p:ph type="title"/>
          </p:nvPr>
        </p:nvSpPr>
        <p:spPr/>
        <p:txBody>
          <a:bodyPr/>
          <a:lstStyle/>
          <a:p>
            <a:r>
              <a:rPr lang="en-GB" dirty="0"/>
              <a:t>What does gilley’s quotation reveal about debates of empire?</a:t>
            </a:r>
          </a:p>
        </p:txBody>
      </p:sp>
      <p:sp>
        <p:nvSpPr>
          <p:cNvPr id="3" name="Content Placeholder 2">
            <a:extLst>
              <a:ext uri="{FF2B5EF4-FFF2-40B4-BE49-F238E27FC236}">
                <a16:creationId xmlns:a16="http://schemas.microsoft.com/office/drawing/2014/main" id="{54768227-C3D8-4CA3-B288-320A03D0F20D}"/>
              </a:ext>
            </a:extLst>
          </p:cNvPr>
          <p:cNvSpPr>
            <a:spLocks noGrp="1"/>
          </p:cNvSpPr>
          <p:nvPr>
            <p:ph idx="1"/>
          </p:nvPr>
        </p:nvSpPr>
        <p:spPr>
          <a:xfrm>
            <a:off x="1202919" y="2709644"/>
            <a:ext cx="9784080" cy="3864180"/>
          </a:xfrm>
        </p:spPr>
        <p:txBody>
          <a:bodyPr/>
          <a:lstStyle/>
          <a:p>
            <a:pPr>
              <a:buFontTx/>
              <a:buChar char="-"/>
            </a:pPr>
            <a:r>
              <a:rPr lang="en-GB" dirty="0"/>
              <a:t>The debates around colonialism and empire can at times be very controversial, with many historians and scholars varying their views.</a:t>
            </a:r>
          </a:p>
          <a:p>
            <a:pPr>
              <a:buFontTx/>
              <a:buChar char="-"/>
            </a:pPr>
            <a:r>
              <a:rPr lang="en-GB" dirty="0"/>
              <a:t>Historians Lange and Dawson of McGill University created a dataset from 160 different countries  to analyse whether colonialism had any impact n civil violence. </a:t>
            </a:r>
          </a:p>
          <a:p>
            <a:pPr>
              <a:buFontTx/>
              <a:buChar char="-"/>
            </a:pPr>
            <a:r>
              <a:rPr lang="en-GB" dirty="0"/>
              <a:t>“The analysis provides evidence against sweeping claims that colonialism is a universal cause of civil violence but finds that some forms of colonialism increase the risk of some forms of civil violence”</a:t>
            </a:r>
            <a:r>
              <a:rPr lang="en-GB" baseline="30000" dirty="0"/>
              <a:t>3</a:t>
            </a:r>
            <a:r>
              <a:rPr lang="en-GB" dirty="0"/>
              <a:t>.</a:t>
            </a:r>
          </a:p>
          <a:p>
            <a:pPr>
              <a:buFontTx/>
              <a:buChar char="-"/>
            </a:pPr>
            <a:endParaRPr lang="en-GB" dirty="0"/>
          </a:p>
          <a:p>
            <a:pPr marL="0" indent="0">
              <a:buNone/>
            </a:pPr>
            <a:endParaRPr lang="en-GB" dirty="0"/>
          </a:p>
        </p:txBody>
      </p:sp>
    </p:spTree>
    <p:extLst>
      <p:ext uri="{BB962C8B-B14F-4D97-AF65-F5344CB8AC3E}">
        <p14:creationId xmlns:p14="http://schemas.microsoft.com/office/powerpoint/2010/main" val="1528046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73564-8623-4ACE-9536-67651BE2A761}"/>
              </a:ext>
            </a:extLst>
          </p:cNvPr>
          <p:cNvSpPr>
            <a:spLocks noGrp="1"/>
          </p:cNvSpPr>
          <p:nvPr>
            <p:ph type="title"/>
          </p:nvPr>
        </p:nvSpPr>
        <p:spPr/>
        <p:txBody>
          <a:bodyPr/>
          <a:lstStyle/>
          <a:p>
            <a:r>
              <a:rPr lang="en-GB" dirty="0"/>
              <a:t>What does gilley’s quotation reveal about debates of empire?</a:t>
            </a:r>
          </a:p>
        </p:txBody>
      </p:sp>
      <p:sp>
        <p:nvSpPr>
          <p:cNvPr id="3" name="Content Placeholder 2">
            <a:extLst>
              <a:ext uri="{FF2B5EF4-FFF2-40B4-BE49-F238E27FC236}">
                <a16:creationId xmlns:a16="http://schemas.microsoft.com/office/drawing/2014/main" id="{5EDC32C5-FC0C-43AF-A011-16460C276681}"/>
              </a:ext>
            </a:extLst>
          </p:cNvPr>
          <p:cNvSpPr>
            <a:spLocks noGrp="1"/>
          </p:cNvSpPr>
          <p:nvPr>
            <p:ph idx="1"/>
          </p:nvPr>
        </p:nvSpPr>
        <p:spPr/>
        <p:txBody>
          <a:bodyPr/>
          <a:lstStyle/>
          <a:p>
            <a:r>
              <a:rPr lang="en-GB" dirty="0"/>
              <a:t>There are of course historians who completely disagree with the views of Gilley, those who believe that the process of colonialism was horrendous and demoralising to the locals under colonial rule.</a:t>
            </a:r>
          </a:p>
          <a:p>
            <a:r>
              <a:rPr lang="en-GB" dirty="0"/>
              <a:t>Ashcroft, Griffiths and Tiffin, equate [the act of] colonialism with violent sexual domination… grounded in a sexualised discourse of rape, penetration and impregnation”</a:t>
            </a:r>
            <a:r>
              <a:rPr lang="en-GB" baseline="30000" dirty="0"/>
              <a:t>4</a:t>
            </a:r>
            <a:r>
              <a:rPr lang="en-GB" dirty="0"/>
              <a:t>.</a:t>
            </a:r>
          </a:p>
          <a:p>
            <a:endParaRPr lang="en-GB" dirty="0"/>
          </a:p>
          <a:p>
            <a:r>
              <a:rPr lang="en-GB" dirty="0"/>
              <a:t>Can this be argued with?</a:t>
            </a:r>
          </a:p>
        </p:txBody>
      </p:sp>
    </p:spTree>
    <p:extLst>
      <p:ext uri="{BB962C8B-B14F-4D97-AF65-F5344CB8AC3E}">
        <p14:creationId xmlns:p14="http://schemas.microsoft.com/office/powerpoint/2010/main" val="57371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905BB-D3E2-40D4-AB24-769AD7C4D4E7}"/>
              </a:ext>
            </a:extLst>
          </p:cNvPr>
          <p:cNvSpPr>
            <a:spLocks noGrp="1"/>
          </p:cNvSpPr>
          <p:nvPr>
            <p:ph type="title"/>
          </p:nvPr>
        </p:nvSpPr>
        <p:spPr/>
        <p:txBody>
          <a:bodyPr/>
          <a:lstStyle/>
          <a:p>
            <a:r>
              <a:rPr lang="en-GB" dirty="0"/>
              <a:t>Who is right?</a:t>
            </a:r>
          </a:p>
        </p:txBody>
      </p:sp>
      <p:sp>
        <p:nvSpPr>
          <p:cNvPr id="3" name="Content Placeholder 2">
            <a:extLst>
              <a:ext uri="{FF2B5EF4-FFF2-40B4-BE49-F238E27FC236}">
                <a16:creationId xmlns:a16="http://schemas.microsoft.com/office/drawing/2014/main" id="{66C55E07-1B07-4559-A75E-045774EA7FAE}"/>
              </a:ext>
            </a:extLst>
          </p:cNvPr>
          <p:cNvSpPr>
            <a:spLocks noGrp="1"/>
          </p:cNvSpPr>
          <p:nvPr>
            <p:ph idx="1"/>
          </p:nvPr>
        </p:nvSpPr>
        <p:spPr/>
        <p:txBody>
          <a:bodyPr/>
          <a:lstStyle/>
          <a:p>
            <a:r>
              <a:rPr lang="en-GB" dirty="0"/>
              <a:t>Is it possible to morally say that the history of colonialism should be rethought?</a:t>
            </a:r>
          </a:p>
          <a:p>
            <a:r>
              <a:rPr lang="en-GB" dirty="0"/>
              <a:t>Can it be argued that colonialism was “subjectively legitimate”, when incidents such as the Amritsar massacre took place? </a:t>
            </a:r>
          </a:p>
          <a:p>
            <a:endParaRPr lang="en-GB" dirty="0"/>
          </a:p>
          <a:p>
            <a:r>
              <a:rPr lang="en-GB" dirty="0"/>
              <a:t>In 1919, 379 unarmed Indian nationalists were gunned down in protest of the British government’s forced conscription of Indian soldiers and heavy war tax.</a:t>
            </a:r>
          </a:p>
          <a:p>
            <a:endParaRPr lang="en-GB" dirty="0"/>
          </a:p>
          <a:p>
            <a:r>
              <a:rPr lang="en-GB" dirty="0"/>
              <a:t>Even one incident such as this is evidence enough that Gilley’s views should not be followed and that while some positives came from colonisation, the negative impacts upon ordinary people show the true malevolence of colonisation.</a:t>
            </a:r>
          </a:p>
        </p:txBody>
      </p:sp>
    </p:spTree>
    <p:extLst>
      <p:ext uri="{BB962C8B-B14F-4D97-AF65-F5344CB8AC3E}">
        <p14:creationId xmlns:p14="http://schemas.microsoft.com/office/powerpoint/2010/main" val="608473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99567-6DCF-406F-86CD-1CDE9A43D107}"/>
              </a:ext>
            </a:extLst>
          </p:cNvPr>
          <p:cNvSpPr>
            <a:spLocks noGrp="1"/>
          </p:cNvSpPr>
          <p:nvPr>
            <p:ph type="title"/>
          </p:nvPr>
        </p:nvSpPr>
        <p:spPr/>
        <p:txBody>
          <a:bodyPr/>
          <a:lstStyle/>
          <a:p>
            <a:r>
              <a:rPr lang="en-GB" dirty="0"/>
              <a:t>Thank you for your time</a:t>
            </a:r>
          </a:p>
        </p:txBody>
      </p:sp>
      <p:sp>
        <p:nvSpPr>
          <p:cNvPr id="3" name="Content Placeholder 2">
            <a:extLst>
              <a:ext uri="{FF2B5EF4-FFF2-40B4-BE49-F238E27FC236}">
                <a16:creationId xmlns:a16="http://schemas.microsoft.com/office/drawing/2014/main" id="{DC403422-C0DF-4FD5-8E76-E4BE07927804}"/>
              </a:ext>
            </a:extLst>
          </p:cNvPr>
          <p:cNvSpPr>
            <a:spLocks noGrp="1"/>
          </p:cNvSpPr>
          <p:nvPr>
            <p:ph idx="1"/>
          </p:nvPr>
        </p:nvSpPr>
        <p:spPr/>
        <p:txBody>
          <a:bodyPr>
            <a:normAutofit/>
          </a:bodyPr>
          <a:lstStyle/>
          <a:p>
            <a:pPr marL="0" indent="0">
              <a:buNone/>
            </a:pPr>
            <a:r>
              <a:rPr lang="en-GB" sz="3200" dirty="0"/>
              <a:t>Any Questions?</a:t>
            </a:r>
          </a:p>
        </p:txBody>
      </p:sp>
    </p:spTree>
    <p:extLst>
      <p:ext uri="{BB962C8B-B14F-4D97-AF65-F5344CB8AC3E}">
        <p14:creationId xmlns:p14="http://schemas.microsoft.com/office/powerpoint/2010/main" val="548174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F82A0-289E-4160-A13F-A3D1A452F75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1105BC6-21A7-43E8-8C6D-B03878E4A4FF}"/>
              </a:ext>
            </a:extLst>
          </p:cNvPr>
          <p:cNvSpPr>
            <a:spLocks noGrp="1"/>
          </p:cNvSpPr>
          <p:nvPr>
            <p:ph idx="1"/>
          </p:nvPr>
        </p:nvSpPr>
        <p:spPr/>
        <p:txBody>
          <a:bodyPr>
            <a:normAutofit/>
          </a:bodyPr>
          <a:lstStyle/>
          <a:p>
            <a:r>
              <a:rPr lang="en-GB" sz="1800" dirty="0"/>
              <a:t>1 – Bruce Gilley, ‘The Case for Colonialism’, </a:t>
            </a:r>
            <a:r>
              <a:rPr lang="en-GB" sz="1800" i="1" dirty="0"/>
              <a:t>Third World Quarterly, (2017) &lt;</a:t>
            </a:r>
            <a:r>
              <a:rPr lang="en-GB" sz="1800" i="1" dirty="0">
                <a:hlinkClick r:id="rId2"/>
              </a:rPr>
              <a:t>http://www.web.pdx.edu/~gilleyb/2_The%20case%20for%20colonialism_at2Oct2017.pdf</a:t>
            </a:r>
            <a:r>
              <a:rPr lang="en-GB" sz="1800" i="1" dirty="0"/>
              <a:t>&gt;</a:t>
            </a:r>
          </a:p>
          <a:p>
            <a:r>
              <a:rPr lang="en-GB" sz="1800" dirty="0"/>
              <a:t>2- Andrew Thompson, </a:t>
            </a:r>
            <a:r>
              <a:rPr lang="en-GB" sz="1800" i="1" dirty="0"/>
              <a:t>The Empire Strikes Back? </a:t>
            </a:r>
            <a:r>
              <a:rPr lang="en-GB" sz="1800" dirty="0"/>
              <a:t>(Harlow: Pearson Education limited, 2005), p. 203.</a:t>
            </a:r>
          </a:p>
          <a:p>
            <a:r>
              <a:rPr lang="en-GB" sz="1800" dirty="0"/>
              <a:t>3- Matthew Lange and Andrew Dawson, ‘Dividing and Ruling the World? A statistical Test of the Effects of Colonialism on Postcolonial Civil Violence’, </a:t>
            </a:r>
            <a:r>
              <a:rPr lang="en-GB" sz="1800" i="1" dirty="0"/>
              <a:t>Social Forces</a:t>
            </a:r>
            <a:r>
              <a:rPr lang="en-GB" sz="1800" dirty="0"/>
              <a:t>, 88 (2009), p. 785.</a:t>
            </a:r>
          </a:p>
          <a:p>
            <a:r>
              <a:rPr lang="en-GB" sz="1800" dirty="0"/>
              <a:t>4-Bill Ashcroft, Gareth Griffiths and Helen Tiffin, (Post-Colonial Studies: The Key Concepts. Routledge. </a:t>
            </a:r>
          </a:p>
        </p:txBody>
      </p:sp>
    </p:spTree>
    <p:extLst>
      <p:ext uri="{BB962C8B-B14F-4D97-AF65-F5344CB8AC3E}">
        <p14:creationId xmlns:p14="http://schemas.microsoft.com/office/powerpoint/2010/main" val="15245139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TM03090430[[fn=Banded]]</Template>
  <TotalTime>1055</TotalTime>
  <Words>714</Words>
  <Application>Microsoft Office PowerPoint</Application>
  <PresentationFormat>Widescreen</PresentationFormat>
  <Paragraphs>39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Corbel</vt:lpstr>
      <vt:lpstr>Wingdings</vt:lpstr>
      <vt:lpstr>Banded</vt:lpstr>
      <vt:lpstr>PowerPoint Presentation</vt:lpstr>
      <vt:lpstr>PowerPoint Presentation</vt:lpstr>
      <vt:lpstr>What is meant by Gilley’s quotation?</vt:lpstr>
      <vt:lpstr>What is meant by Gilley’s quotation? And its relation to wider debates</vt:lpstr>
      <vt:lpstr>What does gilley’s quotation reveal about debates of empire?</vt:lpstr>
      <vt:lpstr>What does gilley’s quotation reveal about debates of empire?</vt:lpstr>
      <vt:lpstr>Who is right?</vt:lpstr>
      <vt:lpstr>Thank you for your time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Smith</dc:creator>
  <cp:lastModifiedBy>John Smith</cp:lastModifiedBy>
  <cp:revision>21</cp:revision>
  <dcterms:created xsi:type="dcterms:W3CDTF">2018-01-28T03:55:50Z</dcterms:created>
  <dcterms:modified xsi:type="dcterms:W3CDTF">2018-01-28T21:31:22Z</dcterms:modified>
</cp:coreProperties>
</file>