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48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5789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636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3519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583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406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001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41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02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9785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022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076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C1AED-7665-43C2-B960-5058BAA8B10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4853F19-E26D-4355-9DE9-876C95D0161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1238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52A3D-12BA-4693-A668-A5C9B1E186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WORK RELATED STRESS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2E0A15-2228-4A97-9730-8127E39F09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800" dirty="0" err="1"/>
              <a:t>Vasile</a:t>
            </a:r>
            <a:r>
              <a:rPr lang="en-US" sz="2800" dirty="0"/>
              <a:t> AVRAM</a:t>
            </a:r>
          </a:p>
          <a:p>
            <a:r>
              <a:rPr lang="en-US" sz="2800" dirty="0"/>
              <a:t>2025899 </a:t>
            </a:r>
          </a:p>
          <a:p>
            <a:r>
              <a:rPr lang="en-US" sz="2800" dirty="0"/>
              <a:t>PROBLEM SOLVING AND DECISION MAKING </a:t>
            </a:r>
          </a:p>
          <a:p>
            <a:r>
              <a:rPr lang="en-US" sz="2800" dirty="0"/>
              <a:t>TUTOR: </a:t>
            </a:r>
            <a:r>
              <a:rPr lang="en-US" sz="2800" dirty="0" err="1"/>
              <a:t>Chijioke</a:t>
            </a:r>
            <a:r>
              <a:rPr lang="en-US" sz="2800" dirty="0"/>
              <a:t> </a:t>
            </a:r>
            <a:r>
              <a:rPr lang="en-US" sz="2800"/>
              <a:t>uba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24398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BD9E9-2EFA-47A9-B13D-72F8AFFB9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19931-BAA3-46D8-A4EB-3CAC6CF03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United Kingdom is one of the best economies around the world. </a:t>
            </a:r>
          </a:p>
          <a:p>
            <a:r>
              <a:rPr lang="en-US" dirty="0"/>
              <a:t>It has accepted different people within the country which makes it multicultural. </a:t>
            </a:r>
          </a:p>
          <a:p>
            <a:r>
              <a:rPr lang="en-US" dirty="0"/>
              <a:t>However, there is a high of work related stress experienced in the country. </a:t>
            </a:r>
          </a:p>
          <a:p>
            <a:r>
              <a:rPr lang="en-US" dirty="0"/>
              <a:t>This presentation analyses a case study to explain the issue of work related stress and understand its effects. </a:t>
            </a:r>
          </a:p>
          <a:p>
            <a:r>
              <a:rPr lang="en-US" dirty="0"/>
              <a:t>There is also a discussion of the pestle analysis in review of the external environment. Besides the appropriate solutions to the issue have been given.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30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83964-6054-406F-9E70-5E8D35E44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Nature and impact of the problem.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09E73-63D2-496A-BAD1-049A49A44E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Work-related stress is the issue faced by the UK economy. </a:t>
            </a:r>
          </a:p>
          <a:p>
            <a:r>
              <a:rPr lang="en-US" dirty="0"/>
              <a:t>This is affiliated to the pressure of work and high demands in work places. </a:t>
            </a:r>
          </a:p>
          <a:p>
            <a:r>
              <a:rPr lang="en-GB" dirty="0"/>
              <a:t>It is also linked to financial challenges experienced by employees. </a:t>
            </a:r>
          </a:p>
          <a:p>
            <a:r>
              <a:rPr lang="en-GB" dirty="0"/>
              <a:t>There are negative impacts associated with the work related stress because the employees develop mental illnesses which make them less able to work and deliver within the company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Hassard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 2018)</a:t>
            </a:r>
            <a:r>
              <a:rPr lang="en-GB" dirty="0"/>
              <a:t>. </a:t>
            </a:r>
          </a:p>
          <a:p>
            <a:r>
              <a:rPr lang="en-GB" dirty="0"/>
              <a:t>There is absenteeism and poor performance within the organisations of the affected people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Hassard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 2018)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620124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B52FA-0B03-41ED-AABC-71CB4EDDE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Causes and effects of Work-related stress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B9D54-A9C8-4F18-A705-6EC4F115A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Some of the causes of work related stress include:</a:t>
            </a:r>
          </a:p>
          <a:p>
            <a:r>
              <a:rPr lang="en-GB" dirty="0"/>
              <a:t>Financial stress as employees experience a challenge serving the needs of their families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Khamisa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al.,2015).</a:t>
            </a:r>
            <a:r>
              <a:rPr lang="en-GB" dirty="0"/>
              <a:t> </a:t>
            </a:r>
          </a:p>
          <a:p>
            <a:r>
              <a:rPr lang="en-GB" dirty="0"/>
              <a:t>Office politics expose the workers to more anxiety and tension thus causing stress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Khamisa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al.,2015).</a:t>
            </a:r>
            <a:endParaRPr lang="en-GB" dirty="0"/>
          </a:p>
          <a:p>
            <a:r>
              <a:rPr lang="en-GB" dirty="0"/>
              <a:t>Work overload which occurs in terms of long working hours and poor schedules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Khamisa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al.,2015).</a:t>
            </a:r>
            <a:endParaRPr lang="en-GB" dirty="0"/>
          </a:p>
          <a:p>
            <a:r>
              <a:rPr lang="en-GB" dirty="0"/>
              <a:t>Unconducive organisational cultures such as the interactions that people have with their colleagues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Khamisa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al.,2015).</a:t>
            </a:r>
            <a:endParaRPr lang="en-GB" dirty="0"/>
          </a:p>
          <a:p>
            <a:r>
              <a:rPr lang="en-GB" dirty="0"/>
              <a:t>Settings such as poor lighting, overcrowded spaces cause fatigue and discomfort which can result to stress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Khamisa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al.,2015).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744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F3C78-682D-4C59-9988-B4794D590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114971"/>
            <a:ext cx="9603275" cy="1049235"/>
          </a:xfrm>
        </p:spPr>
        <p:txBody>
          <a:bodyPr>
            <a:noAutofit/>
          </a:bodyPr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3600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Effects of work-related stress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A515E-33A5-471B-8365-8EC45A8E1A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Some of effects include:</a:t>
            </a:r>
          </a:p>
          <a:p>
            <a:r>
              <a:rPr lang="en-US" dirty="0"/>
              <a:t>Absenteeism which occurs due to physical or psychological illnesses. </a:t>
            </a:r>
          </a:p>
          <a:p>
            <a:r>
              <a:rPr lang="en-US" dirty="0"/>
              <a:t>High employee turnover due to poor motivation to work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(Amoako et al., 2017).</a:t>
            </a:r>
            <a:endParaRPr lang="en-US" dirty="0"/>
          </a:p>
          <a:p>
            <a:r>
              <a:rPr lang="en-US" dirty="0"/>
              <a:t>Poor performance and productivity at work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(Amoako et al., 2017).</a:t>
            </a:r>
            <a:endParaRPr lang="en-US" dirty="0"/>
          </a:p>
          <a:p>
            <a:r>
              <a:rPr lang="en-GB" dirty="0"/>
              <a:t>Increased health complications among the employees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(Amoako et al., 2017).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3318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9898-CF84-4DC5-B719-03BBEE3F7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725"/>
            <a:ext cx="10515600" cy="1325563"/>
          </a:xfrm>
        </p:spPr>
        <p:txBody>
          <a:bodyPr/>
          <a:lstStyle/>
          <a:p>
            <a:r>
              <a:rPr lang="en-US" dirty="0"/>
              <a:t>PESTLE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5F002-5E08-4DF8-96DC-BF9D91BE5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Pestle analysis includes: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5B6C14-5D72-4D01-B448-7C2540704A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27349"/>
              </p:ext>
            </p:extLst>
          </p:nvPr>
        </p:nvGraphicFramePr>
        <p:xfrm>
          <a:off x="268497" y="550782"/>
          <a:ext cx="10471924" cy="60596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471924">
                  <a:extLst>
                    <a:ext uri="{9D8B030D-6E8A-4147-A177-3AD203B41FA5}">
                      <a16:colId xmlns:a16="http://schemas.microsoft.com/office/drawing/2014/main" val="2789461706"/>
                    </a:ext>
                  </a:extLst>
                </a:gridCol>
              </a:tblGrid>
              <a:tr h="91589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Political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Brexit exposed the employees to loss of jobs.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 taxation within the country.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Good relationships with other countries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(Weeks, 2018).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048" marR="54048" marT="0" marB="0"/>
                </a:tc>
                <a:extLst>
                  <a:ext uri="{0D108BD9-81ED-4DB2-BD59-A6C34878D82A}">
                    <a16:rowId xmlns:a16="http://schemas.microsoft.com/office/drawing/2014/main" val="2523540510"/>
                  </a:ext>
                </a:extLst>
              </a:tr>
              <a:tr h="91232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Economical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Loss of jobs created a challenge in handling life.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Covid-19 created a challenge in the abilities of the employees to earn and work longer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(Hussain and Singh, 2013).</a:t>
                      </a:r>
                    </a:p>
                  </a:txBody>
                  <a:tcPr marL="54048" marR="54048" marT="0" marB="0"/>
                </a:tc>
                <a:extLst>
                  <a:ext uri="{0D108BD9-81ED-4DB2-BD59-A6C34878D82A}">
                    <a16:rowId xmlns:a16="http://schemas.microsoft.com/office/drawing/2014/main" val="1831846489"/>
                  </a:ext>
                </a:extLst>
              </a:tr>
              <a:tr h="68053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Social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Decrease in employment opportunities.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Accommodative environment for different cultural backgrounds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(Richards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Paskov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2016).</a:t>
                      </a:r>
                    </a:p>
                  </a:txBody>
                  <a:tcPr marL="54048" marR="54048" marT="0" marB="0"/>
                </a:tc>
                <a:extLst>
                  <a:ext uri="{0D108BD9-81ED-4DB2-BD59-A6C34878D82A}">
                    <a16:rowId xmlns:a16="http://schemas.microsoft.com/office/drawing/2014/main" val="311199727"/>
                  </a:ext>
                </a:extLst>
              </a:tr>
              <a:tr h="68053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Technological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Highly innovative environment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More comfortable working space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(Van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Stel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et al., 2014). </a:t>
                      </a:r>
                    </a:p>
                  </a:txBody>
                  <a:tcPr marL="54048" marR="54048" marT="0" marB="0"/>
                </a:tc>
                <a:extLst>
                  <a:ext uri="{0D108BD9-81ED-4DB2-BD59-A6C34878D82A}">
                    <a16:rowId xmlns:a16="http://schemas.microsoft.com/office/drawing/2014/main" val="2002128814"/>
                  </a:ext>
                </a:extLst>
              </a:tr>
              <a:tr h="91232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Environmental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Constant change and need to remain updated into the new trends in environmental conservation.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More people employed into the area of environmental conservation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(Shan, and Wang, 2019).</a:t>
                      </a:r>
                    </a:p>
                  </a:txBody>
                  <a:tcPr marL="54048" marR="54048" marT="0" marB="0"/>
                </a:tc>
                <a:extLst>
                  <a:ext uri="{0D108BD9-81ED-4DB2-BD59-A6C34878D82A}">
                    <a16:rowId xmlns:a16="http://schemas.microsoft.com/office/drawing/2014/main" val="1795028250"/>
                  </a:ext>
                </a:extLst>
              </a:tr>
              <a:tr h="68409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Legal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Brexit contributed to the change in laws in the environment.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Many laws for the immigrant employees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(Benjamin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Nisim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2012).</a:t>
                      </a:r>
                    </a:p>
                  </a:txBody>
                  <a:tcPr marL="54048" marR="54048" marT="0" marB="0"/>
                </a:tc>
                <a:extLst>
                  <a:ext uri="{0D108BD9-81ED-4DB2-BD59-A6C34878D82A}">
                    <a16:rowId xmlns:a16="http://schemas.microsoft.com/office/drawing/2014/main" val="241940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233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F663F-B4D2-4855-AEE9-013B1D442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564676"/>
            <a:ext cx="9603275" cy="1049235"/>
          </a:xfrm>
        </p:spPr>
        <p:txBody>
          <a:bodyPr>
            <a:noAutofit/>
          </a:bodyPr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Solutions to work-related stress</a:t>
            </a:r>
            <a:r>
              <a:rPr lang="en-GB" sz="4800" b="1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4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B700B-7262-40AD-9D63-87DF31667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Some of the possible solutions include: </a:t>
            </a:r>
          </a:p>
          <a:p>
            <a:r>
              <a:rPr lang="en-GB" dirty="0"/>
              <a:t>Employee training to create more awareness and remain competent. </a:t>
            </a:r>
          </a:p>
          <a:p>
            <a:r>
              <a:rPr lang="en-GB" dirty="0"/>
              <a:t>Creating a psychological department. </a:t>
            </a:r>
          </a:p>
          <a:p>
            <a:r>
              <a:rPr lang="en-GB" dirty="0"/>
              <a:t>Having coping strategies for the employees and personal use. </a:t>
            </a:r>
          </a:p>
          <a:p>
            <a:r>
              <a:rPr lang="en-GB" dirty="0"/>
              <a:t>Regular debriefing for the workers to help them in dealing with their issues </a:t>
            </a:r>
            <a:r>
              <a:rPr lang="en-GB" sz="1800" dirty="0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Roeser</a:t>
            </a:r>
            <a:r>
              <a:rPr lang="en-GB" sz="1800" dirty="0">
                <a:solidFill>
                  <a:srgbClr val="0E101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2013).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523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27DFE-034F-414F-95ED-67AC02873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57CFB-E0B9-4643-8FEB-29C6B94E98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High level of employment opportunities occur in the United Kingdom.</a:t>
            </a:r>
          </a:p>
          <a:p>
            <a:r>
              <a:rPr lang="en-US" dirty="0"/>
              <a:t>Some of the stress experienced is linked to financial stress. </a:t>
            </a:r>
          </a:p>
          <a:p>
            <a:r>
              <a:rPr lang="en-US" dirty="0"/>
              <a:t>The pestle analysis shows there is high pressure from issues such as Brexit. </a:t>
            </a:r>
          </a:p>
          <a:p>
            <a:r>
              <a:rPr lang="en-GB" dirty="0"/>
              <a:t>Some of the solutions include the use of a psychological department which enhances the policy creation and development in an company. </a:t>
            </a:r>
          </a:p>
          <a:p>
            <a:r>
              <a:rPr lang="en-GB" dirty="0"/>
              <a:t>Debriefing will also help in controlling the levels of stress by the worker. </a:t>
            </a:r>
          </a:p>
        </p:txBody>
      </p:sp>
    </p:spTree>
    <p:extLst>
      <p:ext uri="{BB962C8B-B14F-4D97-AF65-F5344CB8AC3E}">
        <p14:creationId xmlns:p14="http://schemas.microsoft.com/office/powerpoint/2010/main" val="718588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15152-B2DE-4673-8CD0-A04E2A8A2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936" y="187377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C00000"/>
                </a:solidFill>
              </a:rPr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BBF0-74E5-49D2-8B5A-B0445F398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672" y="850158"/>
            <a:ext cx="10370127" cy="5573012"/>
          </a:xfrm>
        </p:spPr>
        <p:txBody>
          <a:bodyPr>
            <a:normAutofit fontScale="85000" lnSpcReduction="20000"/>
          </a:bodyPr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Amoako, E.P.,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Gyamfi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O.A., Emmanuel, A.K. and David, B., 2017. The effect of occupational stress on job performance 	at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Aspet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A. 	company limited.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Journal of Arts, Humanities and Social Sciences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pp.1-17.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Benjamin, O.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Nisim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2012. The Illegal as Normative: Employment Practices of Cleaning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Hassard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Teoh, K.R.,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Visockaite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and Cox, T., 2018. The cost of work-related stress to society: A systematic 	review.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occupational health psychology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p.1.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Hussain, Z. and Singh, J., 2013. A study of consumer attitudes and behaviour towards sustainability in Bradford, UK: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	economical 	and environmentally sustainable opportunity. In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Sustainability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(pp. 115-156). Springer, Berlin, Heidelberg.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Khamisa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Oldenburg, B.,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Peltzer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and Ilic, D., 2015. Work related stress, burnout, job satisfaction and general health of 	nurses.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pp.652-666.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Richards, L.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Paskov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2016. Social class, employment status and inequality in psychological well-being in the UK: Cross-	sectional and fixed effects analyses over two decades.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 &amp; 	Medicine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pp.45-	53.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Roeser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R.W.,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Schonert-Reichl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K.A., Jha, A., Cullen, M., Wallace, L., Wilensky, R.,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Oberle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Thomson, K., Taylor, C. and 	Harrison, J., 	2013. Mindfulness training and reductions in teacher stress and burnout: Results 	from two 	randomized, waitlist-	control field trials.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educational psychology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p.787.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Shan, W. and Wang, J., 2019. The effect of environmental performance on employment: Evidence from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china’s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manufacturing industries.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(12), p.2232.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Millán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J.M. and Román, C., 2014. Investigating the Impact of the technological environment on survival chances of 	employer entrepreneurs.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Business economics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pp.839-855.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Weeks, D., 2018. Doing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derad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an analysis of the UK system.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Studies in Conflict &amp; Terrorism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(7), pp.523-540.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77357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66</TotalTime>
  <Words>1142</Words>
  <Application>Microsoft Office PowerPoint</Application>
  <PresentationFormat>Widescreen</PresentationFormat>
  <Paragraphs>75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Gallery</vt:lpstr>
      <vt:lpstr>WORK RELATED STRESS</vt:lpstr>
      <vt:lpstr>Introduction </vt:lpstr>
      <vt:lpstr>Nature and impact of the problem.</vt:lpstr>
      <vt:lpstr>Causes and effects of Work-related stress</vt:lpstr>
      <vt:lpstr>Effects of work-related stress</vt:lpstr>
      <vt:lpstr>PESTLE ANALYSIS</vt:lpstr>
      <vt:lpstr>Solutions to work-related stress.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RELATED STRESS</dc:title>
  <dc:creator>THIS PC</dc:creator>
  <cp:lastModifiedBy>Vasile Avram (2025899)</cp:lastModifiedBy>
  <cp:revision>50</cp:revision>
  <dcterms:created xsi:type="dcterms:W3CDTF">2021-10-13T12:32:37Z</dcterms:created>
  <dcterms:modified xsi:type="dcterms:W3CDTF">2021-10-27T08:32:54Z</dcterms:modified>
</cp:coreProperties>
</file>