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83" autoAdjust="0"/>
    <p:restoredTop sz="94660"/>
  </p:normalViewPr>
  <p:slideViewPr>
    <p:cSldViewPr snapToGrid="0">
      <p:cViewPr varScale="1">
        <p:scale>
          <a:sx n="98" d="100"/>
          <a:sy n="98" d="100"/>
        </p:scale>
        <p:origin x="110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8403" y="945913"/>
            <a:ext cx="8637073" cy="2618554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28404" y="3564467"/>
            <a:ext cx="8637072" cy="1071095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27124" y="329307"/>
            <a:ext cx="5943668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924392" y="134930"/>
            <a:ext cx="811019" cy="503578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026860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1200"/>
            </a:lvl1pPr>
          </a:lstStyle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24" name="Picture 2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40114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7" y="1756129"/>
            <a:ext cx="8619060" cy="2050065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 hasCustomPrompt="1"/>
          </p:nvPr>
        </p:nvSpPr>
        <p:spPr>
          <a:xfrm>
            <a:off x="1129166" y="3806195"/>
            <a:ext cx="861906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9283566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31052" y="958037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29166" y="2165621"/>
            <a:ext cx="4645152" cy="32938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5606" y="2171769"/>
            <a:ext cx="4645152" cy="32870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369009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66" y="953336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9166" y="2169727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9166" y="2974448"/>
            <a:ext cx="4645152" cy="24938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4337" y="2173181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800" b="0" cap="none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94337" y="2971669"/>
            <a:ext cx="4645152" cy="2487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18" name="Picture 17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624986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14" name="Picture 13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38511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06325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4291" y="952578"/>
            <a:ext cx="3275013" cy="2322176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23334" y="952578"/>
            <a:ext cx="6012470" cy="4505221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4291" y="3274754"/>
            <a:ext cx="3275013" cy="2178918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16" name="Picture 15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6633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tx1">
                    <a:lumMod val="85000"/>
                    <a:lumOff val="15000"/>
                  </a:schemeClr>
                </a:gs>
                <a:gs pos="100000">
                  <a:schemeClr val="tx1">
                    <a:lumMod val="95000"/>
                    <a:lumOff val="5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14300" prst="artDeco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24" y="1129513"/>
            <a:ext cx="5854872" cy="1924208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28247" y="3053721"/>
            <a:ext cx="5846486" cy="2096013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125300" y="5469856"/>
            <a:ext cx="5849605" cy="320123"/>
          </a:xfrm>
        </p:spPr>
        <p:txBody>
          <a:bodyPr/>
          <a:lstStyle>
            <a:lvl1pPr algn="l">
              <a:defRPr/>
            </a:lvl1pPr>
          </a:lstStyle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125300" y="318640"/>
            <a:ext cx="4877818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176794" y="137408"/>
            <a:ext cx="811019" cy="503578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22" name="Picture 21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6" t="474" r="48549" b="36564"/>
          <a:stretch/>
        </p:blipFill>
        <p:spPr>
          <a:xfrm>
            <a:off x="1125460" y="643464"/>
            <a:ext cx="5879592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492562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15" name="Picture 14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15828" b="36435"/>
          <a:stretch/>
        </p:blipFill>
        <p:spPr>
          <a:xfrm>
            <a:off x="1125460" y="643464"/>
            <a:ext cx="9610344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54987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4709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30270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pic>
        <p:nvPicPr>
          <p:cNvPr id="17" name="Picture 16" descr="RedHashing.emf"/>
          <p:cNvPicPr>
            <a:picLocks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15" r="59215" b="36435"/>
          <a:stretch/>
        </p:blipFill>
        <p:spPr>
          <a:xfrm rot="5400000">
            <a:off x="8642279" y="3046916"/>
            <a:ext cx="4663440" cy="1554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6807633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19336"/>
            <a:ext cx="12192000" cy="742950"/>
          </a:xfrm>
          <a:prstGeom prst="rect">
            <a:avLst/>
          </a:prstGeom>
        </p:spPr>
      </p:pic>
      <p:sp>
        <p:nvSpPr>
          <p:cNvPr id="13" name="Rectangle 12"/>
          <p:cNvSpPr/>
          <p:nvPr/>
        </p:nvSpPr>
        <p:spPr>
          <a:xfrm>
            <a:off x="0" y="468769"/>
            <a:ext cx="12192000" cy="56470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  <a:lumMod val="100000"/>
                </a:schemeClr>
              </a:gs>
              <a:gs pos="100000">
                <a:schemeClr val="bg2">
                  <a:lumMod val="95000"/>
                  <a:lumOff val="5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4" name="Straight Connector 13"/>
          <p:cNvCxnSpPr/>
          <p:nvPr/>
        </p:nvCxnSpPr>
        <p:spPr>
          <a:xfrm>
            <a:off x="0" y="6121269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30270" y="953324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30270" y="2171769"/>
            <a:ext cx="9603275" cy="329457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32830" y="330370"/>
            <a:ext cx="251539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54519-587C-44B5-9BB7-6A65D8AEC82E}" type="datetimeFigureOut">
              <a:rPr lang="en-GB" smtClean="0"/>
              <a:t>18/11/2022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30270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18076" y="137408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5413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12458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hyperlink" Target="mailto:2112453@student.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BE6F25-D990-F143-AC69-7B429D90A8D1}"/>
              </a:ext>
            </a:extLst>
          </p:cNvPr>
          <p:cNvSpPr txBox="1"/>
          <p:nvPr/>
        </p:nvSpPr>
        <p:spPr>
          <a:xfrm>
            <a:off x="1250066" y="995423"/>
            <a:ext cx="9676435" cy="44248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&amp; Cultural Awareness</a:t>
            </a:r>
            <a:endParaRPr lang="en-GB" sz="2000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Spanish-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Espanol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BMIH5003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Rodrigo Aguilera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hotel management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b="1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Rodrigo.faguilera@uwtsd.ac.uk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Syeda</a:t>
            </a: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000" dirty="0" err="1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Aklima</a:t>
            </a:r>
            <a:r>
              <a:rPr lang="en-GB" sz="20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Khatun</a:t>
            </a:r>
            <a:endParaRPr lang="en-GB" sz="20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Email: </a:t>
            </a:r>
            <a:r>
              <a:rPr lang="en-GB" sz="18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2112458@student.uwtsd.ac.uk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2112458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63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F233E-5DBD-4AE8-BDD2-FB8CC0E3E2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04" y="1283796"/>
            <a:ext cx="9475672" cy="1573828"/>
          </a:xfrm>
        </p:spPr>
        <p:txBody>
          <a:bodyPr>
            <a:normAutofit fontScale="90000"/>
          </a:bodyPr>
          <a:lstStyle/>
          <a:p>
            <a:r>
              <a:rPr lang="en-GB" sz="5400" dirty="0" err="1">
                <a:solidFill>
                  <a:schemeClr val="accent1">
                    <a:lumMod val="50000"/>
                  </a:schemeClr>
                </a:solidFill>
                <a:latin typeface="Amasis MT Pro Medium" panose="02040604050005020304" pitchFamily="18" charset="0"/>
                <a:cs typeface="Arabic Typesetting" panose="03020402040406030203" pitchFamily="66" charset="-78"/>
              </a:rPr>
              <a:t>Tableros</a:t>
            </a:r>
            <a:r>
              <a:rPr lang="en-GB" sz="5400" dirty="0">
                <a:solidFill>
                  <a:schemeClr val="accent1">
                    <a:lumMod val="50000"/>
                  </a:schemeClr>
                </a:solidFill>
                <a:latin typeface="Amasis MT Pro Medium" panose="02040604050005020304" pitchFamily="18" charset="0"/>
                <a:cs typeface="Arabic Typesetting" panose="03020402040406030203" pitchFamily="66" charset="-78"/>
              </a:rPr>
              <a:t> de </a:t>
            </a:r>
            <a:r>
              <a:rPr lang="en-GB" sz="5400" dirty="0" err="1">
                <a:solidFill>
                  <a:schemeClr val="accent1">
                    <a:lumMod val="50000"/>
                  </a:schemeClr>
                </a:solidFill>
                <a:latin typeface="Amasis MT Pro Medium" panose="02040604050005020304" pitchFamily="18" charset="0"/>
                <a:cs typeface="Arabic Typesetting" panose="03020402040406030203" pitchFamily="66" charset="-78"/>
              </a:rPr>
              <a:t>Precios</a:t>
            </a:r>
            <a:b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Amasis MT Pro Medium" panose="02040604050005020304" pitchFamily="18" charset="0"/>
              </a:rPr>
            </a:br>
            <a:r>
              <a:rPr lang="en-GB" sz="1600" dirty="0" err="1">
                <a:latin typeface="Amasis MT Pro Medium" panose="02040604050005020304" pitchFamily="18" charset="0"/>
                <a:cs typeface="Aharoni" panose="02010803020104030203" pitchFamily="2" charset="-79"/>
              </a:rPr>
              <a:t>D</a:t>
            </a:r>
            <a:r>
              <a:rPr lang="en-GB" sz="1600" i="0" dirty="0" err="1"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irección</a:t>
            </a:r>
            <a:r>
              <a:rPr lang="en-GB" sz="1600" i="0" dirty="0"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 de </a:t>
            </a:r>
            <a:r>
              <a:rPr lang="en-GB" sz="1600" dirty="0" err="1">
                <a:latin typeface="Amasis MT Pro Medium" panose="02040604050005020304" pitchFamily="18" charset="0"/>
                <a:cs typeface="Aharoni" panose="02010803020104030203" pitchFamily="2" charset="-79"/>
              </a:rPr>
              <a:t>C</a:t>
            </a:r>
            <a:r>
              <a:rPr lang="en-GB" sz="1600" i="0" dirty="0" err="1"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orreo</a:t>
            </a:r>
            <a:r>
              <a:rPr lang="en-GB" sz="1600" i="0" dirty="0"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 </a:t>
            </a:r>
            <a:r>
              <a:rPr lang="en-GB" sz="1600" dirty="0" err="1">
                <a:latin typeface="Amasis MT Pro Medium" panose="02040604050005020304" pitchFamily="18" charset="0"/>
                <a:cs typeface="Aharoni" panose="02010803020104030203" pitchFamily="2" charset="-79"/>
              </a:rPr>
              <a:t>E</a:t>
            </a:r>
            <a:r>
              <a:rPr lang="en-GB" sz="1600" i="0" dirty="0" err="1"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lectrónico</a:t>
            </a:r>
            <a:r>
              <a:rPr lang="es-ES" sz="1600" dirty="0">
                <a:latin typeface="Amasis MT Pro Medium" panose="02040604050005020304" pitchFamily="18" charset="0"/>
                <a:cs typeface="Aharoni" panose="02010803020104030203" pitchFamily="2" charset="-79"/>
              </a:rPr>
              <a:t>– </a:t>
            </a:r>
            <a:r>
              <a:rPr lang="en-GB" sz="1600" i="0" strike="noStrike" dirty="0">
                <a:effectLst/>
                <a:latin typeface="Amasis MT Pro Medium" panose="02040604050005020304" pitchFamily="18" charset="0"/>
                <a:cs typeface="Aharoni" panose="02010803020104030203" pitchFamily="2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2112458@student.uwtsd.ac.uk</a:t>
            </a:r>
            <a:br>
              <a:rPr lang="en-GB" sz="1600" i="0" strike="noStrike" dirty="0"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</a:br>
            <a:br>
              <a:rPr lang="es-ES" sz="1600" dirty="0">
                <a:latin typeface="Amasis MT Pro Medium" panose="02040604050005020304" pitchFamily="18" charset="0"/>
                <a:cs typeface="Aharoni" panose="02010803020104030203" pitchFamily="2" charset="-79"/>
              </a:rPr>
            </a:br>
            <a:r>
              <a:rPr lang="en-GB" sz="1600" i="0" dirty="0" err="1"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Teléfono</a:t>
            </a:r>
            <a:r>
              <a:rPr lang="en-GB" sz="1600" i="0" dirty="0"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 +34 912 06 34 10</a:t>
            </a:r>
            <a:br>
              <a:rPr lang="en-GB" sz="6000" dirty="0">
                <a:latin typeface="Amasis MT Pro Medium" panose="02040604050005020304" pitchFamily="18" charset="0"/>
              </a:rPr>
            </a:br>
            <a:endParaRPr lang="en-GB" sz="6000" dirty="0">
              <a:solidFill>
                <a:schemeClr val="accent1">
                  <a:lumMod val="50000"/>
                </a:schemeClr>
              </a:solidFill>
              <a:latin typeface="Amasis MT Pro Medium" panose="02040604050005020304" pitchFamily="18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E7B1EB8-3E82-4CD6-837B-D54A4B1904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5855039"/>
              </p:ext>
            </p:extLst>
          </p:nvPr>
        </p:nvGraphicFramePr>
        <p:xfrm>
          <a:off x="209504" y="2347832"/>
          <a:ext cx="7765453" cy="37490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588484">
                  <a:extLst>
                    <a:ext uri="{9D8B030D-6E8A-4147-A177-3AD203B41FA5}">
                      <a16:colId xmlns:a16="http://schemas.microsoft.com/office/drawing/2014/main" val="3337822088"/>
                    </a:ext>
                  </a:extLst>
                </a:gridCol>
                <a:gridCol w="2875944">
                  <a:extLst>
                    <a:ext uri="{9D8B030D-6E8A-4147-A177-3AD203B41FA5}">
                      <a16:colId xmlns:a16="http://schemas.microsoft.com/office/drawing/2014/main" val="2154138787"/>
                    </a:ext>
                  </a:extLst>
                </a:gridCol>
                <a:gridCol w="2301025">
                  <a:extLst>
                    <a:ext uri="{9D8B030D-6E8A-4147-A177-3AD203B41FA5}">
                      <a16:colId xmlns:a16="http://schemas.microsoft.com/office/drawing/2014/main" val="1663095663"/>
                    </a:ext>
                  </a:extLst>
                </a:gridCol>
              </a:tblGrid>
              <a:tr h="637806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Habitacion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(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Miembro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(No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Miembro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580918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Individual - 1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€39.99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€49.99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8086166"/>
                  </a:ext>
                </a:extLst>
              </a:tr>
              <a:tr h="637806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Individual 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- 2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€44.45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€50.oo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709869"/>
                  </a:ext>
                </a:extLst>
              </a:tr>
              <a:tr h="637806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Individua –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€45.00</a:t>
                      </a:r>
                    </a:p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1938905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Doble 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€60.00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€70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459542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Doble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Lujo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€85.00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€89.89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776570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Doble Suite Junior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€130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€160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4716394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6308534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04A294A9-D9B5-4CCF-9CC6-F5F0979B4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06590306"/>
              </p:ext>
            </p:extLst>
          </p:nvPr>
        </p:nvGraphicFramePr>
        <p:xfrm>
          <a:off x="8067554" y="2347832"/>
          <a:ext cx="3914942" cy="3585171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1365813">
                  <a:extLst>
                    <a:ext uri="{9D8B030D-6E8A-4147-A177-3AD203B41FA5}">
                      <a16:colId xmlns:a16="http://schemas.microsoft.com/office/drawing/2014/main" val="3398192244"/>
                    </a:ext>
                  </a:extLst>
                </a:gridCol>
                <a:gridCol w="1295949">
                  <a:extLst>
                    <a:ext uri="{9D8B030D-6E8A-4147-A177-3AD203B41FA5}">
                      <a16:colId xmlns:a16="http://schemas.microsoft.com/office/drawing/2014/main" val="4195965676"/>
                    </a:ext>
                  </a:extLst>
                </a:gridCol>
                <a:gridCol w="1253180">
                  <a:extLst>
                    <a:ext uri="{9D8B030D-6E8A-4147-A177-3AD203B41FA5}">
                      <a16:colId xmlns:a16="http://schemas.microsoft.com/office/drawing/2014/main" val="266798625"/>
                    </a:ext>
                  </a:extLst>
                </a:gridCol>
              </a:tblGrid>
              <a:tr h="947449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Precios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~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Precios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~No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9813547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Desayuno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€7.00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298959"/>
                  </a:ext>
                </a:extLst>
              </a:tr>
              <a:tr h="62472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€1.50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106748"/>
                  </a:ext>
                </a:extLst>
              </a:tr>
              <a:tr h="781245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€6.99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1820136"/>
                  </a:ext>
                </a:extLst>
              </a:tr>
              <a:tr h="25369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Gimnasio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€8.50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9398870"/>
                  </a:ext>
                </a:extLst>
              </a:tr>
            </a:tbl>
          </a:graphicData>
        </a:graphic>
      </p:graphicFrame>
      <p:pic>
        <p:nvPicPr>
          <p:cNvPr id="9" name="Picture 4" descr="IHG Hotels &amp; Resorts | Book hotels online at 6,000+ destinations worldwide">
            <a:extLst>
              <a:ext uri="{FF2B5EF4-FFF2-40B4-BE49-F238E27FC236}">
                <a16:creationId xmlns:a16="http://schemas.microsoft.com/office/drawing/2014/main" id="{86B10120-CD70-A0C2-62DC-03161370F8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869716"/>
            <a:ext cx="5051093" cy="1350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88222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CDCE0"/>
      </a:lt2>
      <a:accent1>
        <a:srgbClr val="415588"/>
      </a:accent1>
      <a:accent2>
        <a:srgbClr val="4294B6"/>
      </a:accent2>
      <a:accent3>
        <a:srgbClr val="087D7C"/>
      </a:accent3>
      <a:accent4>
        <a:srgbClr val="2CB663"/>
      </a:accent4>
      <a:accent5>
        <a:srgbClr val="DF8822"/>
      </a:accent5>
      <a:accent6>
        <a:srgbClr val="BC410A"/>
      </a:accent6>
      <a:hlink>
        <a:srgbClr val="5977C4"/>
      </a:hlink>
      <a:folHlink>
        <a:srgbClr val="A1A9BF"/>
      </a:folHlink>
    </a:clrScheme>
    <a:fontScheme name="Gallery">
      <a:majorFont>
        <a:latin typeface="Century Gothic" panose="020B0502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  <a:lumMod val="108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E050AC27-895F-4B90-991D-A6818FC89AB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99</TotalTime>
  <Words>151</Words>
  <Application>Microsoft Office PowerPoint</Application>
  <PresentationFormat>Widescreen</PresentationFormat>
  <Paragraphs>47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Amasis MT Pro Medium</vt:lpstr>
      <vt:lpstr>Arial</vt:lpstr>
      <vt:lpstr>Calibri</vt:lpstr>
      <vt:lpstr>Century Gothic</vt:lpstr>
      <vt:lpstr>Gallery</vt:lpstr>
      <vt:lpstr>PowerPoint Presentation</vt:lpstr>
      <vt:lpstr>Tableros de Precios Dirección de Correo Electrónico– 2112458@student.uwtsd.ac.uk  Teléfono +34 912 06 34 10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Tableros de Precios</dc:title>
  <dc:creator>Minha Chowdhury</dc:creator>
  <cp:lastModifiedBy>Syeda Aklima Khatun</cp:lastModifiedBy>
  <cp:revision>7</cp:revision>
  <dcterms:created xsi:type="dcterms:W3CDTF">2022-03-03T19:41:36Z</dcterms:created>
  <dcterms:modified xsi:type="dcterms:W3CDTF">2022-11-18T21:56:24Z</dcterms:modified>
</cp:coreProperties>
</file>