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notesMasterIdLst>
    <p:notesMasterId r:id="rId23"/>
  </p:notesMasterIdLst>
  <p:sldIdLst>
    <p:sldId id="257" r:id="rId2"/>
    <p:sldId id="258" r:id="rId3"/>
    <p:sldId id="259" r:id="rId4"/>
    <p:sldId id="260" r:id="rId5"/>
    <p:sldId id="264" r:id="rId6"/>
    <p:sldId id="263" r:id="rId7"/>
    <p:sldId id="261" r:id="rId8"/>
    <p:sldId id="267" r:id="rId9"/>
    <p:sldId id="278" r:id="rId10"/>
    <p:sldId id="279" r:id="rId11"/>
    <p:sldId id="280" r:id="rId12"/>
    <p:sldId id="262" r:id="rId13"/>
    <p:sldId id="271" r:id="rId14"/>
    <p:sldId id="270" r:id="rId15"/>
    <p:sldId id="275" r:id="rId16"/>
    <p:sldId id="269" r:id="rId17"/>
    <p:sldId id="277" r:id="rId18"/>
    <p:sldId id="276" r:id="rId19"/>
    <p:sldId id="272" r:id="rId20"/>
    <p:sldId id="266" r:id="rId21"/>
    <p:sldId id="27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98B4A9-837B-4B06-B019-AB5CC328208F}" v="8" dt="2023-03-07T11:51:12.5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7" autoAdjust="0"/>
    <p:restoredTop sz="76013" autoAdjust="0"/>
  </p:normalViewPr>
  <p:slideViewPr>
    <p:cSldViewPr snapToGrid="0">
      <p:cViewPr varScale="1">
        <p:scale>
          <a:sx n="48" d="100"/>
          <a:sy n="48" d="100"/>
        </p:scale>
        <p:origin x="862" y="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Greenway" userId="f3007956-5e20-4c5a-987f-cc7f9910f597" providerId="ADAL" clId="{2298B4A9-837B-4B06-B019-AB5CC328208F}"/>
    <pc:docChg chg="undo custSel addSld delSld modSld sldOrd">
      <pc:chgData name="Charlotte Greenway" userId="f3007956-5e20-4c5a-987f-cc7f9910f597" providerId="ADAL" clId="{2298B4A9-837B-4B06-B019-AB5CC328208F}" dt="2023-03-07T12:03:40.413" v="306" actId="47"/>
      <pc:docMkLst>
        <pc:docMk/>
      </pc:docMkLst>
      <pc:sldChg chg="modSp mod">
        <pc:chgData name="Charlotte Greenway" userId="f3007956-5e20-4c5a-987f-cc7f9910f597" providerId="ADAL" clId="{2298B4A9-837B-4B06-B019-AB5CC328208F}" dt="2023-03-07T10:39:24.824" v="9" actId="20577"/>
        <pc:sldMkLst>
          <pc:docMk/>
          <pc:sldMk cId="4043737824" sldId="257"/>
        </pc:sldMkLst>
        <pc:spChg chg="mod">
          <ac:chgData name="Charlotte Greenway" userId="f3007956-5e20-4c5a-987f-cc7f9910f597" providerId="ADAL" clId="{2298B4A9-837B-4B06-B019-AB5CC328208F}" dt="2023-03-07T10:39:24.824" v="9" actId="20577"/>
          <ac:spMkLst>
            <pc:docMk/>
            <pc:sldMk cId="4043737824" sldId="257"/>
            <ac:spMk id="2" creationId="{78FD68DA-43BA-4508-8DE2-BA9BB7B2FA5B}"/>
          </ac:spMkLst>
        </pc:spChg>
      </pc:sldChg>
      <pc:sldChg chg="modSp mod">
        <pc:chgData name="Charlotte Greenway" userId="f3007956-5e20-4c5a-987f-cc7f9910f597" providerId="ADAL" clId="{2298B4A9-837B-4B06-B019-AB5CC328208F}" dt="2023-03-07T10:58:31.896" v="107" actId="20577"/>
        <pc:sldMkLst>
          <pc:docMk/>
          <pc:sldMk cId="486942776" sldId="261"/>
        </pc:sldMkLst>
        <pc:spChg chg="mod">
          <ac:chgData name="Charlotte Greenway" userId="f3007956-5e20-4c5a-987f-cc7f9910f597" providerId="ADAL" clId="{2298B4A9-837B-4B06-B019-AB5CC328208F}" dt="2023-03-07T10:58:31.896" v="107" actId="20577"/>
          <ac:spMkLst>
            <pc:docMk/>
            <pc:sldMk cId="486942776" sldId="261"/>
            <ac:spMk id="3" creationId="{BD1FACC9-14C2-45B1-8EFB-B67A6A0885E1}"/>
          </ac:spMkLst>
        </pc:spChg>
      </pc:sldChg>
      <pc:sldChg chg="modSp mod">
        <pc:chgData name="Charlotte Greenway" userId="f3007956-5e20-4c5a-987f-cc7f9910f597" providerId="ADAL" clId="{2298B4A9-837B-4B06-B019-AB5CC328208F}" dt="2023-03-07T11:50:49.170" v="215" actId="113"/>
        <pc:sldMkLst>
          <pc:docMk/>
          <pc:sldMk cId="2083524667" sldId="262"/>
        </pc:sldMkLst>
        <pc:spChg chg="mod">
          <ac:chgData name="Charlotte Greenway" userId="f3007956-5e20-4c5a-987f-cc7f9910f597" providerId="ADAL" clId="{2298B4A9-837B-4B06-B019-AB5CC328208F}" dt="2023-03-07T11:50:49.170" v="215" actId="113"/>
          <ac:spMkLst>
            <pc:docMk/>
            <pc:sldMk cId="2083524667" sldId="262"/>
            <ac:spMk id="3" creationId="{55A0C98F-4256-487E-90BE-D0F98291CC74}"/>
          </ac:spMkLst>
        </pc:spChg>
      </pc:sldChg>
      <pc:sldChg chg="addSp delSp modSp mod">
        <pc:chgData name="Charlotte Greenway" userId="f3007956-5e20-4c5a-987f-cc7f9910f597" providerId="ADAL" clId="{2298B4A9-837B-4B06-B019-AB5CC328208F}" dt="2023-03-07T11:18:28.106" v="114" actId="14100"/>
        <pc:sldMkLst>
          <pc:docMk/>
          <pc:sldMk cId="1018158943" sldId="266"/>
        </pc:sldMkLst>
        <pc:picChg chg="del mod">
          <ac:chgData name="Charlotte Greenway" userId="f3007956-5e20-4c5a-987f-cc7f9910f597" providerId="ADAL" clId="{2298B4A9-837B-4B06-B019-AB5CC328208F}" dt="2023-03-07T11:11:48.322" v="109" actId="478"/>
          <ac:picMkLst>
            <pc:docMk/>
            <pc:sldMk cId="1018158943" sldId="266"/>
            <ac:picMk id="2" creationId="{49AD7FFE-366C-4699-8EB5-2B4AE31CCF1F}"/>
          </ac:picMkLst>
        </pc:picChg>
        <pc:picChg chg="add mod">
          <ac:chgData name="Charlotte Greenway" userId="f3007956-5e20-4c5a-987f-cc7f9910f597" providerId="ADAL" clId="{2298B4A9-837B-4B06-B019-AB5CC328208F}" dt="2023-03-07T11:18:28.106" v="114" actId="14100"/>
          <ac:picMkLst>
            <pc:docMk/>
            <pc:sldMk cId="1018158943" sldId="266"/>
            <ac:picMk id="4" creationId="{9F995A67-2655-D213-7009-83A366850D63}"/>
          </ac:picMkLst>
        </pc:picChg>
      </pc:sldChg>
      <pc:sldChg chg="del">
        <pc:chgData name="Charlotte Greenway" userId="f3007956-5e20-4c5a-987f-cc7f9910f597" providerId="ADAL" clId="{2298B4A9-837B-4B06-B019-AB5CC328208F}" dt="2023-03-07T12:03:40.413" v="306" actId="47"/>
        <pc:sldMkLst>
          <pc:docMk/>
          <pc:sldMk cId="2316394642" sldId="268"/>
        </pc:sldMkLst>
      </pc:sldChg>
      <pc:sldChg chg="addSp delSp modSp mod">
        <pc:chgData name="Charlotte Greenway" userId="f3007956-5e20-4c5a-987f-cc7f9910f597" providerId="ADAL" clId="{2298B4A9-837B-4B06-B019-AB5CC328208F}" dt="2023-03-07T12:01:34.786" v="303" actId="6549"/>
        <pc:sldMkLst>
          <pc:docMk/>
          <pc:sldMk cId="690128621" sldId="270"/>
        </pc:sldMkLst>
        <pc:spChg chg="mod">
          <ac:chgData name="Charlotte Greenway" userId="f3007956-5e20-4c5a-987f-cc7f9910f597" providerId="ADAL" clId="{2298B4A9-837B-4B06-B019-AB5CC328208F}" dt="2023-03-07T11:53:51.340" v="221" actId="1076"/>
          <ac:spMkLst>
            <pc:docMk/>
            <pc:sldMk cId="690128621" sldId="270"/>
            <ac:spMk id="2" creationId="{810019FA-4954-4CA2-99B6-613E0CCAEBDD}"/>
          </ac:spMkLst>
        </pc:spChg>
        <pc:spChg chg="mod">
          <ac:chgData name="Charlotte Greenway" userId="f3007956-5e20-4c5a-987f-cc7f9910f597" providerId="ADAL" clId="{2298B4A9-837B-4B06-B019-AB5CC328208F}" dt="2023-03-07T12:01:34.786" v="303" actId="6549"/>
          <ac:spMkLst>
            <pc:docMk/>
            <pc:sldMk cId="690128621" sldId="270"/>
            <ac:spMk id="3" creationId="{3FAF1EC2-0707-4371-B1CD-7BE4FE84154E}"/>
          </ac:spMkLst>
        </pc:spChg>
        <pc:spChg chg="add del mod">
          <ac:chgData name="Charlotte Greenway" userId="f3007956-5e20-4c5a-987f-cc7f9910f597" providerId="ADAL" clId="{2298B4A9-837B-4B06-B019-AB5CC328208F}" dt="2023-03-07T12:01:07.440" v="288" actId="478"/>
          <ac:spMkLst>
            <pc:docMk/>
            <pc:sldMk cId="690128621" sldId="270"/>
            <ac:spMk id="5" creationId="{D97D986E-3BC2-D449-5AC2-D2821AF33892}"/>
          </ac:spMkLst>
        </pc:spChg>
      </pc:sldChg>
      <pc:sldChg chg="ord">
        <pc:chgData name="Charlotte Greenway" userId="f3007956-5e20-4c5a-987f-cc7f9910f597" providerId="ADAL" clId="{2298B4A9-837B-4B06-B019-AB5CC328208F}" dt="2023-03-07T12:03:16.856" v="305"/>
        <pc:sldMkLst>
          <pc:docMk/>
          <pc:sldMk cId="2438531907" sldId="275"/>
        </pc:sldMkLst>
      </pc:sldChg>
      <pc:sldChg chg="addSp delSp modSp new mod ord">
        <pc:chgData name="Charlotte Greenway" userId="f3007956-5e20-4c5a-987f-cc7f9910f597" providerId="ADAL" clId="{2298B4A9-837B-4B06-B019-AB5CC328208F}" dt="2023-03-07T11:24:08.549" v="116"/>
        <pc:sldMkLst>
          <pc:docMk/>
          <pc:sldMk cId="524524207" sldId="278"/>
        </pc:sldMkLst>
        <pc:spChg chg="del">
          <ac:chgData name="Charlotte Greenway" userId="f3007956-5e20-4c5a-987f-cc7f9910f597" providerId="ADAL" clId="{2298B4A9-837B-4B06-B019-AB5CC328208F}" dt="2023-03-07T10:48:26.461" v="11" actId="22"/>
          <ac:spMkLst>
            <pc:docMk/>
            <pc:sldMk cId="524524207" sldId="278"/>
            <ac:spMk id="3" creationId="{1E9FAB73-5461-0DBB-6D95-DC074115E3C9}"/>
          </ac:spMkLst>
        </pc:spChg>
        <pc:picChg chg="add mod ord">
          <ac:chgData name="Charlotte Greenway" userId="f3007956-5e20-4c5a-987f-cc7f9910f597" providerId="ADAL" clId="{2298B4A9-837B-4B06-B019-AB5CC328208F}" dt="2023-03-07T10:48:41.215" v="16" actId="14100"/>
          <ac:picMkLst>
            <pc:docMk/>
            <pc:sldMk cId="524524207" sldId="278"/>
            <ac:picMk id="5" creationId="{2EB27A1B-2B42-D229-1976-0BB0C4257640}"/>
          </ac:picMkLst>
        </pc:picChg>
      </pc:sldChg>
      <pc:sldChg chg="addSp delSp modSp new mod">
        <pc:chgData name="Charlotte Greenway" userId="f3007956-5e20-4c5a-987f-cc7f9910f597" providerId="ADAL" clId="{2298B4A9-837B-4B06-B019-AB5CC328208F}" dt="2023-03-07T11:29:29.718" v="131" actId="14100"/>
        <pc:sldMkLst>
          <pc:docMk/>
          <pc:sldMk cId="745122583" sldId="279"/>
        </pc:sldMkLst>
        <pc:spChg chg="del">
          <ac:chgData name="Charlotte Greenway" userId="f3007956-5e20-4c5a-987f-cc7f9910f597" providerId="ADAL" clId="{2298B4A9-837B-4B06-B019-AB5CC328208F}" dt="2023-03-07T11:26:21.707" v="118" actId="22"/>
          <ac:spMkLst>
            <pc:docMk/>
            <pc:sldMk cId="745122583" sldId="279"/>
            <ac:spMk id="3" creationId="{1C083B6E-85B5-50EE-6A5F-CD9FA61DE2EB}"/>
          </ac:spMkLst>
        </pc:spChg>
        <pc:picChg chg="add mod ord">
          <ac:chgData name="Charlotte Greenway" userId="f3007956-5e20-4c5a-987f-cc7f9910f597" providerId="ADAL" clId="{2298B4A9-837B-4B06-B019-AB5CC328208F}" dt="2023-03-07T11:29:25.611" v="130" actId="14100"/>
          <ac:picMkLst>
            <pc:docMk/>
            <pc:sldMk cId="745122583" sldId="279"/>
            <ac:picMk id="5" creationId="{7D388AD7-A76F-CB38-19DE-2F93712F1888}"/>
          </ac:picMkLst>
        </pc:picChg>
        <pc:picChg chg="add mod">
          <ac:chgData name="Charlotte Greenway" userId="f3007956-5e20-4c5a-987f-cc7f9910f597" providerId="ADAL" clId="{2298B4A9-837B-4B06-B019-AB5CC328208F}" dt="2023-03-07T11:29:29.718" v="131" actId="14100"/>
          <ac:picMkLst>
            <pc:docMk/>
            <pc:sldMk cId="745122583" sldId="279"/>
            <ac:picMk id="7" creationId="{DB58C784-ADF7-E01D-3A69-E2344226C284}"/>
          </ac:picMkLst>
        </pc:picChg>
      </pc:sldChg>
      <pc:sldChg chg="addSp delSp modSp new mod">
        <pc:chgData name="Charlotte Greenway" userId="f3007956-5e20-4c5a-987f-cc7f9910f597" providerId="ADAL" clId="{2298B4A9-837B-4B06-B019-AB5CC328208F}" dt="2023-03-07T11:42:40.131" v="213"/>
        <pc:sldMkLst>
          <pc:docMk/>
          <pc:sldMk cId="1428100980" sldId="280"/>
        </pc:sldMkLst>
        <pc:spChg chg="del">
          <ac:chgData name="Charlotte Greenway" userId="f3007956-5e20-4c5a-987f-cc7f9910f597" providerId="ADAL" clId="{2298B4A9-837B-4B06-B019-AB5CC328208F}" dt="2023-03-07T11:33:53.670" v="133" actId="22"/>
          <ac:spMkLst>
            <pc:docMk/>
            <pc:sldMk cId="1428100980" sldId="280"/>
            <ac:spMk id="3" creationId="{9EDF26C8-9E9B-7AC1-2E25-0B9EF02F6E85}"/>
          </ac:spMkLst>
        </pc:spChg>
        <pc:spChg chg="add mod">
          <ac:chgData name="Charlotte Greenway" userId="f3007956-5e20-4c5a-987f-cc7f9910f597" providerId="ADAL" clId="{2298B4A9-837B-4B06-B019-AB5CC328208F}" dt="2023-03-07T11:41:25.999" v="177" actId="255"/>
          <ac:spMkLst>
            <pc:docMk/>
            <pc:sldMk cId="1428100980" sldId="280"/>
            <ac:spMk id="7" creationId="{52E26ECD-89B2-893B-C2BF-D5ED2DBD7304}"/>
          </ac:spMkLst>
        </pc:spChg>
        <pc:spChg chg="add mod">
          <ac:chgData name="Charlotte Greenway" userId="f3007956-5e20-4c5a-987f-cc7f9910f597" providerId="ADAL" clId="{2298B4A9-837B-4B06-B019-AB5CC328208F}" dt="2023-03-07T11:42:40.131" v="213"/>
          <ac:spMkLst>
            <pc:docMk/>
            <pc:sldMk cId="1428100980" sldId="280"/>
            <ac:spMk id="8" creationId="{CFF9534D-9A8C-2C51-2819-A41054CB7F8E}"/>
          </ac:spMkLst>
        </pc:spChg>
        <pc:picChg chg="add mod ord">
          <ac:chgData name="Charlotte Greenway" userId="f3007956-5e20-4c5a-987f-cc7f9910f597" providerId="ADAL" clId="{2298B4A9-837B-4B06-B019-AB5CC328208F}" dt="2023-03-07T11:36:00.716" v="143" actId="14100"/>
          <ac:picMkLst>
            <pc:docMk/>
            <pc:sldMk cId="1428100980" sldId="280"/>
            <ac:picMk id="5" creationId="{94AA29F0-5A47-0B05-E26D-E3A423DB453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67548C-ABF7-4646-81E0-583AE4F8430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2B5C1946-A321-4C1E-8FC2-4F7A4B7FD796}">
      <dgm:prSet/>
      <dgm:spPr/>
      <dgm:t>
        <a:bodyPr/>
        <a:lstStyle/>
        <a:p>
          <a:r>
            <a:rPr lang="en-GB"/>
            <a:t>Interviews</a:t>
          </a:r>
        </a:p>
      </dgm:t>
    </dgm:pt>
    <dgm:pt modelId="{8717A763-287F-4D1D-B672-854215B99B81}" type="parTrans" cxnId="{C4CEFE8D-4644-42F8-9142-BB6295655E96}">
      <dgm:prSet/>
      <dgm:spPr/>
      <dgm:t>
        <a:bodyPr/>
        <a:lstStyle/>
        <a:p>
          <a:endParaRPr lang="en-GB"/>
        </a:p>
      </dgm:t>
    </dgm:pt>
    <dgm:pt modelId="{30FA437D-8B12-4403-80CD-22008F196659}" type="sibTrans" cxnId="{C4CEFE8D-4644-42F8-9142-BB6295655E96}">
      <dgm:prSet/>
      <dgm:spPr/>
      <dgm:t>
        <a:bodyPr/>
        <a:lstStyle/>
        <a:p>
          <a:endParaRPr lang="en-GB"/>
        </a:p>
      </dgm:t>
    </dgm:pt>
    <dgm:pt modelId="{3D9E4E6C-36BC-463C-B1C3-B78777D8CD2F}">
      <dgm:prSet/>
      <dgm:spPr/>
      <dgm:t>
        <a:bodyPr/>
        <a:lstStyle/>
        <a:p>
          <a:r>
            <a:rPr lang="en-GB"/>
            <a:t>Focus groups</a:t>
          </a:r>
        </a:p>
      </dgm:t>
    </dgm:pt>
    <dgm:pt modelId="{FAF7D860-381B-4EE1-87E7-BD83BC1A9950}" type="parTrans" cxnId="{D61D8F1F-B07D-483A-8DD6-B707EC9CD029}">
      <dgm:prSet/>
      <dgm:spPr/>
      <dgm:t>
        <a:bodyPr/>
        <a:lstStyle/>
        <a:p>
          <a:endParaRPr lang="en-GB"/>
        </a:p>
      </dgm:t>
    </dgm:pt>
    <dgm:pt modelId="{42A1BD4B-EE11-4924-851B-0F38FBC57DC4}" type="sibTrans" cxnId="{D61D8F1F-B07D-483A-8DD6-B707EC9CD029}">
      <dgm:prSet/>
      <dgm:spPr/>
      <dgm:t>
        <a:bodyPr/>
        <a:lstStyle/>
        <a:p>
          <a:endParaRPr lang="en-GB"/>
        </a:p>
      </dgm:t>
    </dgm:pt>
    <dgm:pt modelId="{01A1086A-A0AB-4787-8B50-86512DA8A595}">
      <dgm:prSet/>
      <dgm:spPr/>
      <dgm:t>
        <a:bodyPr/>
        <a:lstStyle/>
        <a:p>
          <a:r>
            <a:rPr lang="en-GB"/>
            <a:t>Dairies</a:t>
          </a:r>
        </a:p>
      </dgm:t>
    </dgm:pt>
    <dgm:pt modelId="{64D185D1-7B01-422C-A186-B1EF26DCF8AC}" type="parTrans" cxnId="{FA156F4D-4EE4-4DCE-8EE2-16E69E70C0FF}">
      <dgm:prSet/>
      <dgm:spPr/>
      <dgm:t>
        <a:bodyPr/>
        <a:lstStyle/>
        <a:p>
          <a:endParaRPr lang="en-GB"/>
        </a:p>
      </dgm:t>
    </dgm:pt>
    <dgm:pt modelId="{B088800E-38DB-4620-B04A-1FD575FBC24E}" type="sibTrans" cxnId="{FA156F4D-4EE4-4DCE-8EE2-16E69E70C0FF}">
      <dgm:prSet/>
      <dgm:spPr/>
      <dgm:t>
        <a:bodyPr/>
        <a:lstStyle/>
        <a:p>
          <a:endParaRPr lang="en-GB"/>
        </a:p>
      </dgm:t>
    </dgm:pt>
    <dgm:pt modelId="{E376AB1A-3124-4C92-9830-3D7E62CC2878}">
      <dgm:prSet/>
      <dgm:spPr/>
      <dgm:t>
        <a:bodyPr/>
        <a:lstStyle/>
        <a:p>
          <a:r>
            <a:rPr lang="en-GB"/>
            <a:t>Qualitative surveys</a:t>
          </a:r>
        </a:p>
      </dgm:t>
    </dgm:pt>
    <dgm:pt modelId="{04FA4EDA-E6ED-4B2D-960A-7543A46395A8}" type="parTrans" cxnId="{AF3F1FAD-E039-4D57-89A5-26A5AC8BD68D}">
      <dgm:prSet/>
      <dgm:spPr/>
      <dgm:t>
        <a:bodyPr/>
        <a:lstStyle/>
        <a:p>
          <a:endParaRPr lang="en-GB"/>
        </a:p>
      </dgm:t>
    </dgm:pt>
    <dgm:pt modelId="{EB20CE5D-4883-4B4F-8F07-D237D18B049E}" type="sibTrans" cxnId="{AF3F1FAD-E039-4D57-89A5-26A5AC8BD68D}">
      <dgm:prSet/>
      <dgm:spPr/>
      <dgm:t>
        <a:bodyPr/>
        <a:lstStyle/>
        <a:p>
          <a:endParaRPr lang="en-GB"/>
        </a:p>
      </dgm:t>
    </dgm:pt>
    <dgm:pt modelId="{3347CAC8-8C39-440A-A83F-8DA1E2C279A8}">
      <dgm:prSet/>
      <dgm:spPr/>
      <dgm:t>
        <a:bodyPr/>
        <a:lstStyle/>
        <a:p>
          <a:r>
            <a:rPr lang="en-GB"/>
            <a:t>Secondary sources  newspapers</a:t>
          </a:r>
        </a:p>
      </dgm:t>
    </dgm:pt>
    <dgm:pt modelId="{3FA958FF-E6BC-482B-AEE8-BBB1090D11DB}" type="parTrans" cxnId="{830121C5-2936-45EA-A5E0-4D0AF20F5303}">
      <dgm:prSet/>
      <dgm:spPr/>
      <dgm:t>
        <a:bodyPr/>
        <a:lstStyle/>
        <a:p>
          <a:endParaRPr lang="en-GB"/>
        </a:p>
      </dgm:t>
    </dgm:pt>
    <dgm:pt modelId="{E48C6500-46DA-44FF-B32B-857A4CC1DAFF}" type="sibTrans" cxnId="{830121C5-2936-45EA-A5E0-4D0AF20F5303}">
      <dgm:prSet/>
      <dgm:spPr/>
      <dgm:t>
        <a:bodyPr/>
        <a:lstStyle/>
        <a:p>
          <a:endParaRPr lang="en-GB"/>
        </a:p>
      </dgm:t>
    </dgm:pt>
    <dgm:pt modelId="{3B56E394-6192-495F-9C25-A6B8BA1BD146}" type="pres">
      <dgm:prSet presAssocID="{FB67548C-ABF7-4646-81E0-583AE4F84308}" presName="linear" presStyleCnt="0">
        <dgm:presLayoutVars>
          <dgm:animLvl val="lvl"/>
          <dgm:resizeHandles val="exact"/>
        </dgm:presLayoutVars>
      </dgm:prSet>
      <dgm:spPr/>
    </dgm:pt>
    <dgm:pt modelId="{8C3D2418-E3C7-4367-BC2C-9263AE4D79F0}" type="pres">
      <dgm:prSet presAssocID="{2B5C1946-A321-4C1E-8FC2-4F7A4B7FD796}" presName="parentText" presStyleLbl="node1" presStyleIdx="0" presStyleCnt="5">
        <dgm:presLayoutVars>
          <dgm:chMax val="0"/>
          <dgm:bulletEnabled val="1"/>
        </dgm:presLayoutVars>
      </dgm:prSet>
      <dgm:spPr/>
    </dgm:pt>
    <dgm:pt modelId="{B5F23234-81A8-43D1-AA18-3A4433F2AE31}" type="pres">
      <dgm:prSet presAssocID="{30FA437D-8B12-4403-80CD-22008F196659}" presName="spacer" presStyleCnt="0"/>
      <dgm:spPr/>
    </dgm:pt>
    <dgm:pt modelId="{8BEF350C-DD8C-4843-AA69-A7F70E7DBC97}" type="pres">
      <dgm:prSet presAssocID="{3D9E4E6C-36BC-463C-B1C3-B78777D8CD2F}" presName="parentText" presStyleLbl="node1" presStyleIdx="1" presStyleCnt="5">
        <dgm:presLayoutVars>
          <dgm:chMax val="0"/>
          <dgm:bulletEnabled val="1"/>
        </dgm:presLayoutVars>
      </dgm:prSet>
      <dgm:spPr/>
    </dgm:pt>
    <dgm:pt modelId="{63A9722C-AE7B-48D7-8779-6E961BE999D2}" type="pres">
      <dgm:prSet presAssocID="{42A1BD4B-EE11-4924-851B-0F38FBC57DC4}" presName="spacer" presStyleCnt="0"/>
      <dgm:spPr/>
    </dgm:pt>
    <dgm:pt modelId="{74D719C9-5177-4988-95A5-3A61A8980F69}" type="pres">
      <dgm:prSet presAssocID="{01A1086A-A0AB-4787-8B50-86512DA8A595}" presName="parentText" presStyleLbl="node1" presStyleIdx="2" presStyleCnt="5">
        <dgm:presLayoutVars>
          <dgm:chMax val="0"/>
          <dgm:bulletEnabled val="1"/>
        </dgm:presLayoutVars>
      </dgm:prSet>
      <dgm:spPr/>
    </dgm:pt>
    <dgm:pt modelId="{E57B7C63-E213-4933-83D2-08113645CAEE}" type="pres">
      <dgm:prSet presAssocID="{B088800E-38DB-4620-B04A-1FD575FBC24E}" presName="spacer" presStyleCnt="0"/>
      <dgm:spPr/>
    </dgm:pt>
    <dgm:pt modelId="{A56E6C2B-26A0-4AD2-949C-B0DA34212CAA}" type="pres">
      <dgm:prSet presAssocID="{E376AB1A-3124-4C92-9830-3D7E62CC2878}" presName="parentText" presStyleLbl="node1" presStyleIdx="3" presStyleCnt="5">
        <dgm:presLayoutVars>
          <dgm:chMax val="0"/>
          <dgm:bulletEnabled val="1"/>
        </dgm:presLayoutVars>
      </dgm:prSet>
      <dgm:spPr/>
    </dgm:pt>
    <dgm:pt modelId="{B80C61F8-C8E7-4993-AF37-C9BC8B85EAC8}" type="pres">
      <dgm:prSet presAssocID="{EB20CE5D-4883-4B4F-8F07-D237D18B049E}" presName="spacer" presStyleCnt="0"/>
      <dgm:spPr/>
    </dgm:pt>
    <dgm:pt modelId="{D0CA3BB7-BE3E-4FD1-AD69-F933608823E1}" type="pres">
      <dgm:prSet presAssocID="{3347CAC8-8C39-440A-A83F-8DA1E2C279A8}" presName="parentText" presStyleLbl="node1" presStyleIdx="4" presStyleCnt="5">
        <dgm:presLayoutVars>
          <dgm:chMax val="0"/>
          <dgm:bulletEnabled val="1"/>
        </dgm:presLayoutVars>
      </dgm:prSet>
      <dgm:spPr/>
    </dgm:pt>
  </dgm:ptLst>
  <dgm:cxnLst>
    <dgm:cxn modelId="{04047A11-1F18-4F3F-8071-F2DB6E7500A5}" type="presOf" srcId="{3347CAC8-8C39-440A-A83F-8DA1E2C279A8}" destId="{D0CA3BB7-BE3E-4FD1-AD69-F933608823E1}" srcOrd="0" destOrd="0" presId="urn:microsoft.com/office/officeart/2005/8/layout/vList2"/>
    <dgm:cxn modelId="{D61D8F1F-B07D-483A-8DD6-B707EC9CD029}" srcId="{FB67548C-ABF7-4646-81E0-583AE4F84308}" destId="{3D9E4E6C-36BC-463C-B1C3-B78777D8CD2F}" srcOrd="1" destOrd="0" parTransId="{FAF7D860-381B-4EE1-87E7-BD83BC1A9950}" sibTransId="{42A1BD4B-EE11-4924-851B-0F38FBC57DC4}"/>
    <dgm:cxn modelId="{256BF533-19F3-4B62-AFF5-5F1C3E810D5B}" type="presOf" srcId="{2B5C1946-A321-4C1E-8FC2-4F7A4B7FD796}" destId="{8C3D2418-E3C7-4367-BC2C-9263AE4D79F0}" srcOrd="0" destOrd="0" presId="urn:microsoft.com/office/officeart/2005/8/layout/vList2"/>
    <dgm:cxn modelId="{FA156F4D-4EE4-4DCE-8EE2-16E69E70C0FF}" srcId="{FB67548C-ABF7-4646-81E0-583AE4F84308}" destId="{01A1086A-A0AB-4787-8B50-86512DA8A595}" srcOrd="2" destOrd="0" parTransId="{64D185D1-7B01-422C-A186-B1EF26DCF8AC}" sibTransId="{B088800E-38DB-4620-B04A-1FD575FBC24E}"/>
    <dgm:cxn modelId="{C4CEFE8D-4644-42F8-9142-BB6295655E96}" srcId="{FB67548C-ABF7-4646-81E0-583AE4F84308}" destId="{2B5C1946-A321-4C1E-8FC2-4F7A4B7FD796}" srcOrd="0" destOrd="0" parTransId="{8717A763-287F-4D1D-B672-854215B99B81}" sibTransId="{30FA437D-8B12-4403-80CD-22008F196659}"/>
    <dgm:cxn modelId="{4512C39B-E557-43CC-B8F4-C6C39CF29ACD}" type="presOf" srcId="{E376AB1A-3124-4C92-9830-3D7E62CC2878}" destId="{A56E6C2B-26A0-4AD2-949C-B0DA34212CAA}" srcOrd="0" destOrd="0" presId="urn:microsoft.com/office/officeart/2005/8/layout/vList2"/>
    <dgm:cxn modelId="{ACA42BA4-3E53-44F9-8CBF-C8CA3CA05B80}" type="presOf" srcId="{01A1086A-A0AB-4787-8B50-86512DA8A595}" destId="{74D719C9-5177-4988-95A5-3A61A8980F69}" srcOrd="0" destOrd="0" presId="urn:microsoft.com/office/officeart/2005/8/layout/vList2"/>
    <dgm:cxn modelId="{AF3F1FAD-E039-4D57-89A5-26A5AC8BD68D}" srcId="{FB67548C-ABF7-4646-81E0-583AE4F84308}" destId="{E376AB1A-3124-4C92-9830-3D7E62CC2878}" srcOrd="3" destOrd="0" parTransId="{04FA4EDA-E6ED-4B2D-960A-7543A46395A8}" sibTransId="{EB20CE5D-4883-4B4F-8F07-D237D18B049E}"/>
    <dgm:cxn modelId="{830121C5-2936-45EA-A5E0-4D0AF20F5303}" srcId="{FB67548C-ABF7-4646-81E0-583AE4F84308}" destId="{3347CAC8-8C39-440A-A83F-8DA1E2C279A8}" srcOrd="4" destOrd="0" parTransId="{3FA958FF-E6BC-482B-AEE8-BBB1090D11DB}" sibTransId="{E48C6500-46DA-44FF-B32B-857A4CC1DAFF}"/>
    <dgm:cxn modelId="{652AB9D3-0479-4DA2-ACF1-0FB646EB696F}" type="presOf" srcId="{3D9E4E6C-36BC-463C-B1C3-B78777D8CD2F}" destId="{8BEF350C-DD8C-4843-AA69-A7F70E7DBC97}" srcOrd="0" destOrd="0" presId="urn:microsoft.com/office/officeart/2005/8/layout/vList2"/>
    <dgm:cxn modelId="{D0DA7FFE-4933-48AB-9F78-D47A41BF95D6}" type="presOf" srcId="{FB67548C-ABF7-4646-81E0-583AE4F84308}" destId="{3B56E394-6192-495F-9C25-A6B8BA1BD146}" srcOrd="0" destOrd="0" presId="urn:microsoft.com/office/officeart/2005/8/layout/vList2"/>
    <dgm:cxn modelId="{4F6DBAD1-BF2B-49C6-8DF3-26B8EA497EC5}" type="presParOf" srcId="{3B56E394-6192-495F-9C25-A6B8BA1BD146}" destId="{8C3D2418-E3C7-4367-BC2C-9263AE4D79F0}" srcOrd="0" destOrd="0" presId="urn:microsoft.com/office/officeart/2005/8/layout/vList2"/>
    <dgm:cxn modelId="{64920BE2-E557-4AE6-B3C0-7407C41A28B1}" type="presParOf" srcId="{3B56E394-6192-495F-9C25-A6B8BA1BD146}" destId="{B5F23234-81A8-43D1-AA18-3A4433F2AE31}" srcOrd="1" destOrd="0" presId="urn:microsoft.com/office/officeart/2005/8/layout/vList2"/>
    <dgm:cxn modelId="{F8CB1D16-09AB-46B7-A4F0-49B7F218E8D4}" type="presParOf" srcId="{3B56E394-6192-495F-9C25-A6B8BA1BD146}" destId="{8BEF350C-DD8C-4843-AA69-A7F70E7DBC97}" srcOrd="2" destOrd="0" presId="urn:microsoft.com/office/officeart/2005/8/layout/vList2"/>
    <dgm:cxn modelId="{4B29624F-02C1-4EA5-AD11-AFDA4E9FB824}" type="presParOf" srcId="{3B56E394-6192-495F-9C25-A6B8BA1BD146}" destId="{63A9722C-AE7B-48D7-8779-6E961BE999D2}" srcOrd="3" destOrd="0" presId="urn:microsoft.com/office/officeart/2005/8/layout/vList2"/>
    <dgm:cxn modelId="{DC37817D-7516-4B74-A719-07C0D83F9EDC}" type="presParOf" srcId="{3B56E394-6192-495F-9C25-A6B8BA1BD146}" destId="{74D719C9-5177-4988-95A5-3A61A8980F69}" srcOrd="4" destOrd="0" presId="urn:microsoft.com/office/officeart/2005/8/layout/vList2"/>
    <dgm:cxn modelId="{53954C45-3125-4192-B1D1-20C37E454DE6}" type="presParOf" srcId="{3B56E394-6192-495F-9C25-A6B8BA1BD146}" destId="{E57B7C63-E213-4933-83D2-08113645CAEE}" srcOrd="5" destOrd="0" presId="urn:microsoft.com/office/officeart/2005/8/layout/vList2"/>
    <dgm:cxn modelId="{CCFAD4E7-F55E-4C82-8501-0255811DCF3E}" type="presParOf" srcId="{3B56E394-6192-495F-9C25-A6B8BA1BD146}" destId="{A56E6C2B-26A0-4AD2-949C-B0DA34212CAA}" srcOrd="6" destOrd="0" presId="urn:microsoft.com/office/officeart/2005/8/layout/vList2"/>
    <dgm:cxn modelId="{2D0A8F5A-724B-49AC-8ADD-1629827D4EFF}" type="presParOf" srcId="{3B56E394-6192-495F-9C25-A6B8BA1BD146}" destId="{B80C61F8-C8E7-4993-AF37-C9BC8B85EAC8}" srcOrd="7" destOrd="0" presId="urn:microsoft.com/office/officeart/2005/8/layout/vList2"/>
    <dgm:cxn modelId="{D340D46C-4F74-4B4D-9759-A7A38B50F961}" type="presParOf" srcId="{3B56E394-6192-495F-9C25-A6B8BA1BD146}" destId="{D0CA3BB7-BE3E-4FD1-AD69-F933608823E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3D2418-E3C7-4367-BC2C-9263AE4D79F0}">
      <dsp:nvSpPr>
        <dsp:cNvPr id="0" name=""/>
        <dsp:cNvSpPr/>
      </dsp:nvSpPr>
      <dsp:spPr>
        <a:xfrm>
          <a:off x="0" y="6650"/>
          <a:ext cx="1512106" cy="83132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Interviews</a:t>
          </a:r>
        </a:p>
      </dsp:txBody>
      <dsp:txXfrm>
        <a:off x="40582" y="47232"/>
        <a:ext cx="1430942" cy="750157"/>
      </dsp:txXfrm>
    </dsp:sp>
    <dsp:sp modelId="{8BEF350C-DD8C-4843-AA69-A7F70E7DBC97}">
      <dsp:nvSpPr>
        <dsp:cNvPr id="0" name=""/>
        <dsp:cNvSpPr/>
      </dsp:nvSpPr>
      <dsp:spPr>
        <a:xfrm>
          <a:off x="0" y="884052"/>
          <a:ext cx="1512106" cy="83132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Focus groups</a:t>
          </a:r>
        </a:p>
      </dsp:txBody>
      <dsp:txXfrm>
        <a:off x="40582" y="924634"/>
        <a:ext cx="1430942" cy="750157"/>
      </dsp:txXfrm>
    </dsp:sp>
    <dsp:sp modelId="{74D719C9-5177-4988-95A5-3A61A8980F69}">
      <dsp:nvSpPr>
        <dsp:cNvPr id="0" name=""/>
        <dsp:cNvSpPr/>
      </dsp:nvSpPr>
      <dsp:spPr>
        <a:xfrm>
          <a:off x="0" y="1761453"/>
          <a:ext cx="1512106" cy="83132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Dairies</a:t>
          </a:r>
        </a:p>
      </dsp:txBody>
      <dsp:txXfrm>
        <a:off x="40582" y="1802035"/>
        <a:ext cx="1430942" cy="750157"/>
      </dsp:txXfrm>
    </dsp:sp>
    <dsp:sp modelId="{A56E6C2B-26A0-4AD2-949C-B0DA34212CAA}">
      <dsp:nvSpPr>
        <dsp:cNvPr id="0" name=""/>
        <dsp:cNvSpPr/>
      </dsp:nvSpPr>
      <dsp:spPr>
        <a:xfrm>
          <a:off x="0" y="2638855"/>
          <a:ext cx="1512106" cy="83132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Qualitative surveys</a:t>
          </a:r>
        </a:p>
      </dsp:txBody>
      <dsp:txXfrm>
        <a:off x="40582" y="2679437"/>
        <a:ext cx="1430942" cy="750157"/>
      </dsp:txXfrm>
    </dsp:sp>
    <dsp:sp modelId="{D0CA3BB7-BE3E-4FD1-AD69-F933608823E1}">
      <dsp:nvSpPr>
        <dsp:cNvPr id="0" name=""/>
        <dsp:cNvSpPr/>
      </dsp:nvSpPr>
      <dsp:spPr>
        <a:xfrm>
          <a:off x="0" y="3516256"/>
          <a:ext cx="1512106" cy="83132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Secondary sources  newspapers</a:t>
          </a:r>
        </a:p>
      </dsp:txBody>
      <dsp:txXfrm>
        <a:off x="40582" y="3556838"/>
        <a:ext cx="1430942" cy="7501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F55CE5-0918-4455-9E0B-B6C9EF49874D}" type="datetimeFigureOut">
              <a:rPr lang="en-GB" smtClean="0"/>
              <a:t>07/03/2023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981B47-A2E9-47AC-AE1E-2009427791AD}" type="slidenum">
              <a:rPr lang="en-GB" smtClean="0"/>
              <a:t>‹#›</a:t>
            </a:fld>
            <a:endParaRPr lang="en-GB"/>
          </a:p>
        </p:txBody>
      </p:sp>
    </p:spTree>
    <p:extLst>
      <p:ext uri="{BB962C8B-B14F-4D97-AF65-F5344CB8AC3E}">
        <p14:creationId xmlns:p14="http://schemas.microsoft.com/office/powerpoint/2010/main" val="42839723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a methodology refers to a theoretically informed framework such as the examples above.  Methodologies are like package holidays – you select the package not the individual elements of that package – therefore you follow the guidelines and recommendations for particular kinds of research questions and ideal methods of collection.  In contrast TA provides a method – a set of theoretically independent tools for analysing qualitative data.  This means doing TA is like arranging your own holiday you choose which flights you take, where you stay and how you get around.  You decide what theoretical assumptions of your research, what your research question will be, what types of data to collect and how exactly you will implement TA.</a:t>
            </a:r>
          </a:p>
        </p:txBody>
      </p:sp>
      <p:sp>
        <p:nvSpPr>
          <p:cNvPr id="4" name="Slide Number Placeholder 3"/>
          <p:cNvSpPr>
            <a:spLocks noGrp="1"/>
          </p:cNvSpPr>
          <p:nvPr>
            <p:ph type="sldNum" sz="quarter" idx="5"/>
          </p:nvPr>
        </p:nvSpPr>
        <p:spPr/>
        <p:txBody>
          <a:bodyPr/>
          <a:lstStyle/>
          <a:p>
            <a:fld id="{2C981B47-A2E9-47AC-AE1E-2009427791AD}" type="slidenum">
              <a:rPr lang="en-GB" smtClean="0"/>
              <a:t>2</a:t>
            </a:fld>
            <a:endParaRPr lang="en-GB"/>
          </a:p>
        </p:txBody>
      </p:sp>
    </p:spTree>
    <p:extLst>
      <p:ext uri="{BB962C8B-B14F-4D97-AF65-F5344CB8AC3E}">
        <p14:creationId xmlns:p14="http://schemas.microsoft.com/office/powerpoint/2010/main" val="421914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981B47-A2E9-47AC-AE1E-2009427791AD}" type="slidenum">
              <a:rPr lang="en-GB" smtClean="0"/>
              <a:t>3</a:t>
            </a:fld>
            <a:endParaRPr lang="en-GB"/>
          </a:p>
        </p:txBody>
      </p:sp>
    </p:spTree>
    <p:extLst>
      <p:ext uri="{BB962C8B-B14F-4D97-AF65-F5344CB8AC3E}">
        <p14:creationId xmlns:p14="http://schemas.microsoft.com/office/powerpoint/2010/main" val="16544009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981B47-A2E9-47AC-AE1E-2009427791AD}" type="slidenum">
              <a:rPr lang="en-GB" smtClean="0"/>
              <a:t>4</a:t>
            </a:fld>
            <a:endParaRPr lang="en-GB"/>
          </a:p>
        </p:txBody>
      </p:sp>
    </p:spTree>
    <p:extLst>
      <p:ext uri="{BB962C8B-B14F-4D97-AF65-F5344CB8AC3E}">
        <p14:creationId xmlns:p14="http://schemas.microsoft.com/office/powerpoint/2010/main" val="12137968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981B47-A2E9-47AC-AE1E-2009427791AD}" type="slidenum">
              <a:rPr lang="en-GB" smtClean="0"/>
              <a:t>6</a:t>
            </a:fld>
            <a:endParaRPr lang="en-GB"/>
          </a:p>
        </p:txBody>
      </p:sp>
    </p:spTree>
    <p:extLst>
      <p:ext uri="{BB962C8B-B14F-4D97-AF65-F5344CB8AC3E}">
        <p14:creationId xmlns:p14="http://schemas.microsoft.com/office/powerpoint/2010/main" val="7680155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981B47-A2E9-47AC-AE1E-2009427791AD}" type="slidenum">
              <a:rPr lang="en-GB" smtClean="0"/>
              <a:t>10</a:t>
            </a:fld>
            <a:endParaRPr lang="en-GB"/>
          </a:p>
        </p:txBody>
      </p:sp>
    </p:spTree>
    <p:extLst>
      <p:ext uri="{BB962C8B-B14F-4D97-AF65-F5344CB8AC3E}">
        <p14:creationId xmlns:p14="http://schemas.microsoft.com/office/powerpoint/2010/main" val="39334620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981B47-A2E9-47AC-AE1E-2009427791AD}" type="slidenum">
              <a:rPr lang="en-GB" smtClean="0"/>
              <a:t>13</a:t>
            </a:fld>
            <a:endParaRPr lang="en-GB"/>
          </a:p>
        </p:txBody>
      </p:sp>
    </p:spTree>
    <p:extLst>
      <p:ext uri="{BB962C8B-B14F-4D97-AF65-F5344CB8AC3E}">
        <p14:creationId xmlns:p14="http://schemas.microsoft.com/office/powerpoint/2010/main" val="42230570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981B47-A2E9-47AC-AE1E-2009427791AD}" type="slidenum">
              <a:rPr lang="en-GB" smtClean="0"/>
              <a:t>18</a:t>
            </a:fld>
            <a:endParaRPr lang="en-GB"/>
          </a:p>
        </p:txBody>
      </p:sp>
    </p:spTree>
    <p:extLst>
      <p:ext uri="{BB962C8B-B14F-4D97-AF65-F5344CB8AC3E}">
        <p14:creationId xmlns:p14="http://schemas.microsoft.com/office/powerpoint/2010/main" val="38473801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3/7/2023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3/7/2023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3/7/2023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3/7/2023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3/7/2023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3/7/2023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3/7/2023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3/7/2023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3/7/2023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3/7/2023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3/7/2023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3/7/2023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hyperlink" Target="https://uowtsd-my.sharepoint.com/personal/c_greenway_uwtsd_ac_uk/Documents/OldUDrive/TA%20workshop/Coding%20per%20participant.docx"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uowtsd-my.sharepoint.com/personal/c_greenway_uwtsd_ac_uk/Documents/OldUDrive/TA%20workshop/Cluster%20codes.docx"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289754" y="639097"/>
            <a:ext cx="6253317" cy="3686015"/>
          </a:xfrm>
        </p:spPr>
        <p:txBody>
          <a:bodyPr>
            <a:normAutofit/>
          </a:bodyPr>
          <a:lstStyle/>
          <a:p>
            <a:r>
              <a:rPr lang="en-US" sz="8000" dirty="0"/>
              <a:t>Thematic Analysis refresher</a:t>
            </a: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289753" y="4672739"/>
            <a:ext cx="6269347" cy="1021498"/>
          </a:xfrm>
        </p:spPr>
        <p:txBody>
          <a:bodyPr>
            <a:normAutofit/>
          </a:bodyPr>
          <a:lstStyle/>
          <a:p>
            <a:r>
              <a:rPr lang="en-US" sz="2400" dirty="0">
                <a:solidFill>
                  <a:schemeClr val="tx1">
                    <a:lumMod val="85000"/>
                    <a:lumOff val="15000"/>
                  </a:schemeClr>
                </a:solidFill>
              </a:rPr>
              <a:t>Dr charlotte Greenway</a:t>
            </a:r>
          </a:p>
        </p:txBody>
      </p:sp>
      <p:pic>
        <p:nvPicPr>
          <p:cNvPr id="5" name="Picture 4" descr="A picture containing building, sitting, bench, side&#10;&#10;Description automatically generated">
            <a:extLst>
              <a:ext uri="{FF2B5EF4-FFF2-40B4-BE49-F238E27FC236}">
                <a16:creationId xmlns:a16="http://schemas.microsoft.com/office/drawing/2014/main" id="{282CF6DD-7FE8-4063-9551-1B7BBCE92ABE}"/>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 y="1"/>
            <a:ext cx="4635315" cy="6857999"/>
          </a:xfrm>
          <a:prstGeom prst="rect">
            <a:avLst/>
          </a:prstGeom>
        </p:spPr>
      </p:pic>
      <p:cxnSp>
        <p:nvCxnSpPr>
          <p:cNvPr id="24" name="Straight Connector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097280" y="758952"/>
            <a:ext cx="10058400" cy="3892168"/>
          </a:xfrm>
        </p:spPr>
        <p:txBody>
          <a:bodyPr anchor="ctr">
            <a:normAutofit/>
          </a:bodyPr>
          <a:lstStyle/>
          <a:p>
            <a:pPr lvl="0"/>
            <a:r>
              <a:rPr lang="en-US" sz="4800" i="1" dirty="0">
                <a:solidFill>
                  <a:srgbClr val="FFFFFF"/>
                </a:solidFill>
              </a:rPr>
              <a:t>Big Q – method not a methodology like IPA, grounded theory, discourse analysis.</a:t>
            </a: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rmAutofit/>
          </a:bodyPr>
          <a:lstStyle/>
          <a:p>
            <a:r>
              <a:rPr lang="en-US" dirty="0">
                <a:solidFill>
                  <a:srgbClr val="FFFFFF"/>
                </a:solidFill>
              </a:rPr>
              <a:t>Thematic analysis</a:t>
            </a:r>
          </a:p>
        </p:txBody>
      </p:sp>
    </p:spTree>
    <p:extLst>
      <p:ext uri="{BB962C8B-B14F-4D97-AF65-F5344CB8AC3E}">
        <p14:creationId xmlns:p14="http://schemas.microsoft.com/office/powerpoint/2010/main" val="191714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18EBF-D94F-4678-B772-A49B2C0E5C2D}"/>
              </a:ext>
            </a:extLst>
          </p:cNvPr>
          <p:cNvSpPr>
            <a:spLocks noGrp="1"/>
          </p:cNvSpPr>
          <p:nvPr>
            <p:ph type="title"/>
          </p:nvPr>
        </p:nvSpPr>
        <p:spPr>
          <a:xfrm>
            <a:off x="542691" y="223271"/>
            <a:ext cx="10058400" cy="1450757"/>
          </a:xfrm>
        </p:spPr>
        <p:txBody>
          <a:bodyPr/>
          <a:lstStyle/>
          <a:p>
            <a:r>
              <a:rPr lang="en-GB" dirty="0"/>
              <a:t>TA –</a:t>
            </a:r>
            <a:r>
              <a:rPr lang="en-GB" sz="1100" dirty="0"/>
              <a:t> </a:t>
            </a:r>
            <a:r>
              <a:rPr lang="en-GB" dirty="0"/>
              <a:t>flexible -</a:t>
            </a:r>
          </a:p>
        </p:txBody>
      </p:sp>
      <p:graphicFrame>
        <p:nvGraphicFramePr>
          <p:cNvPr id="4" name="Content Placeholder 3">
            <a:extLst>
              <a:ext uri="{FF2B5EF4-FFF2-40B4-BE49-F238E27FC236}">
                <a16:creationId xmlns:a16="http://schemas.microsoft.com/office/drawing/2014/main" id="{930AA7E8-51B5-4807-B49A-D1004E36CFD9}"/>
              </a:ext>
            </a:extLst>
          </p:cNvPr>
          <p:cNvGraphicFramePr>
            <a:graphicFrameLocks noGrp="1"/>
          </p:cNvGraphicFramePr>
          <p:nvPr>
            <p:ph idx="1"/>
            <p:extLst>
              <p:ext uri="{D42A27DB-BD31-4B8C-83A1-F6EECF244321}">
                <p14:modId xmlns:p14="http://schemas.microsoft.com/office/powerpoint/2010/main" val="2026435871"/>
              </p:ext>
            </p:extLst>
          </p:nvPr>
        </p:nvGraphicFramePr>
        <p:xfrm>
          <a:off x="101104" y="1935059"/>
          <a:ext cx="1512106" cy="43542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2570303-9B3F-49E7-85C3-3191A4C10D88}"/>
              </a:ext>
            </a:extLst>
          </p:cNvPr>
          <p:cNvSpPr txBox="1"/>
          <p:nvPr/>
        </p:nvSpPr>
        <p:spPr>
          <a:xfrm>
            <a:off x="4864905" y="865130"/>
            <a:ext cx="4353434" cy="1261884"/>
          </a:xfrm>
          <a:prstGeom prst="rect">
            <a:avLst/>
          </a:prstGeom>
          <a:noFill/>
        </p:spPr>
        <p:txBody>
          <a:bodyPr wrap="square" rtlCol="0">
            <a:spAutoFit/>
          </a:bodyPr>
          <a:lstStyle/>
          <a:p>
            <a:r>
              <a:rPr lang="en-GB" sz="4000" dirty="0"/>
              <a:t>Different forms</a:t>
            </a:r>
          </a:p>
          <a:p>
            <a:endParaRPr lang="en-GB" sz="3600" dirty="0"/>
          </a:p>
        </p:txBody>
      </p:sp>
      <p:sp>
        <p:nvSpPr>
          <p:cNvPr id="6" name="TextBox 5">
            <a:extLst>
              <a:ext uri="{FF2B5EF4-FFF2-40B4-BE49-F238E27FC236}">
                <a16:creationId xmlns:a16="http://schemas.microsoft.com/office/drawing/2014/main" id="{E87726FA-DCD1-4A68-BB58-0A0C5BEC2801}"/>
              </a:ext>
            </a:extLst>
          </p:cNvPr>
          <p:cNvSpPr txBox="1"/>
          <p:nvPr/>
        </p:nvSpPr>
        <p:spPr>
          <a:xfrm>
            <a:off x="1761892" y="2127014"/>
            <a:ext cx="3568391" cy="4131900"/>
          </a:xfrm>
          <a:prstGeom prst="rect">
            <a:avLst/>
          </a:prstGeom>
          <a:noFill/>
          <a:ln>
            <a:solidFill>
              <a:schemeClr val="tx1"/>
            </a:solidFill>
          </a:ln>
        </p:spPr>
        <p:txBody>
          <a:bodyPr wrap="square" rtlCol="0">
            <a:spAutoFit/>
          </a:bodyPr>
          <a:lstStyle/>
          <a:p>
            <a:r>
              <a:rPr lang="en-GB" b="1" dirty="0"/>
              <a:t>Inductive TA</a:t>
            </a:r>
          </a:p>
          <a:p>
            <a:r>
              <a:rPr lang="en-GB" dirty="0"/>
              <a:t>Analysis is grounded in the data, rather than existing theories and concepts – you stay as close as possible to the meanings in their data</a:t>
            </a:r>
          </a:p>
          <a:p>
            <a:endParaRPr lang="en-GB" sz="1050" b="1" dirty="0"/>
          </a:p>
          <a:p>
            <a:r>
              <a:rPr lang="en-GB" b="1" dirty="0"/>
              <a:t>Deductive TA</a:t>
            </a:r>
          </a:p>
          <a:p>
            <a:r>
              <a:rPr lang="en-GB" dirty="0"/>
              <a:t>By contrast, views the data through a theoretical lens so that existing theoretical concepts inform coding and theme development and the analysis moves beyond the obvious meanings in the data.</a:t>
            </a:r>
            <a:endParaRPr lang="en-GB" sz="1100" dirty="0"/>
          </a:p>
        </p:txBody>
      </p:sp>
      <p:sp>
        <p:nvSpPr>
          <p:cNvPr id="7" name="TextBox 6">
            <a:extLst>
              <a:ext uri="{FF2B5EF4-FFF2-40B4-BE49-F238E27FC236}">
                <a16:creationId xmlns:a16="http://schemas.microsoft.com/office/drawing/2014/main" id="{86844498-B843-48BE-8ED0-68C48509EBEE}"/>
              </a:ext>
            </a:extLst>
          </p:cNvPr>
          <p:cNvSpPr txBox="1"/>
          <p:nvPr/>
        </p:nvSpPr>
        <p:spPr>
          <a:xfrm>
            <a:off x="5478965" y="2127015"/>
            <a:ext cx="3568391" cy="4124206"/>
          </a:xfrm>
          <a:prstGeom prst="rect">
            <a:avLst/>
          </a:prstGeom>
          <a:noFill/>
          <a:ln>
            <a:solidFill>
              <a:schemeClr val="tx1"/>
            </a:solidFill>
          </a:ln>
        </p:spPr>
        <p:txBody>
          <a:bodyPr wrap="square" lIns="91440" tIns="45720" rIns="91440" bIns="45720" rtlCol="0" anchor="t">
            <a:spAutoFit/>
          </a:bodyPr>
          <a:lstStyle/>
          <a:p>
            <a:r>
              <a:rPr lang="en-GB" b="1" dirty="0"/>
              <a:t>Semantic TA</a:t>
            </a:r>
          </a:p>
          <a:p>
            <a:r>
              <a:rPr lang="en-GB" dirty="0"/>
              <a:t>Focuses on the surface meaning of the data, the things that are explicitly stated. </a:t>
            </a:r>
          </a:p>
          <a:p>
            <a:endParaRPr lang="en-GB" sz="1000" dirty="0"/>
          </a:p>
          <a:p>
            <a:r>
              <a:rPr lang="en-GB" b="1" dirty="0"/>
              <a:t>Latent TA</a:t>
            </a:r>
          </a:p>
          <a:p>
            <a:r>
              <a:rPr lang="en-GB" dirty="0"/>
              <a:t>Focuses on the meanings that lie under the </a:t>
            </a:r>
            <a:r>
              <a:rPr lang="en-GB"/>
              <a:t>data surface – </a:t>
            </a:r>
            <a:r>
              <a:rPr lang="en-GB" dirty="0"/>
              <a:t>assumptions, frameworks or world-views that underpins semantic meanings. They may not explicitly be communicating – but you interpret their meanings based on previous understandings/literature etc. </a:t>
            </a:r>
          </a:p>
        </p:txBody>
      </p:sp>
      <p:sp>
        <p:nvSpPr>
          <p:cNvPr id="8" name="TextBox 7">
            <a:extLst>
              <a:ext uri="{FF2B5EF4-FFF2-40B4-BE49-F238E27FC236}">
                <a16:creationId xmlns:a16="http://schemas.microsoft.com/office/drawing/2014/main" id="{B0D613E1-4B85-4EA4-8BB6-F60382F43940}"/>
              </a:ext>
            </a:extLst>
          </p:cNvPr>
          <p:cNvSpPr txBox="1"/>
          <p:nvPr/>
        </p:nvSpPr>
        <p:spPr>
          <a:xfrm flipH="1">
            <a:off x="9218339" y="2127015"/>
            <a:ext cx="2765504" cy="3139321"/>
          </a:xfrm>
          <a:prstGeom prst="rect">
            <a:avLst/>
          </a:prstGeom>
          <a:noFill/>
          <a:ln>
            <a:solidFill>
              <a:schemeClr val="tx1"/>
            </a:solidFill>
          </a:ln>
        </p:spPr>
        <p:txBody>
          <a:bodyPr wrap="square" rtlCol="0">
            <a:spAutoFit/>
          </a:bodyPr>
          <a:lstStyle/>
          <a:p>
            <a:r>
              <a:rPr lang="en-GB" b="1" dirty="0"/>
              <a:t>Descriptive TA</a:t>
            </a:r>
          </a:p>
          <a:p>
            <a:r>
              <a:rPr lang="en-GB" dirty="0"/>
              <a:t>Refers to analysis that  primarily  summarises and describes patterned meaning in the data.</a:t>
            </a:r>
          </a:p>
          <a:p>
            <a:endParaRPr lang="en-GB" dirty="0"/>
          </a:p>
          <a:p>
            <a:r>
              <a:rPr lang="en-GB" b="1" dirty="0"/>
              <a:t>Interpretative TA</a:t>
            </a:r>
          </a:p>
          <a:p>
            <a:r>
              <a:rPr lang="en-GB" dirty="0"/>
              <a:t>Goes beyond description to decipher the deeper meanings in the data and interpret their importance.</a:t>
            </a:r>
          </a:p>
        </p:txBody>
      </p:sp>
    </p:spTree>
    <p:extLst>
      <p:ext uri="{BB962C8B-B14F-4D97-AF65-F5344CB8AC3E}">
        <p14:creationId xmlns:p14="http://schemas.microsoft.com/office/powerpoint/2010/main" val="39129378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a:extLst>
              <a:ext uri="{FF2B5EF4-FFF2-40B4-BE49-F238E27FC236}">
                <a16:creationId xmlns:a16="http://schemas.microsoft.com/office/drawing/2014/main" id="{F3BBB4F7-580C-4B81-BD91-BC75FCC1316D}"/>
              </a:ext>
            </a:extLst>
          </p:cNvPr>
          <p:cNvPicPr>
            <a:picLocks noGrp="1" noChangeAspect="1"/>
          </p:cNvPicPr>
          <p:nvPr>
            <p:ph idx="1"/>
          </p:nvPr>
        </p:nvPicPr>
        <p:blipFill>
          <a:blip r:embed="rId3"/>
          <a:stretch>
            <a:fillRect/>
          </a:stretch>
        </p:blipFill>
        <p:spPr>
          <a:xfrm>
            <a:off x="209417" y="424963"/>
            <a:ext cx="8652085" cy="5823167"/>
          </a:xfrm>
        </p:spPr>
      </p:pic>
      <p:sp>
        <p:nvSpPr>
          <p:cNvPr id="14" name="TextBox 13">
            <a:extLst>
              <a:ext uri="{FF2B5EF4-FFF2-40B4-BE49-F238E27FC236}">
                <a16:creationId xmlns:a16="http://schemas.microsoft.com/office/drawing/2014/main" id="{23FDB26C-A3D8-4158-B029-18DE40EC75B3}"/>
              </a:ext>
            </a:extLst>
          </p:cNvPr>
          <p:cNvSpPr txBox="1"/>
          <p:nvPr/>
        </p:nvSpPr>
        <p:spPr>
          <a:xfrm>
            <a:off x="8749990" y="1339331"/>
            <a:ext cx="3092605" cy="400110"/>
          </a:xfrm>
          <a:prstGeom prst="rect">
            <a:avLst/>
          </a:prstGeom>
          <a:noFill/>
        </p:spPr>
        <p:txBody>
          <a:bodyPr wrap="square">
            <a:spAutoFit/>
          </a:bodyPr>
          <a:lstStyle/>
          <a:p>
            <a:r>
              <a:rPr lang="en-GB" sz="2000" dirty="0"/>
              <a:t>Braun and Clarke (2006). </a:t>
            </a:r>
          </a:p>
        </p:txBody>
      </p:sp>
    </p:spTree>
    <p:extLst>
      <p:ext uri="{BB962C8B-B14F-4D97-AF65-F5344CB8AC3E}">
        <p14:creationId xmlns:p14="http://schemas.microsoft.com/office/powerpoint/2010/main" val="850028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BE7BEF-4069-42C9-B8D4-91FD5D9E5329}"/>
              </a:ext>
            </a:extLst>
          </p:cNvPr>
          <p:cNvSpPr>
            <a:spLocks noGrp="1"/>
          </p:cNvSpPr>
          <p:nvPr>
            <p:ph idx="1"/>
          </p:nvPr>
        </p:nvSpPr>
        <p:spPr>
          <a:xfrm>
            <a:off x="1018479" y="4035306"/>
            <a:ext cx="9876690" cy="2171940"/>
          </a:xfrm>
          <a:solidFill>
            <a:schemeClr val="tx2">
              <a:lumMod val="40000"/>
              <a:lumOff val="60000"/>
            </a:schemeClr>
          </a:solidFill>
          <a:ln>
            <a:solidFill>
              <a:schemeClr val="tx2">
                <a:lumMod val="60000"/>
                <a:lumOff val="40000"/>
              </a:schemeClr>
            </a:solidFill>
          </a:ln>
        </p:spPr>
        <p:txBody>
          <a:bodyPr>
            <a:noAutofit/>
          </a:bodyPr>
          <a:lstStyle/>
          <a:p>
            <a:pPr algn="l"/>
            <a:r>
              <a:rPr lang="en-GB" sz="2000" b="0" i="0" u="none" strike="noStrike" baseline="0" dirty="0">
                <a:latin typeface="TimesNewRomanMTStd"/>
              </a:rPr>
              <a:t>Research Questions</a:t>
            </a:r>
          </a:p>
          <a:p>
            <a:pPr algn="l"/>
            <a:r>
              <a:rPr lang="en-GB" sz="2000" dirty="0">
                <a:latin typeface="TimesNewRomanMTStd"/>
              </a:rPr>
              <a:t>1. </a:t>
            </a:r>
            <a:r>
              <a:rPr lang="en-GB" sz="2000" b="0" i="0" u="none" strike="noStrike" baseline="0" dirty="0">
                <a:latin typeface="TimesNewRomanMTStd"/>
              </a:rPr>
              <a:t>How do TAs feel about their role in working with children with ADHD?</a:t>
            </a:r>
          </a:p>
          <a:p>
            <a:pPr algn="l"/>
            <a:r>
              <a:rPr lang="en-GB" sz="2000" b="0" i="0" u="none" strike="noStrike" baseline="0" dirty="0">
                <a:latin typeface="TimesNewRomanMTStd"/>
              </a:rPr>
              <a:t>2. What facilitates TAs in their role in working with children with ADHD?</a:t>
            </a:r>
          </a:p>
          <a:p>
            <a:pPr algn="l"/>
            <a:r>
              <a:rPr lang="en-GB" sz="2000" b="0" i="0" u="none" strike="noStrike" baseline="0" dirty="0">
                <a:latin typeface="TimesNewRomanMTStd"/>
              </a:rPr>
              <a:t>3. What are the barriers that TAs face in their role in working with children with ADHD?</a:t>
            </a:r>
            <a:endParaRPr lang="en-GB" sz="2000" dirty="0"/>
          </a:p>
        </p:txBody>
      </p:sp>
      <p:sp>
        <p:nvSpPr>
          <p:cNvPr id="4" name="Title 1">
            <a:extLst>
              <a:ext uri="{FF2B5EF4-FFF2-40B4-BE49-F238E27FC236}">
                <a16:creationId xmlns:a16="http://schemas.microsoft.com/office/drawing/2014/main" id="{F88D5170-29AE-4BBF-8FA4-F9F39D8F672C}"/>
              </a:ext>
            </a:extLst>
          </p:cNvPr>
          <p:cNvSpPr>
            <a:spLocks noGrp="1"/>
          </p:cNvSpPr>
          <p:nvPr>
            <p:ph type="title"/>
          </p:nvPr>
        </p:nvSpPr>
        <p:spPr>
          <a:xfrm>
            <a:off x="1096963" y="287338"/>
            <a:ext cx="10058400" cy="1449387"/>
          </a:xfrm>
        </p:spPr>
        <p:txBody>
          <a:bodyPr/>
          <a:lstStyle/>
          <a:p>
            <a:r>
              <a:rPr lang="en-GB" dirty="0"/>
              <a:t>Context of my study</a:t>
            </a:r>
          </a:p>
        </p:txBody>
      </p:sp>
      <p:sp>
        <p:nvSpPr>
          <p:cNvPr id="5" name="TextBox 4">
            <a:extLst>
              <a:ext uri="{FF2B5EF4-FFF2-40B4-BE49-F238E27FC236}">
                <a16:creationId xmlns:a16="http://schemas.microsoft.com/office/drawing/2014/main" id="{AD66ECFA-5196-4F6C-857C-DA58E3A3F749}"/>
              </a:ext>
            </a:extLst>
          </p:cNvPr>
          <p:cNvSpPr txBox="1"/>
          <p:nvPr/>
        </p:nvSpPr>
        <p:spPr>
          <a:xfrm>
            <a:off x="1108468" y="2102552"/>
            <a:ext cx="9676834" cy="369332"/>
          </a:xfrm>
          <a:prstGeom prst="rect">
            <a:avLst/>
          </a:prstGeom>
          <a:solidFill>
            <a:schemeClr val="tx2">
              <a:lumMod val="20000"/>
              <a:lumOff val="80000"/>
            </a:schemeClr>
          </a:solidFill>
          <a:ln>
            <a:solidFill>
              <a:schemeClr val="tx2">
                <a:lumMod val="50000"/>
              </a:schemeClr>
            </a:solidFill>
          </a:ln>
        </p:spPr>
        <p:txBody>
          <a:bodyPr wrap="square" rtlCol="0">
            <a:spAutoFit/>
          </a:bodyPr>
          <a:lstStyle/>
          <a:p>
            <a:pPr algn="l"/>
            <a:r>
              <a:rPr lang="en-GB" dirty="0"/>
              <a:t>Interviewed </a:t>
            </a:r>
            <a:r>
              <a:rPr lang="en-GB" dirty="0">
                <a:latin typeface="TimesNewRomanMTStd"/>
              </a:rPr>
              <a:t>15</a:t>
            </a:r>
            <a:r>
              <a:rPr lang="en-GB" b="0" i="0" u="none" strike="noStrike" baseline="0" dirty="0">
                <a:latin typeface="TimesNewRomanMTStd"/>
              </a:rPr>
              <a:t> TAs who work with children with ADHD in mainstream primary schools</a:t>
            </a:r>
            <a:endParaRPr lang="en-GB" dirty="0"/>
          </a:p>
        </p:txBody>
      </p:sp>
      <p:sp>
        <p:nvSpPr>
          <p:cNvPr id="7" name="TextBox 6">
            <a:extLst>
              <a:ext uri="{FF2B5EF4-FFF2-40B4-BE49-F238E27FC236}">
                <a16:creationId xmlns:a16="http://schemas.microsoft.com/office/drawing/2014/main" id="{13D13A6E-F5FB-4C7C-AD78-971514E2F4CA}"/>
              </a:ext>
            </a:extLst>
          </p:cNvPr>
          <p:cNvSpPr txBox="1"/>
          <p:nvPr/>
        </p:nvSpPr>
        <p:spPr>
          <a:xfrm>
            <a:off x="1862680" y="2868489"/>
            <a:ext cx="8021444" cy="646331"/>
          </a:xfrm>
          <a:prstGeom prst="rect">
            <a:avLst/>
          </a:prstGeom>
          <a:solidFill>
            <a:schemeClr val="accent1">
              <a:lumMod val="75000"/>
            </a:schemeClr>
          </a:solidFill>
          <a:ln>
            <a:solidFill>
              <a:schemeClr val="tx1"/>
            </a:solidFill>
          </a:ln>
        </p:spPr>
        <p:txBody>
          <a:bodyPr wrap="square">
            <a:spAutoFit/>
          </a:bodyPr>
          <a:lstStyle/>
          <a:p>
            <a:r>
              <a:rPr lang="en-GB" dirty="0">
                <a:solidFill>
                  <a:schemeClr val="bg1"/>
                </a:solidFill>
              </a:rPr>
              <a:t>The interviews were semi-structured and consisted of seven questions with</a:t>
            </a:r>
          </a:p>
          <a:p>
            <a:r>
              <a:rPr lang="en-GB" dirty="0">
                <a:solidFill>
                  <a:schemeClr val="bg1"/>
                </a:solidFill>
              </a:rPr>
              <a:t>additional probing and prompting questions based on existing literature on ADHD</a:t>
            </a:r>
          </a:p>
        </p:txBody>
      </p:sp>
    </p:spTree>
    <p:extLst>
      <p:ext uri="{BB962C8B-B14F-4D97-AF65-F5344CB8AC3E}">
        <p14:creationId xmlns:p14="http://schemas.microsoft.com/office/powerpoint/2010/main" val="2313197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B5C5E-2D54-4B09-9BED-D635242EFA4E}"/>
              </a:ext>
            </a:extLst>
          </p:cNvPr>
          <p:cNvSpPr>
            <a:spLocks noGrp="1"/>
          </p:cNvSpPr>
          <p:nvPr>
            <p:ph type="title"/>
          </p:nvPr>
        </p:nvSpPr>
        <p:spPr/>
        <p:txBody>
          <a:bodyPr/>
          <a:lstStyle/>
          <a:p>
            <a:r>
              <a:rPr lang="en-GB" dirty="0"/>
              <a:t>Context of my study</a:t>
            </a:r>
          </a:p>
        </p:txBody>
      </p:sp>
      <p:sp>
        <p:nvSpPr>
          <p:cNvPr id="3" name="Content Placeholder 2">
            <a:extLst>
              <a:ext uri="{FF2B5EF4-FFF2-40B4-BE49-F238E27FC236}">
                <a16:creationId xmlns:a16="http://schemas.microsoft.com/office/drawing/2014/main" id="{21BDC37E-D742-4DD5-ABBC-288D81E27926}"/>
              </a:ext>
            </a:extLst>
          </p:cNvPr>
          <p:cNvSpPr>
            <a:spLocks noGrp="1"/>
          </p:cNvSpPr>
          <p:nvPr>
            <p:ph idx="1"/>
          </p:nvPr>
        </p:nvSpPr>
        <p:spPr>
          <a:xfrm>
            <a:off x="81775" y="2088996"/>
            <a:ext cx="11850029" cy="4386146"/>
          </a:xfrm>
          <a:solidFill>
            <a:schemeClr val="tx2">
              <a:lumMod val="20000"/>
              <a:lumOff val="80000"/>
            </a:schemeClr>
          </a:solidFill>
        </p:spPr>
        <p:txBody>
          <a:bodyPr>
            <a:noAutofit/>
          </a:bodyPr>
          <a:lstStyle/>
          <a:p>
            <a:pPr>
              <a:lnSpc>
                <a:spcPct val="100000"/>
              </a:lnSpc>
            </a:pPr>
            <a:r>
              <a:rPr lang="en-GB" sz="2400" b="1" i="1" dirty="0"/>
              <a:t>Interview Questions</a:t>
            </a:r>
          </a:p>
          <a:p>
            <a:pPr>
              <a:lnSpc>
                <a:spcPct val="100000"/>
              </a:lnSpc>
            </a:pPr>
            <a:r>
              <a:rPr lang="en-GB" sz="2000" dirty="0"/>
              <a:t>You all have experience with ADHD in the classroom – do you see any benefits of working with ADHD children? Please give examples  </a:t>
            </a:r>
          </a:p>
          <a:p>
            <a:pPr>
              <a:lnSpc>
                <a:spcPct val="100000"/>
              </a:lnSpc>
            </a:pPr>
            <a:r>
              <a:rPr lang="en-GB" sz="2000" dirty="0"/>
              <a:t>Do you see any disadvantages of working with ADHD children? Please give examples </a:t>
            </a:r>
          </a:p>
          <a:p>
            <a:pPr>
              <a:lnSpc>
                <a:spcPct val="100000"/>
              </a:lnSpc>
            </a:pPr>
            <a:r>
              <a:rPr lang="en-GB" sz="2000" dirty="0"/>
              <a:t>Thinking of your own experiences – do you see any barriers to working with ADHD children? </a:t>
            </a:r>
          </a:p>
          <a:p>
            <a:pPr>
              <a:lnSpc>
                <a:spcPct val="100000"/>
              </a:lnSpc>
            </a:pPr>
            <a:r>
              <a:rPr lang="en-GB" sz="2000" dirty="0"/>
              <a:t>Have your experiences relating to the barriers you discuss changed overtime?  </a:t>
            </a:r>
          </a:p>
          <a:p>
            <a:pPr>
              <a:lnSpc>
                <a:spcPct val="100000"/>
              </a:lnSpc>
            </a:pPr>
            <a:r>
              <a:rPr lang="en-GB" sz="2000" dirty="0"/>
              <a:t>Thinking of your own experiences – do you see any facilitators that help you to work with ADHD children?  </a:t>
            </a:r>
          </a:p>
          <a:p>
            <a:pPr>
              <a:lnSpc>
                <a:spcPct val="100000"/>
              </a:lnSpc>
            </a:pPr>
            <a:r>
              <a:rPr lang="en-GB" sz="2000" dirty="0"/>
              <a:t>Have your experiences relating to the facilitators you discuss changed overtime?  </a:t>
            </a:r>
          </a:p>
          <a:p>
            <a:r>
              <a:rPr lang="en-GB" sz="2000" dirty="0"/>
              <a:t>What impact does working with ADHD children have on you? </a:t>
            </a:r>
          </a:p>
          <a:p>
            <a:endParaRPr lang="en-GB" sz="2000" dirty="0"/>
          </a:p>
        </p:txBody>
      </p:sp>
    </p:spTree>
    <p:extLst>
      <p:ext uri="{BB962C8B-B14F-4D97-AF65-F5344CB8AC3E}">
        <p14:creationId xmlns:p14="http://schemas.microsoft.com/office/powerpoint/2010/main" val="4187703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1E669-10F9-4AB9-A580-663F10D7784A}"/>
              </a:ext>
            </a:extLst>
          </p:cNvPr>
          <p:cNvSpPr>
            <a:spLocks noGrp="1"/>
          </p:cNvSpPr>
          <p:nvPr>
            <p:ph type="title"/>
          </p:nvPr>
        </p:nvSpPr>
        <p:spPr/>
        <p:txBody>
          <a:bodyPr/>
          <a:lstStyle/>
          <a:p>
            <a:r>
              <a:rPr lang="en-GB" dirty="0"/>
              <a:t>What’s next…transcripts and coding</a:t>
            </a:r>
          </a:p>
        </p:txBody>
      </p:sp>
      <p:sp>
        <p:nvSpPr>
          <p:cNvPr id="3" name="Content Placeholder 2">
            <a:extLst>
              <a:ext uri="{FF2B5EF4-FFF2-40B4-BE49-F238E27FC236}">
                <a16:creationId xmlns:a16="http://schemas.microsoft.com/office/drawing/2014/main" id="{BD1FACC9-14C2-45B1-8EFB-B67A6A0885E1}"/>
              </a:ext>
            </a:extLst>
          </p:cNvPr>
          <p:cNvSpPr>
            <a:spLocks noGrp="1"/>
          </p:cNvSpPr>
          <p:nvPr>
            <p:ph idx="1"/>
          </p:nvPr>
        </p:nvSpPr>
        <p:spPr>
          <a:xfrm>
            <a:off x="252760" y="2014655"/>
            <a:ext cx="7077307" cy="4103648"/>
          </a:xfrm>
          <a:solidFill>
            <a:schemeClr val="accent5">
              <a:lumMod val="40000"/>
              <a:lumOff val="60000"/>
            </a:schemeClr>
          </a:solidFill>
        </p:spPr>
        <p:txBody>
          <a:bodyPr>
            <a:normAutofit fontScale="77500" lnSpcReduction="20000"/>
          </a:bodyPr>
          <a:lstStyle/>
          <a:p>
            <a:pPr marL="457200" indent="-457200">
              <a:buAutoNum type="arabicPeriod"/>
            </a:pPr>
            <a:r>
              <a:rPr lang="en-GB" sz="2400" dirty="0"/>
              <a:t>Transcription – 10mins = 1hour</a:t>
            </a:r>
          </a:p>
          <a:p>
            <a:pPr marL="457200" indent="-457200">
              <a:buAutoNum type="arabicPeriod"/>
            </a:pPr>
            <a:r>
              <a:rPr lang="en-GB" sz="2400" dirty="0"/>
              <a:t>Verbatim – add line numbers as you go along (see next slide)</a:t>
            </a:r>
          </a:p>
          <a:p>
            <a:pPr marL="457200" indent="-457200">
              <a:buAutoNum type="arabicPeriod"/>
            </a:pPr>
            <a:r>
              <a:rPr lang="en-GB" sz="2400" dirty="0"/>
              <a:t>First read – just read – then notes (</a:t>
            </a:r>
            <a:r>
              <a:rPr lang="en-GB" sz="2400" b="1" dirty="0"/>
              <a:t>stage 1 - familiarisation</a:t>
            </a:r>
            <a:r>
              <a:rPr lang="en-GB" sz="2400" dirty="0"/>
              <a:t>) </a:t>
            </a:r>
          </a:p>
          <a:p>
            <a:pPr marL="457200" indent="-457200">
              <a:buAutoNum type="arabicPeriod"/>
            </a:pPr>
            <a:r>
              <a:rPr lang="en-GB" sz="2400" dirty="0"/>
              <a:t>Third read – start jotting things down –you need to know your research question/literature (</a:t>
            </a:r>
            <a:r>
              <a:rPr lang="en-GB" sz="2400" b="1" dirty="0"/>
              <a:t>stage 2 - coding</a:t>
            </a:r>
            <a:r>
              <a:rPr lang="en-GB" sz="2400" dirty="0"/>
              <a:t>) – use example</a:t>
            </a:r>
          </a:p>
          <a:p>
            <a:pPr marL="457200" indent="-457200">
              <a:buAutoNum type="arabicPeriod"/>
            </a:pPr>
            <a:r>
              <a:rPr lang="en-GB" sz="2400" dirty="0"/>
              <a:t>Form part of your codes – see transcript</a:t>
            </a:r>
          </a:p>
          <a:p>
            <a:pPr marL="292608" lvl="1" indent="0">
              <a:buNone/>
            </a:pPr>
            <a:r>
              <a:rPr lang="en-GB" sz="2100" dirty="0"/>
              <a:t>   Some latent, interpretative and semantic (this is the best way really –  </a:t>
            </a:r>
          </a:p>
          <a:p>
            <a:pPr marL="292608" lvl="1" indent="0">
              <a:buNone/>
            </a:pPr>
            <a:r>
              <a:rPr lang="en-GB" sz="2100" dirty="0"/>
              <a:t>   mixture).</a:t>
            </a:r>
          </a:p>
          <a:p>
            <a:pPr marL="457200" indent="-457200">
              <a:buAutoNum type="arabicPeriod"/>
            </a:pPr>
            <a:r>
              <a:rPr lang="en-GB" sz="2400" dirty="0"/>
              <a:t>Read again – adding more/amending</a:t>
            </a:r>
          </a:p>
          <a:p>
            <a:pPr marL="457200" indent="-457200">
              <a:buAutoNum type="arabicPeriod"/>
            </a:pPr>
            <a:r>
              <a:rPr lang="en-GB" sz="2400" dirty="0"/>
              <a:t>Create a code list per participant – line numbers – amount of codes (see quick guide)</a:t>
            </a:r>
          </a:p>
          <a:p>
            <a:pPr marL="457200" indent="-457200">
              <a:buAutoNum type="arabicPeriod"/>
            </a:pPr>
            <a:endParaRPr lang="en-GB" dirty="0"/>
          </a:p>
          <a:p>
            <a:pPr marL="292608" lvl="1" indent="0">
              <a:buNone/>
            </a:pPr>
            <a:endParaRPr lang="en-GB" dirty="0"/>
          </a:p>
          <a:p>
            <a:pPr marL="457200" indent="-457200">
              <a:buAutoNum type="arabicPeriod"/>
            </a:pPr>
            <a:endParaRPr lang="en-GB" dirty="0"/>
          </a:p>
          <a:p>
            <a:pPr marL="0" indent="0">
              <a:buNone/>
            </a:pPr>
            <a:endParaRPr lang="en-GB" dirty="0"/>
          </a:p>
        </p:txBody>
      </p:sp>
      <p:sp>
        <p:nvSpPr>
          <p:cNvPr id="4" name="TextBox 3">
            <a:extLst>
              <a:ext uri="{FF2B5EF4-FFF2-40B4-BE49-F238E27FC236}">
                <a16:creationId xmlns:a16="http://schemas.microsoft.com/office/drawing/2014/main" id="{30950DF6-CD82-4601-A419-C5BFCB990064}"/>
              </a:ext>
            </a:extLst>
          </p:cNvPr>
          <p:cNvSpPr txBox="1"/>
          <p:nvPr/>
        </p:nvSpPr>
        <p:spPr>
          <a:xfrm flipH="1">
            <a:off x="7747494" y="3563758"/>
            <a:ext cx="3976154" cy="2554545"/>
          </a:xfrm>
          <a:prstGeom prst="rect">
            <a:avLst/>
          </a:prstGeom>
          <a:solidFill>
            <a:schemeClr val="tx2">
              <a:lumMod val="40000"/>
              <a:lumOff val="60000"/>
            </a:schemeClr>
          </a:solidFill>
        </p:spPr>
        <p:txBody>
          <a:bodyPr wrap="square" rtlCol="0">
            <a:spAutoFit/>
          </a:bodyPr>
          <a:lstStyle/>
          <a:p>
            <a:r>
              <a:rPr lang="en-GB" sz="2000" dirty="0"/>
              <a:t>2. A systematic process of identifying and labelling the relevant features of the data (in relation to the research questions).  Coding is the first step in the process of identifying patterns in the data and because it groups together similar data segments. </a:t>
            </a:r>
          </a:p>
        </p:txBody>
      </p:sp>
      <p:sp>
        <p:nvSpPr>
          <p:cNvPr id="5" name="TextBox 4">
            <a:extLst>
              <a:ext uri="{FF2B5EF4-FFF2-40B4-BE49-F238E27FC236}">
                <a16:creationId xmlns:a16="http://schemas.microsoft.com/office/drawing/2014/main" id="{7A059DBE-E1CE-400E-A195-CD57B11E733C}"/>
              </a:ext>
            </a:extLst>
          </p:cNvPr>
          <p:cNvSpPr txBox="1"/>
          <p:nvPr/>
        </p:nvSpPr>
        <p:spPr>
          <a:xfrm flipH="1">
            <a:off x="7747492" y="2014655"/>
            <a:ext cx="3976152" cy="1477328"/>
          </a:xfrm>
          <a:prstGeom prst="rect">
            <a:avLst/>
          </a:prstGeom>
          <a:solidFill>
            <a:schemeClr val="accent1">
              <a:lumMod val="20000"/>
              <a:lumOff val="80000"/>
            </a:schemeClr>
          </a:solidFill>
        </p:spPr>
        <p:txBody>
          <a:bodyPr wrap="square" rtlCol="0">
            <a:spAutoFit/>
          </a:bodyPr>
          <a:lstStyle/>
          <a:p>
            <a:r>
              <a:rPr lang="en-GB" dirty="0"/>
              <a:t>1. In-depth knowledge of, and engagement with, the data set.  Reading and rereading transcripts, making notes of any an initial analytic observations</a:t>
            </a:r>
          </a:p>
        </p:txBody>
      </p:sp>
    </p:spTree>
    <p:extLst>
      <p:ext uri="{BB962C8B-B14F-4D97-AF65-F5344CB8AC3E}">
        <p14:creationId xmlns:p14="http://schemas.microsoft.com/office/powerpoint/2010/main" val="486942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B82A1-E63B-4DE8-BA71-509C264FDDAC}"/>
              </a:ext>
            </a:extLst>
          </p:cNvPr>
          <p:cNvSpPr>
            <a:spLocks noGrp="1"/>
          </p:cNvSpPr>
          <p:nvPr>
            <p:ph type="title"/>
          </p:nvPr>
        </p:nvSpPr>
        <p:spPr/>
        <p:txBody>
          <a:bodyPr/>
          <a:lstStyle/>
          <a:p>
            <a:r>
              <a:rPr lang="en-GB" dirty="0"/>
              <a:t>You have a go…</a:t>
            </a:r>
          </a:p>
        </p:txBody>
      </p:sp>
      <p:sp>
        <p:nvSpPr>
          <p:cNvPr id="3" name="Content Placeholder 2">
            <a:extLst>
              <a:ext uri="{FF2B5EF4-FFF2-40B4-BE49-F238E27FC236}">
                <a16:creationId xmlns:a16="http://schemas.microsoft.com/office/drawing/2014/main" id="{4915E9B2-E36A-4DC0-89B5-C5E0BF77F84F}"/>
              </a:ext>
            </a:extLst>
          </p:cNvPr>
          <p:cNvSpPr>
            <a:spLocks noGrp="1"/>
          </p:cNvSpPr>
          <p:nvPr>
            <p:ph idx="1"/>
          </p:nvPr>
        </p:nvSpPr>
        <p:spPr>
          <a:solidFill>
            <a:schemeClr val="accent4">
              <a:lumMod val="40000"/>
              <a:lumOff val="60000"/>
            </a:schemeClr>
          </a:solidFill>
        </p:spPr>
        <p:txBody>
          <a:bodyPr>
            <a:normAutofit/>
          </a:bodyPr>
          <a:lstStyle/>
          <a:p>
            <a:r>
              <a:rPr lang="en-GB" sz="2800" dirty="0"/>
              <a:t>Bearing in mind the research questions… how do they feel about their role, facilitators and barriers to their role. </a:t>
            </a:r>
          </a:p>
          <a:p>
            <a:r>
              <a:rPr lang="en-GB" sz="2800" dirty="0"/>
              <a:t>Read the transcript (3) (just read while thinking about the research questions)</a:t>
            </a:r>
          </a:p>
          <a:p>
            <a:r>
              <a:rPr lang="en-GB" sz="2800" dirty="0"/>
              <a:t>Code the transcript – semantic/latent/interpretive </a:t>
            </a:r>
          </a:p>
          <a:p>
            <a:r>
              <a:rPr lang="en-GB" sz="2800" dirty="0"/>
              <a:t>Scribble down on the sheets </a:t>
            </a:r>
          </a:p>
        </p:txBody>
      </p:sp>
    </p:spTree>
    <p:extLst>
      <p:ext uri="{BB962C8B-B14F-4D97-AF65-F5344CB8AC3E}">
        <p14:creationId xmlns:p14="http://schemas.microsoft.com/office/powerpoint/2010/main" val="27727500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A60D0-6749-B3F1-5AEA-205CF6D5160C}"/>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2EB27A1B-2B42-D229-1976-0BB0C4257640}"/>
              </a:ext>
            </a:extLst>
          </p:cNvPr>
          <p:cNvPicPr>
            <a:picLocks noGrp="1" noChangeAspect="1"/>
          </p:cNvPicPr>
          <p:nvPr>
            <p:ph idx="1"/>
          </p:nvPr>
        </p:nvPicPr>
        <p:blipFill>
          <a:blip r:embed="rId2"/>
          <a:stretch>
            <a:fillRect/>
          </a:stretch>
        </p:blipFill>
        <p:spPr>
          <a:xfrm>
            <a:off x="580446" y="163555"/>
            <a:ext cx="10980752" cy="6205439"/>
          </a:xfrm>
        </p:spPr>
      </p:pic>
    </p:spTree>
    <p:extLst>
      <p:ext uri="{BB962C8B-B14F-4D97-AF65-F5344CB8AC3E}">
        <p14:creationId xmlns:p14="http://schemas.microsoft.com/office/powerpoint/2010/main" val="5245242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5CAC8-496D-BE4B-C92E-78BEC2BFA493}"/>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7D388AD7-A76F-CB38-19DE-2F93712F1888}"/>
              </a:ext>
            </a:extLst>
          </p:cNvPr>
          <p:cNvPicPr>
            <a:picLocks noGrp="1" noChangeAspect="1"/>
          </p:cNvPicPr>
          <p:nvPr>
            <p:ph idx="1"/>
          </p:nvPr>
        </p:nvPicPr>
        <p:blipFill>
          <a:blip r:embed="rId3"/>
          <a:stretch>
            <a:fillRect/>
          </a:stretch>
        </p:blipFill>
        <p:spPr>
          <a:xfrm>
            <a:off x="0" y="-26269"/>
            <a:ext cx="6488264" cy="6910538"/>
          </a:xfrm>
        </p:spPr>
      </p:pic>
      <p:pic>
        <p:nvPicPr>
          <p:cNvPr id="7" name="Picture 6">
            <a:extLst>
              <a:ext uri="{FF2B5EF4-FFF2-40B4-BE49-F238E27FC236}">
                <a16:creationId xmlns:a16="http://schemas.microsoft.com/office/drawing/2014/main" id="{DB58C784-ADF7-E01D-3A69-E2344226C284}"/>
              </a:ext>
            </a:extLst>
          </p:cNvPr>
          <p:cNvPicPr>
            <a:picLocks noChangeAspect="1"/>
          </p:cNvPicPr>
          <p:nvPr/>
        </p:nvPicPr>
        <p:blipFill>
          <a:blip r:embed="rId4"/>
          <a:stretch>
            <a:fillRect/>
          </a:stretch>
        </p:blipFill>
        <p:spPr>
          <a:xfrm>
            <a:off x="6400800" y="0"/>
            <a:ext cx="5733155" cy="6858000"/>
          </a:xfrm>
          <a:prstGeom prst="rect">
            <a:avLst/>
          </a:prstGeom>
        </p:spPr>
      </p:pic>
    </p:spTree>
    <p:extLst>
      <p:ext uri="{BB962C8B-B14F-4D97-AF65-F5344CB8AC3E}">
        <p14:creationId xmlns:p14="http://schemas.microsoft.com/office/powerpoint/2010/main" val="7451225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D50FC-BB04-DD32-F0F7-62E1AD137CBF}"/>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94AA29F0-5A47-0B05-E26D-E3A423DB453F}"/>
              </a:ext>
            </a:extLst>
          </p:cNvPr>
          <p:cNvPicPr>
            <a:picLocks noGrp="1" noChangeAspect="1"/>
          </p:cNvPicPr>
          <p:nvPr>
            <p:ph idx="1"/>
          </p:nvPr>
        </p:nvPicPr>
        <p:blipFill>
          <a:blip r:embed="rId2"/>
          <a:stretch>
            <a:fillRect/>
          </a:stretch>
        </p:blipFill>
        <p:spPr>
          <a:xfrm>
            <a:off x="0" y="1"/>
            <a:ext cx="8881607" cy="6858000"/>
          </a:xfrm>
        </p:spPr>
      </p:pic>
      <p:sp>
        <p:nvSpPr>
          <p:cNvPr id="7" name="TextBox 6">
            <a:extLst>
              <a:ext uri="{FF2B5EF4-FFF2-40B4-BE49-F238E27FC236}">
                <a16:creationId xmlns:a16="http://schemas.microsoft.com/office/drawing/2014/main" id="{52E26ECD-89B2-893B-C2BF-D5ED2DBD7304}"/>
              </a:ext>
            </a:extLst>
          </p:cNvPr>
          <p:cNvSpPr txBox="1"/>
          <p:nvPr/>
        </p:nvSpPr>
        <p:spPr>
          <a:xfrm>
            <a:off x="8881607" y="158886"/>
            <a:ext cx="3204376" cy="5062924"/>
          </a:xfrm>
          <a:prstGeom prst="rect">
            <a:avLst/>
          </a:prstGeom>
          <a:solidFill>
            <a:schemeClr val="tx2">
              <a:lumMod val="20000"/>
              <a:lumOff val="80000"/>
            </a:schemeClr>
          </a:solidFill>
        </p:spPr>
        <p:txBody>
          <a:bodyPr wrap="square">
            <a:spAutoFit/>
          </a:bodyPr>
          <a:lstStyle/>
          <a:p>
            <a:r>
              <a:rPr lang="en-GB" sz="1700" dirty="0"/>
              <a:t>You then need to start putting these into themes (based on all the interviews). So from the codes opposite…a theme might be the negative effects of the job (see the codes that created this – stressful, pressure, draining, crying etc), another - positive feelings about their job (codes – rewarding, trusting, making a difference). You keep going through the codes/transcripts, placing the codes into themes. This will take some time – and you will create/get rid of themes/reword etc. – you must understand your overall aim/research question and the transcripts to be able to do this). </a:t>
            </a:r>
          </a:p>
        </p:txBody>
      </p:sp>
      <p:sp>
        <p:nvSpPr>
          <p:cNvPr id="8" name="TextBox 7">
            <a:hlinkClick r:id="rId3"/>
            <a:extLst>
              <a:ext uri="{FF2B5EF4-FFF2-40B4-BE49-F238E27FC236}">
                <a16:creationId xmlns:a16="http://schemas.microsoft.com/office/drawing/2014/main" id="{CFF9534D-9A8C-2C51-2819-A41054CB7F8E}"/>
              </a:ext>
            </a:extLst>
          </p:cNvPr>
          <p:cNvSpPr txBox="1"/>
          <p:nvPr/>
        </p:nvSpPr>
        <p:spPr>
          <a:xfrm flipH="1">
            <a:off x="9270226" y="5597718"/>
            <a:ext cx="2427137" cy="369332"/>
          </a:xfrm>
          <a:prstGeom prst="rect">
            <a:avLst/>
          </a:prstGeom>
          <a:noFill/>
        </p:spPr>
        <p:txBody>
          <a:bodyPr wrap="square" rtlCol="0">
            <a:spAutoFit/>
          </a:bodyPr>
          <a:lstStyle/>
          <a:p>
            <a:r>
              <a:rPr lang="en-GB" dirty="0">
                <a:hlinkClick r:id="rId3"/>
              </a:rPr>
              <a:t>Code per participant </a:t>
            </a:r>
            <a:endParaRPr lang="en-GB" dirty="0"/>
          </a:p>
        </p:txBody>
      </p:sp>
    </p:spTree>
    <p:extLst>
      <p:ext uri="{BB962C8B-B14F-4D97-AF65-F5344CB8AC3E}">
        <p14:creationId xmlns:p14="http://schemas.microsoft.com/office/powerpoint/2010/main" val="14281009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FA1BD-908A-4574-ACD0-CEE99FCB6DB8}"/>
              </a:ext>
            </a:extLst>
          </p:cNvPr>
          <p:cNvSpPr>
            <a:spLocks noGrp="1"/>
          </p:cNvSpPr>
          <p:nvPr>
            <p:ph type="title"/>
          </p:nvPr>
        </p:nvSpPr>
        <p:spPr/>
        <p:txBody>
          <a:bodyPr/>
          <a:lstStyle/>
          <a:p>
            <a:r>
              <a:rPr lang="en-GB" dirty="0"/>
              <a:t>Searching for themes </a:t>
            </a:r>
          </a:p>
        </p:txBody>
      </p:sp>
      <p:sp>
        <p:nvSpPr>
          <p:cNvPr id="3" name="Content Placeholder 2">
            <a:extLst>
              <a:ext uri="{FF2B5EF4-FFF2-40B4-BE49-F238E27FC236}">
                <a16:creationId xmlns:a16="http://schemas.microsoft.com/office/drawing/2014/main" id="{55A0C98F-4256-487E-90BE-D0F98291CC74}"/>
              </a:ext>
            </a:extLst>
          </p:cNvPr>
          <p:cNvSpPr>
            <a:spLocks noGrp="1"/>
          </p:cNvSpPr>
          <p:nvPr>
            <p:ph idx="1"/>
          </p:nvPr>
        </p:nvSpPr>
        <p:spPr>
          <a:xfrm>
            <a:off x="156116" y="1984528"/>
            <a:ext cx="11612136" cy="491043"/>
          </a:xfrm>
        </p:spPr>
        <p:txBody>
          <a:bodyPr>
            <a:noAutofit/>
          </a:bodyPr>
          <a:lstStyle/>
          <a:p>
            <a:r>
              <a:rPr lang="en-GB" sz="2400" b="1" dirty="0">
                <a:hlinkClick r:id="rId2"/>
              </a:rPr>
              <a:t>Cluster together similar codes </a:t>
            </a:r>
            <a:endParaRPr lang="en-GB" sz="2400" b="1" dirty="0"/>
          </a:p>
          <a:p>
            <a:endParaRPr lang="en-GB" sz="1400" b="1" dirty="0"/>
          </a:p>
          <a:p>
            <a:endParaRPr lang="en-GB" sz="1400" dirty="0"/>
          </a:p>
        </p:txBody>
      </p:sp>
      <p:sp>
        <p:nvSpPr>
          <p:cNvPr id="7" name="TextBox 6">
            <a:extLst>
              <a:ext uri="{FF2B5EF4-FFF2-40B4-BE49-F238E27FC236}">
                <a16:creationId xmlns:a16="http://schemas.microsoft.com/office/drawing/2014/main" id="{D13DDD44-88A8-4537-B626-6749DCF9311C}"/>
              </a:ext>
            </a:extLst>
          </p:cNvPr>
          <p:cNvSpPr txBox="1"/>
          <p:nvPr/>
        </p:nvSpPr>
        <p:spPr>
          <a:xfrm>
            <a:off x="5776332" y="2720443"/>
            <a:ext cx="6259553" cy="3577903"/>
          </a:xfrm>
          <a:prstGeom prst="rect">
            <a:avLst/>
          </a:prstGeom>
          <a:solidFill>
            <a:schemeClr val="tx2">
              <a:lumMod val="60000"/>
              <a:lumOff val="40000"/>
            </a:schemeClr>
          </a:solidFill>
        </p:spPr>
        <p:txBody>
          <a:bodyPr wrap="square">
            <a:spAutoFit/>
          </a:bodyPr>
          <a:lstStyle/>
          <a:p>
            <a:pPr marL="457200" indent="-457200">
              <a:buFont typeface="+mj-lt"/>
              <a:buAutoNum type="arabicPeriod" startAt="7"/>
            </a:pPr>
            <a:r>
              <a:rPr lang="en-GB" sz="1900" dirty="0"/>
              <a:t>Belief that those with ADHD are naughty </a:t>
            </a:r>
          </a:p>
          <a:p>
            <a:pPr marL="457200" indent="-457200">
              <a:buFont typeface="+mj-lt"/>
              <a:buAutoNum type="arabicPeriod" startAt="7"/>
            </a:pPr>
            <a:endParaRPr lang="en-GB" sz="1900" dirty="0"/>
          </a:p>
          <a:p>
            <a:pPr marL="457200" indent="-457200">
              <a:buFont typeface="+mj-lt"/>
              <a:buAutoNum type="arabicPeriod" startAt="7"/>
            </a:pPr>
            <a:r>
              <a:rPr lang="en-GB" sz="1900" dirty="0"/>
              <a:t>The stigma of ADHD  </a:t>
            </a:r>
          </a:p>
          <a:p>
            <a:pPr marL="457200" indent="-457200">
              <a:buFont typeface="+mj-lt"/>
              <a:buAutoNum type="arabicPeriod" startAt="7"/>
            </a:pPr>
            <a:endParaRPr lang="en-GB" sz="1050" dirty="0"/>
          </a:p>
          <a:p>
            <a:pPr marL="457200" indent="-457200">
              <a:buFont typeface="+mj-lt"/>
              <a:buAutoNum type="arabicPeriod" startAt="7"/>
            </a:pPr>
            <a:r>
              <a:rPr lang="en-GB" sz="1900" dirty="0"/>
              <a:t>Stigma and exclusion </a:t>
            </a:r>
          </a:p>
          <a:p>
            <a:pPr marL="457200" indent="-457200">
              <a:buFont typeface="+mj-lt"/>
              <a:buAutoNum type="arabicPeriod" startAt="7"/>
            </a:pPr>
            <a:endParaRPr lang="en-GB" sz="1400" dirty="0"/>
          </a:p>
          <a:p>
            <a:pPr marL="457200" indent="-457200">
              <a:buFont typeface="+mj-lt"/>
              <a:buAutoNum type="arabicPeriod" startAt="7"/>
            </a:pPr>
            <a:r>
              <a:rPr lang="en-GB" sz="1900" dirty="0"/>
              <a:t>Concern about negative impact of attitudes on children with ADHD </a:t>
            </a:r>
          </a:p>
          <a:p>
            <a:pPr marL="457200" indent="-457200">
              <a:buFont typeface="+mj-lt"/>
              <a:buAutoNum type="arabicPeriod" startAt="7"/>
            </a:pPr>
            <a:endParaRPr lang="en-GB" sz="1900" dirty="0"/>
          </a:p>
          <a:p>
            <a:pPr marL="457200" indent="-457200">
              <a:buFont typeface="+mj-lt"/>
              <a:buAutoNum type="arabicPeriod" startAt="7"/>
            </a:pPr>
            <a:r>
              <a:rPr lang="en-GB" sz="1900" dirty="0"/>
              <a:t>Parents not acknowledging ADHD exists </a:t>
            </a:r>
          </a:p>
          <a:p>
            <a:pPr marL="457200" indent="-457200">
              <a:buFont typeface="+mj-lt"/>
              <a:buAutoNum type="arabicPeriod" startAt="7"/>
            </a:pPr>
            <a:endParaRPr lang="en-GB" sz="1200" dirty="0"/>
          </a:p>
          <a:p>
            <a:pPr marL="457200" indent="-457200">
              <a:buFont typeface="+mj-lt"/>
              <a:buAutoNum type="arabicPeriod" startAt="7"/>
            </a:pPr>
            <a:r>
              <a:rPr lang="en-GB" sz="1900" dirty="0"/>
              <a:t>Effect of teachers’ negative attitudes on children with ADHD  </a:t>
            </a:r>
          </a:p>
        </p:txBody>
      </p:sp>
      <p:sp>
        <p:nvSpPr>
          <p:cNvPr id="9" name="TextBox 8">
            <a:extLst>
              <a:ext uri="{FF2B5EF4-FFF2-40B4-BE49-F238E27FC236}">
                <a16:creationId xmlns:a16="http://schemas.microsoft.com/office/drawing/2014/main" id="{460442BA-7063-483F-8691-24D8CC0672B1}"/>
              </a:ext>
            </a:extLst>
          </p:cNvPr>
          <p:cNvSpPr txBox="1"/>
          <p:nvPr/>
        </p:nvSpPr>
        <p:spPr>
          <a:xfrm>
            <a:off x="156115" y="2720443"/>
            <a:ext cx="5509075" cy="3600986"/>
          </a:xfrm>
          <a:prstGeom prst="rect">
            <a:avLst/>
          </a:prstGeom>
          <a:solidFill>
            <a:schemeClr val="tx2">
              <a:lumMod val="40000"/>
              <a:lumOff val="60000"/>
            </a:schemeClr>
          </a:solidFill>
        </p:spPr>
        <p:txBody>
          <a:bodyPr wrap="square">
            <a:spAutoFit/>
          </a:bodyPr>
          <a:lstStyle/>
          <a:p>
            <a:pPr marL="457200" indent="-457200">
              <a:buFont typeface="+mj-lt"/>
              <a:buAutoNum type="arabicPeriod"/>
            </a:pPr>
            <a:r>
              <a:rPr lang="en-GB" sz="1900" dirty="0"/>
              <a:t>Negative effect of labelling (naughty) </a:t>
            </a:r>
          </a:p>
          <a:p>
            <a:pPr marL="457200" indent="-457200">
              <a:buFont typeface="+mj-lt"/>
              <a:buAutoNum type="arabicPeriod"/>
            </a:pPr>
            <a:endParaRPr lang="en-GB" sz="1900" dirty="0"/>
          </a:p>
          <a:p>
            <a:pPr marL="457200" indent="-457200">
              <a:buFont typeface="+mj-lt"/>
              <a:buAutoNum type="arabicPeriod"/>
            </a:pPr>
            <a:r>
              <a:rPr lang="en-GB" sz="1900" dirty="0"/>
              <a:t>ADHD perceived as naughty children  </a:t>
            </a:r>
          </a:p>
          <a:p>
            <a:pPr marL="457200" indent="-457200">
              <a:buFont typeface="+mj-lt"/>
              <a:buAutoNum type="arabicPeriod"/>
            </a:pPr>
            <a:endParaRPr lang="en-GB" sz="1900" dirty="0"/>
          </a:p>
          <a:p>
            <a:pPr marL="457200" indent="-457200">
              <a:buFont typeface="+mj-lt"/>
              <a:buAutoNum type="arabicPeriod"/>
            </a:pPr>
            <a:r>
              <a:rPr lang="en-GB" sz="1900" dirty="0"/>
              <a:t>Negative preconceptions of ADHD  </a:t>
            </a:r>
          </a:p>
          <a:p>
            <a:pPr marL="457200" indent="-457200">
              <a:buFont typeface="+mj-lt"/>
              <a:buAutoNum type="arabicPeriod"/>
            </a:pPr>
            <a:endParaRPr lang="en-GB" sz="1900" dirty="0"/>
          </a:p>
          <a:p>
            <a:pPr marL="457200" indent="-457200">
              <a:buFont typeface="+mj-lt"/>
              <a:buAutoNum type="arabicPeriod"/>
            </a:pPr>
            <a:r>
              <a:rPr lang="en-GB" sz="1900" dirty="0"/>
              <a:t>Negative attitudes of teachers towards ADHD  </a:t>
            </a:r>
          </a:p>
          <a:p>
            <a:pPr marL="457200" indent="-457200">
              <a:buFont typeface="+mj-lt"/>
              <a:buAutoNum type="arabicPeriod"/>
            </a:pPr>
            <a:endParaRPr lang="en-GB" sz="1900" dirty="0"/>
          </a:p>
          <a:p>
            <a:pPr marL="457200" indent="-457200">
              <a:buFont typeface="+mj-lt"/>
              <a:buAutoNum type="arabicPeriod"/>
            </a:pPr>
            <a:r>
              <a:rPr lang="en-GB" sz="1900" dirty="0"/>
              <a:t>Teachers encourage exclusion (triggers) </a:t>
            </a:r>
          </a:p>
          <a:p>
            <a:pPr marL="457200" indent="-457200">
              <a:buFont typeface="+mj-lt"/>
              <a:buAutoNum type="arabicPeriod"/>
            </a:pPr>
            <a:endParaRPr lang="en-GB" sz="1900" dirty="0"/>
          </a:p>
          <a:p>
            <a:pPr marL="457200" indent="-457200">
              <a:buFont typeface="+mj-lt"/>
              <a:buAutoNum type="arabicPeriod"/>
            </a:pPr>
            <a:r>
              <a:rPr lang="en-GB" sz="1900" dirty="0"/>
              <a:t>People remember the negative press about ADHD </a:t>
            </a:r>
          </a:p>
        </p:txBody>
      </p:sp>
    </p:spTree>
    <p:extLst>
      <p:ext uri="{BB962C8B-B14F-4D97-AF65-F5344CB8AC3E}">
        <p14:creationId xmlns:p14="http://schemas.microsoft.com/office/powerpoint/2010/main" val="2083524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6FB68-0A2A-427A-8139-2AB70611DF57}"/>
              </a:ext>
            </a:extLst>
          </p:cNvPr>
          <p:cNvSpPr>
            <a:spLocks noGrp="1"/>
          </p:cNvSpPr>
          <p:nvPr>
            <p:ph type="title"/>
          </p:nvPr>
        </p:nvSpPr>
        <p:spPr>
          <a:xfrm>
            <a:off x="1096963" y="279169"/>
            <a:ext cx="10058400" cy="1450757"/>
          </a:xfrm>
        </p:spPr>
        <p:txBody>
          <a:bodyPr/>
          <a:lstStyle/>
          <a:p>
            <a:r>
              <a:rPr lang="en-GB" dirty="0"/>
              <a:t>Refining codes while searching for themes</a:t>
            </a:r>
          </a:p>
        </p:txBody>
      </p:sp>
      <p:sp>
        <p:nvSpPr>
          <p:cNvPr id="4" name="Content Placeholder 3">
            <a:extLst>
              <a:ext uri="{FF2B5EF4-FFF2-40B4-BE49-F238E27FC236}">
                <a16:creationId xmlns:a16="http://schemas.microsoft.com/office/drawing/2014/main" id="{A89D97C9-A08A-4C04-9D3F-B2722A897B34}"/>
              </a:ext>
            </a:extLst>
          </p:cNvPr>
          <p:cNvSpPr txBox="1">
            <a:spLocks noGrp="1"/>
          </p:cNvSpPr>
          <p:nvPr>
            <p:ph idx="1"/>
          </p:nvPr>
        </p:nvSpPr>
        <p:spPr>
          <a:xfrm>
            <a:off x="903675" y="2063595"/>
            <a:ext cx="10058400" cy="5154232"/>
          </a:xfrm>
          <a:prstGeom prst="rect">
            <a:avLst/>
          </a:prstGeom>
          <a:noFill/>
        </p:spPr>
        <p:txBody>
          <a:bodyPr wrap="square">
            <a:spAutoFit/>
          </a:bodyPr>
          <a:lstStyle/>
          <a:p>
            <a:pPr marL="457200" indent="-457200">
              <a:buFont typeface="+mj-lt"/>
              <a:buAutoNum type="arabicPeriod"/>
            </a:pPr>
            <a:r>
              <a:rPr lang="en-GB" sz="2400" dirty="0"/>
              <a:t>Negative effect of labelling </a:t>
            </a:r>
          </a:p>
          <a:p>
            <a:pPr marL="457200" indent="-457200">
              <a:buFont typeface="+mj-lt"/>
              <a:buAutoNum type="arabicPeriod"/>
            </a:pPr>
            <a:r>
              <a:rPr lang="en-GB" sz="2400" dirty="0"/>
              <a:t>ADHD perceived as naughty children  </a:t>
            </a:r>
          </a:p>
          <a:p>
            <a:pPr marL="457200" indent="-457200">
              <a:buFont typeface="+mj-lt"/>
              <a:buAutoNum type="arabicPeriod"/>
            </a:pPr>
            <a:r>
              <a:rPr lang="en-GB" sz="2400" dirty="0"/>
              <a:t>Negative preconceptions of ADHD  </a:t>
            </a:r>
          </a:p>
          <a:p>
            <a:pPr marL="457200" indent="-457200">
              <a:buFont typeface="+mj-lt"/>
              <a:buAutoNum type="arabicPeriod"/>
            </a:pPr>
            <a:r>
              <a:rPr lang="en-GB" sz="2400" dirty="0"/>
              <a:t>Negative attitudes of teachers towards ADHD  </a:t>
            </a:r>
          </a:p>
          <a:p>
            <a:pPr marL="457200" indent="-457200">
              <a:buFont typeface="+mj-lt"/>
              <a:buAutoNum type="arabicPeriod"/>
            </a:pPr>
            <a:r>
              <a:rPr lang="en-GB" sz="2400" dirty="0"/>
              <a:t>Teachers encourage exclusion (triggers) </a:t>
            </a:r>
          </a:p>
          <a:p>
            <a:pPr marL="457200" indent="-457200">
              <a:buFont typeface="+mj-lt"/>
              <a:buAutoNum type="arabicPeriod"/>
            </a:pPr>
            <a:r>
              <a:rPr lang="en-GB" sz="2400" dirty="0"/>
              <a:t>Stigma and exclusion </a:t>
            </a:r>
          </a:p>
          <a:p>
            <a:pPr marL="457200" indent="-457200">
              <a:buFont typeface="+mj-lt"/>
              <a:buAutoNum type="arabicPeriod"/>
            </a:pPr>
            <a:r>
              <a:rPr lang="en-GB" sz="2400" dirty="0"/>
              <a:t>Parents not acknowledging ADHD exists </a:t>
            </a:r>
          </a:p>
          <a:p>
            <a:pPr marL="0" indent="0">
              <a:buNone/>
            </a:pPr>
            <a:endParaRPr lang="en-GB" sz="2400" dirty="0"/>
          </a:p>
          <a:p>
            <a:pPr marL="457200" indent="-457200">
              <a:buFont typeface="+mj-lt"/>
              <a:buAutoNum type="arabicPeriod"/>
            </a:pPr>
            <a:endParaRPr lang="en-GB" sz="2400" dirty="0"/>
          </a:p>
        </p:txBody>
      </p:sp>
    </p:spTree>
    <p:extLst>
      <p:ext uri="{BB962C8B-B14F-4D97-AF65-F5344CB8AC3E}">
        <p14:creationId xmlns:p14="http://schemas.microsoft.com/office/powerpoint/2010/main" val="29138622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019FA-4954-4CA2-99B6-613E0CCAEBDD}"/>
              </a:ext>
            </a:extLst>
          </p:cNvPr>
          <p:cNvSpPr>
            <a:spLocks noGrp="1"/>
          </p:cNvSpPr>
          <p:nvPr>
            <p:ph type="title"/>
          </p:nvPr>
        </p:nvSpPr>
        <p:spPr>
          <a:xfrm>
            <a:off x="1224501" y="-548284"/>
            <a:ext cx="10058400" cy="1450757"/>
          </a:xfrm>
        </p:spPr>
        <p:txBody>
          <a:bodyPr/>
          <a:lstStyle/>
          <a:p>
            <a:r>
              <a:rPr lang="en-GB" dirty="0"/>
              <a:t>Searching for themes (stage 3) </a:t>
            </a:r>
          </a:p>
        </p:txBody>
      </p:sp>
      <p:sp>
        <p:nvSpPr>
          <p:cNvPr id="3" name="Content Placeholder 2">
            <a:extLst>
              <a:ext uri="{FF2B5EF4-FFF2-40B4-BE49-F238E27FC236}">
                <a16:creationId xmlns:a16="http://schemas.microsoft.com/office/drawing/2014/main" id="{3FAF1EC2-0707-4371-B1CD-7BE4FE84154E}"/>
              </a:ext>
            </a:extLst>
          </p:cNvPr>
          <p:cNvSpPr>
            <a:spLocks noGrp="1"/>
          </p:cNvSpPr>
          <p:nvPr>
            <p:ph idx="1"/>
          </p:nvPr>
        </p:nvSpPr>
        <p:spPr>
          <a:xfrm>
            <a:off x="327329" y="1220526"/>
            <a:ext cx="11537342" cy="5339300"/>
          </a:xfrm>
          <a:solidFill>
            <a:schemeClr val="tx2">
              <a:lumMod val="60000"/>
              <a:lumOff val="40000"/>
            </a:schemeClr>
          </a:solidFill>
        </p:spPr>
        <p:txBody>
          <a:bodyPr>
            <a:noAutofit/>
          </a:bodyPr>
          <a:lstStyle/>
          <a:p>
            <a:r>
              <a:rPr lang="en-GB" sz="2400" dirty="0">
                <a:solidFill>
                  <a:schemeClr val="bg1"/>
                </a:solidFill>
              </a:rPr>
              <a:t>Here, the researcher clusters together codes to create a plausible mapping of key patterns in the data.  </a:t>
            </a:r>
          </a:p>
          <a:p>
            <a:r>
              <a:rPr lang="en-GB" sz="2400" dirty="0">
                <a:solidFill>
                  <a:schemeClr val="bg1"/>
                </a:solidFill>
              </a:rPr>
              <a:t>A theme is a theme when it identifies a coherent aspect of the data and tells you something about it relevant to your research question (doesn’t have to be same semantic words – but similar meanings e.g. love my job, rewarding, satisfaction).</a:t>
            </a:r>
          </a:p>
          <a:p>
            <a:r>
              <a:rPr lang="en-GB" sz="2400" dirty="0">
                <a:solidFill>
                  <a:schemeClr val="bg1"/>
                </a:solidFill>
              </a:rPr>
              <a:t>A theme must make a key analytic point.  Weaker themes group together similar codes but lack a central idea that unifies the codes.</a:t>
            </a:r>
          </a:p>
          <a:p>
            <a:r>
              <a:rPr lang="en-GB" sz="2400" dirty="0">
                <a:solidFill>
                  <a:schemeClr val="bg1"/>
                </a:solidFill>
              </a:rPr>
              <a:t>It is not always good to have one word themes.  For example, Feelings – positive feelings about their job. On occasions – if obvious – OK i.e. support (being a facilitator) </a:t>
            </a:r>
          </a:p>
          <a:p>
            <a:r>
              <a:rPr lang="en-GB" sz="2400" dirty="0">
                <a:solidFill>
                  <a:schemeClr val="bg1"/>
                </a:solidFill>
              </a:rPr>
              <a:t>Somebody reading your sub-themes/themes should make sense of it from its name – so make it descriptive </a:t>
            </a:r>
          </a:p>
        </p:txBody>
      </p:sp>
    </p:spTree>
    <p:extLst>
      <p:ext uri="{BB962C8B-B14F-4D97-AF65-F5344CB8AC3E}">
        <p14:creationId xmlns:p14="http://schemas.microsoft.com/office/powerpoint/2010/main" val="6901286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A71C1-AF85-4B0C-84BF-74E345D3AB43}"/>
              </a:ext>
            </a:extLst>
          </p:cNvPr>
          <p:cNvSpPr>
            <a:spLocks noGrp="1"/>
          </p:cNvSpPr>
          <p:nvPr>
            <p:ph type="title"/>
          </p:nvPr>
        </p:nvSpPr>
        <p:spPr/>
        <p:txBody>
          <a:bodyPr/>
          <a:lstStyle/>
          <a:p>
            <a:r>
              <a:rPr lang="en-GB" dirty="0"/>
              <a:t>Themes across the data set </a:t>
            </a:r>
            <a:r>
              <a:rPr lang="en-GB" sz="4000" dirty="0"/>
              <a:t>(before reviewing)</a:t>
            </a:r>
            <a:endParaRPr lang="en-GB" dirty="0"/>
          </a:p>
        </p:txBody>
      </p:sp>
      <p:sp>
        <p:nvSpPr>
          <p:cNvPr id="5" name="TextBox 4">
            <a:extLst>
              <a:ext uri="{FF2B5EF4-FFF2-40B4-BE49-F238E27FC236}">
                <a16:creationId xmlns:a16="http://schemas.microsoft.com/office/drawing/2014/main" id="{CD5012FB-72A8-4B01-AC53-C41A04772148}"/>
              </a:ext>
            </a:extLst>
          </p:cNvPr>
          <p:cNvSpPr txBox="1"/>
          <p:nvPr/>
        </p:nvSpPr>
        <p:spPr>
          <a:xfrm>
            <a:off x="364273" y="2566095"/>
            <a:ext cx="5166732" cy="3447098"/>
          </a:xfrm>
          <a:prstGeom prst="rect">
            <a:avLst/>
          </a:prstGeom>
          <a:noFill/>
        </p:spPr>
        <p:txBody>
          <a:bodyPr wrap="square">
            <a:spAutoFit/>
          </a:bodyPr>
          <a:lstStyle/>
          <a:p>
            <a:pPr marL="342900" indent="-342900">
              <a:buFont typeface="+mj-lt"/>
              <a:buAutoNum type="arabicPeriod"/>
            </a:pPr>
            <a:r>
              <a:rPr lang="en-GB" sz="2000" dirty="0"/>
              <a:t>Positive feelings/emotions about their job </a:t>
            </a:r>
          </a:p>
          <a:p>
            <a:pPr marL="342900" indent="-342900">
              <a:buFont typeface="+mj-lt"/>
              <a:buAutoNum type="arabicPeriod"/>
            </a:pPr>
            <a:r>
              <a:rPr lang="en-GB" sz="2000" dirty="0"/>
              <a:t>Important characteristics needed for the job </a:t>
            </a:r>
          </a:p>
          <a:p>
            <a:pPr marL="342900" indent="-342900">
              <a:buFont typeface="+mj-lt"/>
              <a:buAutoNum type="arabicPeriod"/>
            </a:pPr>
            <a:r>
              <a:rPr lang="en-GB" sz="2000" dirty="0"/>
              <a:t>Negative effects on the TA  </a:t>
            </a:r>
          </a:p>
          <a:p>
            <a:pPr marL="342900" indent="-342900">
              <a:buFont typeface="+mj-lt"/>
              <a:buAutoNum type="arabicPeriod"/>
            </a:pPr>
            <a:r>
              <a:rPr lang="en-GB" sz="2000" dirty="0"/>
              <a:t>Negative relationship with parents</a:t>
            </a:r>
          </a:p>
          <a:p>
            <a:pPr marL="342900" indent="-342900">
              <a:buFont typeface="+mj-lt"/>
              <a:buAutoNum type="arabicPeriod"/>
            </a:pPr>
            <a:r>
              <a:rPr lang="en-GB" sz="2000" dirty="0"/>
              <a:t>Negative relationship with teachers </a:t>
            </a:r>
          </a:p>
          <a:p>
            <a:pPr marL="342900" indent="-342900">
              <a:buFont typeface="+mj-lt"/>
              <a:buAutoNum type="arabicPeriod"/>
            </a:pPr>
            <a:r>
              <a:rPr lang="en-GB" sz="2000" dirty="0"/>
              <a:t>Perceptions of support from school/teachers/head </a:t>
            </a:r>
          </a:p>
          <a:p>
            <a:pPr marL="342900" indent="-342900">
              <a:buFont typeface="+mj-lt"/>
              <a:buAutoNum type="arabicPeriod"/>
            </a:pPr>
            <a:r>
              <a:rPr lang="en-GB" sz="2000" dirty="0"/>
              <a:t>Perceptions of support from parents </a:t>
            </a:r>
          </a:p>
          <a:p>
            <a:pPr marL="342900" indent="-342900">
              <a:buFont typeface="+mj-lt"/>
              <a:buAutoNum type="arabicPeriod"/>
            </a:pPr>
            <a:r>
              <a:rPr lang="en-GB" sz="2000" dirty="0"/>
              <a:t>Being an advocate/voice for the child </a:t>
            </a:r>
          </a:p>
          <a:p>
            <a:pPr marL="342900" indent="-342900">
              <a:buFont typeface="+mj-lt"/>
              <a:buAutoNum type="arabicPeriod"/>
            </a:pPr>
            <a:r>
              <a:rPr lang="en-GB" sz="2000" dirty="0"/>
              <a:t>Negative attitudes/beliefs about ADHD </a:t>
            </a:r>
          </a:p>
        </p:txBody>
      </p:sp>
      <p:sp>
        <p:nvSpPr>
          <p:cNvPr id="7" name="TextBox 6">
            <a:extLst>
              <a:ext uri="{FF2B5EF4-FFF2-40B4-BE49-F238E27FC236}">
                <a16:creationId xmlns:a16="http://schemas.microsoft.com/office/drawing/2014/main" id="{6219688C-3499-4E8D-8ADE-CD382046FFB0}"/>
              </a:ext>
            </a:extLst>
          </p:cNvPr>
          <p:cNvSpPr txBox="1"/>
          <p:nvPr/>
        </p:nvSpPr>
        <p:spPr>
          <a:xfrm>
            <a:off x="5917580" y="2396818"/>
            <a:ext cx="6096000" cy="3785652"/>
          </a:xfrm>
          <a:prstGeom prst="rect">
            <a:avLst/>
          </a:prstGeom>
          <a:noFill/>
        </p:spPr>
        <p:txBody>
          <a:bodyPr wrap="square">
            <a:spAutoFit/>
          </a:bodyPr>
          <a:lstStyle/>
          <a:p>
            <a:pPr marL="342900" indent="-342900">
              <a:buFont typeface="+mj-lt"/>
              <a:buAutoNum type="arabicPeriod" startAt="10"/>
            </a:pPr>
            <a:r>
              <a:rPr lang="en-GB" sz="2000" dirty="0"/>
              <a:t>Internal changes in their experience </a:t>
            </a:r>
          </a:p>
          <a:p>
            <a:pPr marL="342900" indent="-342900">
              <a:buFont typeface="+mj-lt"/>
              <a:buAutoNum type="arabicPeriod" startAt="10"/>
            </a:pPr>
            <a:r>
              <a:rPr lang="en-GB" sz="2000" dirty="0"/>
              <a:t>External changes in their experience </a:t>
            </a:r>
          </a:p>
          <a:p>
            <a:pPr marL="342900" indent="-342900">
              <a:buFont typeface="+mj-lt"/>
              <a:buAutoNum type="arabicPeriod" startAt="10"/>
            </a:pPr>
            <a:r>
              <a:rPr lang="en-GB" sz="2000" dirty="0"/>
              <a:t>Positive effects on peers and the classroom </a:t>
            </a:r>
          </a:p>
          <a:p>
            <a:pPr marL="342900" indent="-342900">
              <a:buFont typeface="+mj-lt"/>
              <a:buAutoNum type="arabicPeriod" startAt="10"/>
            </a:pPr>
            <a:r>
              <a:rPr lang="en-GB" sz="2000" dirty="0"/>
              <a:t>Negative effects on peers and the classroom) </a:t>
            </a:r>
          </a:p>
          <a:p>
            <a:pPr marL="342900" indent="-342900">
              <a:buFont typeface="+mj-lt"/>
              <a:buAutoNum type="arabicPeriod" startAt="10"/>
            </a:pPr>
            <a:r>
              <a:rPr lang="en-GB" sz="2000" dirty="0"/>
              <a:t>Need for more knowledge, understanding and training </a:t>
            </a:r>
          </a:p>
          <a:p>
            <a:pPr marL="342900" indent="-342900">
              <a:buFont typeface="+mj-lt"/>
              <a:buAutoNum type="arabicPeriod" startAt="10"/>
            </a:pPr>
            <a:r>
              <a:rPr lang="en-GB" sz="2000" dirty="0"/>
              <a:t>TA’s needs/desires  </a:t>
            </a:r>
          </a:p>
          <a:p>
            <a:pPr marL="342900" indent="-342900">
              <a:buFont typeface="+mj-lt"/>
              <a:buAutoNum type="arabicPeriod" startAt="10"/>
            </a:pPr>
            <a:r>
              <a:rPr lang="en-GB" sz="2000" dirty="0"/>
              <a:t>Obstacles for ADHD children </a:t>
            </a:r>
          </a:p>
          <a:p>
            <a:pPr marL="342900" indent="-342900">
              <a:buFont typeface="+mj-lt"/>
              <a:buAutoNum type="arabicPeriod" startAt="10"/>
            </a:pPr>
            <a:r>
              <a:rPr lang="en-GB" sz="2000" dirty="0"/>
              <a:t>Facilitators for the ADHD child </a:t>
            </a:r>
          </a:p>
          <a:p>
            <a:pPr marL="342900" indent="-342900">
              <a:buFont typeface="+mj-lt"/>
              <a:buAutoNum type="arabicPeriod" startAt="10"/>
            </a:pPr>
            <a:r>
              <a:rPr lang="en-GB" sz="2000" dirty="0"/>
              <a:t>Positive relationship between TA and child </a:t>
            </a:r>
          </a:p>
          <a:p>
            <a:pPr marL="342900" indent="-342900">
              <a:buFont typeface="+mj-lt"/>
              <a:buAutoNum type="arabicPeriod" startAt="10"/>
            </a:pPr>
            <a:r>
              <a:rPr lang="en-GB" sz="2000" dirty="0"/>
              <a:t>Beliefs about their role  </a:t>
            </a:r>
          </a:p>
          <a:p>
            <a:pPr marL="342900" indent="-342900">
              <a:buFont typeface="+mj-lt"/>
              <a:buAutoNum type="arabicPeriod" startAt="10"/>
            </a:pPr>
            <a:r>
              <a:rPr lang="en-GB" sz="2000" dirty="0"/>
              <a:t>Beliefs about the teacher’s role    </a:t>
            </a:r>
          </a:p>
        </p:txBody>
      </p:sp>
    </p:spTree>
    <p:extLst>
      <p:ext uri="{BB962C8B-B14F-4D97-AF65-F5344CB8AC3E}">
        <p14:creationId xmlns:p14="http://schemas.microsoft.com/office/powerpoint/2010/main" val="24385319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2F1D3-B2B7-4A54-8DC2-74D1C40DC4CA}"/>
              </a:ext>
            </a:extLst>
          </p:cNvPr>
          <p:cNvSpPr>
            <a:spLocks noGrp="1"/>
          </p:cNvSpPr>
          <p:nvPr>
            <p:ph type="title"/>
          </p:nvPr>
        </p:nvSpPr>
        <p:spPr>
          <a:xfrm>
            <a:off x="1066800" y="353511"/>
            <a:ext cx="10058400" cy="1450757"/>
          </a:xfrm>
        </p:spPr>
        <p:txBody>
          <a:bodyPr/>
          <a:lstStyle/>
          <a:p>
            <a:r>
              <a:rPr lang="en-GB" dirty="0"/>
              <a:t>Reviewing themes</a:t>
            </a:r>
            <a:br>
              <a:rPr lang="en-GB" dirty="0"/>
            </a:br>
            <a:r>
              <a:rPr lang="en-GB" sz="2800" dirty="0"/>
              <a:t>(Stage 4)</a:t>
            </a:r>
            <a:endParaRPr lang="en-GB" dirty="0"/>
          </a:p>
        </p:txBody>
      </p:sp>
      <p:sp>
        <p:nvSpPr>
          <p:cNvPr id="3" name="Content Placeholder 2">
            <a:extLst>
              <a:ext uri="{FF2B5EF4-FFF2-40B4-BE49-F238E27FC236}">
                <a16:creationId xmlns:a16="http://schemas.microsoft.com/office/drawing/2014/main" id="{DCBA2CAF-2E98-4379-8CD5-1054F9115920}"/>
              </a:ext>
            </a:extLst>
          </p:cNvPr>
          <p:cNvSpPr>
            <a:spLocks noGrp="1"/>
          </p:cNvSpPr>
          <p:nvPr>
            <p:ph idx="1"/>
          </p:nvPr>
        </p:nvSpPr>
        <p:spPr>
          <a:xfrm>
            <a:off x="1097280" y="2245112"/>
            <a:ext cx="4827735" cy="3791415"/>
          </a:xfrm>
          <a:solidFill>
            <a:schemeClr val="tx2">
              <a:lumMod val="60000"/>
              <a:lumOff val="40000"/>
            </a:schemeClr>
          </a:solidFill>
        </p:spPr>
        <p:txBody>
          <a:bodyPr>
            <a:noAutofit/>
          </a:bodyPr>
          <a:lstStyle/>
          <a:p>
            <a:r>
              <a:rPr lang="en-GB" sz="3200" dirty="0">
                <a:solidFill>
                  <a:schemeClr val="bg1"/>
                </a:solidFill>
              </a:rPr>
              <a:t>Good themes are unlikely to be narrow and restricted in focus (based on only one or two analytic observations), nor very broad and sprawling – lacking clear focus.</a:t>
            </a:r>
          </a:p>
          <a:p>
            <a:endParaRPr lang="en-GB" sz="2800" dirty="0"/>
          </a:p>
          <a:p>
            <a:endParaRPr lang="en-GB" sz="2800" dirty="0"/>
          </a:p>
        </p:txBody>
      </p:sp>
      <p:sp>
        <p:nvSpPr>
          <p:cNvPr id="4" name="TextBox 3">
            <a:extLst>
              <a:ext uri="{FF2B5EF4-FFF2-40B4-BE49-F238E27FC236}">
                <a16:creationId xmlns:a16="http://schemas.microsoft.com/office/drawing/2014/main" id="{99E230A2-C3EA-4EC6-80E5-51E68AB6F71C}"/>
              </a:ext>
            </a:extLst>
          </p:cNvPr>
          <p:cNvSpPr txBox="1"/>
          <p:nvPr/>
        </p:nvSpPr>
        <p:spPr>
          <a:xfrm>
            <a:off x="6623824" y="773548"/>
            <a:ext cx="5032917" cy="5262979"/>
          </a:xfrm>
          <a:prstGeom prst="rect">
            <a:avLst/>
          </a:prstGeom>
          <a:solidFill>
            <a:schemeClr val="accent1">
              <a:lumMod val="40000"/>
              <a:lumOff val="60000"/>
            </a:schemeClr>
          </a:solidFill>
        </p:spPr>
        <p:txBody>
          <a:bodyPr wrap="square" rtlCol="0">
            <a:spAutoFit/>
          </a:bodyPr>
          <a:lstStyle/>
          <a:p>
            <a:r>
              <a:rPr lang="en-GB" sz="2800" dirty="0"/>
              <a:t>The researcher pauses the process of the theme generation to check whether the themes exhibit a ‘good fit’ with the coded data and with the entire data set, and each has a clear, distinct essence – or central organizing concept.  Reviewing may lead to no or few changes, or to discarding the themes and restarting the previous phase. </a:t>
            </a:r>
          </a:p>
        </p:txBody>
      </p:sp>
    </p:spTree>
    <p:extLst>
      <p:ext uri="{BB962C8B-B14F-4D97-AF65-F5344CB8AC3E}">
        <p14:creationId xmlns:p14="http://schemas.microsoft.com/office/powerpoint/2010/main" val="1168797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DFE8C-5BF9-4F77-8770-AC945A608EB7}"/>
              </a:ext>
            </a:extLst>
          </p:cNvPr>
          <p:cNvSpPr>
            <a:spLocks noGrp="1"/>
          </p:cNvSpPr>
          <p:nvPr>
            <p:ph type="title"/>
          </p:nvPr>
        </p:nvSpPr>
        <p:spPr/>
        <p:txBody>
          <a:bodyPr/>
          <a:lstStyle/>
          <a:p>
            <a:r>
              <a:rPr lang="en-GB" dirty="0"/>
              <a:t>Reviewing themes </a:t>
            </a:r>
          </a:p>
        </p:txBody>
      </p:sp>
      <p:sp>
        <p:nvSpPr>
          <p:cNvPr id="3" name="Content Placeholder 2">
            <a:extLst>
              <a:ext uri="{FF2B5EF4-FFF2-40B4-BE49-F238E27FC236}">
                <a16:creationId xmlns:a16="http://schemas.microsoft.com/office/drawing/2014/main" id="{21E4864D-F628-4407-890D-4C94453B6617}"/>
              </a:ext>
            </a:extLst>
          </p:cNvPr>
          <p:cNvSpPr>
            <a:spLocks noGrp="1"/>
          </p:cNvSpPr>
          <p:nvPr>
            <p:ph idx="1"/>
          </p:nvPr>
        </p:nvSpPr>
        <p:spPr>
          <a:xfrm>
            <a:off x="391036" y="1918010"/>
            <a:ext cx="5704964" cy="4203843"/>
          </a:xfrm>
        </p:spPr>
        <p:txBody>
          <a:bodyPr>
            <a:normAutofit fontScale="92500" lnSpcReduction="20000"/>
          </a:bodyPr>
          <a:lstStyle/>
          <a:p>
            <a:r>
              <a:rPr lang="en-GB" sz="3000" u="sng" dirty="0"/>
              <a:t>A two-level analytical process. </a:t>
            </a:r>
          </a:p>
          <a:p>
            <a:r>
              <a:rPr lang="en-GB" dirty="0"/>
              <a:t>First – you look at the coded data placed within each theme to ensure proper fit. </a:t>
            </a:r>
          </a:p>
          <a:p>
            <a:r>
              <a:rPr lang="en-GB" dirty="0"/>
              <a:t>Review all relevant codes and data extracts under each theme and ask yourself</a:t>
            </a:r>
          </a:p>
          <a:p>
            <a:pPr lvl="1"/>
            <a:r>
              <a:rPr lang="en-GB" dirty="0"/>
              <a:t>Does each theme have adequate supporting data? </a:t>
            </a:r>
          </a:p>
          <a:p>
            <a:pPr lvl="1"/>
            <a:r>
              <a:rPr lang="en-GB" dirty="0"/>
              <a:t>Are the data included coherent in supporting that theme? </a:t>
            </a:r>
          </a:p>
          <a:p>
            <a:pPr lvl="1"/>
            <a:r>
              <a:rPr lang="en-GB" dirty="0"/>
              <a:t>Are some themes too large or diverse? </a:t>
            </a:r>
          </a:p>
          <a:p>
            <a:pPr lvl="1"/>
            <a:r>
              <a:rPr lang="en-GB" dirty="0"/>
              <a:t>Data within each theme should have adequate commonality and coherence, and data between themes should be distinct enough to merit separation </a:t>
            </a:r>
          </a:p>
          <a:p>
            <a:r>
              <a:rPr lang="en-GB" dirty="0"/>
              <a:t>At this point, data extracts can be re-sorted and themes modified to better reflect and capture coded data. </a:t>
            </a:r>
          </a:p>
        </p:txBody>
      </p:sp>
      <p:sp>
        <p:nvSpPr>
          <p:cNvPr id="5" name="TextBox 4">
            <a:extLst>
              <a:ext uri="{FF2B5EF4-FFF2-40B4-BE49-F238E27FC236}">
                <a16:creationId xmlns:a16="http://schemas.microsoft.com/office/drawing/2014/main" id="{0434A403-75CE-4CD8-BF26-BE79BAD4C757}"/>
              </a:ext>
            </a:extLst>
          </p:cNvPr>
          <p:cNvSpPr txBox="1"/>
          <p:nvPr/>
        </p:nvSpPr>
        <p:spPr>
          <a:xfrm>
            <a:off x="6467708" y="2096429"/>
            <a:ext cx="5426926" cy="4247317"/>
          </a:xfrm>
          <a:prstGeom prst="rect">
            <a:avLst/>
          </a:prstGeom>
          <a:noFill/>
        </p:spPr>
        <p:txBody>
          <a:bodyPr wrap="square">
            <a:spAutoFit/>
          </a:bodyPr>
          <a:lstStyle/>
          <a:p>
            <a:r>
              <a:rPr lang="en-GB" dirty="0"/>
              <a:t>Second – here you decide if individual themes fit meaningfully within the data set and whether the thematic map accurately and adequately represents the entire body of data.</a:t>
            </a:r>
          </a:p>
          <a:p>
            <a:endParaRPr lang="en-GB" dirty="0"/>
          </a:p>
          <a:p>
            <a:r>
              <a:rPr lang="en-GB" dirty="0"/>
              <a:t>The themes should clearly demonstrate</a:t>
            </a:r>
          </a:p>
          <a:p>
            <a:r>
              <a:rPr lang="en-GB" dirty="0"/>
              <a:t>how they interrelate and how they represent the question.</a:t>
            </a:r>
          </a:p>
          <a:p>
            <a:endParaRPr lang="en-GB" dirty="0"/>
          </a:p>
          <a:p>
            <a:r>
              <a:rPr lang="en-GB" dirty="0"/>
              <a:t>To accomplish this task, you re-read the entire data set to re-examine themes and to re-code for additional data that falls under the themes that have been newly created or modified in this phase, then revise accordingly</a:t>
            </a:r>
          </a:p>
          <a:p>
            <a:endParaRPr lang="en-GB" dirty="0"/>
          </a:p>
        </p:txBody>
      </p:sp>
    </p:spTree>
    <p:extLst>
      <p:ext uri="{BB962C8B-B14F-4D97-AF65-F5344CB8AC3E}">
        <p14:creationId xmlns:p14="http://schemas.microsoft.com/office/powerpoint/2010/main" val="36508336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242D4-31FA-4EEA-A24E-6F057848673C}"/>
              </a:ext>
            </a:extLst>
          </p:cNvPr>
          <p:cNvSpPr>
            <a:spLocks noGrp="1"/>
          </p:cNvSpPr>
          <p:nvPr>
            <p:ph type="title"/>
          </p:nvPr>
        </p:nvSpPr>
        <p:spPr/>
        <p:txBody>
          <a:bodyPr/>
          <a:lstStyle/>
          <a:p>
            <a:r>
              <a:rPr lang="en-GB" dirty="0"/>
              <a:t>Reviewed themes (across the RQ)</a:t>
            </a:r>
          </a:p>
        </p:txBody>
      </p:sp>
      <p:sp>
        <p:nvSpPr>
          <p:cNvPr id="5" name="TextBox 4">
            <a:extLst>
              <a:ext uri="{FF2B5EF4-FFF2-40B4-BE49-F238E27FC236}">
                <a16:creationId xmlns:a16="http://schemas.microsoft.com/office/drawing/2014/main" id="{AFDAEEA5-D2D1-495A-B2DC-255597319C9C}"/>
              </a:ext>
            </a:extLst>
          </p:cNvPr>
          <p:cNvSpPr txBox="1"/>
          <p:nvPr/>
        </p:nvSpPr>
        <p:spPr>
          <a:xfrm>
            <a:off x="344790" y="2187324"/>
            <a:ext cx="5401741" cy="3970318"/>
          </a:xfrm>
          <a:prstGeom prst="rect">
            <a:avLst/>
          </a:prstGeom>
          <a:noFill/>
        </p:spPr>
        <p:txBody>
          <a:bodyPr wrap="square">
            <a:spAutoFit/>
          </a:bodyPr>
          <a:lstStyle/>
          <a:p>
            <a:pPr marL="342900" indent="-342900">
              <a:buFont typeface="+mj-lt"/>
              <a:buAutoNum type="arabicPeriod"/>
            </a:pPr>
            <a:r>
              <a:rPr lang="en-GB" dirty="0"/>
              <a:t>Love for the job </a:t>
            </a:r>
          </a:p>
          <a:p>
            <a:pPr marL="342900" indent="-342900">
              <a:buFont typeface="+mj-lt"/>
              <a:buAutoNum type="arabicPeriod"/>
            </a:pPr>
            <a:r>
              <a:rPr lang="en-GB" dirty="0"/>
              <a:t>Advocate for the child with ADHD </a:t>
            </a:r>
          </a:p>
          <a:p>
            <a:pPr marL="342900" indent="-342900">
              <a:buFont typeface="+mj-lt"/>
              <a:buAutoNum type="arabicPeriod"/>
            </a:pPr>
            <a:r>
              <a:rPr lang="en-GB" dirty="0"/>
              <a:t>The crucial need for TAs in the classroom. </a:t>
            </a:r>
          </a:p>
          <a:p>
            <a:pPr marL="342900" indent="-342900">
              <a:buFont typeface="+mj-lt"/>
              <a:buAutoNum type="arabicPeriod"/>
            </a:pPr>
            <a:r>
              <a:rPr lang="en-GB" dirty="0"/>
              <a:t>Physical effects and psychological effects </a:t>
            </a:r>
          </a:p>
          <a:p>
            <a:pPr marL="342900" indent="-342900">
              <a:buFont typeface="+mj-lt"/>
              <a:buAutoNum type="arabicPeriod"/>
            </a:pPr>
            <a:r>
              <a:rPr lang="en-GB" dirty="0"/>
              <a:t>Feeling unappreciated </a:t>
            </a:r>
          </a:p>
          <a:p>
            <a:pPr marL="342900" indent="-342900">
              <a:buFont typeface="+mj-lt"/>
              <a:buAutoNum type="arabicPeriod"/>
            </a:pPr>
            <a:r>
              <a:rPr lang="en-GB" dirty="0"/>
              <a:t>Feeling unsupported </a:t>
            </a:r>
          </a:p>
          <a:p>
            <a:pPr marL="342900" indent="-342900">
              <a:buFont typeface="+mj-lt"/>
              <a:buAutoNum type="arabicPeriod"/>
            </a:pPr>
            <a:r>
              <a:rPr lang="en-GB" dirty="0"/>
              <a:t>Change in attitudes towards ADHD </a:t>
            </a:r>
          </a:p>
          <a:p>
            <a:pPr marL="342900" indent="-342900">
              <a:buFont typeface="+mj-lt"/>
              <a:buAutoNum type="arabicPeriod"/>
            </a:pPr>
            <a:r>
              <a:rPr lang="en-GB" dirty="0"/>
              <a:t>Improve knowledge and training</a:t>
            </a:r>
          </a:p>
          <a:p>
            <a:pPr marL="342900" indent="-342900">
              <a:buFont typeface="+mj-lt"/>
              <a:buAutoNum type="arabicPeriod"/>
            </a:pPr>
            <a:r>
              <a:rPr lang="en-GB" dirty="0"/>
              <a:t>Supportive headteachers </a:t>
            </a:r>
          </a:p>
          <a:p>
            <a:pPr marL="342900" indent="-342900">
              <a:buFont typeface="+mj-lt"/>
              <a:buAutoNum type="arabicPeriod"/>
            </a:pPr>
            <a:r>
              <a:rPr lang="en-GB" dirty="0"/>
              <a:t>Supportive parents </a:t>
            </a:r>
          </a:p>
          <a:p>
            <a:pPr marL="342900" indent="-342900">
              <a:buFont typeface="+mj-lt"/>
              <a:buAutoNum type="arabicPeriod"/>
            </a:pPr>
            <a:r>
              <a:rPr lang="en-GB" dirty="0"/>
              <a:t> Improved relationships </a:t>
            </a:r>
          </a:p>
          <a:p>
            <a:pPr marL="342900" indent="-342900">
              <a:buFont typeface="+mj-lt"/>
              <a:buAutoNum type="arabicPeriod"/>
            </a:pPr>
            <a:r>
              <a:rPr lang="en-GB" dirty="0"/>
              <a:t>TAs improved knowledge of ADHD </a:t>
            </a:r>
          </a:p>
          <a:p>
            <a:pPr marL="342900" indent="-342900">
              <a:buFont typeface="+mj-lt"/>
              <a:buAutoNum type="arabicPeriod"/>
            </a:pPr>
            <a:r>
              <a:rPr lang="en-GB" dirty="0"/>
              <a:t>TAs improved confidence </a:t>
            </a:r>
          </a:p>
          <a:p>
            <a:pPr marL="342900" indent="-342900">
              <a:buFont typeface="+mj-lt"/>
              <a:buAutoNum type="arabicPeriod"/>
            </a:pPr>
            <a:endParaRPr lang="en-GB" dirty="0"/>
          </a:p>
        </p:txBody>
      </p:sp>
      <p:sp>
        <p:nvSpPr>
          <p:cNvPr id="7" name="TextBox 6">
            <a:extLst>
              <a:ext uri="{FF2B5EF4-FFF2-40B4-BE49-F238E27FC236}">
                <a16:creationId xmlns:a16="http://schemas.microsoft.com/office/drawing/2014/main" id="{1865D396-E4FC-4738-B621-317A448F2552}"/>
              </a:ext>
            </a:extLst>
          </p:cNvPr>
          <p:cNvSpPr txBox="1"/>
          <p:nvPr/>
        </p:nvSpPr>
        <p:spPr>
          <a:xfrm>
            <a:off x="5586904" y="2048824"/>
            <a:ext cx="8493672" cy="4247317"/>
          </a:xfrm>
          <a:prstGeom prst="rect">
            <a:avLst/>
          </a:prstGeom>
          <a:noFill/>
        </p:spPr>
        <p:txBody>
          <a:bodyPr wrap="square">
            <a:spAutoFit/>
          </a:bodyPr>
          <a:lstStyle/>
          <a:p>
            <a:pPr marL="342900" indent="-342900">
              <a:buFont typeface="+mj-lt"/>
              <a:buAutoNum type="arabicPeriod" startAt="14"/>
            </a:pPr>
            <a:r>
              <a:rPr lang="en-GB" dirty="0"/>
              <a:t>Understanding the needs of the child </a:t>
            </a:r>
          </a:p>
          <a:p>
            <a:pPr marL="342900" indent="-342900">
              <a:buFont typeface="+mj-lt"/>
              <a:buAutoNum type="arabicPeriod" startAt="14"/>
            </a:pPr>
            <a:r>
              <a:rPr lang="en-GB" dirty="0"/>
              <a:t>The positive relationship between the child and TA </a:t>
            </a:r>
          </a:p>
          <a:p>
            <a:pPr marL="342900" indent="-342900">
              <a:buFont typeface="+mj-lt"/>
              <a:buAutoNum type="arabicPeriod" startAt="14"/>
            </a:pPr>
            <a:r>
              <a:rPr lang="en-GB" dirty="0"/>
              <a:t>The child as a priority </a:t>
            </a:r>
          </a:p>
          <a:p>
            <a:pPr marL="342900" indent="-342900">
              <a:buFont typeface="+mj-lt"/>
              <a:buAutoNum type="arabicPeriod" startAt="14"/>
            </a:pPr>
            <a:r>
              <a:rPr lang="en-GB" dirty="0"/>
              <a:t>Unsupportive teachers </a:t>
            </a:r>
          </a:p>
          <a:p>
            <a:pPr marL="342900" indent="-342900">
              <a:buFont typeface="+mj-lt"/>
              <a:buAutoNum type="arabicPeriod" startAt="14"/>
            </a:pPr>
            <a:r>
              <a:rPr lang="en-GB" dirty="0"/>
              <a:t>Unsupportive school </a:t>
            </a:r>
          </a:p>
          <a:p>
            <a:pPr marL="342900" indent="-342900">
              <a:buFont typeface="+mj-lt"/>
              <a:buAutoNum type="arabicPeriod" startAt="14"/>
            </a:pPr>
            <a:r>
              <a:rPr lang="en-GB" dirty="0"/>
              <a:t>Unsupportive parents</a:t>
            </a:r>
          </a:p>
          <a:p>
            <a:pPr marL="342900" indent="-342900">
              <a:buFont typeface="+mj-lt"/>
              <a:buAutoNum type="arabicPeriod" startAt="14"/>
            </a:pPr>
            <a:r>
              <a:rPr lang="en-GB" dirty="0"/>
              <a:t>Negative attitudes held by teachers </a:t>
            </a:r>
          </a:p>
          <a:p>
            <a:pPr marL="342900" indent="-342900">
              <a:buFont typeface="+mj-lt"/>
              <a:buAutoNum type="arabicPeriod" startAt="14"/>
            </a:pPr>
            <a:r>
              <a:rPr lang="en-GB" dirty="0"/>
              <a:t>Stigma and exclusion </a:t>
            </a:r>
          </a:p>
          <a:p>
            <a:pPr marL="342900" indent="-342900">
              <a:buFont typeface="+mj-lt"/>
              <a:buAutoNum type="arabicPeriod" startAt="14"/>
            </a:pPr>
            <a:r>
              <a:rPr lang="en-GB" dirty="0"/>
              <a:t>Peer rejection  </a:t>
            </a:r>
          </a:p>
          <a:p>
            <a:pPr marL="342900" indent="-342900">
              <a:buFont typeface="+mj-lt"/>
              <a:buAutoNum type="arabicPeriod" startAt="14"/>
            </a:pPr>
            <a:r>
              <a:rPr lang="en-GB" dirty="0"/>
              <a:t>Disruption in the classroom</a:t>
            </a:r>
          </a:p>
          <a:p>
            <a:pPr marL="342900" indent="-342900">
              <a:buFont typeface="+mj-lt"/>
              <a:buAutoNum type="arabicPeriod" startAt="14"/>
            </a:pPr>
            <a:r>
              <a:rPr lang="en-GB" dirty="0"/>
              <a:t>Limited resources </a:t>
            </a:r>
          </a:p>
          <a:p>
            <a:pPr marL="342900" indent="-342900">
              <a:buFont typeface="+mj-lt"/>
              <a:buAutoNum type="arabicPeriod" startAt="14"/>
            </a:pPr>
            <a:r>
              <a:rPr lang="en-GB" dirty="0"/>
              <a:t>TA's poor knowledge and training </a:t>
            </a:r>
          </a:p>
          <a:p>
            <a:pPr marL="342900" indent="-342900">
              <a:buFont typeface="+mj-lt"/>
              <a:buAutoNum type="arabicPeriod" startAt="14"/>
            </a:pPr>
            <a:r>
              <a:rPr lang="en-GB" dirty="0"/>
              <a:t>Teacher's poor understanding  </a:t>
            </a:r>
          </a:p>
          <a:p>
            <a:pPr marL="342900" indent="-342900">
              <a:buFont typeface="+mj-lt"/>
              <a:buAutoNum type="arabicPeriod" startAt="14"/>
            </a:pPr>
            <a:r>
              <a:rPr lang="en-GB" dirty="0"/>
              <a:t>Lack of TA experience working with ADHD</a:t>
            </a:r>
          </a:p>
          <a:p>
            <a:endParaRPr lang="en-GB" dirty="0"/>
          </a:p>
        </p:txBody>
      </p:sp>
    </p:spTree>
    <p:extLst>
      <p:ext uri="{BB962C8B-B14F-4D97-AF65-F5344CB8AC3E}">
        <p14:creationId xmlns:p14="http://schemas.microsoft.com/office/powerpoint/2010/main" val="8985814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C0460-4AB7-464B-AEFC-9157A1109ED7}"/>
              </a:ext>
            </a:extLst>
          </p:cNvPr>
          <p:cNvSpPr>
            <a:spLocks noGrp="1"/>
          </p:cNvSpPr>
          <p:nvPr>
            <p:ph type="title"/>
          </p:nvPr>
        </p:nvSpPr>
        <p:spPr>
          <a:xfrm>
            <a:off x="735980" y="271734"/>
            <a:ext cx="10575816" cy="1450757"/>
          </a:xfrm>
        </p:spPr>
        <p:txBody>
          <a:bodyPr/>
          <a:lstStyle/>
          <a:p>
            <a:r>
              <a:rPr lang="en-GB" dirty="0"/>
              <a:t>Defining and naming themes </a:t>
            </a:r>
            <a:r>
              <a:rPr lang="en-GB" sz="3200" dirty="0"/>
              <a:t>(Stage 5)</a:t>
            </a:r>
            <a:endParaRPr lang="en-GB" dirty="0"/>
          </a:p>
        </p:txBody>
      </p:sp>
      <p:sp>
        <p:nvSpPr>
          <p:cNvPr id="3" name="Content Placeholder 2">
            <a:extLst>
              <a:ext uri="{FF2B5EF4-FFF2-40B4-BE49-F238E27FC236}">
                <a16:creationId xmlns:a16="http://schemas.microsoft.com/office/drawing/2014/main" id="{9C0FBF65-57D9-4527-864A-F1B0673AD9AC}"/>
              </a:ext>
            </a:extLst>
          </p:cNvPr>
          <p:cNvSpPr>
            <a:spLocks noGrp="1"/>
          </p:cNvSpPr>
          <p:nvPr>
            <p:ph idx="1"/>
          </p:nvPr>
        </p:nvSpPr>
        <p:spPr>
          <a:xfrm>
            <a:off x="735980" y="2167674"/>
            <a:ext cx="10575817" cy="3760891"/>
          </a:xfrm>
          <a:solidFill>
            <a:schemeClr val="tx2">
              <a:lumMod val="60000"/>
              <a:lumOff val="40000"/>
            </a:schemeClr>
          </a:solidFill>
        </p:spPr>
        <p:txBody>
          <a:bodyPr>
            <a:normAutofit fontScale="92500" lnSpcReduction="10000"/>
          </a:bodyPr>
          <a:lstStyle/>
          <a:p>
            <a:r>
              <a:rPr lang="en-GB" sz="3200" dirty="0">
                <a:solidFill>
                  <a:schemeClr val="bg1"/>
                </a:solidFill>
              </a:rPr>
              <a:t>Writing theme definitions (effectively in brief summary of each theme) and selecting a theme name ensure the conceptual clarity of each theme and provide a road map for the final write-up.</a:t>
            </a:r>
          </a:p>
          <a:p>
            <a:endParaRPr lang="en-GB" sz="3200" dirty="0">
              <a:solidFill>
                <a:schemeClr val="bg1"/>
              </a:solidFill>
            </a:endParaRPr>
          </a:p>
          <a:p>
            <a:r>
              <a:rPr lang="en-GB" sz="3200" dirty="0">
                <a:solidFill>
                  <a:schemeClr val="bg1"/>
                </a:solidFill>
              </a:rPr>
              <a:t>In essence, this is the creation of your final themes/sub-themes. The theme definitions are used in the final of write-up.</a:t>
            </a:r>
            <a:endParaRPr lang="en-GB" sz="2800" dirty="0">
              <a:solidFill>
                <a:schemeClr val="bg1"/>
              </a:solidFill>
            </a:endParaRPr>
          </a:p>
        </p:txBody>
      </p:sp>
    </p:spTree>
    <p:extLst>
      <p:ext uri="{BB962C8B-B14F-4D97-AF65-F5344CB8AC3E}">
        <p14:creationId xmlns:p14="http://schemas.microsoft.com/office/powerpoint/2010/main" val="16074187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0F97469-6B50-423E-B2BF-B80D9A49E192}"/>
              </a:ext>
            </a:extLst>
          </p:cNvPr>
          <p:cNvSpPr txBox="1"/>
          <p:nvPr/>
        </p:nvSpPr>
        <p:spPr>
          <a:xfrm>
            <a:off x="8749990" y="899533"/>
            <a:ext cx="2995961" cy="4832092"/>
          </a:xfrm>
          <a:prstGeom prst="rect">
            <a:avLst/>
          </a:prstGeom>
          <a:noFill/>
        </p:spPr>
        <p:txBody>
          <a:bodyPr wrap="square" rtlCol="0">
            <a:spAutoFit/>
          </a:bodyPr>
          <a:lstStyle/>
          <a:p>
            <a:r>
              <a:rPr lang="en-GB" sz="2800" b="1" dirty="0"/>
              <a:t>10 themes across the three research questions</a:t>
            </a:r>
          </a:p>
          <a:p>
            <a:endParaRPr lang="en-GB" sz="2800" b="1" dirty="0"/>
          </a:p>
          <a:p>
            <a:endParaRPr lang="en-GB" sz="2800" b="1" dirty="0"/>
          </a:p>
          <a:p>
            <a:r>
              <a:rPr lang="en-GB" sz="2800" b="1" dirty="0"/>
              <a:t>27 sub-themes</a:t>
            </a:r>
          </a:p>
          <a:p>
            <a:endParaRPr lang="en-GB" sz="2800" b="1" dirty="0"/>
          </a:p>
          <a:p>
            <a:endParaRPr lang="en-GB" sz="2800" b="1" dirty="0"/>
          </a:p>
          <a:p>
            <a:r>
              <a:rPr lang="en-GB" sz="2800" b="1" dirty="0"/>
              <a:t>366 codes</a:t>
            </a:r>
          </a:p>
          <a:p>
            <a:endParaRPr lang="en-GB" sz="2800" b="1" dirty="0"/>
          </a:p>
          <a:p>
            <a:endParaRPr lang="en-GB" sz="2800" b="1" dirty="0"/>
          </a:p>
        </p:txBody>
      </p:sp>
      <p:pic>
        <p:nvPicPr>
          <p:cNvPr id="4" name="Picture 3">
            <a:extLst>
              <a:ext uri="{FF2B5EF4-FFF2-40B4-BE49-F238E27FC236}">
                <a16:creationId xmlns:a16="http://schemas.microsoft.com/office/drawing/2014/main" id="{9F995A67-2655-D213-7009-83A366850D63}"/>
              </a:ext>
            </a:extLst>
          </p:cNvPr>
          <p:cNvPicPr>
            <a:picLocks noChangeAspect="1"/>
          </p:cNvPicPr>
          <p:nvPr/>
        </p:nvPicPr>
        <p:blipFill>
          <a:blip r:embed="rId2"/>
          <a:stretch>
            <a:fillRect/>
          </a:stretch>
        </p:blipFill>
        <p:spPr>
          <a:xfrm>
            <a:off x="262394" y="0"/>
            <a:ext cx="8325016" cy="6858000"/>
          </a:xfrm>
          <a:prstGeom prst="rect">
            <a:avLst/>
          </a:prstGeom>
        </p:spPr>
      </p:pic>
    </p:spTree>
    <p:extLst>
      <p:ext uri="{BB962C8B-B14F-4D97-AF65-F5344CB8AC3E}">
        <p14:creationId xmlns:p14="http://schemas.microsoft.com/office/powerpoint/2010/main" val="10181589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45D3E-42DA-44F6-A8F1-FE1DD98FD415}"/>
              </a:ext>
            </a:extLst>
          </p:cNvPr>
          <p:cNvSpPr>
            <a:spLocks noGrp="1"/>
          </p:cNvSpPr>
          <p:nvPr>
            <p:ph type="title"/>
          </p:nvPr>
        </p:nvSpPr>
        <p:spPr/>
        <p:txBody>
          <a:bodyPr/>
          <a:lstStyle/>
          <a:p>
            <a:r>
              <a:rPr lang="en-GB" dirty="0"/>
              <a:t>Write-up (Stage 6)</a:t>
            </a:r>
          </a:p>
        </p:txBody>
      </p:sp>
      <p:sp>
        <p:nvSpPr>
          <p:cNvPr id="3" name="Content Placeholder 2">
            <a:extLst>
              <a:ext uri="{FF2B5EF4-FFF2-40B4-BE49-F238E27FC236}">
                <a16:creationId xmlns:a16="http://schemas.microsoft.com/office/drawing/2014/main" id="{DE59F3D6-9CD8-4E03-A2A9-278A896DC894}"/>
              </a:ext>
            </a:extLst>
          </p:cNvPr>
          <p:cNvSpPr>
            <a:spLocks noGrp="1"/>
          </p:cNvSpPr>
          <p:nvPr>
            <p:ph idx="1"/>
          </p:nvPr>
        </p:nvSpPr>
        <p:spPr>
          <a:xfrm>
            <a:off x="1097280" y="2108201"/>
            <a:ext cx="10058400" cy="1450757"/>
          </a:xfrm>
          <a:solidFill>
            <a:schemeClr val="tx2">
              <a:lumMod val="60000"/>
              <a:lumOff val="40000"/>
            </a:schemeClr>
          </a:solidFill>
        </p:spPr>
        <p:txBody>
          <a:bodyPr>
            <a:normAutofit/>
          </a:bodyPr>
          <a:lstStyle/>
          <a:p>
            <a:r>
              <a:rPr lang="en-GB" sz="2400" dirty="0">
                <a:solidFill>
                  <a:schemeClr val="bg1"/>
                </a:solidFill>
              </a:rPr>
              <a:t>The researcher weaves together they analytic narrative and vivid, compelling data extracts.  Themes provides the organizing framework for the analysis, but analytic conclusions are drawn across themes.</a:t>
            </a:r>
          </a:p>
        </p:txBody>
      </p:sp>
      <p:sp>
        <p:nvSpPr>
          <p:cNvPr id="4" name="TextBox 3">
            <a:extLst>
              <a:ext uri="{FF2B5EF4-FFF2-40B4-BE49-F238E27FC236}">
                <a16:creationId xmlns:a16="http://schemas.microsoft.com/office/drawing/2014/main" id="{D75DBF2B-0821-4ACE-B896-9B126A2C9645}"/>
              </a:ext>
            </a:extLst>
          </p:cNvPr>
          <p:cNvSpPr txBox="1"/>
          <p:nvPr/>
        </p:nvSpPr>
        <p:spPr>
          <a:xfrm flipH="1">
            <a:off x="1097280" y="3894570"/>
            <a:ext cx="10058400" cy="707886"/>
          </a:xfrm>
          <a:prstGeom prst="rect">
            <a:avLst/>
          </a:prstGeom>
          <a:solidFill>
            <a:schemeClr val="accent1">
              <a:lumMod val="20000"/>
              <a:lumOff val="80000"/>
            </a:schemeClr>
          </a:solidFill>
        </p:spPr>
        <p:txBody>
          <a:bodyPr wrap="square" rtlCol="0">
            <a:spAutoFit/>
          </a:bodyPr>
          <a:lstStyle/>
          <a:p>
            <a:r>
              <a:rPr lang="en-GB" sz="2000" dirty="0"/>
              <a:t>You include narrative, analytic observations and representative quotes in the findings section (see examples) – use quotes sparingly – part of your word count.  (5). </a:t>
            </a:r>
          </a:p>
        </p:txBody>
      </p:sp>
      <p:sp>
        <p:nvSpPr>
          <p:cNvPr id="5" name="TextBox 4">
            <a:extLst>
              <a:ext uri="{FF2B5EF4-FFF2-40B4-BE49-F238E27FC236}">
                <a16:creationId xmlns:a16="http://schemas.microsoft.com/office/drawing/2014/main" id="{B2C8EE63-D48E-4692-B1BA-5A4E6885F81C}"/>
              </a:ext>
            </a:extLst>
          </p:cNvPr>
          <p:cNvSpPr txBox="1"/>
          <p:nvPr/>
        </p:nvSpPr>
        <p:spPr>
          <a:xfrm flipH="1">
            <a:off x="1097280" y="5119025"/>
            <a:ext cx="10058400" cy="830997"/>
          </a:xfrm>
          <a:prstGeom prst="rect">
            <a:avLst/>
          </a:prstGeom>
          <a:solidFill>
            <a:schemeClr val="tx2">
              <a:lumMod val="75000"/>
            </a:schemeClr>
          </a:solidFill>
        </p:spPr>
        <p:txBody>
          <a:bodyPr wrap="square" rtlCol="0">
            <a:spAutoFit/>
          </a:bodyPr>
          <a:lstStyle/>
          <a:p>
            <a:r>
              <a:rPr lang="en-GB" sz="2400" dirty="0">
                <a:solidFill>
                  <a:schemeClr val="bg1"/>
                </a:solidFill>
              </a:rPr>
              <a:t>Discussion</a:t>
            </a:r>
          </a:p>
          <a:p>
            <a:r>
              <a:rPr lang="en-GB" sz="2400" dirty="0">
                <a:solidFill>
                  <a:schemeClr val="bg1"/>
                </a:solidFill>
              </a:rPr>
              <a:t>Link back to literature, Limitations, Implications and Future Research Ideas. </a:t>
            </a:r>
          </a:p>
        </p:txBody>
      </p:sp>
    </p:spTree>
    <p:extLst>
      <p:ext uri="{BB962C8B-B14F-4D97-AF65-F5344CB8AC3E}">
        <p14:creationId xmlns:p14="http://schemas.microsoft.com/office/powerpoint/2010/main" val="1866773248"/>
      </p:ext>
    </p:extLst>
  </p:cSld>
  <p:clrMapOvr>
    <a:masterClrMapping/>
  </p:clrMapOvr>
</p:sld>
</file>

<file path=ppt/theme/theme1.xml><?xml version="1.0" encoding="utf-8"?>
<a:theme xmlns:a="http://schemas.openxmlformats.org/drawingml/2006/main" name="1_RetrospectVTI">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{1CE85184-6BC9-41C3-8BCD-0A5F903A357D}tf56160789_win32</Template>
  <TotalTime>0</TotalTime>
  <Words>1878</Words>
  <Application>Microsoft Office PowerPoint</Application>
  <PresentationFormat>Widescreen</PresentationFormat>
  <Paragraphs>194</Paragraphs>
  <Slides>21</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TimesNewRomanMTStd</vt:lpstr>
      <vt:lpstr>Arial</vt:lpstr>
      <vt:lpstr>Bookman Old Style</vt:lpstr>
      <vt:lpstr>Calibri</vt:lpstr>
      <vt:lpstr>Franklin Gothic Book</vt:lpstr>
      <vt:lpstr>1_RetrospectVTI</vt:lpstr>
      <vt:lpstr>Thematic Analysis refresher</vt:lpstr>
      <vt:lpstr>Big Q – method not a methodology like IPA, grounded theory, discourse analysis.</vt:lpstr>
      <vt:lpstr>TA – flexible -</vt:lpstr>
      <vt:lpstr>PowerPoint Presentation</vt:lpstr>
      <vt:lpstr>Context of my study</vt:lpstr>
      <vt:lpstr>Context of my study</vt:lpstr>
      <vt:lpstr>What’s next…transcripts and coding</vt:lpstr>
      <vt:lpstr>You have a go…</vt:lpstr>
      <vt:lpstr>PowerPoint Presentation</vt:lpstr>
      <vt:lpstr>PowerPoint Presentation</vt:lpstr>
      <vt:lpstr>PowerPoint Presentation</vt:lpstr>
      <vt:lpstr>Searching for themes </vt:lpstr>
      <vt:lpstr>Refining codes while searching for themes</vt:lpstr>
      <vt:lpstr>Searching for themes (stage 3) </vt:lpstr>
      <vt:lpstr>Themes across the data set (before reviewing)</vt:lpstr>
      <vt:lpstr>Reviewing themes (Stage 4)</vt:lpstr>
      <vt:lpstr>Reviewing themes </vt:lpstr>
      <vt:lpstr>Reviewed themes (across the RQ)</vt:lpstr>
      <vt:lpstr>Defining and naming themes (Stage 5)</vt:lpstr>
      <vt:lpstr>PowerPoint Presentation</vt:lpstr>
      <vt:lpstr>Write-up (Stage 6)</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Thematic Analysis</dc:title>
  <dc:creator>Charlotte Greenway</dc:creator>
  <cp:lastModifiedBy>Charlotte Greenway</cp:lastModifiedBy>
  <cp:revision>11</cp:revision>
  <dcterms:created xsi:type="dcterms:W3CDTF">2022-01-17T14:13:01Z</dcterms:created>
  <dcterms:modified xsi:type="dcterms:W3CDTF">2023-03-07T12:03:49Z</dcterms:modified>
</cp:coreProperties>
</file>