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6" d="100"/>
          <a:sy n="86" d="100"/>
        </p:scale>
        <p:origin x="2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B5A1659-D370-44AF-A639-A34EC45E9599}" type="datetimeFigureOut">
              <a:rPr lang="en-GB" smtClean="0"/>
              <a:t>07/06/2016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71972A-F754-4B23-831E-ACEA28884034}"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90476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B5A1659-D370-44AF-A639-A34EC45E9599}" type="datetimeFigureOut">
              <a:rPr lang="en-GB" smtClean="0"/>
              <a:t>07/06/2016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71972A-F754-4B23-831E-ACEA28884034}" type="slidenum">
              <a:rPr lang="en-GB" smtClean="0"/>
              <a:t>‹#›</a:t>
            </a:fld>
            <a:endParaRPr lang="en-GB"/>
          </a:p>
        </p:txBody>
      </p:sp>
    </p:spTree>
    <p:extLst>
      <p:ext uri="{BB962C8B-B14F-4D97-AF65-F5344CB8AC3E}">
        <p14:creationId xmlns:p14="http://schemas.microsoft.com/office/powerpoint/2010/main" val="2734525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B5A1659-D370-44AF-A639-A34EC45E9599}" type="datetimeFigureOut">
              <a:rPr lang="en-GB" smtClean="0"/>
              <a:t>07/06/2016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71972A-F754-4B23-831E-ACEA28884034}" type="slidenum">
              <a:rPr lang="en-GB" smtClean="0"/>
              <a:t>‹#›</a:t>
            </a:fld>
            <a:endParaRPr lang="en-GB"/>
          </a:p>
        </p:txBody>
      </p:sp>
    </p:spTree>
    <p:extLst>
      <p:ext uri="{BB962C8B-B14F-4D97-AF65-F5344CB8AC3E}">
        <p14:creationId xmlns:p14="http://schemas.microsoft.com/office/powerpoint/2010/main" val="4205464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B5A1659-D370-44AF-A639-A34EC45E9599}" type="datetimeFigureOut">
              <a:rPr lang="en-GB" smtClean="0"/>
              <a:t>07/06/2016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71972A-F754-4B23-831E-ACEA28884034}" type="slidenum">
              <a:rPr lang="en-GB" smtClean="0"/>
              <a:t>‹#›</a:t>
            </a:fld>
            <a:endParaRPr lang="en-GB"/>
          </a:p>
        </p:txBody>
      </p:sp>
    </p:spTree>
    <p:extLst>
      <p:ext uri="{BB962C8B-B14F-4D97-AF65-F5344CB8AC3E}">
        <p14:creationId xmlns:p14="http://schemas.microsoft.com/office/powerpoint/2010/main" val="1797127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B5A1659-D370-44AF-A639-A34EC45E9599}" type="datetimeFigureOut">
              <a:rPr lang="en-GB" smtClean="0"/>
              <a:t>07/06/2016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71972A-F754-4B23-831E-ACEA28884034}" type="slidenum">
              <a:rPr lang="en-GB" smtClean="0"/>
              <a:t>‹#›</a:t>
            </a:fld>
            <a:endParaRPr lang="en-GB"/>
          </a:p>
        </p:txBody>
      </p:sp>
    </p:spTree>
    <p:extLst>
      <p:ext uri="{BB962C8B-B14F-4D97-AF65-F5344CB8AC3E}">
        <p14:creationId xmlns:p14="http://schemas.microsoft.com/office/powerpoint/2010/main" val="2997356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B5A1659-D370-44AF-A639-A34EC45E9599}" type="datetimeFigureOut">
              <a:rPr lang="en-GB" smtClean="0"/>
              <a:t>07/06/2016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71972A-F754-4B23-831E-ACEA28884034}" type="slidenum">
              <a:rPr lang="en-GB" smtClean="0"/>
              <a:t>‹#›</a:t>
            </a:fld>
            <a:endParaRPr lang="en-GB"/>
          </a:p>
        </p:txBody>
      </p:sp>
    </p:spTree>
    <p:extLst>
      <p:ext uri="{BB962C8B-B14F-4D97-AF65-F5344CB8AC3E}">
        <p14:creationId xmlns:p14="http://schemas.microsoft.com/office/powerpoint/2010/main" val="2391247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5A1659-D370-44AF-A639-A34EC45E9599}" type="datetimeFigureOut">
              <a:rPr lang="en-GB" smtClean="0"/>
              <a:t>07/06/2016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71972A-F754-4B23-831E-ACEA28884034}" type="slidenum">
              <a:rPr lang="en-GB" smtClean="0"/>
              <a:t>‹#›</a:t>
            </a:fld>
            <a:endParaRPr lang="en-GB"/>
          </a:p>
        </p:txBody>
      </p:sp>
    </p:spTree>
    <p:extLst>
      <p:ext uri="{BB962C8B-B14F-4D97-AF65-F5344CB8AC3E}">
        <p14:creationId xmlns:p14="http://schemas.microsoft.com/office/powerpoint/2010/main" val="28807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B5A1659-D370-44AF-A639-A34EC45E9599}" type="datetimeFigureOut">
              <a:rPr lang="en-GB" smtClean="0"/>
              <a:t>07/06/2016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71972A-F754-4B23-831E-ACEA28884034}" type="slidenum">
              <a:rPr lang="en-GB" smtClean="0"/>
              <a:t>‹#›</a:t>
            </a:fld>
            <a:endParaRPr lang="en-GB"/>
          </a:p>
        </p:txBody>
      </p:sp>
    </p:spTree>
    <p:extLst>
      <p:ext uri="{BB962C8B-B14F-4D97-AF65-F5344CB8AC3E}">
        <p14:creationId xmlns:p14="http://schemas.microsoft.com/office/powerpoint/2010/main" val="904482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B5A1659-D370-44AF-A639-A34EC45E9599}" type="datetimeFigureOut">
              <a:rPr lang="en-GB" smtClean="0"/>
              <a:t>07/06/2016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71972A-F754-4B23-831E-ACEA28884034}" type="slidenum">
              <a:rPr lang="en-GB" smtClean="0"/>
              <a:t>‹#›</a:t>
            </a:fld>
            <a:endParaRPr lang="en-GB"/>
          </a:p>
        </p:txBody>
      </p:sp>
    </p:spTree>
    <p:extLst>
      <p:ext uri="{BB962C8B-B14F-4D97-AF65-F5344CB8AC3E}">
        <p14:creationId xmlns:p14="http://schemas.microsoft.com/office/powerpoint/2010/main" val="2260534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Date Placeholder 2"/>
          <p:cNvSpPr>
            <a:spLocks noGrp="1"/>
          </p:cNvSpPr>
          <p:nvPr>
            <p:ph type="dt" sz="half" idx="10"/>
          </p:nvPr>
        </p:nvSpPr>
        <p:spPr/>
        <p:txBody>
          <a:bodyPr/>
          <a:lstStyle/>
          <a:p>
            <a:fld id="{3B5A1659-D370-44AF-A639-A34EC45E9599}" type="datetimeFigureOut">
              <a:rPr lang="en-GB" smtClean="0"/>
              <a:t>07/06/2016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71972A-F754-4B23-831E-ACEA28884034}" type="slidenum">
              <a:rPr lang="en-GB" smtClean="0"/>
              <a:t>‹#›</a:t>
            </a:fld>
            <a:endParaRPr lang="en-GB"/>
          </a:p>
        </p:txBody>
      </p:sp>
    </p:spTree>
    <p:extLst>
      <p:ext uri="{BB962C8B-B14F-4D97-AF65-F5344CB8AC3E}">
        <p14:creationId xmlns:p14="http://schemas.microsoft.com/office/powerpoint/2010/main" val="2866167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B5A1659-D370-44AF-A639-A34EC45E9599}" type="datetimeFigureOut">
              <a:rPr lang="en-GB" smtClean="0"/>
              <a:t>07/06/2016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71972A-F754-4B23-831E-ACEA28884034}" type="slidenum">
              <a:rPr lang="en-GB" smtClean="0"/>
              <a:t>‹#›</a:t>
            </a:fld>
            <a:endParaRPr lang="en-GB"/>
          </a:p>
        </p:txBody>
      </p:sp>
    </p:spTree>
    <p:extLst>
      <p:ext uri="{BB962C8B-B14F-4D97-AF65-F5344CB8AC3E}">
        <p14:creationId xmlns:p14="http://schemas.microsoft.com/office/powerpoint/2010/main" val="8217621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B5A1659-D370-44AF-A639-A34EC45E9599}" type="datetimeFigureOut">
              <a:rPr lang="en-GB" smtClean="0"/>
              <a:t>07/06/2016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71972A-F754-4B23-831E-ACEA28884034}"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7680220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B5A1659-D370-44AF-A639-A34EC45E9599}" type="datetimeFigureOut">
              <a:rPr lang="en-GB" smtClean="0"/>
              <a:t>07/06/2016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71972A-F754-4B23-831E-ACEA28884034}" type="slidenum">
              <a:rPr lang="en-GB" smtClean="0"/>
              <a:t>‹#›</a:t>
            </a:fld>
            <a:endParaRPr lang="en-GB"/>
          </a:p>
        </p:txBody>
      </p:sp>
    </p:spTree>
    <p:extLst>
      <p:ext uri="{BB962C8B-B14F-4D97-AF65-F5344CB8AC3E}">
        <p14:creationId xmlns:p14="http://schemas.microsoft.com/office/powerpoint/2010/main" val="23161906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B5A1659-D370-44AF-A639-A34EC45E9599}" type="datetimeFigureOut">
              <a:rPr lang="en-GB" smtClean="0"/>
              <a:t>07/06/2016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71972A-F754-4B23-831E-ACEA28884034}"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4212887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B5A1659-D370-44AF-A639-A34EC45E9599}" type="datetimeFigureOut">
              <a:rPr lang="en-GB" smtClean="0"/>
              <a:t>07/06/2016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71972A-F754-4B23-831E-ACEA28884034}" type="slidenum">
              <a:rPr lang="en-GB" smtClean="0"/>
              <a:t>‹#›</a:t>
            </a:fld>
            <a:endParaRPr lang="en-GB"/>
          </a:p>
        </p:txBody>
      </p:sp>
    </p:spTree>
    <p:extLst>
      <p:ext uri="{BB962C8B-B14F-4D97-AF65-F5344CB8AC3E}">
        <p14:creationId xmlns:p14="http://schemas.microsoft.com/office/powerpoint/2010/main" val="3945829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B5A1659-D370-44AF-A639-A34EC45E9599}" type="datetimeFigureOut">
              <a:rPr lang="en-GB" smtClean="0"/>
              <a:t>07/06/2016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71972A-F754-4B23-831E-ACEA28884034}" type="slidenum">
              <a:rPr lang="en-GB" smtClean="0"/>
              <a:t>‹#›</a:t>
            </a:fld>
            <a:endParaRPr lang="en-GB"/>
          </a:p>
        </p:txBody>
      </p:sp>
    </p:spTree>
    <p:extLst>
      <p:ext uri="{BB962C8B-B14F-4D97-AF65-F5344CB8AC3E}">
        <p14:creationId xmlns:p14="http://schemas.microsoft.com/office/powerpoint/2010/main" val="4523974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B5A1659-D370-44AF-A639-A34EC45E9599}" type="datetimeFigureOut">
              <a:rPr lang="en-GB" smtClean="0"/>
              <a:t>07/06/2016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71972A-F754-4B23-831E-ACEA28884034}" type="slidenum">
              <a:rPr lang="en-GB" smtClean="0"/>
              <a:t>‹#›</a:t>
            </a:fld>
            <a:endParaRPr lang="en-GB"/>
          </a:p>
        </p:txBody>
      </p:sp>
    </p:spTree>
    <p:extLst>
      <p:ext uri="{BB962C8B-B14F-4D97-AF65-F5344CB8AC3E}">
        <p14:creationId xmlns:p14="http://schemas.microsoft.com/office/powerpoint/2010/main" val="36389197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3B5A1659-D370-44AF-A639-A34EC45E9599}" type="datetimeFigureOut">
              <a:rPr lang="en-GB" smtClean="0"/>
              <a:t>07/06/2016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7671972A-F754-4B23-831E-ACEA28884034}" type="slidenum">
              <a:rPr lang="en-GB" smtClean="0"/>
              <a:t>‹#›</a:t>
            </a:fld>
            <a:endParaRPr lang="en-GB"/>
          </a:p>
        </p:txBody>
      </p:sp>
    </p:spTree>
    <p:extLst>
      <p:ext uri="{BB962C8B-B14F-4D97-AF65-F5344CB8AC3E}">
        <p14:creationId xmlns:p14="http://schemas.microsoft.com/office/powerpoint/2010/main" val="421848892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legendsandchronicles.com/ancient-civilizations/ancient-sparta/spartan-women/"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sparta</a:t>
            </a:r>
            <a:endParaRPr lang="en-GB" dirty="0"/>
          </a:p>
        </p:txBody>
      </p:sp>
      <p:sp>
        <p:nvSpPr>
          <p:cNvPr id="3" name="Subtitle 2"/>
          <p:cNvSpPr>
            <a:spLocks noGrp="1"/>
          </p:cNvSpPr>
          <p:nvPr>
            <p:ph type="subTitle" idx="1"/>
          </p:nvPr>
        </p:nvSpPr>
        <p:spPr/>
        <p:txBody>
          <a:bodyPr>
            <a:normAutofit/>
          </a:bodyPr>
          <a:lstStyle/>
          <a:p>
            <a:r>
              <a:rPr lang="en-GB" sz="2800" dirty="0" smtClean="0">
                <a:solidFill>
                  <a:schemeClr val="tx1"/>
                </a:solidFill>
              </a:rPr>
              <a:t>The Facets of the Mirage: Spartan Women</a:t>
            </a:r>
            <a:endParaRPr lang="en-GB" sz="2800" dirty="0">
              <a:solidFill>
                <a:schemeClr val="tx1"/>
              </a:solidFill>
            </a:endParaRPr>
          </a:p>
        </p:txBody>
      </p:sp>
    </p:spTree>
    <p:extLst>
      <p:ext uri="{BB962C8B-B14F-4D97-AF65-F5344CB8AC3E}">
        <p14:creationId xmlns:p14="http://schemas.microsoft.com/office/powerpoint/2010/main" val="20317009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popular myth</a:t>
            </a:r>
            <a:endParaRPr lang="en-GB" dirty="0"/>
          </a:p>
        </p:txBody>
      </p:sp>
      <p:sp>
        <p:nvSpPr>
          <p:cNvPr id="3" name="Content Placeholder 2"/>
          <p:cNvSpPr>
            <a:spLocks noGrp="1"/>
          </p:cNvSpPr>
          <p:nvPr>
            <p:ph idx="1"/>
          </p:nvPr>
        </p:nvSpPr>
        <p:spPr/>
        <p:txBody>
          <a:bodyPr>
            <a:normAutofit/>
          </a:bodyPr>
          <a:lstStyle/>
          <a:p>
            <a:r>
              <a:rPr lang="en-GB" sz="3200" b="1" dirty="0" smtClean="0">
                <a:solidFill>
                  <a:schemeClr val="tx1"/>
                </a:solidFill>
              </a:rPr>
              <a:t>“Spartan </a:t>
            </a:r>
            <a:r>
              <a:rPr lang="en-GB" sz="3200" b="1" dirty="0">
                <a:solidFill>
                  <a:schemeClr val="tx1"/>
                </a:solidFill>
              </a:rPr>
              <a:t>women were the alpha women of the ancient Greek world, they wielded the most power, and in many ways had the most equality afforded to them by the state of Sparta</a:t>
            </a:r>
            <a:r>
              <a:rPr lang="en-GB" sz="3200" b="1" dirty="0" smtClean="0">
                <a:solidFill>
                  <a:schemeClr val="tx1"/>
                </a:solidFill>
              </a:rPr>
              <a:t>.” </a:t>
            </a:r>
            <a:r>
              <a:rPr lang="en-GB" sz="1600" b="1" dirty="0" smtClean="0">
                <a:solidFill>
                  <a:schemeClr val="tx1"/>
                </a:solidFill>
              </a:rPr>
              <a:t>Legends </a:t>
            </a:r>
            <a:r>
              <a:rPr lang="en-GB" sz="1600" b="1" dirty="0">
                <a:solidFill>
                  <a:schemeClr val="tx1"/>
                </a:solidFill>
              </a:rPr>
              <a:t>and Chronicles, </a:t>
            </a:r>
            <a:r>
              <a:rPr lang="en-GB" sz="1600" b="1" dirty="0">
                <a:solidFill>
                  <a:schemeClr val="tx1"/>
                </a:solidFill>
                <a:hlinkClick r:id="rId2"/>
              </a:rPr>
              <a:t>http://www.legendsandchronicles.com/ancient-civilizations/ancient-sparta/spartan-women</a:t>
            </a:r>
            <a:r>
              <a:rPr lang="en-GB" sz="1600" b="1" dirty="0" smtClean="0">
                <a:solidFill>
                  <a:schemeClr val="tx1"/>
                </a:solidFill>
                <a:hlinkClick r:id="rId2"/>
              </a:rPr>
              <a:t>/</a:t>
            </a:r>
            <a:r>
              <a:rPr lang="en-GB" sz="1600" b="1" dirty="0" smtClean="0">
                <a:solidFill>
                  <a:schemeClr val="tx1"/>
                </a:solidFill>
              </a:rPr>
              <a:t> </a:t>
            </a:r>
            <a:endParaRPr lang="en-GB" sz="3200" b="1" dirty="0">
              <a:solidFill>
                <a:schemeClr val="tx1"/>
              </a:solidFill>
            </a:endParaRPr>
          </a:p>
        </p:txBody>
      </p:sp>
    </p:spTree>
    <p:extLst>
      <p:ext uri="{BB962C8B-B14F-4D97-AF65-F5344CB8AC3E}">
        <p14:creationId xmlns:p14="http://schemas.microsoft.com/office/powerpoint/2010/main" val="2650394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scholarship</a:t>
            </a:r>
            <a:endParaRPr lang="en-GB" dirty="0"/>
          </a:p>
        </p:txBody>
      </p:sp>
      <p:sp>
        <p:nvSpPr>
          <p:cNvPr id="3" name="Content Placeholder 2"/>
          <p:cNvSpPr>
            <a:spLocks noGrp="1"/>
          </p:cNvSpPr>
          <p:nvPr>
            <p:ph idx="1"/>
          </p:nvPr>
        </p:nvSpPr>
        <p:spPr/>
        <p:txBody>
          <a:bodyPr>
            <a:normAutofit/>
          </a:bodyPr>
          <a:lstStyle/>
          <a:p>
            <a:r>
              <a:rPr lang="en-GB" sz="2800" b="1" dirty="0" smtClean="0">
                <a:solidFill>
                  <a:schemeClr val="tx1"/>
                </a:solidFill>
              </a:rPr>
              <a:t>“Every </a:t>
            </a:r>
            <a:r>
              <a:rPr lang="en-GB" sz="2800" b="1" dirty="0">
                <a:solidFill>
                  <a:schemeClr val="tx1"/>
                </a:solidFill>
              </a:rPr>
              <a:t>well-governed state that comes into existence and evolves as the result of deliberative creative acts and legislation endorses the child-rearing practices and values it needs. The education system is part of political organisations.... Only in Sparta did the state prescribe an educational program for both boys and girls</a:t>
            </a:r>
            <a:r>
              <a:rPr lang="en-GB" sz="2800" b="1" dirty="0" smtClean="0">
                <a:solidFill>
                  <a:schemeClr val="tx1"/>
                </a:solidFill>
              </a:rPr>
              <a:t>...” Pomeroy 2002:3</a:t>
            </a:r>
            <a:endParaRPr lang="en-GB" sz="2800" b="1" dirty="0">
              <a:solidFill>
                <a:schemeClr val="tx1"/>
              </a:solidFill>
            </a:endParaRPr>
          </a:p>
        </p:txBody>
      </p:sp>
    </p:spTree>
    <p:extLst>
      <p:ext uri="{BB962C8B-B14F-4D97-AF65-F5344CB8AC3E}">
        <p14:creationId xmlns:p14="http://schemas.microsoft.com/office/powerpoint/2010/main" val="1980448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Plutarch and Spartan women</a:t>
            </a:r>
            <a:endParaRPr lang="en-GB" dirty="0"/>
          </a:p>
        </p:txBody>
      </p:sp>
      <p:sp>
        <p:nvSpPr>
          <p:cNvPr id="3" name="Content Placeholder 2"/>
          <p:cNvSpPr>
            <a:spLocks noGrp="1"/>
          </p:cNvSpPr>
          <p:nvPr>
            <p:ph idx="1"/>
          </p:nvPr>
        </p:nvSpPr>
        <p:spPr>
          <a:xfrm>
            <a:off x="0" y="0"/>
            <a:ext cx="12065620" cy="4895385"/>
          </a:xfrm>
        </p:spPr>
        <p:txBody>
          <a:bodyPr>
            <a:noAutofit/>
          </a:bodyPr>
          <a:lstStyle/>
          <a:p>
            <a:r>
              <a:rPr lang="en-GB" sz="2800" b="1" dirty="0" smtClean="0">
                <a:solidFill>
                  <a:schemeClr val="tx1"/>
                </a:solidFill>
              </a:rPr>
              <a:t>Nor </a:t>
            </a:r>
            <a:r>
              <a:rPr lang="en-GB" sz="2800" b="1" dirty="0">
                <a:solidFill>
                  <a:schemeClr val="tx1"/>
                </a:solidFill>
              </a:rPr>
              <a:t>was there anything disgraceful in this scant clothing of the maidens, for modesty attended them, and wantonness was banished; nay, rather, it produced in them habits of simplicity and an ardent desire for health and beauty of body. It gave also to woman-kind a taste of lofty sentiment, for they felt that they too had a place in the arena of bravery and ambition. Wherefore they were led to think and speak as </a:t>
            </a:r>
            <a:r>
              <a:rPr lang="en-GB" sz="2800" b="1" dirty="0" err="1">
                <a:solidFill>
                  <a:schemeClr val="tx1"/>
                </a:solidFill>
              </a:rPr>
              <a:t>Gorgo</a:t>
            </a:r>
            <a:r>
              <a:rPr lang="en-GB" sz="2800" b="1" dirty="0">
                <a:solidFill>
                  <a:schemeClr val="tx1"/>
                </a:solidFill>
              </a:rPr>
              <a:t>, the wife of Leonidas, is said to have done. When some foreign woman, as it would seem, said to her: "You Spartan women are the only ones who rule their men," she answered: "Yes, we are the only ones that give birth to men."</a:t>
            </a:r>
          </a:p>
        </p:txBody>
      </p:sp>
    </p:spTree>
    <p:extLst>
      <p:ext uri="{BB962C8B-B14F-4D97-AF65-F5344CB8AC3E}">
        <p14:creationId xmlns:p14="http://schemas.microsoft.com/office/powerpoint/2010/main" val="2803253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infodolomiti.it/cache/cfx_imagecr3/5B1E274259FD9BA2A81BE1D43092502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6860" y="117303"/>
            <a:ext cx="10021498" cy="66768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67268" y="646771"/>
            <a:ext cx="1813317" cy="1200329"/>
          </a:xfrm>
          <a:prstGeom prst="rect">
            <a:avLst/>
          </a:prstGeom>
          <a:noFill/>
        </p:spPr>
        <p:txBody>
          <a:bodyPr wrap="none" rtlCol="0">
            <a:spAutoFit/>
          </a:bodyPr>
          <a:lstStyle/>
          <a:p>
            <a:r>
              <a:rPr lang="it-IT" b="1" dirty="0"/>
              <a:t>Giovanni De </a:t>
            </a:r>
            <a:endParaRPr lang="it-IT" b="1" dirty="0" smtClean="0"/>
          </a:p>
          <a:p>
            <a:r>
              <a:rPr lang="it-IT" b="1" dirty="0" smtClean="0"/>
              <a:t>Min</a:t>
            </a:r>
            <a:r>
              <a:rPr lang="it-IT" b="1" dirty="0"/>
              <a:t>, La lotta </a:t>
            </a:r>
            <a:endParaRPr lang="it-IT" b="1" dirty="0" smtClean="0"/>
          </a:p>
          <a:p>
            <a:r>
              <a:rPr lang="it-IT" b="1" dirty="0" smtClean="0"/>
              <a:t>delle Spartane</a:t>
            </a:r>
          </a:p>
          <a:p>
            <a:r>
              <a:rPr lang="it-IT" b="1" dirty="0" smtClean="0"/>
              <a:t>1835-1836</a:t>
            </a:r>
            <a:endParaRPr lang="en-GB" dirty="0"/>
          </a:p>
        </p:txBody>
      </p:sp>
    </p:spTree>
    <p:extLst>
      <p:ext uri="{BB962C8B-B14F-4D97-AF65-F5344CB8AC3E}">
        <p14:creationId xmlns:p14="http://schemas.microsoft.com/office/powerpoint/2010/main" val="2276732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5096107"/>
            <a:ext cx="8534400" cy="898292"/>
          </a:xfrm>
        </p:spPr>
        <p:txBody>
          <a:bodyPr>
            <a:normAutofit fontScale="90000"/>
          </a:bodyPr>
          <a:lstStyle/>
          <a:p>
            <a:r>
              <a:rPr lang="en-GB" dirty="0" smtClean="0"/>
              <a:t>In Herodotus – where does he get the story from?</a:t>
            </a:r>
            <a:endParaRPr lang="en-GB" dirty="0"/>
          </a:p>
        </p:txBody>
      </p:sp>
      <p:sp>
        <p:nvSpPr>
          <p:cNvPr id="3" name="Content Placeholder 2"/>
          <p:cNvSpPr>
            <a:spLocks noGrp="1"/>
          </p:cNvSpPr>
          <p:nvPr>
            <p:ph idx="1"/>
          </p:nvPr>
        </p:nvSpPr>
        <p:spPr>
          <a:xfrm>
            <a:off x="0" y="0"/>
            <a:ext cx="12191999" cy="4895385"/>
          </a:xfrm>
        </p:spPr>
        <p:txBody>
          <a:bodyPr>
            <a:noAutofit/>
          </a:bodyPr>
          <a:lstStyle/>
          <a:p>
            <a:r>
              <a:rPr lang="en-GB" sz="2400" b="1" dirty="0" err="1">
                <a:solidFill>
                  <a:schemeClr val="tx1"/>
                </a:solidFill>
              </a:rPr>
              <a:t>Cleomenes</a:t>
            </a:r>
            <a:r>
              <a:rPr lang="en-GB" sz="2400" b="1" dirty="0">
                <a:solidFill>
                  <a:schemeClr val="tx1"/>
                </a:solidFill>
              </a:rPr>
              <a:t> went to his house after this exchange, but </a:t>
            </a:r>
            <a:r>
              <a:rPr lang="en-GB" sz="2400" b="1" dirty="0" err="1">
                <a:solidFill>
                  <a:schemeClr val="tx1"/>
                </a:solidFill>
              </a:rPr>
              <a:t>Aristagoras</a:t>
            </a:r>
            <a:r>
              <a:rPr lang="en-GB" sz="2400" b="1" dirty="0">
                <a:solidFill>
                  <a:schemeClr val="tx1"/>
                </a:solidFill>
              </a:rPr>
              <a:t> took a suppliant's garb and followed him there. Upon entering, he used a suppliant's right to beg </a:t>
            </a:r>
            <a:r>
              <a:rPr lang="en-GB" sz="2400" b="1" dirty="0" err="1">
                <a:solidFill>
                  <a:schemeClr val="tx1"/>
                </a:solidFill>
              </a:rPr>
              <a:t>Cleomenes</a:t>
            </a:r>
            <a:r>
              <a:rPr lang="en-GB" sz="2400" b="1" dirty="0">
                <a:solidFill>
                  <a:schemeClr val="tx1"/>
                </a:solidFill>
              </a:rPr>
              <a:t> to listen to him. He first asked </a:t>
            </a:r>
            <a:r>
              <a:rPr lang="en-GB" sz="2400" b="1" dirty="0" err="1">
                <a:solidFill>
                  <a:schemeClr val="tx1"/>
                </a:solidFill>
              </a:rPr>
              <a:t>Cleomenes</a:t>
            </a:r>
            <a:r>
              <a:rPr lang="en-GB" sz="2400" b="1" dirty="0">
                <a:solidFill>
                  <a:schemeClr val="tx1"/>
                </a:solidFill>
              </a:rPr>
              <a:t> to send away the child, his daughter </a:t>
            </a:r>
            <a:r>
              <a:rPr lang="en-GB" sz="2400" b="1" dirty="0" err="1">
                <a:solidFill>
                  <a:schemeClr val="tx1"/>
                </a:solidFill>
              </a:rPr>
              <a:t>Gorgo</a:t>
            </a:r>
            <a:r>
              <a:rPr lang="en-GB" sz="2400" b="1" dirty="0">
                <a:solidFill>
                  <a:schemeClr val="tx1"/>
                </a:solidFill>
              </a:rPr>
              <a:t>, who was standing by him. She was his only child, and was about eight or nine years of age. </a:t>
            </a:r>
            <a:r>
              <a:rPr lang="en-GB" sz="2400" b="1" dirty="0" err="1">
                <a:solidFill>
                  <a:schemeClr val="tx1"/>
                </a:solidFill>
              </a:rPr>
              <a:t>Cleomenes</a:t>
            </a:r>
            <a:r>
              <a:rPr lang="en-GB" sz="2400" b="1" dirty="0">
                <a:solidFill>
                  <a:schemeClr val="tx1"/>
                </a:solidFill>
              </a:rPr>
              <a:t> bade him say whatever he wanted and not let the child's presence hinder him. [2] Then </a:t>
            </a:r>
            <a:r>
              <a:rPr lang="en-GB" sz="2400" b="1" dirty="0" err="1">
                <a:solidFill>
                  <a:schemeClr val="tx1"/>
                </a:solidFill>
              </a:rPr>
              <a:t>Aristagoras</a:t>
            </a:r>
            <a:r>
              <a:rPr lang="en-GB" sz="2400" b="1" dirty="0">
                <a:solidFill>
                  <a:schemeClr val="tx1"/>
                </a:solidFill>
              </a:rPr>
              <a:t> began to promise </a:t>
            </a:r>
            <a:r>
              <a:rPr lang="en-GB" sz="2400" b="1" dirty="0" err="1">
                <a:solidFill>
                  <a:schemeClr val="tx1"/>
                </a:solidFill>
              </a:rPr>
              <a:t>Cleomenes</a:t>
            </a:r>
            <a:r>
              <a:rPr lang="en-GB" sz="2400" b="1" dirty="0">
                <a:solidFill>
                  <a:schemeClr val="tx1"/>
                </a:solidFill>
              </a:rPr>
              <a:t> from ten talents upwards, if he would grant his request. When </a:t>
            </a:r>
            <a:r>
              <a:rPr lang="en-GB" sz="2400" b="1" dirty="0" err="1">
                <a:solidFill>
                  <a:schemeClr val="tx1"/>
                </a:solidFill>
              </a:rPr>
              <a:t>Cleomenes</a:t>
            </a:r>
            <a:r>
              <a:rPr lang="en-GB" sz="2400" b="1" dirty="0">
                <a:solidFill>
                  <a:schemeClr val="tx1"/>
                </a:solidFill>
              </a:rPr>
              <a:t> refused, </a:t>
            </a:r>
            <a:r>
              <a:rPr lang="en-GB" sz="2400" b="1" dirty="0" err="1">
                <a:solidFill>
                  <a:schemeClr val="tx1"/>
                </a:solidFill>
              </a:rPr>
              <a:t>Aristagoras</a:t>
            </a:r>
            <a:r>
              <a:rPr lang="en-GB" sz="2400" b="1" dirty="0">
                <a:solidFill>
                  <a:schemeClr val="tx1"/>
                </a:solidFill>
              </a:rPr>
              <a:t> offered him ever more and more. When he finally promised fifty talents the child cried out, “Father, the stranger will corrupt you, unless you leave him and go away.” [3] </a:t>
            </a:r>
            <a:r>
              <a:rPr lang="en-GB" sz="2400" b="1" dirty="0" err="1">
                <a:solidFill>
                  <a:schemeClr val="tx1"/>
                </a:solidFill>
              </a:rPr>
              <a:t>Cleomenes</a:t>
            </a:r>
            <a:r>
              <a:rPr lang="en-GB" sz="2400" b="1" dirty="0">
                <a:solidFill>
                  <a:schemeClr val="tx1"/>
                </a:solidFill>
              </a:rPr>
              <a:t> was pleased with the child's counsel and went into another room while </a:t>
            </a:r>
            <a:r>
              <a:rPr lang="en-GB" sz="2400" b="1" dirty="0" err="1">
                <a:solidFill>
                  <a:schemeClr val="tx1"/>
                </a:solidFill>
              </a:rPr>
              <a:t>Aristagoras</a:t>
            </a:r>
            <a:r>
              <a:rPr lang="en-GB" sz="2400" b="1" dirty="0">
                <a:solidFill>
                  <a:schemeClr val="tx1"/>
                </a:solidFill>
              </a:rPr>
              <a:t> departed from Sparta, finding no further occasion for telling of the journey inland to the king's palace</a:t>
            </a:r>
            <a:r>
              <a:rPr lang="en-GB" sz="2400" b="1" dirty="0" smtClean="0">
                <a:solidFill>
                  <a:schemeClr val="tx1"/>
                </a:solidFill>
              </a:rPr>
              <a:t>. Herodotos 5.51</a:t>
            </a:r>
            <a:endParaRPr lang="en-GB" sz="2400" b="1" dirty="0">
              <a:solidFill>
                <a:schemeClr val="tx1"/>
              </a:solidFill>
            </a:endParaRPr>
          </a:p>
        </p:txBody>
      </p:sp>
    </p:spTree>
    <p:extLst>
      <p:ext uri="{BB962C8B-B14F-4D97-AF65-F5344CB8AC3E}">
        <p14:creationId xmlns:p14="http://schemas.microsoft.com/office/powerpoint/2010/main" val="2470020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http://ancientolympics.arts.kuleuven.be/picEN/slides/P018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8419" y="151195"/>
            <a:ext cx="3498385" cy="376845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The power of iconography</a:t>
            </a:r>
            <a:endParaRPr lang="en-GB" dirty="0"/>
          </a:p>
        </p:txBody>
      </p:sp>
    </p:spTree>
    <p:extLst>
      <p:ext uri="{BB962C8B-B14F-4D97-AF65-F5344CB8AC3E}">
        <p14:creationId xmlns:p14="http://schemas.microsoft.com/office/powerpoint/2010/main" val="726114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Dorian vs Ionian?</a:t>
            </a:r>
            <a:endParaRPr lang="en-GB" dirty="0"/>
          </a:p>
        </p:txBody>
      </p:sp>
      <p:sp>
        <p:nvSpPr>
          <p:cNvPr id="4" name="Content Placeholder 3"/>
          <p:cNvSpPr>
            <a:spLocks noGrp="1"/>
          </p:cNvSpPr>
          <p:nvPr>
            <p:ph idx="1"/>
          </p:nvPr>
        </p:nvSpPr>
        <p:spPr/>
        <p:txBody>
          <a:bodyPr>
            <a:normAutofit lnSpcReduction="10000"/>
          </a:bodyPr>
          <a:lstStyle/>
          <a:p>
            <a:r>
              <a:rPr lang="en-GB" sz="2800" b="1" dirty="0">
                <a:solidFill>
                  <a:schemeClr val="tx1"/>
                </a:solidFill>
              </a:rPr>
              <a:t>If a husband and wife be divorced, she shall have her own property that she came with to her husband, and the half of the income if it be from her own property, and whatever she has woven, the half, whatever it may be, and five </a:t>
            </a:r>
            <a:r>
              <a:rPr lang="en-GB" sz="2800" b="1" dirty="0" err="1">
                <a:solidFill>
                  <a:schemeClr val="tx1"/>
                </a:solidFill>
              </a:rPr>
              <a:t>staters</a:t>
            </a:r>
            <a:r>
              <a:rPr lang="en-GB" sz="2800" b="1" dirty="0">
                <a:solidFill>
                  <a:schemeClr val="tx1"/>
                </a:solidFill>
              </a:rPr>
              <a:t>, if her husband be the cause of her dismissal; but if the husband deny that he was the cause, the judge shall decide. . </a:t>
            </a:r>
            <a:r>
              <a:rPr lang="en-GB" sz="2800" b="1" dirty="0" smtClean="0">
                <a:solidFill>
                  <a:schemeClr val="tx1"/>
                </a:solidFill>
              </a:rPr>
              <a:t>. </a:t>
            </a:r>
            <a:r>
              <a:rPr lang="en-GB" sz="1800" b="1" dirty="0" smtClean="0">
                <a:solidFill>
                  <a:schemeClr val="tx1"/>
                </a:solidFill>
              </a:rPr>
              <a:t>Excerpt from the Law of </a:t>
            </a:r>
            <a:r>
              <a:rPr lang="en-GB" sz="1800" b="1" dirty="0" err="1" smtClean="0">
                <a:solidFill>
                  <a:schemeClr val="tx1"/>
                </a:solidFill>
              </a:rPr>
              <a:t>Gortyn</a:t>
            </a:r>
            <a:r>
              <a:rPr lang="en-GB" sz="1800" b="1" dirty="0" smtClean="0">
                <a:solidFill>
                  <a:schemeClr val="tx1"/>
                </a:solidFill>
              </a:rPr>
              <a:t> c460BCE</a:t>
            </a:r>
            <a:endParaRPr lang="en-GB" sz="2800" b="1" dirty="0">
              <a:solidFill>
                <a:schemeClr val="tx1"/>
              </a:solidFill>
            </a:endParaRPr>
          </a:p>
        </p:txBody>
      </p:sp>
    </p:spTree>
    <p:extLst>
      <p:ext uri="{BB962C8B-B14F-4D97-AF65-F5344CB8AC3E}">
        <p14:creationId xmlns:p14="http://schemas.microsoft.com/office/powerpoint/2010/main" val="15416781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Sparta and </a:t>
            </a:r>
            <a:r>
              <a:rPr lang="en-GB" dirty="0" err="1" smtClean="0"/>
              <a:t>crete</a:t>
            </a:r>
            <a:endParaRPr lang="en-GB" dirty="0"/>
          </a:p>
        </p:txBody>
      </p:sp>
      <p:sp>
        <p:nvSpPr>
          <p:cNvPr id="3" name="Content Placeholder 2"/>
          <p:cNvSpPr>
            <a:spLocks noGrp="1"/>
          </p:cNvSpPr>
          <p:nvPr>
            <p:ph idx="1"/>
          </p:nvPr>
        </p:nvSpPr>
        <p:spPr>
          <a:xfrm>
            <a:off x="59744" y="0"/>
            <a:ext cx="11113778" cy="4487332"/>
          </a:xfrm>
        </p:spPr>
        <p:txBody>
          <a:bodyPr>
            <a:normAutofit/>
          </a:bodyPr>
          <a:lstStyle/>
          <a:p>
            <a:r>
              <a:rPr lang="en-GB" b="1" dirty="0">
                <a:solidFill>
                  <a:schemeClr val="tx1"/>
                </a:solidFill>
              </a:rPr>
              <a:t>Now the Cretan arrangements for the public mess-tables are better than the Spartan; for at Sparta each citizen pays a fixed poll-tax, failing which he is prevented by law from taking part in the government, as has been said before; but in Crete the system is more communal, for out of all the crops and cattle produced from the public lands, and the tributes paid by the serfs, one part is assigned for the worship of the gods and the maintenance of the public services, [20] and the other for the public mess-tables, so that all the citizens are maintained from the common funds, women and children as well as men; and the lawgiver has devised many wise measures to secure the benefit of moderation at table, and the segregation of the women in order that they may not bear many children, for which purpose he instituted association with the male sex, as to which there will be another </a:t>
            </a:r>
            <a:r>
              <a:rPr lang="en-GB" b="1" dirty="0" smtClean="0">
                <a:solidFill>
                  <a:schemeClr val="tx1"/>
                </a:solidFill>
              </a:rPr>
              <a:t>occasion</a:t>
            </a:r>
            <a:r>
              <a:rPr lang="en-GB" b="1" dirty="0">
                <a:solidFill>
                  <a:schemeClr val="tx1"/>
                </a:solidFill>
              </a:rPr>
              <a:t> to consider whether it was a bad thing or a good one. </a:t>
            </a:r>
            <a:r>
              <a:rPr lang="en-GB" b="1" dirty="0" smtClean="0">
                <a:solidFill>
                  <a:schemeClr val="tx1"/>
                </a:solidFill>
              </a:rPr>
              <a:t>Aristotle </a:t>
            </a:r>
            <a:r>
              <a:rPr lang="en-GB" b="1" i="1" dirty="0" smtClean="0">
                <a:solidFill>
                  <a:schemeClr val="tx1"/>
                </a:solidFill>
              </a:rPr>
              <a:t>Politics</a:t>
            </a:r>
            <a:r>
              <a:rPr lang="en-GB" b="1" dirty="0" smtClean="0">
                <a:solidFill>
                  <a:schemeClr val="tx1"/>
                </a:solidFill>
              </a:rPr>
              <a:t> 1272a</a:t>
            </a:r>
            <a:endParaRPr lang="en-GB" b="1" dirty="0">
              <a:solidFill>
                <a:schemeClr val="tx1"/>
              </a:solidFill>
            </a:endParaRPr>
          </a:p>
        </p:txBody>
      </p:sp>
    </p:spTree>
    <p:extLst>
      <p:ext uri="{BB962C8B-B14F-4D97-AF65-F5344CB8AC3E}">
        <p14:creationId xmlns:p14="http://schemas.microsoft.com/office/powerpoint/2010/main" val="3321497330"/>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45</TotalTime>
  <Words>362</Words>
  <Application>Microsoft Office PowerPoint</Application>
  <PresentationFormat>Widescreen</PresentationFormat>
  <Paragraphs>19</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Century Gothic</vt:lpstr>
      <vt:lpstr>Wingdings 3</vt:lpstr>
      <vt:lpstr>Slice</vt:lpstr>
      <vt:lpstr>sparta</vt:lpstr>
      <vt:lpstr>A popular myth</vt:lpstr>
      <vt:lpstr>In scholarship</vt:lpstr>
      <vt:lpstr>Plutarch and Spartan women</vt:lpstr>
      <vt:lpstr>PowerPoint Presentation</vt:lpstr>
      <vt:lpstr>In Herodotus – where does he get the story from?</vt:lpstr>
      <vt:lpstr>The power of iconography</vt:lpstr>
      <vt:lpstr>Dorian vs Ionian?</vt:lpstr>
      <vt:lpstr>Sparta and crete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dc:title>
  <dc:creator>Errietta Bissa</dc:creator>
  <cp:lastModifiedBy>Errietta Bissa</cp:lastModifiedBy>
  <cp:revision>14</cp:revision>
  <dcterms:created xsi:type="dcterms:W3CDTF">2016-06-06T14:51:37Z</dcterms:created>
  <dcterms:modified xsi:type="dcterms:W3CDTF">2016-06-07T12:35:15Z</dcterms:modified>
</cp:coreProperties>
</file>