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4" r:id="rId3"/>
    <p:sldId id="257" r:id="rId4"/>
    <p:sldId id="259" r:id="rId5"/>
    <p:sldId id="261" r:id="rId6"/>
    <p:sldId id="263" r:id="rId7"/>
    <p:sldId id="265" r:id="rId8"/>
    <p:sldId id="266" r:id="rId9"/>
    <p:sldId id="267" r:id="rId10"/>
    <p:sldId id="268" r:id="rId11"/>
    <p:sldId id="260" r:id="rId12"/>
    <p:sldId id="262"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169E4B-E727-ECF5-DFB7-096A3F387F76}" v="1411" dt="2025-07-24T04:20:20.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7/23/2025</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6044109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7/23/2025</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01134306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7/23/2025</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108325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7/23/2025</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666606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7/23/2025</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040476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7/23/2025</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276362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7/23/2025</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570071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7/23/2025</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392866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7/23/2025</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011172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7/23/2025</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834272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7/23/2025</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191036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7/23/2025</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377112457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met.police.uk/SysSiteAssets/media/downloads/met/about-us/violence-against-women-girls-action-plan.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college.police.uk/article/new-strategy-aims-transform-police-culture-and-rebuild-public-trust" TargetMode="External"/><Relationship Id="rId13" Type="http://schemas.openxmlformats.org/officeDocument/2006/relationships/hyperlink" Target="https://www.met.police.uk/notices/met/our-response-to-issues-raised-by-the-crimes-of-wayne-couzens/" TargetMode="External"/><Relationship Id="rId3" Type="http://schemas.openxmlformats.org/officeDocument/2006/relationships/hyperlink" Target="https://empac.org.uk/interoperability-national-decision-making-model/" TargetMode="External"/><Relationship Id="rId7" Type="http://schemas.openxmlformats.org/officeDocument/2006/relationships/hyperlink" Target="https://www.evidence-basedpolicing.org/refresher-sara-model-and-problem-oriented-policing/" TargetMode="External"/><Relationship Id="rId12" Type="http://schemas.openxmlformats.org/officeDocument/2006/relationships/hyperlink" Target="https://www.governmentevents.co.uk/ge-insights/the-importance-of-police-community-relationships-strategies/" TargetMode="External"/><Relationship Id="rId2" Type="http://schemas.openxmlformats.org/officeDocument/2006/relationships/hyperlink" Target="https://vulnerabilitypolicing.org.uk/police-learning-a-way-to-rebuild-trust-in-policing/" TargetMode="External"/><Relationship Id="rId1" Type="http://schemas.openxmlformats.org/officeDocument/2006/relationships/slideLayout" Target="../slideLayouts/slideLayout2.xml"/><Relationship Id="rId6" Type="http://schemas.openxmlformats.org/officeDocument/2006/relationships/hyperlink" Target="https://www.policechiefmagazine.org/sara-model-operation-waterside/" TargetMode="External"/><Relationship Id="rId11" Type="http://schemas.openxmlformats.org/officeDocument/2006/relationships/hyperlink" Target="https://www.theguardian.com/uk-news/2024/feb/29/sarah-everard-report-sparks-demand-for-urgent-action-to-restore-trust-in-police" TargetMode="External"/><Relationship Id="rId5" Type="http://schemas.openxmlformats.org/officeDocument/2006/relationships/hyperlink" Target="https://collegeofpolicing-newsroom.prgloo.com/news/evidence-based-guide-for-improving-public-confidence-in-the-police-launched-by-college-of-policing" TargetMode="External"/><Relationship Id="rId10" Type="http://schemas.openxmlformats.org/officeDocument/2006/relationships/hyperlink" Target="https://movementforward.org/community-policing-vs-traditional-policing/" TargetMode="External"/><Relationship Id="rId4" Type="http://schemas.openxmlformats.org/officeDocument/2006/relationships/hyperlink" Target="https://www.dorset.police.uk/police-forces/dorset-police/areas/about-us/about-us/dorset-police-2024/national-decision-model/" TargetMode="External"/><Relationship Id="rId9" Type="http://schemas.openxmlformats.org/officeDocument/2006/relationships/hyperlink" Target="https://www.endviolenceagainstwomen.org.uk/almost-half-of-women-have-less-trust-in-police-following-sarah-everard-mur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Evidence based policing approaches</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By toby smith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3A59D-2F66-2E47-FBA8-40F28F346836}"/>
              </a:ext>
            </a:extLst>
          </p:cNvPr>
          <p:cNvSpPr>
            <a:spLocks noGrp="1"/>
          </p:cNvSpPr>
          <p:nvPr>
            <p:ph type="title"/>
          </p:nvPr>
        </p:nvSpPr>
        <p:spPr/>
        <p:txBody>
          <a:bodyPr/>
          <a:lstStyle/>
          <a:p>
            <a:r>
              <a:rPr lang="en-GB" dirty="0"/>
              <a:t>Traditional policing vs evidence-based policing </a:t>
            </a:r>
          </a:p>
        </p:txBody>
      </p:sp>
      <p:sp>
        <p:nvSpPr>
          <p:cNvPr id="3" name="Content Placeholder 2">
            <a:extLst>
              <a:ext uri="{FF2B5EF4-FFF2-40B4-BE49-F238E27FC236}">
                <a16:creationId xmlns:a16="http://schemas.microsoft.com/office/drawing/2014/main" id="{819A1D62-50F9-A54D-9E5F-3E011125E3E6}"/>
              </a:ext>
            </a:extLst>
          </p:cNvPr>
          <p:cNvSpPr>
            <a:spLocks noGrp="1"/>
          </p:cNvSpPr>
          <p:nvPr>
            <p:ph idx="1"/>
          </p:nvPr>
        </p:nvSpPr>
        <p:spPr/>
        <p:txBody>
          <a:bodyPr vert="horz" lIns="91440" tIns="45720" rIns="91440" bIns="45720" rtlCol="0" anchor="t">
            <a:normAutofit/>
          </a:bodyPr>
          <a:lstStyle/>
          <a:p>
            <a:pPr marL="0" indent="0">
              <a:buNone/>
            </a:pPr>
            <a:r>
              <a:rPr lang="en-GB" dirty="0"/>
              <a:t>Traditional policing : is where police officers will go to a crime and gather evidence and then solve who committed the crime and it is done.</a:t>
            </a:r>
          </a:p>
          <a:p>
            <a:pPr marL="0" indent="0">
              <a:buNone/>
            </a:pPr>
            <a:endParaRPr lang="en-GB" dirty="0"/>
          </a:p>
          <a:p>
            <a:pPr marL="0" indent="0">
              <a:buNone/>
            </a:pPr>
            <a:r>
              <a:rPr lang="en-GB" dirty="0"/>
              <a:t>Evidence based policing : Is where they look at crime in areas with evidence and they look at long term ways to prevent crime from happening in the future.   </a:t>
            </a:r>
          </a:p>
          <a:p>
            <a:pPr marL="0" indent="0">
              <a:buNone/>
            </a:pPr>
            <a:r>
              <a:rPr lang="en-GB" dirty="0">
                <a:latin typeface="Calibri"/>
                <a:ea typeface="Calibri"/>
                <a:cs typeface="Calibri"/>
              </a:rPr>
              <a:t>We can see the difference between the two from the source movement forward (2020) "Community Policing challenges this approach by creating a dynamic within law enforcement officials to build trust and relationships with their communities and Departments that use more traditional policing also tend to be more reactive and can create a disconnect with the community"</a:t>
            </a:r>
          </a:p>
          <a:p>
            <a:pPr marL="0" indent="0">
              <a:buNone/>
            </a:pPr>
            <a:endParaRPr lang="en-GB" dirty="0"/>
          </a:p>
        </p:txBody>
      </p:sp>
      <p:sp>
        <p:nvSpPr>
          <p:cNvPr id="4" name="Date Placeholder 3">
            <a:extLst>
              <a:ext uri="{FF2B5EF4-FFF2-40B4-BE49-F238E27FC236}">
                <a16:creationId xmlns:a16="http://schemas.microsoft.com/office/drawing/2014/main" id="{0393E455-47F7-936D-12CC-86061D3154C5}"/>
              </a:ext>
            </a:extLst>
          </p:cNvPr>
          <p:cNvSpPr>
            <a:spLocks noGrp="1"/>
          </p:cNvSpPr>
          <p:nvPr>
            <p:ph type="dt" sz="half" idx="10"/>
          </p:nvPr>
        </p:nvSpPr>
        <p:spPr/>
        <p:txBody>
          <a:bodyPr/>
          <a:lstStyle/>
          <a:p>
            <a:fld id="{BD042E88-5385-4C4C-83CF-21863A74FF75}" type="datetime1">
              <a:t>7/23/2025</a:t>
            </a:fld>
            <a:endParaRPr lang="en-US" dirty="0"/>
          </a:p>
        </p:txBody>
      </p:sp>
      <p:sp>
        <p:nvSpPr>
          <p:cNvPr id="5" name="Footer Placeholder 4">
            <a:extLst>
              <a:ext uri="{FF2B5EF4-FFF2-40B4-BE49-F238E27FC236}">
                <a16:creationId xmlns:a16="http://schemas.microsoft.com/office/drawing/2014/main" id="{A9C52E30-ECAC-44F1-F7A7-6704D25AE45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9269300-F619-9B07-79B7-A38018F3E46D}"/>
              </a:ext>
            </a:extLst>
          </p:cNvPr>
          <p:cNvSpPr>
            <a:spLocks noGrp="1"/>
          </p:cNvSpPr>
          <p:nvPr>
            <p:ph type="sldNum" sz="quarter" idx="12"/>
          </p:nvPr>
        </p:nvSpPr>
        <p:spPr/>
        <p:txBody>
          <a:bodyPr/>
          <a:lstStyle/>
          <a:p>
            <a:fld id="{6E91CC32-6A6B-4E2E-BBA1-6864F305DA26}" type="slidenum">
              <a:rPr lang="en-US" dirty="0"/>
              <a:t>2</a:t>
            </a:fld>
            <a:endParaRPr lang="en-US" dirty="0"/>
          </a:p>
        </p:txBody>
      </p:sp>
    </p:spTree>
    <p:extLst>
      <p:ext uri="{BB962C8B-B14F-4D97-AF65-F5344CB8AC3E}">
        <p14:creationId xmlns:p14="http://schemas.microsoft.com/office/powerpoint/2010/main" val="968327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5898C-BA0C-85E7-B6EE-08CF886E414F}"/>
              </a:ext>
            </a:extLst>
          </p:cNvPr>
          <p:cNvSpPr>
            <a:spLocks noGrp="1"/>
          </p:cNvSpPr>
          <p:nvPr>
            <p:ph type="title"/>
          </p:nvPr>
        </p:nvSpPr>
        <p:spPr/>
        <p:txBody>
          <a:bodyPr/>
          <a:lstStyle/>
          <a:p>
            <a:r>
              <a:rPr lang="en-US" dirty="0"/>
              <a:t>Why it is important that the public trust the police</a:t>
            </a:r>
          </a:p>
        </p:txBody>
      </p:sp>
      <p:sp>
        <p:nvSpPr>
          <p:cNvPr id="3" name="Content Placeholder 2">
            <a:extLst>
              <a:ext uri="{FF2B5EF4-FFF2-40B4-BE49-F238E27FC236}">
                <a16:creationId xmlns:a16="http://schemas.microsoft.com/office/drawing/2014/main" id="{3BC94E63-8354-A2CC-6045-7931CC1D900C}"/>
              </a:ext>
            </a:extLst>
          </p:cNvPr>
          <p:cNvSpPr>
            <a:spLocks noGrp="1"/>
          </p:cNvSpPr>
          <p:nvPr>
            <p:ph idx="1"/>
          </p:nvPr>
        </p:nvSpPr>
        <p:spPr/>
        <p:txBody>
          <a:bodyPr vert="horz" lIns="91440" tIns="45720" rIns="91440" bIns="45720" rtlCol="0" anchor="t">
            <a:normAutofit/>
          </a:bodyPr>
          <a:lstStyle/>
          <a:p>
            <a:pPr marL="0" indent="0">
              <a:buNone/>
            </a:pPr>
            <a:r>
              <a:rPr lang="en-US" sz="2400" dirty="0">
                <a:latin typeface="Calibri"/>
                <a:ea typeface="Calibri"/>
                <a:cs typeface="Calibri"/>
              </a:rPr>
              <a:t>It is vital that there is a good level of trust between the public and the police at all times because without it, it would be so much harder for police officers to do their jobs. For example, if there was no co-operation between the two parties the public might not come forward with vital information that could help solve crime as the public have no faith in them. We can see the source government events (2024) state "Positive interactions and collaboration between police and communities lead to more effective crime prevention and problem-solving, making </a:t>
            </a:r>
            <a:r>
              <a:rPr lang="en-US" sz="2400" err="1">
                <a:latin typeface="Calibri"/>
                <a:ea typeface="Calibri"/>
                <a:cs typeface="Calibri"/>
              </a:rPr>
              <a:t>neighbourhoods</a:t>
            </a:r>
            <a:r>
              <a:rPr lang="en-US" sz="2400" dirty="0">
                <a:latin typeface="Calibri"/>
                <a:ea typeface="Calibri"/>
                <a:cs typeface="Calibri"/>
              </a:rPr>
              <a:t> safer.</a:t>
            </a:r>
          </a:p>
        </p:txBody>
      </p:sp>
    </p:spTree>
    <p:extLst>
      <p:ext uri="{BB962C8B-B14F-4D97-AF65-F5344CB8AC3E}">
        <p14:creationId xmlns:p14="http://schemas.microsoft.com/office/powerpoint/2010/main" val="1206571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BEA7-45A6-BA54-EEA5-EB450127D553}"/>
              </a:ext>
            </a:extLst>
          </p:cNvPr>
          <p:cNvSpPr>
            <a:spLocks noGrp="1"/>
          </p:cNvSpPr>
          <p:nvPr>
            <p:ph type="title"/>
          </p:nvPr>
        </p:nvSpPr>
        <p:spPr/>
        <p:txBody>
          <a:bodyPr/>
          <a:lstStyle/>
          <a:p>
            <a:r>
              <a:rPr lang="en-US" dirty="0"/>
              <a:t>How the police can build trust </a:t>
            </a:r>
          </a:p>
        </p:txBody>
      </p:sp>
      <p:sp>
        <p:nvSpPr>
          <p:cNvPr id="3" name="Content Placeholder 2">
            <a:extLst>
              <a:ext uri="{FF2B5EF4-FFF2-40B4-BE49-F238E27FC236}">
                <a16:creationId xmlns:a16="http://schemas.microsoft.com/office/drawing/2014/main" id="{81F3E3A7-573C-ACC3-1C43-0838146B5ACD}"/>
              </a:ext>
            </a:extLst>
          </p:cNvPr>
          <p:cNvSpPr>
            <a:spLocks noGrp="1"/>
          </p:cNvSpPr>
          <p:nvPr>
            <p:ph idx="1"/>
          </p:nvPr>
        </p:nvSpPr>
        <p:spPr/>
        <p:txBody>
          <a:bodyPr vert="horz" lIns="91440" tIns="45720" rIns="91440" bIns="45720" rtlCol="0" anchor="t">
            <a:normAutofit/>
          </a:bodyPr>
          <a:lstStyle/>
          <a:p>
            <a:pPr marL="0" indent="0">
              <a:buNone/>
            </a:pPr>
            <a:r>
              <a:rPr lang="en-US" sz="2400" dirty="0"/>
              <a:t>The police must find ways to keep the trust with the public especially in times like these as they constantly in the spotlight with technology advancing everyday. The polices will come up with tactics and strategies on how they will create a bond with the public. The college of policing (2025) backs this up where it states "New strategy aims to transform police culture and rebuild public trust</a:t>
            </a:r>
          </a:p>
          <a:p>
            <a:pPr marL="0" indent="0">
              <a:buNone/>
            </a:pPr>
            <a:endParaRPr lang="en-US" dirty="0"/>
          </a:p>
        </p:txBody>
      </p:sp>
    </p:spTree>
    <p:extLst>
      <p:ext uri="{BB962C8B-B14F-4D97-AF65-F5344CB8AC3E}">
        <p14:creationId xmlns:p14="http://schemas.microsoft.com/office/powerpoint/2010/main" val="1602389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CDF23-714E-C5E8-A5A2-20CFE4C9AA94}"/>
              </a:ext>
            </a:extLst>
          </p:cNvPr>
          <p:cNvSpPr>
            <a:spLocks noGrp="1"/>
          </p:cNvSpPr>
          <p:nvPr>
            <p:ph type="title"/>
          </p:nvPr>
        </p:nvSpPr>
        <p:spPr/>
        <p:txBody>
          <a:bodyPr/>
          <a:lstStyle/>
          <a:p>
            <a:r>
              <a:rPr lang="en-US"/>
              <a:t>A case where the public lost trust </a:t>
            </a:r>
          </a:p>
        </p:txBody>
      </p:sp>
      <p:sp>
        <p:nvSpPr>
          <p:cNvPr id="3" name="Content Placeholder 2">
            <a:extLst>
              <a:ext uri="{FF2B5EF4-FFF2-40B4-BE49-F238E27FC236}">
                <a16:creationId xmlns:a16="http://schemas.microsoft.com/office/drawing/2014/main" id="{692364C7-9B67-6322-2119-14A5C7D24F57}"/>
              </a:ext>
            </a:extLst>
          </p:cNvPr>
          <p:cNvSpPr>
            <a:spLocks noGrp="1"/>
          </p:cNvSpPr>
          <p:nvPr>
            <p:ph idx="1"/>
          </p:nvPr>
        </p:nvSpPr>
        <p:spPr/>
        <p:txBody>
          <a:bodyPr vert="horz" lIns="91440" tIns="45720" rIns="91440" bIns="45720" rtlCol="0" anchor="t">
            <a:normAutofit/>
          </a:bodyPr>
          <a:lstStyle/>
          <a:p>
            <a:pPr marL="0" indent="0" algn="ctr">
              <a:buNone/>
            </a:pPr>
            <a:r>
              <a:rPr lang="en-US" dirty="0"/>
              <a:t>A  case where the public lost trust was the Wayne Couzens case. He was a police officer in the met police where he stalked, raped and killed a women while pretending to be on duty. The public lost a lot of faith in the police during this case and a huge decrease in trust from women. We can see this from the source End violence against women (2021) which reads "almost 47 percent of women no longer have faith in the people that are meant to protect them"</a:t>
            </a:r>
          </a:p>
        </p:txBody>
      </p:sp>
    </p:spTree>
    <p:extLst>
      <p:ext uri="{BB962C8B-B14F-4D97-AF65-F5344CB8AC3E}">
        <p14:creationId xmlns:p14="http://schemas.microsoft.com/office/powerpoint/2010/main" val="548187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0A118-2DFD-6BF1-AFD8-BD0613C7F9C3}"/>
              </a:ext>
            </a:extLst>
          </p:cNvPr>
          <p:cNvSpPr>
            <a:spLocks noGrp="1"/>
          </p:cNvSpPr>
          <p:nvPr>
            <p:ph type="title"/>
          </p:nvPr>
        </p:nvSpPr>
        <p:spPr/>
        <p:txBody>
          <a:bodyPr/>
          <a:lstStyle/>
          <a:p>
            <a:r>
              <a:rPr lang="en-GB" dirty="0"/>
              <a:t>How the police built trust after </a:t>
            </a:r>
            <a:r>
              <a:rPr lang="en-GB"/>
              <a:t>Sarah Everard</a:t>
            </a:r>
          </a:p>
        </p:txBody>
      </p:sp>
      <p:sp>
        <p:nvSpPr>
          <p:cNvPr id="3" name="Content Placeholder 2">
            <a:extLst>
              <a:ext uri="{FF2B5EF4-FFF2-40B4-BE49-F238E27FC236}">
                <a16:creationId xmlns:a16="http://schemas.microsoft.com/office/drawing/2014/main" id="{A55EEE4B-A7CE-50E2-509D-CD4D2F5D7292}"/>
              </a:ext>
            </a:extLst>
          </p:cNvPr>
          <p:cNvSpPr>
            <a:spLocks noGrp="1"/>
          </p:cNvSpPr>
          <p:nvPr>
            <p:ph idx="1"/>
          </p:nvPr>
        </p:nvSpPr>
        <p:spPr/>
        <p:txBody>
          <a:bodyPr vert="horz" lIns="91440" tIns="45720" rIns="91440" bIns="45720" rtlCol="0" anchor="t">
            <a:normAutofit/>
          </a:bodyPr>
          <a:lstStyle/>
          <a:p>
            <a:pPr marL="0" indent="0">
              <a:buNone/>
            </a:pPr>
            <a:r>
              <a:rPr lang="en-GB" dirty="0">
                <a:latin typeface="Calibri"/>
                <a:ea typeface="Calibri"/>
                <a:cs typeface="Times New Roman"/>
              </a:rPr>
              <a:t>A way the metropolitan police handled the mistrust from public to police confidence is they implemented new strategies on how they would make sure to gain the public back we can see this information from the source  Met police (2025) where it states "</a:t>
            </a:r>
            <a:r>
              <a:rPr lang="en-GB" u="sng" dirty="0">
                <a:latin typeface="Calibri"/>
                <a:ea typeface="+mn-lt"/>
                <a:cs typeface="+mn-lt"/>
                <a:hlinkClick r:id="rId2">
                  <a:extLst>
                    <a:ext uri="{A12FA001-AC4F-418D-AE19-62706E023703}">
                      <ahyp:hlinkClr xmlns:ahyp="http://schemas.microsoft.com/office/drawing/2018/hyperlinkcolor" val="tx"/>
                    </a:ext>
                  </a:extLst>
                </a:hlinkClick>
              </a:rPr>
              <a:t>published a new action plan</a:t>
            </a:r>
            <a:r>
              <a:rPr lang="en-GB" dirty="0">
                <a:latin typeface="Calibri"/>
                <a:ea typeface="+mn-lt"/>
                <a:cs typeface="+mn-lt"/>
              </a:rPr>
              <a:t> for tackling violence against women and girls - prioritising action against sexual and violent predatory offenders" this shows the met police made much needed change in order to make sure they maintained a good relationship with the public </a:t>
            </a:r>
            <a:endParaRPr lang="en-GB">
              <a:latin typeface="Calibri"/>
              <a:ea typeface="Calibri"/>
              <a:cs typeface="Times New Roman"/>
            </a:endParaRPr>
          </a:p>
          <a:p>
            <a:pPr marL="0" indent="0">
              <a:buNone/>
            </a:pPr>
            <a:r>
              <a:rPr lang="en-GB" dirty="0">
                <a:latin typeface="Calibri"/>
                <a:ea typeface="Calibri"/>
                <a:cs typeface="Calibri"/>
              </a:rPr>
              <a:t>Change was needed from where we see the public reaction as there was uproar from the public after it was released and we can see this from the guardian (2024) which says "Sarah Everard report sparks demand for urgent action to restore trust in police"</a:t>
            </a:r>
          </a:p>
          <a:p>
            <a:pPr marL="0" indent="0">
              <a:buNone/>
            </a:pPr>
            <a:endParaRPr lang="en-GB" dirty="0"/>
          </a:p>
        </p:txBody>
      </p:sp>
      <p:sp>
        <p:nvSpPr>
          <p:cNvPr id="4" name="Date Placeholder 3">
            <a:extLst>
              <a:ext uri="{FF2B5EF4-FFF2-40B4-BE49-F238E27FC236}">
                <a16:creationId xmlns:a16="http://schemas.microsoft.com/office/drawing/2014/main" id="{5774446A-DF9E-F0EC-7F8B-EFA10732DA0C}"/>
              </a:ext>
            </a:extLst>
          </p:cNvPr>
          <p:cNvSpPr>
            <a:spLocks noGrp="1"/>
          </p:cNvSpPr>
          <p:nvPr>
            <p:ph type="dt" sz="half" idx="10"/>
          </p:nvPr>
        </p:nvSpPr>
        <p:spPr/>
        <p:txBody>
          <a:bodyPr/>
          <a:lstStyle/>
          <a:p>
            <a:fld id="{04093177-41CD-481E-8123-7EE6E2F6C7E6}" type="datetime1">
              <a:t>7/23/2025</a:t>
            </a:fld>
            <a:endParaRPr lang="en-US" dirty="0"/>
          </a:p>
        </p:txBody>
      </p:sp>
      <p:sp>
        <p:nvSpPr>
          <p:cNvPr id="5" name="Footer Placeholder 4">
            <a:extLst>
              <a:ext uri="{FF2B5EF4-FFF2-40B4-BE49-F238E27FC236}">
                <a16:creationId xmlns:a16="http://schemas.microsoft.com/office/drawing/2014/main" id="{EC41CE9B-ABB7-754F-C044-E294DFBE231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3A78614-AEF8-28F3-6154-B528BB712F47}"/>
              </a:ext>
            </a:extLst>
          </p:cNvPr>
          <p:cNvSpPr>
            <a:spLocks noGrp="1"/>
          </p:cNvSpPr>
          <p:nvPr>
            <p:ph type="sldNum" sz="quarter" idx="12"/>
          </p:nvPr>
        </p:nvSpPr>
        <p:spPr/>
        <p:txBody>
          <a:bodyPr/>
          <a:lstStyle/>
          <a:p>
            <a:fld id="{6E91CC32-6A6B-4E2E-BBA1-6864F305DA26}" type="slidenum">
              <a:rPr lang="en-US" dirty="0"/>
              <a:t>6</a:t>
            </a:fld>
            <a:endParaRPr lang="en-US" dirty="0"/>
          </a:p>
        </p:txBody>
      </p:sp>
    </p:spTree>
    <p:extLst>
      <p:ext uri="{BB962C8B-B14F-4D97-AF65-F5344CB8AC3E}">
        <p14:creationId xmlns:p14="http://schemas.microsoft.com/office/powerpoint/2010/main" val="3246079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BA53-3DCF-12FC-862B-3B0B5DB98454}"/>
              </a:ext>
            </a:extLst>
          </p:cNvPr>
          <p:cNvSpPr>
            <a:spLocks noGrp="1"/>
          </p:cNvSpPr>
          <p:nvPr>
            <p:ph type="title"/>
          </p:nvPr>
        </p:nvSpPr>
        <p:spPr>
          <a:xfrm>
            <a:off x="305649" y="743803"/>
            <a:ext cx="10764271" cy="1025362"/>
          </a:xfrm>
        </p:spPr>
        <p:txBody>
          <a:bodyPr anchor="t">
            <a:normAutofit/>
          </a:bodyPr>
          <a:lstStyle/>
          <a:p>
            <a:r>
              <a:rPr lang="en-GB" dirty="0"/>
              <a:t>SARA model </a:t>
            </a:r>
          </a:p>
        </p:txBody>
      </p:sp>
      <p:sp>
        <p:nvSpPr>
          <p:cNvPr id="3" name="Content Placeholder 2">
            <a:extLst>
              <a:ext uri="{FF2B5EF4-FFF2-40B4-BE49-F238E27FC236}">
                <a16:creationId xmlns:a16="http://schemas.microsoft.com/office/drawing/2014/main" id="{CF5C40EA-8B52-BACE-5663-6A34827F39A4}"/>
              </a:ext>
            </a:extLst>
          </p:cNvPr>
          <p:cNvSpPr>
            <a:spLocks noGrp="1"/>
          </p:cNvSpPr>
          <p:nvPr>
            <p:ph sz="half" idx="2"/>
          </p:nvPr>
        </p:nvSpPr>
        <p:spPr>
          <a:xfrm>
            <a:off x="1056961" y="2678597"/>
            <a:ext cx="4571287" cy="3506708"/>
          </a:xfrm>
        </p:spPr>
        <p:txBody>
          <a:bodyPr vert="horz" lIns="91440" tIns="45720" rIns="91440" bIns="45720" rtlCol="0" anchor="t">
            <a:normAutofit/>
          </a:bodyPr>
          <a:lstStyle/>
          <a:p>
            <a:pPr marL="0" indent="0">
              <a:buNone/>
            </a:pPr>
            <a:r>
              <a:rPr lang="en-GB" dirty="0"/>
              <a:t>SARA stands for scanning analysis response and assessment,</a:t>
            </a:r>
          </a:p>
          <a:p>
            <a:pPr marL="0" indent="0">
              <a:buNone/>
            </a:pPr>
            <a:endParaRPr lang="en-GB" dirty="0"/>
          </a:p>
        </p:txBody>
      </p:sp>
      <p:sp>
        <p:nvSpPr>
          <p:cNvPr id="14" name="Text Placeholder 4">
            <a:extLst>
              <a:ext uri="{FF2B5EF4-FFF2-40B4-BE49-F238E27FC236}">
                <a16:creationId xmlns:a16="http://schemas.microsoft.com/office/drawing/2014/main" id="{DB9887D1-5E55-F0D8-78E2-8942D3BA80B8}"/>
              </a:ext>
            </a:extLst>
          </p:cNvPr>
          <p:cNvSpPr>
            <a:spLocks noGrp="1"/>
          </p:cNvSpPr>
          <p:nvPr>
            <p:ph type="body" sz="quarter" idx="3"/>
          </p:nvPr>
        </p:nvSpPr>
        <p:spPr>
          <a:xfrm>
            <a:off x="6498633" y="1769166"/>
            <a:ext cx="4571287" cy="815008"/>
          </a:xfrm>
        </p:spPr>
        <p:txBody>
          <a:bodyPr/>
          <a:lstStyle/>
          <a:p>
            <a:r>
              <a:rPr lang="en-US" dirty="0"/>
              <a:t>Image from police magazine (2024)</a:t>
            </a:r>
          </a:p>
        </p:txBody>
      </p:sp>
      <p:pic>
        <p:nvPicPr>
          <p:cNvPr id="7" name="Picture 6" descr="Applying the SARA Model in Operation Waterside - Police Chief ...">
            <a:extLst>
              <a:ext uri="{FF2B5EF4-FFF2-40B4-BE49-F238E27FC236}">
                <a16:creationId xmlns:a16="http://schemas.microsoft.com/office/drawing/2014/main" id="{97CBEFFA-5597-0828-BF9C-F0A7A9343F01}"/>
              </a:ext>
            </a:extLst>
          </p:cNvPr>
          <p:cNvPicPr>
            <a:picLocks noChangeAspect="1"/>
          </p:cNvPicPr>
          <p:nvPr/>
        </p:nvPicPr>
        <p:blipFill>
          <a:blip r:embed="rId2"/>
          <a:stretch>
            <a:fillRect/>
          </a:stretch>
        </p:blipFill>
        <p:spPr>
          <a:xfrm>
            <a:off x="6877503" y="2678596"/>
            <a:ext cx="3813546" cy="3506709"/>
          </a:xfrm>
          <a:prstGeom prst="rect">
            <a:avLst/>
          </a:prstGeom>
          <a:noFill/>
        </p:spPr>
      </p:pic>
      <p:sp>
        <p:nvSpPr>
          <p:cNvPr id="4" name="Date Placeholder 3">
            <a:extLst>
              <a:ext uri="{FF2B5EF4-FFF2-40B4-BE49-F238E27FC236}">
                <a16:creationId xmlns:a16="http://schemas.microsoft.com/office/drawing/2014/main" id="{B8444135-1BA6-1A59-5401-5125B5A413E3}"/>
              </a:ext>
            </a:extLst>
          </p:cNvPr>
          <p:cNvSpPr>
            <a:spLocks noGrp="1"/>
          </p:cNvSpPr>
          <p:nvPr>
            <p:ph type="dt" sz="half" idx="10"/>
          </p:nvPr>
        </p:nvSpPr>
        <p:spPr>
          <a:xfrm>
            <a:off x="340137" y="63202"/>
            <a:ext cx="2743200" cy="318221"/>
          </a:xfrm>
        </p:spPr>
        <p:txBody>
          <a:bodyPr anchor="ctr">
            <a:normAutofit/>
          </a:bodyPr>
          <a:lstStyle/>
          <a:p>
            <a:pPr>
              <a:spcAft>
                <a:spcPts val="600"/>
              </a:spcAft>
            </a:pPr>
            <a:fld id="{E0D926BC-0317-40B6-AA0C-AF7D1AC19885}" type="datetime1">
              <a:pPr>
                <a:spcAft>
                  <a:spcPts val="600"/>
                </a:spcAft>
              </a:pPr>
              <a:t>7/23/2025</a:t>
            </a:fld>
            <a:endParaRPr lang="en-US"/>
          </a:p>
        </p:txBody>
      </p:sp>
      <p:sp>
        <p:nvSpPr>
          <p:cNvPr id="5" name="Footer Placeholder 4">
            <a:extLst>
              <a:ext uri="{FF2B5EF4-FFF2-40B4-BE49-F238E27FC236}">
                <a16:creationId xmlns:a16="http://schemas.microsoft.com/office/drawing/2014/main" id="{46EA8E2C-B775-0373-2363-47C069659740}"/>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40FEF71-82A0-ECCD-C3D7-D70CB49752A1}"/>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7</a:t>
            </a:fld>
            <a:endParaRPr lang="en-US"/>
          </a:p>
        </p:txBody>
      </p:sp>
    </p:spTree>
    <p:extLst>
      <p:ext uri="{BB962C8B-B14F-4D97-AF65-F5344CB8AC3E}">
        <p14:creationId xmlns:p14="http://schemas.microsoft.com/office/powerpoint/2010/main" val="208122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FA459-1619-D883-BAC0-E57A54C21076}"/>
              </a:ext>
            </a:extLst>
          </p:cNvPr>
          <p:cNvSpPr>
            <a:spLocks noGrp="1"/>
          </p:cNvSpPr>
          <p:nvPr>
            <p:ph type="title"/>
          </p:nvPr>
        </p:nvSpPr>
        <p:spPr/>
        <p:txBody>
          <a:bodyPr/>
          <a:lstStyle/>
          <a:p>
            <a:r>
              <a:rPr lang="en-GB" dirty="0"/>
              <a:t>How the SARA model can be used</a:t>
            </a:r>
          </a:p>
        </p:txBody>
      </p:sp>
      <p:sp>
        <p:nvSpPr>
          <p:cNvPr id="3" name="Content Placeholder 2">
            <a:extLst>
              <a:ext uri="{FF2B5EF4-FFF2-40B4-BE49-F238E27FC236}">
                <a16:creationId xmlns:a16="http://schemas.microsoft.com/office/drawing/2014/main" id="{42503EDC-87A2-46CF-07F1-1AD488DEB278}"/>
              </a:ext>
            </a:extLst>
          </p:cNvPr>
          <p:cNvSpPr>
            <a:spLocks noGrp="1"/>
          </p:cNvSpPr>
          <p:nvPr>
            <p:ph idx="1"/>
          </p:nvPr>
        </p:nvSpPr>
        <p:spPr/>
        <p:txBody>
          <a:bodyPr vert="horz" lIns="91440" tIns="45720" rIns="91440" bIns="45720" rtlCol="0" anchor="t">
            <a:normAutofit/>
          </a:bodyPr>
          <a:lstStyle/>
          <a:p>
            <a:pPr marL="0" indent="0">
              <a:buNone/>
            </a:pPr>
            <a:r>
              <a:rPr lang="en-GB" dirty="0"/>
              <a:t>The way the police can use his model is by the police looking at a crime in an area and then gather evidence. They can use the information they have gathered and then join task forces and create a plan of how to tackle it. After the plan is set it is time for them to respond after this they can regather and assess what went well and what they can improve on. </a:t>
            </a:r>
            <a:endParaRPr lang="en-US" dirty="0"/>
          </a:p>
          <a:p>
            <a:pPr marL="0" indent="0">
              <a:buNone/>
            </a:pPr>
            <a:endParaRPr lang="en-GB" dirty="0"/>
          </a:p>
          <a:p>
            <a:pPr marL="0" indent="0">
              <a:buNone/>
            </a:pPr>
            <a:r>
              <a:rPr lang="en-GB" dirty="0"/>
              <a:t> The effectiveness of the sara model is shown by EDPA (2020) which says "</a:t>
            </a:r>
            <a:r>
              <a:rPr lang="en-GB" dirty="0">
                <a:latin typeface="Calibri"/>
                <a:ea typeface="+mn-lt"/>
                <a:cs typeface="+mn-lt"/>
              </a:rPr>
              <a:t>incorporates analysis and research, tailoring solutions to specific problems, and most importantly, evaluating the effectiveness of those responses"</a:t>
            </a:r>
            <a:endParaRPr lang="en-US" dirty="0">
              <a:latin typeface="Calibri"/>
              <a:ea typeface="+mn-lt"/>
              <a:cs typeface="+mn-lt"/>
            </a:endParaRPr>
          </a:p>
        </p:txBody>
      </p:sp>
      <p:sp>
        <p:nvSpPr>
          <p:cNvPr id="4" name="Date Placeholder 3">
            <a:extLst>
              <a:ext uri="{FF2B5EF4-FFF2-40B4-BE49-F238E27FC236}">
                <a16:creationId xmlns:a16="http://schemas.microsoft.com/office/drawing/2014/main" id="{C221C6A6-5CBB-9365-8B7B-AEFF9779E639}"/>
              </a:ext>
            </a:extLst>
          </p:cNvPr>
          <p:cNvSpPr>
            <a:spLocks noGrp="1"/>
          </p:cNvSpPr>
          <p:nvPr>
            <p:ph type="dt" sz="half" idx="10"/>
          </p:nvPr>
        </p:nvSpPr>
        <p:spPr/>
        <p:txBody>
          <a:bodyPr/>
          <a:lstStyle/>
          <a:p>
            <a:fld id="{87849236-5459-4C9C-8757-907BC3577B17}" type="datetime1">
              <a:t>7/23/2025</a:t>
            </a:fld>
            <a:endParaRPr lang="en-US" dirty="0"/>
          </a:p>
        </p:txBody>
      </p:sp>
      <p:sp>
        <p:nvSpPr>
          <p:cNvPr id="5" name="Footer Placeholder 4">
            <a:extLst>
              <a:ext uri="{FF2B5EF4-FFF2-40B4-BE49-F238E27FC236}">
                <a16:creationId xmlns:a16="http://schemas.microsoft.com/office/drawing/2014/main" id="{58372698-3426-DF68-F7F5-C458C980D8C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F2298CF-6FE5-D7DC-155D-DCEF286069AA}"/>
              </a:ext>
            </a:extLst>
          </p:cNvPr>
          <p:cNvSpPr>
            <a:spLocks noGrp="1"/>
          </p:cNvSpPr>
          <p:nvPr>
            <p:ph type="sldNum" sz="quarter" idx="12"/>
          </p:nvPr>
        </p:nvSpPr>
        <p:spPr/>
        <p:txBody>
          <a:bodyPr/>
          <a:lstStyle/>
          <a:p>
            <a:fld id="{6E91CC32-6A6B-4E2E-BBA1-6864F305DA26}" type="slidenum">
              <a:rPr lang="en-US" dirty="0"/>
              <a:t>8</a:t>
            </a:fld>
            <a:endParaRPr lang="en-US" dirty="0"/>
          </a:p>
        </p:txBody>
      </p:sp>
    </p:spTree>
    <p:extLst>
      <p:ext uri="{BB962C8B-B14F-4D97-AF65-F5344CB8AC3E}">
        <p14:creationId xmlns:p14="http://schemas.microsoft.com/office/powerpoint/2010/main" val="2631736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7CF44-FCB3-35EC-699A-181A15DA6D73}"/>
              </a:ext>
            </a:extLst>
          </p:cNvPr>
          <p:cNvSpPr>
            <a:spLocks noGrp="1"/>
          </p:cNvSpPr>
          <p:nvPr>
            <p:ph type="title"/>
          </p:nvPr>
        </p:nvSpPr>
        <p:spPr>
          <a:xfrm>
            <a:off x="305649" y="743803"/>
            <a:ext cx="10764271" cy="1025362"/>
          </a:xfrm>
        </p:spPr>
        <p:txBody>
          <a:bodyPr anchor="t">
            <a:normAutofit/>
          </a:bodyPr>
          <a:lstStyle/>
          <a:p>
            <a:r>
              <a:rPr lang="en-GB" dirty="0"/>
              <a:t>NDM model</a:t>
            </a:r>
          </a:p>
        </p:txBody>
      </p:sp>
      <p:sp>
        <p:nvSpPr>
          <p:cNvPr id="12" name="Text Placeholder 2">
            <a:extLst>
              <a:ext uri="{FF2B5EF4-FFF2-40B4-BE49-F238E27FC236}">
                <a16:creationId xmlns:a16="http://schemas.microsoft.com/office/drawing/2014/main" id="{DDE64EBE-308E-4FEA-42D9-2E5238D0D630}"/>
              </a:ext>
            </a:extLst>
          </p:cNvPr>
          <p:cNvSpPr>
            <a:spLocks noGrp="1"/>
          </p:cNvSpPr>
          <p:nvPr>
            <p:ph type="body" idx="1"/>
          </p:nvPr>
        </p:nvSpPr>
        <p:spPr>
          <a:xfrm>
            <a:off x="1056961" y="1769166"/>
            <a:ext cx="4571287" cy="815008"/>
          </a:xfrm>
        </p:spPr>
        <p:txBody>
          <a:bodyPr/>
          <a:lstStyle/>
          <a:p>
            <a:endParaRPr lang="en-US"/>
          </a:p>
        </p:txBody>
      </p:sp>
      <p:sp>
        <p:nvSpPr>
          <p:cNvPr id="3" name="Content Placeholder 2">
            <a:extLst>
              <a:ext uri="{FF2B5EF4-FFF2-40B4-BE49-F238E27FC236}">
                <a16:creationId xmlns:a16="http://schemas.microsoft.com/office/drawing/2014/main" id="{2DC541DB-D426-B7EC-08C2-F40FC290F530}"/>
              </a:ext>
            </a:extLst>
          </p:cNvPr>
          <p:cNvSpPr>
            <a:spLocks noGrp="1"/>
          </p:cNvSpPr>
          <p:nvPr>
            <p:ph sz="half" idx="2"/>
          </p:nvPr>
        </p:nvSpPr>
        <p:spPr>
          <a:xfrm>
            <a:off x="1056961" y="2678597"/>
            <a:ext cx="4571287" cy="3506708"/>
          </a:xfrm>
        </p:spPr>
        <p:txBody>
          <a:bodyPr vert="horz" lIns="91440" tIns="45720" rIns="91440" bIns="45720" rtlCol="0">
            <a:normAutofit/>
          </a:bodyPr>
          <a:lstStyle/>
          <a:p>
            <a:pPr marL="0" indent="0">
              <a:buNone/>
            </a:pPr>
            <a:r>
              <a:rPr lang="en-GB" dirty="0"/>
              <a:t>NDM stands for national </a:t>
            </a:r>
            <a:r>
              <a:rPr lang="en-GB"/>
              <a:t>decision</a:t>
            </a:r>
            <a:r>
              <a:rPr lang="en-GB" dirty="0"/>
              <a:t> model </a:t>
            </a:r>
          </a:p>
        </p:txBody>
      </p:sp>
      <p:sp>
        <p:nvSpPr>
          <p:cNvPr id="14" name="Text Placeholder 4">
            <a:extLst>
              <a:ext uri="{FF2B5EF4-FFF2-40B4-BE49-F238E27FC236}">
                <a16:creationId xmlns:a16="http://schemas.microsoft.com/office/drawing/2014/main" id="{8E65837B-2377-0EF6-AABF-3AFE9A77DA9A}"/>
              </a:ext>
            </a:extLst>
          </p:cNvPr>
          <p:cNvSpPr>
            <a:spLocks noGrp="1"/>
          </p:cNvSpPr>
          <p:nvPr>
            <p:ph type="body" sz="quarter" idx="3"/>
          </p:nvPr>
        </p:nvSpPr>
        <p:spPr>
          <a:xfrm>
            <a:off x="6498633" y="1769166"/>
            <a:ext cx="4571287" cy="815008"/>
          </a:xfrm>
        </p:spPr>
        <p:txBody>
          <a:bodyPr/>
          <a:lstStyle/>
          <a:p>
            <a:r>
              <a:rPr lang="en-US" dirty="0"/>
              <a:t>Image by EMPAC (2017)</a:t>
            </a:r>
          </a:p>
        </p:txBody>
      </p:sp>
      <p:pic>
        <p:nvPicPr>
          <p:cNvPr id="7" name="Picture 6" descr="Collaborative problem solving for community safety: Week 4 ...">
            <a:extLst>
              <a:ext uri="{FF2B5EF4-FFF2-40B4-BE49-F238E27FC236}">
                <a16:creationId xmlns:a16="http://schemas.microsoft.com/office/drawing/2014/main" id="{7A10B716-FD36-FCEE-BF3E-A7E3233BF2E8}"/>
              </a:ext>
            </a:extLst>
          </p:cNvPr>
          <p:cNvPicPr>
            <a:picLocks noChangeAspect="1"/>
          </p:cNvPicPr>
          <p:nvPr/>
        </p:nvPicPr>
        <p:blipFill>
          <a:blip r:embed="rId2"/>
          <a:stretch>
            <a:fillRect/>
          </a:stretch>
        </p:blipFill>
        <p:spPr>
          <a:xfrm>
            <a:off x="6921337" y="2678596"/>
            <a:ext cx="3725878" cy="3506709"/>
          </a:xfrm>
          <a:prstGeom prst="rect">
            <a:avLst/>
          </a:prstGeom>
          <a:noFill/>
        </p:spPr>
      </p:pic>
      <p:sp>
        <p:nvSpPr>
          <p:cNvPr id="4" name="Date Placeholder 3">
            <a:extLst>
              <a:ext uri="{FF2B5EF4-FFF2-40B4-BE49-F238E27FC236}">
                <a16:creationId xmlns:a16="http://schemas.microsoft.com/office/drawing/2014/main" id="{BAFE1366-6E82-4D9F-89F0-31514BBCDC1F}"/>
              </a:ext>
            </a:extLst>
          </p:cNvPr>
          <p:cNvSpPr>
            <a:spLocks noGrp="1"/>
          </p:cNvSpPr>
          <p:nvPr>
            <p:ph type="dt" sz="half" idx="10"/>
          </p:nvPr>
        </p:nvSpPr>
        <p:spPr>
          <a:xfrm>
            <a:off x="340137" y="63202"/>
            <a:ext cx="2743200" cy="318221"/>
          </a:xfrm>
        </p:spPr>
        <p:txBody>
          <a:bodyPr anchor="ctr">
            <a:normAutofit/>
          </a:bodyPr>
          <a:lstStyle/>
          <a:p>
            <a:pPr>
              <a:spcAft>
                <a:spcPts val="600"/>
              </a:spcAft>
            </a:pPr>
            <a:fld id="{D14D58DD-0EBF-4B87-BB8C-A244E6A83677}" type="datetime1">
              <a:rPr lang="en-US"/>
              <a:pPr>
                <a:spcAft>
                  <a:spcPts val="600"/>
                </a:spcAft>
              </a:pPr>
              <a:t>7/23/2025</a:t>
            </a:fld>
            <a:endParaRPr lang="en-US"/>
          </a:p>
        </p:txBody>
      </p:sp>
      <p:sp>
        <p:nvSpPr>
          <p:cNvPr id="5" name="Footer Placeholder 4">
            <a:extLst>
              <a:ext uri="{FF2B5EF4-FFF2-40B4-BE49-F238E27FC236}">
                <a16:creationId xmlns:a16="http://schemas.microsoft.com/office/drawing/2014/main" id="{FDA780DF-C70B-37B6-2122-7ED7CA1C4946}"/>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441E645A-6414-C987-C912-74ECCC659718}"/>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9</a:t>
            </a:fld>
            <a:endParaRPr lang="en-US"/>
          </a:p>
        </p:txBody>
      </p:sp>
    </p:spTree>
    <p:extLst>
      <p:ext uri="{BB962C8B-B14F-4D97-AF65-F5344CB8AC3E}">
        <p14:creationId xmlns:p14="http://schemas.microsoft.com/office/powerpoint/2010/main" val="174625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3613F-DCE1-342D-DD41-555FF81F570D}"/>
              </a:ext>
            </a:extLst>
          </p:cNvPr>
          <p:cNvSpPr>
            <a:spLocks noGrp="1"/>
          </p:cNvSpPr>
          <p:nvPr>
            <p:ph type="title"/>
          </p:nvPr>
        </p:nvSpPr>
        <p:spPr/>
        <p:txBody>
          <a:bodyPr/>
          <a:lstStyle/>
          <a:p>
            <a:r>
              <a:rPr lang="en-GB" dirty="0"/>
              <a:t>How the NDM model can be used  </a:t>
            </a:r>
          </a:p>
        </p:txBody>
      </p:sp>
      <p:sp>
        <p:nvSpPr>
          <p:cNvPr id="3" name="Content Placeholder 2">
            <a:extLst>
              <a:ext uri="{FF2B5EF4-FFF2-40B4-BE49-F238E27FC236}">
                <a16:creationId xmlns:a16="http://schemas.microsoft.com/office/drawing/2014/main" id="{D0C70F10-A70D-3F4B-4242-6DF52AB23AC2}"/>
              </a:ext>
            </a:extLst>
          </p:cNvPr>
          <p:cNvSpPr>
            <a:spLocks noGrp="1"/>
          </p:cNvSpPr>
          <p:nvPr>
            <p:ph idx="1"/>
          </p:nvPr>
        </p:nvSpPr>
        <p:spPr/>
        <p:txBody>
          <a:bodyPr vert="horz" lIns="91440" tIns="45720" rIns="91440" bIns="45720" rtlCol="0" anchor="t">
            <a:normAutofit/>
          </a:bodyPr>
          <a:lstStyle/>
          <a:p>
            <a:pPr>
              <a:buNone/>
            </a:pPr>
            <a:r>
              <a:rPr lang="en-US" dirty="0">
                <a:latin typeface="Calibri"/>
                <a:ea typeface="Calibri"/>
                <a:cs typeface="Calibri"/>
              </a:rPr>
              <a:t>The way the police uses this model is by a certain approach like gather evidence by </a:t>
            </a:r>
            <a:r>
              <a:rPr lang="en-US" err="1">
                <a:latin typeface="Calibri"/>
                <a:ea typeface="Calibri"/>
                <a:cs typeface="Calibri"/>
              </a:rPr>
              <a:t>cctv</a:t>
            </a:r>
            <a:r>
              <a:rPr lang="en-US" dirty="0">
                <a:latin typeface="Calibri"/>
                <a:ea typeface="Calibri"/>
                <a:cs typeface="Calibri"/>
              </a:rPr>
              <a:t> and witnesses and using this information to assess any risks that could be outcome of it. They will then work together to come up with a suitable plan on how to attack the situation. All while making sure the tactics is ethical by following the code of ethics.</a:t>
            </a:r>
          </a:p>
          <a:p>
            <a:pPr>
              <a:buNone/>
            </a:pPr>
            <a:r>
              <a:rPr lang="en-US" dirty="0">
                <a:latin typeface="Calibri"/>
                <a:ea typeface="Calibri"/>
                <a:cs typeface="Calibri"/>
              </a:rPr>
              <a:t>The reason this model is good is because by using the code of ethics as a center piece of the model it can help gain the public trust. </a:t>
            </a:r>
          </a:p>
          <a:p>
            <a:pPr>
              <a:buNone/>
            </a:pPr>
            <a:r>
              <a:rPr lang="en-US" dirty="0">
                <a:latin typeface="Calibri"/>
                <a:ea typeface="Calibri"/>
                <a:cs typeface="Calibri"/>
              </a:rPr>
              <a:t>We can see this backed up by </a:t>
            </a:r>
            <a:r>
              <a:rPr lang="en-US" dirty="0" err="1">
                <a:latin typeface="Calibri"/>
                <a:ea typeface="Calibri"/>
                <a:cs typeface="Calibri"/>
              </a:rPr>
              <a:t>dorset</a:t>
            </a:r>
            <a:r>
              <a:rPr lang="en-US" dirty="0">
                <a:latin typeface="Calibri"/>
                <a:ea typeface="Calibri"/>
                <a:cs typeface="Calibri"/>
              </a:rPr>
              <a:t> police (2024) stating "</a:t>
            </a:r>
            <a:r>
              <a:rPr lang="en-US" dirty="0">
                <a:latin typeface="Calibri"/>
                <a:ea typeface="+mn-lt"/>
                <a:cs typeface="+mn-lt"/>
              </a:rPr>
              <a:t>using the model encourages officers and staff to act in accordance with the Code and use their discretion where appropriate"</a:t>
            </a:r>
            <a:endParaRPr lang="en-US" dirty="0">
              <a:latin typeface="Calibri"/>
            </a:endParaRPr>
          </a:p>
        </p:txBody>
      </p:sp>
      <p:sp>
        <p:nvSpPr>
          <p:cNvPr id="4" name="Date Placeholder 3">
            <a:extLst>
              <a:ext uri="{FF2B5EF4-FFF2-40B4-BE49-F238E27FC236}">
                <a16:creationId xmlns:a16="http://schemas.microsoft.com/office/drawing/2014/main" id="{EB4CE72B-6365-44DB-65CC-E17F6CF306AC}"/>
              </a:ext>
            </a:extLst>
          </p:cNvPr>
          <p:cNvSpPr>
            <a:spLocks noGrp="1"/>
          </p:cNvSpPr>
          <p:nvPr>
            <p:ph type="dt" sz="half" idx="10"/>
          </p:nvPr>
        </p:nvSpPr>
        <p:spPr/>
        <p:txBody>
          <a:bodyPr/>
          <a:lstStyle/>
          <a:p>
            <a:fld id="{30E19006-9355-40BB-AE52-C8DD50A78109}" type="datetime1">
              <a:t>7/23/2025</a:t>
            </a:fld>
            <a:endParaRPr lang="en-US" dirty="0"/>
          </a:p>
        </p:txBody>
      </p:sp>
      <p:sp>
        <p:nvSpPr>
          <p:cNvPr id="5" name="Footer Placeholder 4">
            <a:extLst>
              <a:ext uri="{FF2B5EF4-FFF2-40B4-BE49-F238E27FC236}">
                <a16:creationId xmlns:a16="http://schemas.microsoft.com/office/drawing/2014/main" id="{FEF32A14-42EE-7A49-E1EE-1D1E44C1C20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746633A-6A1F-118D-8089-306E0B89D95F}"/>
              </a:ext>
            </a:extLst>
          </p:cNvPr>
          <p:cNvSpPr>
            <a:spLocks noGrp="1"/>
          </p:cNvSpPr>
          <p:nvPr>
            <p:ph type="sldNum" sz="quarter" idx="12"/>
          </p:nvPr>
        </p:nvSpPr>
        <p:spPr/>
        <p:txBody>
          <a:bodyPr/>
          <a:lstStyle/>
          <a:p>
            <a:fld id="{6E91CC32-6A6B-4E2E-BBA1-6864F305DA26}" type="slidenum">
              <a:rPr lang="en-US" dirty="0"/>
              <a:t>10</a:t>
            </a:fld>
            <a:endParaRPr lang="en-US" dirty="0"/>
          </a:p>
        </p:txBody>
      </p:sp>
    </p:spTree>
    <p:extLst>
      <p:ext uri="{BB962C8B-B14F-4D97-AF65-F5344CB8AC3E}">
        <p14:creationId xmlns:p14="http://schemas.microsoft.com/office/powerpoint/2010/main" val="3991793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6D5A8-9AFF-E603-BF7B-E6CE45768D06}"/>
              </a:ext>
            </a:extLst>
          </p:cNvPr>
          <p:cNvSpPr>
            <a:spLocks noGrp="1"/>
          </p:cNvSpPr>
          <p:nvPr>
            <p:ph type="title"/>
          </p:nvPr>
        </p:nvSpPr>
        <p:spPr/>
        <p:txBody>
          <a:bodyPr/>
          <a:lstStyle/>
          <a:p>
            <a:r>
              <a:rPr lang="en-US" dirty="0"/>
              <a:t>Strategy of the police </a:t>
            </a:r>
          </a:p>
        </p:txBody>
      </p:sp>
      <p:sp>
        <p:nvSpPr>
          <p:cNvPr id="3" name="Content Placeholder 2">
            <a:extLst>
              <a:ext uri="{FF2B5EF4-FFF2-40B4-BE49-F238E27FC236}">
                <a16:creationId xmlns:a16="http://schemas.microsoft.com/office/drawing/2014/main" id="{53C9A75B-55AC-0B59-BFAD-B2B82AB7BB7B}"/>
              </a:ext>
            </a:extLst>
          </p:cNvPr>
          <p:cNvSpPr>
            <a:spLocks noGrp="1"/>
          </p:cNvSpPr>
          <p:nvPr>
            <p:ph idx="1"/>
          </p:nvPr>
        </p:nvSpPr>
        <p:spPr/>
        <p:txBody>
          <a:bodyPr vert="horz" lIns="91440" tIns="45720" rIns="91440" bIns="45720" rtlCol="0" anchor="t">
            <a:normAutofit/>
          </a:bodyPr>
          <a:lstStyle/>
          <a:p>
            <a:pPr marL="0" indent="0">
              <a:buNone/>
            </a:pPr>
            <a:r>
              <a:rPr lang="en-US" dirty="0">
                <a:latin typeface="Calibri"/>
                <a:ea typeface="Calibri"/>
                <a:cs typeface="Calibri"/>
              </a:rPr>
              <a:t>A way the police can tackle distrust from the public is to go out and show they are trying to make a difference. This could be by having officers actually go out into the communities like on foot patrol and let them talk to the members of the public and hear how they can make improvements. We can see this being implemented by college of policing (2025) "</a:t>
            </a:r>
            <a:r>
              <a:rPr lang="en-US" dirty="0">
                <a:latin typeface="Calibri"/>
                <a:ea typeface="Open Sans"/>
                <a:cs typeface="Open Sans"/>
              </a:rPr>
              <a:t>Having a targeted visible presence in crime and anti-social </a:t>
            </a:r>
            <a:r>
              <a:rPr lang="en-US" dirty="0" err="1">
                <a:latin typeface="Calibri"/>
                <a:ea typeface="Open Sans"/>
                <a:cs typeface="Open Sans"/>
              </a:rPr>
              <a:t>behaviour</a:t>
            </a:r>
            <a:r>
              <a:rPr lang="en-US" dirty="0">
                <a:latin typeface="Calibri"/>
                <a:ea typeface="Open Sans"/>
                <a:cs typeface="Open Sans"/>
              </a:rPr>
              <a:t> hot spots or places with low trust.  </a:t>
            </a:r>
            <a:endParaRPr lang="en-US" dirty="0">
              <a:latin typeface="Calibri"/>
            </a:endParaRPr>
          </a:p>
          <a:p>
            <a:pPr marL="0" indent="0">
              <a:buNone/>
            </a:pPr>
            <a:endParaRPr lang="en-US" dirty="0"/>
          </a:p>
        </p:txBody>
      </p:sp>
    </p:spTree>
    <p:extLst>
      <p:ext uri="{BB962C8B-B14F-4D97-AF65-F5344CB8AC3E}">
        <p14:creationId xmlns:p14="http://schemas.microsoft.com/office/powerpoint/2010/main" val="3492052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D3E98-EFDC-E4FE-44BF-0199BD95A49B}"/>
              </a:ext>
            </a:extLst>
          </p:cNvPr>
          <p:cNvSpPr>
            <a:spLocks noGrp="1"/>
          </p:cNvSpPr>
          <p:nvPr>
            <p:ph type="title"/>
          </p:nvPr>
        </p:nvSpPr>
        <p:spPr/>
        <p:txBody>
          <a:bodyPr/>
          <a:lstStyle/>
          <a:p>
            <a:r>
              <a:rPr lang="en-US" dirty="0"/>
              <a:t>Another strategy the police can use</a:t>
            </a:r>
          </a:p>
        </p:txBody>
      </p:sp>
      <p:sp>
        <p:nvSpPr>
          <p:cNvPr id="3" name="Content Placeholder 2">
            <a:extLst>
              <a:ext uri="{FF2B5EF4-FFF2-40B4-BE49-F238E27FC236}">
                <a16:creationId xmlns:a16="http://schemas.microsoft.com/office/drawing/2014/main" id="{77B04EAC-EE25-7E1B-1128-910F959677A1}"/>
              </a:ext>
            </a:extLst>
          </p:cNvPr>
          <p:cNvSpPr>
            <a:spLocks noGrp="1"/>
          </p:cNvSpPr>
          <p:nvPr>
            <p:ph idx="1"/>
          </p:nvPr>
        </p:nvSpPr>
        <p:spPr/>
        <p:txBody>
          <a:bodyPr vert="horz" lIns="91440" tIns="45720" rIns="91440" bIns="45720" rtlCol="0" anchor="t">
            <a:normAutofit/>
          </a:bodyPr>
          <a:lstStyle/>
          <a:p>
            <a:pPr marL="0" indent="0">
              <a:buNone/>
            </a:pPr>
            <a:r>
              <a:rPr lang="en-US" dirty="0"/>
              <a:t>Another way the police can help improve trust in the public is creating better ways at protecting the vulnerable people like elderly and witnesses or victims of crimes. By creating a safer environment for these types of individuals it creates a better bond and have a much higher chance of people reaching out for the help of the police force. This is also supported by Capstick, N (2023) "</a:t>
            </a:r>
            <a:r>
              <a:rPr lang="en-US" sz="1300" dirty="0">
                <a:ea typeface="+mn-lt"/>
                <a:cs typeface="+mn-lt"/>
              </a:rPr>
              <a:t> </a:t>
            </a:r>
            <a:r>
              <a:rPr lang="en-US" dirty="0">
                <a:ea typeface="+mn-lt"/>
                <a:cs typeface="+mn-lt"/>
              </a:rPr>
              <a:t>recommends that greater collaboration to develop and deliver training is required to provide holistic service responses for vulnerable groups</a:t>
            </a:r>
            <a:r>
              <a:rPr lang="en-US" dirty="0"/>
              <a:t>"  </a:t>
            </a:r>
          </a:p>
        </p:txBody>
      </p:sp>
    </p:spTree>
    <p:extLst>
      <p:ext uri="{BB962C8B-B14F-4D97-AF65-F5344CB8AC3E}">
        <p14:creationId xmlns:p14="http://schemas.microsoft.com/office/powerpoint/2010/main" val="2799134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6A575-2793-0A59-92F3-8A12A51EA4C1}"/>
              </a:ext>
            </a:extLst>
          </p:cNvPr>
          <p:cNvSpPr>
            <a:spLocks noGrp="1"/>
          </p:cNvSpPr>
          <p:nvPr>
            <p:ph type="title"/>
          </p:nvPr>
        </p:nvSpPr>
        <p:spPr/>
        <p:txBody>
          <a:bodyPr/>
          <a:lstStyle/>
          <a:p>
            <a:r>
              <a:rPr lang="en-US" dirty="0" err="1"/>
              <a:t>Refrence</a:t>
            </a:r>
            <a:r>
              <a:rPr lang="en-US" dirty="0"/>
              <a:t> list </a:t>
            </a:r>
          </a:p>
        </p:txBody>
      </p:sp>
      <p:sp>
        <p:nvSpPr>
          <p:cNvPr id="3" name="Content Placeholder 2">
            <a:extLst>
              <a:ext uri="{FF2B5EF4-FFF2-40B4-BE49-F238E27FC236}">
                <a16:creationId xmlns:a16="http://schemas.microsoft.com/office/drawing/2014/main" id="{1447A067-9610-8764-E46E-941121249BAF}"/>
              </a:ext>
            </a:extLst>
          </p:cNvPr>
          <p:cNvSpPr>
            <a:spLocks noGrp="1"/>
          </p:cNvSpPr>
          <p:nvPr>
            <p:ph idx="1"/>
          </p:nvPr>
        </p:nvSpPr>
        <p:spPr/>
        <p:txBody>
          <a:bodyPr vert="horz" lIns="91440" tIns="45720" rIns="91440" bIns="45720" rtlCol="0" anchor="t">
            <a:noAutofit/>
          </a:bodyPr>
          <a:lstStyle/>
          <a:p>
            <a:pPr>
              <a:buNone/>
            </a:pPr>
            <a:r>
              <a:rPr lang="en-US" sz="800" dirty="0">
                <a:latin typeface="Times New Roman"/>
                <a:cs typeface="Times New Roman"/>
              </a:rPr>
              <a:t>Capstick, N. (2023). </a:t>
            </a:r>
            <a:r>
              <a:rPr lang="en-US" sz="800" i="1" dirty="0">
                <a:latin typeface="Times New Roman"/>
                <a:cs typeface="Times New Roman"/>
              </a:rPr>
              <a:t>Police learning: a way to rebuild trust in policing?</a:t>
            </a:r>
            <a:r>
              <a:rPr lang="en-US" sz="800" dirty="0">
                <a:latin typeface="Times New Roman"/>
                <a:cs typeface="Times New Roman"/>
              </a:rPr>
              <a:t> [online] Vulnerability &amp; Policing Futures Research Centre. Available at: </a:t>
            </a:r>
            <a:r>
              <a:rPr lang="en-US" sz="800" dirty="0">
                <a:latin typeface="Times New Roman"/>
                <a:cs typeface="Times New Roman"/>
                <a:hlinkClick r:id="rId2"/>
              </a:rPr>
              <a:t>https://vulnerabilitypolicing.org.uk/police-learning-a-way-to-rebuild-trust-in-policing/</a:t>
            </a:r>
            <a:r>
              <a:rPr lang="en-US" sz="800" dirty="0">
                <a:latin typeface="Times New Roman"/>
                <a:cs typeface="Times New Roman"/>
              </a:rPr>
              <a:t>.</a:t>
            </a:r>
            <a:endParaRPr lang="en-US" sz="800"/>
          </a:p>
          <a:p>
            <a:pPr>
              <a:buNone/>
            </a:pPr>
            <a:r>
              <a:rPr lang="en-US" sz="800" dirty="0">
                <a:latin typeface="Times New Roman"/>
                <a:cs typeface="Times New Roman"/>
              </a:rPr>
              <a:t>Coxhead, J. (2017). </a:t>
            </a:r>
            <a:r>
              <a:rPr lang="en-US" sz="800" i="1" dirty="0">
                <a:latin typeface="Times New Roman"/>
                <a:cs typeface="Times New Roman"/>
              </a:rPr>
              <a:t>Interoperability of the National Decision Making Model</a:t>
            </a:r>
            <a:r>
              <a:rPr lang="en-US" sz="800" dirty="0">
                <a:latin typeface="Times New Roman"/>
                <a:cs typeface="Times New Roman"/>
              </a:rPr>
              <a:t>. [online] EMPAC home page. Available at: </a:t>
            </a:r>
            <a:r>
              <a:rPr lang="en-US" sz="800" dirty="0">
                <a:latin typeface="Times New Roman"/>
                <a:cs typeface="Times New Roman"/>
                <a:hlinkClick r:id="rId3"/>
              </a:rPr>
              <a:t>https://empac.org.uk/interoperability-national-decision-making-model/</a:t>
            </a:r>
            <a:r>
              <a:rPr lang="en-US" sz="800" dirty="0">
                <a:latin typeface="Times New Roman"/>
                <a:cs typeface="Times New Roman"/>
              </a:rPr>
              <a:t>.</a:t>
            </a:r>
            <a:endParaRPr lang="en-US" sz="800"/>
          </a:p>
          <a:p>
            <a:pPr>
              <a:buNone/>
            </a:pPr>
            <a:r>
              <a:rPr lang="en-US" sz="800" dirty="0">
                <a:latin typeface="Times New Roman"/>
                <a:cs typeface="Times New Roman"/>
              </a:rPr>
              <a:t>Dorset Police (2024). </a:t>
            </a:r>
            <a:r>
              <a:rPr lang="en-US" sz="800" i="1" dirty="0">
                <a:latin typeface="Times New Roman"/>
                <a:cs typeface="Times New Roman"/>
              </a:rPr>
              <a:t>Welcome To Zscaler Directory Authentication</a:t>
            </a:r>
            <a:r>
              <a:rPr lang="en-US" sz="800" dirty="0">
                <a:latin typeface="Times New Roman"/>
                <a:cs typeface="Times New Roman"/>
              </a:rPr>
              <a:t>. [online] Police.uk. Available at: </a:t>
            </a:r>
            <a:r>
              <a:rPr lang="en-US" sz="800" dirty="0">
                <a:latin typeface="Times New Roman"/>
                <a:cs typeface="Times New Roman"/>
                <a:hlinkClick r:id="rId4"/>
              </a:rPr>
              <a:t>https://www.dorset.police.uk/police-forces/dorset-police/areas/about-us/about-us/dorset-police-2024/national-decision-model/</a:t>
            </a:r>
            <a:r>
              <a:rPr lang="en-US" sz="800" dirty="0">
                <a:latin typeface="Times New Roman"/>
                <a:cs typeface="Times New Roman"/>
              </a:rPr>
              <a:t>.</a:t>
            </a:r>
            <a:endParaRPr lang="en-US" sz="800"/>
          </a:p>
          <a:p>
            <a:pPr>
              <a:buNone/>
            </a:pPr>
            <a:r>
              <a:rPr lang="en-US" sz="800" dirty="0">
                <a:latin typeface="Times New Roman"/>
                <a:cs typeface="Times New Roman"/>
              </a:rPr>
              <a:t>College of Policing (2025a). </a:t>
            </a:r>
            <a:r>
              <a:rPr lang="en-US" sz="800" i="1" dirty="0">
                <a:latin typeface="Times New Roman"/>
                <a:cs typeface="Times New Roman"/>
              </a:rPr>
              <a:t>Evidence-based guide for improving public confidence in the police launched by College of Policing | College of Policing</a:t>
            </a:r>
            <a:r>
              <a:rPr lang="en-US" sz="800" dirty="0">
                <a:latin typeface="Times New Roman"/>
                <a:cs typeface="Times New Roman"/>
              </a:rPr>
              <a:t>. [online] College of Policing. Available at: </a:t>
            </a:r>
            <a:r>
              <a:rPr lang="en-US" sz="800" dirty="0">
                <a:latin typeface="Times New Roman"/>
                <a:cs typeface="Times New Roman"/>
                <a:hlinkClick r:id="rId5"/>
              </a:rPr>
              <a:t>https://collegeofpolicing-newsroom.prgloo.com/news/evidence-based-guide-for-improving-public-confidence-in-the-police-launched-by-college-of-policing</a:t>
            </a:r>
            <a:r>
              <a:rPr lang="en-US" sz="800" dirty="0">
                <a:latin typeface="Times New Roman"/>
                <a:cs typeface="Times New Roman"/>
              </a:rPr>
              <a:t>.</a:t>
            </a:r>
            <a:endParaRPr lang="en-US" sz="800"/>
          </a:p>
          <a:p>
            <a:pPr>
              <a:buNone/>
            </a:pPr>
            <a:r>
              <a:rPr lang="en-US" sz="800" dirty="0">
                <a:latin typeface="Times New Roman"/>
                <a:cs typeface="Times New Roman"/>
              </a:rPr>
              <a:t>Simpson, R. and Volp, G. (2023). </a:t>
            </a:r>
            <a:r>
              <a:rPr lang="en-US" sz="800" i="1" dirty="0">
                <a:latin typeface="Times New Roman"/>
                <a:cs typeface="Times New Roman"/>
              </a:rPr>
              <a:t>Applying the SARA Model in Operation Waterside</a:t>
            </a:r>
            <a:r>
              <a:rPr lang="en-US" sz="800" dirty="0">
                <a:latin typeface="Times New Roman"/>
                <a:cs typeface="Times New Roman"/>
              </a:rPr>
              <a:t>. [online] Policechiefmagazine.org. Available at: </a:t>
            </a:r>
            <a:r>
              <a:rPr lang="en-US" sz="800" dirty="0">
                <a:latin typeface="Times New Roman"/>
                <a:cs typeface="Times New Roman"/>
                <a:hlinkClick r:id="rId6"/>
              </a:rPr>
              <a:t>https://www.policechiefmagazine.org/sara-model-operation-waterside/</a:t>
            </a:r>
            <a:r>
              <a:rPr lang="en-US" sz="800" dirty="0">
                <a:latin typeface="Times New Roman"/>
                <a:cs typeface="Times New Roman"/>
              </a:rPr>
              <a:t>.</a:t>
            </a:r>
            <a:endParaRPr lang="en-US" sz="800"/>
          </a:p>
          <a:p>
            <a:pPr>
              <a:buNone/>
            </a:pPr>
            <a:r>
              <a:rPr lang="en-US" sz="800" dirty="0">
                <a:latin typeface="Times New Roman"/>
                <a:cs typeface="Times New Roman"/>
              </a:rPr>
              <a:t>The Evidence Based Policing App (2020). </a:t>
            </a:r>
            <a:r>
              <a:rPr lang="en-US" sz="800" i="1" dirty="0">
                <a:latin typeface="Times New Roman"/>
                <a:cs typeface="Times New Roman"/>
              </a:rPr>
              <a:t>SARA Model and Problem-Oriented Policing</a:t>
            </a:r>
            <a:r>
              <a:rPr lang="en-US" sz="800" dirty="0">
                <a:latin typeface="Times New Roman"/>
                <a:cs typeface="Times New Roman"/>
              </a:rPr>
              <a:t>. [online] Evidence-basedpolicing.org. Available at: </a:t>
            </a:r>
            <a:r>
              <a:rPr lang="en-US" sz="800" dirty="0">
                <a:latin typeface="Times New Roman"/>
                <a:cs typeface="Times New Roman"/>
                <a:hlinkClick r:id="rId7"/>
              </a:rPr>
              <a:t>https://www.evidence-basedpolicing.org/refresher-sara-model-and-problem-oriented-policing/</a:t>
            </a:r>
            <a:r>
              <a:rPr lang="en-US" sz="800" dirty="0">
                <a:latin typeface="Times New Roman"/>
                <a:cs typeface="Times New Roman"/>
              </a:rPr>
              <a:t>.</a:t>
            </a:r>
            <a:endParaRPr lang="en-US" sz="800"/>
          </a:p>
          <a:p>
            <a:pPr>
              <a:buNone/>
            </a:pPr>
            <a:r>
              <a:rPr lang="en-US" sz="800" dirty="0">
                <a:latin typeface="Times New Roman"/>
                <a:cs typeface="Times New Roman"/>
              </a:rPr>
              <a:t>College of Policing (2025b). </a:t>
            </a:r>
            <a:r>
              <a:rPr lang="en-US" sz="800" i="1" dirty="0">
                <a:latin typeface="Times New Roman"/>
                <a:cs typeface="Times New Roman"/>
              </a:rPr>
              <a:t>New Strategy Aims to Transform Police Culture and Rebuild Public Trust | College of Policing</a:t>
            </a:r>
            <a:r>
              <a:rPr lang="en-US" sz="800" dirty="0">
                <a:latin typeface="Times New Roman"/>
                <a:cs typeface="Times New Roman"/>
              </a:rPr>
              <a:t>. [online] College of Policing. Available at: </a:t>
            </a:r>
            <a:r>
              <a:rPr lang="en-US" sz="800" dirty="0">
                <a:latin typeface="Times New Roman"/>
                <a:cs typeface="Times New Roman"/>
                <a:hlinkClick r:id="rId8"/>
              </a:rPr>
              <a:t>https://www.college.police.uk/article/new-strategy-aims-transform-police-culture-and-rebuild-public-trust</a:t>
            </a:r>
            <a:r>
              <a:rPr lang="en-US" sz="800" dirty="0">
                <a:latin typeface="Times New Roman"/>
                <a:cs typeface="Times New Roman"/>
              </a:rPr>
              <a:t>.</a:t>
            </a:r>
            <a:endParaRPr lang="en-US" sz="800"/>
          </a:p>
          <a:p>
            <a:pPr>
              <a:buNone/>
            </a:pPr>
            <a:r>
              <a:rPr lang="en-US" sz="800" dirty="0">
                <a:latin typeface="Times New Roman"/>
                <a:cs typeface="Times New Roman"/>
              </a:rPr>
              <a:t>EVAW (2021). </a:t>
            </a:r>
            <a:r>
              <a:rPr lang="en-US" sz="800" i="1" dirty="0">
                <a:latin typeface="Times New Roman"/>
                <a:cs typeface="Times New Roman"/>
              </a:rPr>
              <a:t>Almost half of women have less trust in police following Sarah Everard murder</a:t>
            </a:r>
            <a:r>
              <a:rPr lang="en-US" sz="800" dirty="0">
                <a:latin typeface="Times New Roman"/>
                <a:cs typeface="Times New Roman"/>
              </a:rPr>
              <a:t>. [online] End Violence Against Women. Available at: </a:t>
            </a:r>
            <a:r>
              <a:rPr lang="en-US" sz="800" dirty="0">
                <a:latin typeface="Times New Roman"/>
                <a:cs typeface="Times New Roman"/>
                <a:hlinkClick r:id="rId9"/>
              </a:rPr>
              <a:t>https://www.endviolenceagainstwomen.org.uk/almost-half-of-women-have-less-trust-in-police-following-sarah-everard-murder</a:t>
            </a:r>
            <a:r>
              <a:rPr lang="en-US" sz="800" dirty="0">
                <a:latin typeface="Times New Roman"/>
                <a:cs typeface="Times New Roman"/>
              </a:rPr>
              <a:t>.</a:t>
            </a:r>
            <a:endParaRPr lang="en-US" sz="800"/>
          </a:p>
          <a:p>
            <a:pPr>
              <a:buNone/>
            </a:pPr>
            <a:r>
              <a:rPr lang="en-US" sz="800" dirty="0">
                <a:latin typeface="Times New Roman"/>
                <a:cs typeface="Times New Roman"/>
              </a:rPr>
              <a:t>Gibbs, N. (2020). </a:t>
            </a:r>
            <a:r>
              <a:rPr lang="en-US" sz="800" i="1" dirty="0">
                <a:latin typeface="Times New Roman"/>
                <a:cs typeface="Times New Roman"/>
              </a:rPr>
              <a:t>Community Policing vs. Traditional Policing – </a:t>
            </a:r>
            <a:r>
              <a:rPr lang="en-US" sz="800" i="1" err="1">
                <a:latin typeface="Times New Roman"/>
                <a:cs typeface="Times New Roman"/>
              </a:rPr>
              <a:t>MovementForward</a:t>
            </a:r>
            <a:r>
              <a:rPr lang="en-US" sz="800" dirty="0">
                <a:latin typeface="Times New Roman"/>
                <a:cs typeface="Times New Roman"/>
              </a:rPr>
              <a:t>. [online] Movement Forward. Available at: </a:t>
            </a:r>
            <a:r>
              <a:rPr lang="en-US" sz="800" dirty="0">
                <a:latin typeface="Times New Roman"/>
                <a:cs typeface="Times New Roman"/>
                <a:hlinkClick r:id="rId10"/>
              </a:rPr>
              <a:t>https://movementforward.org/community-policing-vs-traditional-policing/</a:t>
            </a:r>
            <a:r>
              <a:rPr lang="en-US" sz="800" dirty="0">
                <a:latin typeface="Times New Roman"/>
                <a:cs typeface="Times New Roman"/>
              </a:rPr>
              <a:t>.</a:t>
            </a:r>
            <a:endParaRPr lang="en-US" sz="800"/>
          </a:p>
          <a:p>
            <a:pPr>
              <a:buNone/>
            </a:pPr>
            <a:r>
              <a:rPr lang="en-US" sz="800" err="1">
                <a:latin typeface="Times New Roman"/>
                <a:cs typeface="Times New Roman"/>
              </a:rPr>
              <a:t>Sinmaz</a:t>
            </a:r>
            <a:r>
              <a:rPr lang="en-US" sz="800" dirty="0">
                <a:latin typeface="Times New Roman"/>
                <a:cs typeface="Times New Roman"/>
              </a:rPr>
              <a:t>, E. (2024). Sarah Everard report sparks demand for urgent action to restore trust in police. </a:t>
            </a:r>
            <a:r>
              <a:rPr lang="en-US" sz="800" i="1" dirty="0">
                <a:latin typeface="Times New Roman"/>
                <a:cs typeface="Times New Roman"/>
              </a:rPr>
              <a:t>The Guardian</a:t>
            </a:r>
            <a:r>
              <a:rPr lang="en-US" sz="800" dirty="0">
                <a:latin typeface="Times New Roman"/>
                <a:cs typeface="Times New Roman"/>
              </a:rPr>
              <a:t>. [online] 29 Feb. Available at: </a:t>
            </a:r>
            <a:r>
              <a:rPr lang="en-US" sz="800" dirty="0">
                <a:latin typeface="Times New Roman"/>
                <a:cs typeface="Times New Roman"/>
                <a:hlinkClick r:id="rId11"/>
              </a:rPr>
              <a:t>https://www.theguardian.com/uk-news/2024/feb/29/sarah-everard-report-sparks-demand-for-urgent-action-to-restore-trust-in-police</a:t>
            </a:r>
            <a:r>
              <a:rPr lang="en-US" sz="800" dirty="0">
                <a:latin typeface="Times New Roman"/>
                <a:cs typeface="Times New Roman"/>
              </a:rPr>
              <a:t>.</a:t>
            </a:r>
            <a:endParaRPr lang="en-US" sz="800"/>
          </a:p>
          <a:p>
            <a:pPr>
              <a:buNone/>
            </a:pPr>
            <a:r>
              <a:rPr lang="en-US" sz="800" dirty="0">
                <a:latin typeface="Times New Roman"/>
                <a:cs typeface="Times New Roman"/>
              </a:rPr>
              <a:t>Government Events (2024). </a:t>
            </a:r>
            <a:r>
              <a:rPr lang="en-US" sz="800" i="1" dirty="0">
                <a:latin typeface="Times New Roman"/>
                <a:cs typeface="Times New Roman"/>
              </a:rPr>
              <a:t>Police-Community Relationships: Importance &amp; Strategies • Government Events</a:t>
            </a:r>
            <a:r>
              <a:rPr lang="en-US" sz="800" dirty="0">
                <a:latin typeface="Times New Roman"/>
                <a:cs typeface="Times New Roman"/>
              </a:rPr>
              <a:t>. [online] Government Events. Available at: </a:t>
            </a:r>
            <a:r>
              <a:rPr lang="en-US" sz="800" dirty="0">
                <a:latin typeface="Times New Roman"/>
                <a:cs typeface="Times New Roman"/>
                <a:hlinkClick r:id="rId12"/>
              </a:rPr>
              <a:t>https://www.governmentevents.co.uk/ge-insights/the-importance-of-police-community-relationships-strategies/</a:t>
            </a:r>
            <a:r>
              <a:rPr lang="en-US" sz="800" dirty="0">
                <a:latin typeface="Times New Roman"/>
                <a:cs typeface="Times New Roman"/>
              </a:rPr>
              <a:t>.</a:t>
            </a:r>
            <a:endParaRPr lang="en-US" sz="800"/>
          </a:p>
          <a:p>
            <a:pPr>
              <a:buNone/>
            </a:pPr>
            <a:r>
              <a:rPr lang="en-US" sz="800" dirty="0">
                <a:latin typeface="Times New Roman"/>
                <a:cs typeface="Times New Roman"/>
              </a:rPr>
              <a:t>Metropolitan Police (2025). </a:t>
            </a:r>
            <a:r>
              <a:rPr lang="en-US" sz="800" i="1" dirty="0">
                <a:latin typeface="Times New Roman"/>
                <a:cs typeface="Times New Roman"/>
              </a:rPr>
              <a:t>Our Response to Issues Raised by the Crimes of Wayne Couzens</a:t>
            </a:r>
            <a:r>
              <a:rPr lang="en-US" sz="800" dirty="0">
                <a:latin typeface="Times New Roman"/>
                <a:cs typeface="Times New Roman"/>
              </a:rPr>
              <a:t>. [online] Police.uk. Available at: </a:t>
            </a:r>
            <a:r>
              <a:rPr lang="en-US" sz="800" dirty="0">
                <a:latin typeface="Times New Roman"/>
                <a:cs typeface="Times New Roman"/>
                <a:hlinkClick r:id="rId13"/>
              </a:rPr>
              <a:t>https://www.met.police.uk/notices/met/our-response-to-issues-raised-by-the-crimes-of-wayne-couzens/</a:t>
            </a:r>
            <a:r>
              <a:rPr lang="en-US" sz="800" dirty="0">
                <a:latin typeface="Times New Roman"/>
                <a:cs typeface="Times New Roman"/>
              </a:rPr>
              <a:t>.</a:t>
            </a:r>
            <a:endParaRPr lang="en-US" sz="800"/>
          </a:p>
          <a:p>
            <a:pPr>
              <a:buNone/>
            </a:pPr>
            <a:endParaRPr lang="en-US" sz="1200" dirty="0">
              <a:latin typeface="Times New Roman"/>
              <a:cs typeface="Times New Roman"/>
            </a:endParaRPr>
          </a:p>
          <a:p>
            <a:pPr marL="0" indent="0">
              <a:buNone/>
            </a:pPr>
            <a:endParaRPr lang="en-US" dirty="0"/>
          </a:p>
        </p:txBody>
      </p:sp>
    </p:spTree>
    <p:extLst>
      <p:ext uri="{BB962C8B-B14F-4D97-AF65-F5344CB8AC3E}">
        <p14:creationId xmlns:p14="http://schemas.microsoft.com/office/powerpoint/2010/main" val="1524721705"/>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DylanVTI</vt:lpstr>
      <vt:lpstr>Evidence based policing approaches</vt:lpstr>
      <vt:lpstr>Traditional policing vs evidence-based policing </vt:lpstr>
      <vt:lpstr>Why it is important that the public trust the police</vt:lpstr>
      <vt:lpstr>How the police can build trust </vt:lpstr>
      <vt:lpstr>A case where the public lost trust </vt:lpstr>
      <vt:lpstr>How the police built trust after Sarah Everard</vt:lpstr>
      <vt:lpstr>SARA model </vt:lpstr>
      <vt:lpstr>How the SARA model can be used</vt:lpstr>
      <vt:lpstr>NDM model</vt:lpstr>
      <vt:lpstr>How the NDM model can be used  </vt:lpstr>
      <vt:lpstr>Strategy of the police </vt:lpstr>
      <vt:lpstr>Another strategy the police can use</vt:lpstr>
      <vt:lpstr>Refrence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491</cp:revision>
  <dcterms:created xsi:type="dcterms:W3CDTF">2025-04-29T11:16:27Z</dcterms:created>
  <dcterms:modified xsi:type="dcterms:W3CDTF">2025-07-24T04:21:54Z</dcterms:modified>
</cp:coreProperties>
</file>