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74" r:id="rId4"/>
  </p:sldMasterIdLst>
  <p:notesMasterIdLst>
    <p:notesMasterId r:id="rId26"/>
  </p:notesMasterIdLst>
  <p:sldIdLst>
    <p:sldId id="284" r:id="rId5"/>
    <p:sldId id="258" r:id="rId6"/>
    <p:sldId id="262" r:id="rId7"/>
    <p:sldId id="263" r:id="rId8"/>
    <p:sldId id="264" r:id="rId9"/>
    <p:sldId id="285" r:id="rId10"/>
    <p:sldId id="265" r:id="rId11"/>
    <p:sldId id="286" r:id="rId12"/>
    <p:sldId id="268" r:id="rId13"/>
    <p:sldId id="269" r:id="rId14"/>
    <p:sldId id="271" r:id="rId15"/>
    <p:sldId id="272" r:id="rId16"/>
    <p:sldId id="273" r:id="rId17"/>
    <p:sldId id="275" r:id="rId18"/>
    <p:sldId id="276" r:id="rId19"/>
    <p:sldId id="277" r:id="rId20"/>
    <p:sldId id="278" r:id="rId21"/>
    <p:sldId id="279" r:id="rId22"/>
    <p:sldId id="280" r:id="rId23"/>
    <p:sldId id="287" r:id="rId24"/>
    <p:sldId id="283"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8234E"/>
    <a:srgbClr val="B31166"/>
    <a:srgbClr val="000000"/>
    <a:srgbClr val="344529"/>
    <a:srgbClr val="2B3922"/>
    <a:srgbClr val="2E3722"/>
    <a:srgbClr val="FCF7F1"/>
    <a:srgbClr val="B8D233"/>
    <a:srgbClr val="5CC6D6"/>
    <a:srgbClr val="F8D22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3091" autoAdjust="0"/>
  </p:normalViewPr>
  <p:slideViewPr>
    <p:cSldViewPr snapToGrid="0">
      <p:cViewPr varScale="1">
        <p:scale>
          <a:sx n="60" d="100"/>
          <a:sy n="60" d="100"/>
        </p:scale>
        <p:origin x="114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88E55A-2455-4029-B3F8-AE20DD39278C}"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5CDE7C71-0B5F-47F6-BD4B-BE3044C27220}" type="pres">
      <dgm:prSet presAssocID="{5488E55A-2455-4029-B3F8-AE20DD39278C}" presName="Name0" presStyleCnt="0">
        <dgm:presLayoutVars>
          <dgm:chMax val="7"/>
          <dgm:dir/>
          <dgm:animLvl val="lvl"/>
          <dgm:resizeHandles val="exact"/>
        </dgm:presLayoutVars>
      </dgm:prSet>
      <dgm:spPr/>
    </dgm:pt>
  </dgm:ptLst>
  <dgm:cxnLst>
    <dgm:cxn modelId="{395D81A7-922A-48C6-BA8A-CA636C35BF71}" type="presOf" srcId="{5488E55A-2455-4029-B3F8-AE20DD39278C}" destId="{5CDE7C71-0B5F-47F6-BD4B-BE3044C27220}" srcOrd="0"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4F120C-9632-4C40-AA09-D6EF0043AF32}" type="doc">
      <dgm:prSet loTypeId="urn:microsoft.com/office/officeart/2009/3/layout/StepUpProcess" loCatId="process" qsTypeId="urn:microsoft.com/office/officeart/2005/8/quickstyle/simple1" qsCatId="simple" csTypeId="urn:microsoft.com/office/officeart/2005/8/colors/accent1_2" csCatId="accent1" phldr="1"/>
      <dgm:spPr/>
      <dgm:t>
        <a:bodyPr/>
        <a:lstStyle/>
        <a:p>
          <a:endParaRPr lang="en-US"/>
        </a:p>
      </dgm:t>
    </dgm:pt>
    <dgm:pt modelId="{83D27C71-20BD-4A60-A52F-8A8897452742}">
      <dgm:prSet custT="1"/>
      <dgm:spPr/>
      <dgm:t>
        <a:bodyPr/>
        <a:lstStyle/>
        <a:p>
          <a:pPr algn="just"/>
          <a:r>
            <a:rPr lang="en-GB" sz="1600" b="1" dirty="0"/>
            <a:t>Online Healthcare: </a:t>
          </a:r>
          <a:r>
            <a:rPr lang="en-GB" sz="1400" dirty="0"/>
            <a:t>GlaxoSmithKline has provided online healthcare for patients even in rural areas of different countries of the world. For example- to remind the date of vaccine giving they have an app. Besides with the online healthcare health workers can see more patients. It makes the life easier </a:t>
          </a:r>
          <a:r>
            <a:rPr lang="en-US" sz="1400" dirty="0"/>
            <a:t>(gsk, 2020)</a:t>
          </a:r>
          <a:r>
            <a:rPr lang="en-GB" sz="1400" dirty="0"/>
            <a:t>. </a:t>
          </a:r>
          <a:endParaRPr lang="en-US" sz="1400" b="0" dirty="0">
            <a:latin typeface="+mj-lt"/>
            <a:cs typeface="Times New Roman" panose="02020603050405020304" pitchFamily="18" charset="0"/>
          </a:endParaRPr>
        </a:p>
      </dgm:t>
    </dgm:pt>
    <dgm:pt modelId="{7153D524-B0B3-4257-B8CA-CEB1EF335E58}" type="parTrans" cxnId="{154B7A05-A160-4CA3-B9E1-457FC44C55B1}">
      <dgm:prSet/>
      <dgm:spPr/>
      <dgm:t>
        <a:bodyPr/>
        <a:lstStyle/>
        <a:p>
          <a:endParaRPr lang="en-US"/>
        </a:p>
      </dgm:t>
    </dgm:pt>
    <dgm:pt modelId="{0E168A39-BE4E-4072-8A0D-F03A0DCF0418}" type="sibTrans" cxnId="{154B7A05-A160-4CA3-B9E1-457FC44C55B1}">
      <dgm:prSet/>
      <dgm:spPr/>
      <dgm:t>
        <a:bodyPr/>
        <a:lstStyle/>
        <a:p>
          <a:endParaRPr lang="en-US"/>
        </a:p>
      </dgm:t>
    </dgm:pt>
    <dgm:pt modelId="{9A0DCBC4-388F-43D4-A94D-A41C13AB489B}">
      <dgm:prSet custT="1"/>
      <dgm:spPr/>
      <dgm:t>
        <a:bodyPr/>
        <a:lstStyle/>
        <a:p>
          <a:pPr algn="just"/>
          <a:r>
            <a:rPr lang="en-US" sz="1600" b="1" dirty="0">
              <a:latin typeface="+mj-lt"/>
              <a:cs typeface="Times New Roman" panose="02020603050405020304" pitchFamily="18" charset="0"/>
            </a:rPr>
            <a:t>Digital Tracking: </a:t>
          </a:r>
          <a:r>
            <a:rPr lang="en-US" sz="1400" b="0" dirty="0">
              <a:latin typeface="+mj-lt"/>
              <a:cs typeface="Times New Roman" panose="02020603050405020304" pitchFamily="18" charset="0"/>
            </a:rPr>
            <a:t>To track the products and the employees around the world, GlaxoSmithKline launches a number of android apps. To allow the employees in inner map of different sites they have- GSK SiteMap. To get all their events they launched the GSK Events on play store. At present, they are sponsoring a new mobile app “Flumoji”. It will use to raise awareness about flu among human and animals (PMLIVE, 2020). </a:t>
          </a:r>
          <a:endParaRPr lang="en-US" sz="1200" dirty="0"/>
        </a:p>
      </dgm:t>
    </dgm:pt>
    <dgm:pt modelId="{DF67A117-23E8-4AEF-9AD4-CAC8FD3D8F6D}" type="parTrans" cxnId="{D07514EF-43B7-41DC-AE30-48F1E62EC3B9}">
      <dgm:prSet/>
      <dgm:spPr/>
      <dgm:t>
        <a:bodyPr/>
        <a:lstStyle/>
        <a:p>
          <a:endParaRPr lang="en-US"/>
        </a:p>
      </dgm:t>
    </dgm:pt>
    <dgm:pt modelId="{7E83523D-5E62-4C6A-BDB1-FE57BA4658BE}" type="sibTrans" cxnId="{D07514EF-43B7-41DC-AE30-48F1E62EC3B9}">
      <dgm:prSet/>
      <dgm:spPr/>
      <dgm:t>
        <a:bodyPr/>
        <a:lstStyle/>
        <a:p>
          <a:endParaRPr lang="en-US"/>
        </a:p>
      </dgm:t>
    </dgm:pt>
    <dgm:pt modelId="{F1AEF771-81A0-4717-805E-7932C57B6E1A}" type="pres">
      <dgm:prSet presAssocID="{A04F120C-9632-4C40-AA09-D6EF0043AF32}" presName="rootnode" presStyleCnt="0">
        <dgm:presLayoutVars>
          <dgm:chMax/>
          <dgm:chPref/>
          <dgm:dir/>
          <dgm:animLvl val="lvl"/>
        </dgm:presLayoutVars>
      </dgm:prSet>
      <dgm:spPr/>
    </dgm:pt>
    <dgm:pt modelId="{1D334D73-8CBC-4365-A5AC-28E6D751E7F1}" type="pres">
      <dgm:prSet presAssocID="{83D27C71-20BD-4A60-A52F-8A8897452742}" presName="composite" presStyleCnt="0"/>
      <dgm:spPr/>
    </dgm:pt>
    <dgm:pt modelId="{F4B0F0FB-44EF-4418-BC36-149544E674A4}" type="pres">
      <dgm:prSet presAssocID="{83D27C71-20BD-4A60-A52F-8A8897452742}" presName="LShape" presStyleLbl="alignNode1" presStyleIdx="0" presStyleCnt="3" custScaleX="152055" custScaleY="119358"/>
      <dgm:spPr/>
    </dgm:pt>
    <dgm:pt modelId="{998AA675-D2B9-43CE-AC5F-D5AA3C9B14B0}" type="pres">
      <dgm:prSet presAssocID="{83D27C71-20BD-4A60-A52F-8A8897452742}" presName="ParentText" presStyleLbl="revTx" presStyleIdx="0" presStyleCnt="2" custScaleX="152619" custScaleY="107472">
        <dgm:presLayoutVars>
          <dgm:chMax val="0"/>
          <dgm:chPref val="0"/>
          <dgm:bulletEnabled val="1"/>
        </dgm:presLayoutVars>
      </dgm:prSet>
      <dgm:spPr/>
    </dgm:pt>
    <dgm:pt modelId="{D777D389-40BC-4D87-8378-794B813B6523}" type="pres">
      <dgm:prSet presAssocID="{83D27C71-20BD-4A60-A52F-8A8897452742}" presName="Triangle" presStyleLbl="alignNode1" presStyleIdx="1" presStyleCnt="3"/>
      <dgm:spPr/>
    </dgm:pt>
    <dgm:pt modelId="{94B148B0-D317-4A7E-8CAD-33CDC9F89029}" type="pres">
      <dgm:prSet presAssocID="{0E168A39-BE4E-4072-8A0D-F03A0DCF0418}" presName="sibTrans" presStyleCnt="0"/>
      <dgm:spPr/>
    </dgm:pt>
    <dgm:pt modelId="{B81E8EB1-5DF4-442B-A5F1-80E423E3229C}" type="pres">
      <dgm:prSet presAssocID="{0E168A39-BE4E-4072-8A0D-F03A0DCF0418}" presName="space" presStyleCnt="0"/>
      <dgm:spPr/>
    </dgm:pt>
    <dgm:pt modelId="{09922741-B9AD-4209-8C32-0E6436F42DED}" type="pres">
      <dgm:prSet presAssocID="{9A0DCBC4-388F-43D4-A94D-A41C13AB489B}" presName="composite" presStyleCnt="0"/>
      <dgm:spPr/>
    </dgm:pt>
    <dgm:pt modelId="{4E1D26B5-950A-47DC-B356-BC5F2E02AC2A}" type="pres">
      <dgm:prSet presAssocID="{9A0DCBC4-388F-43D4-A94D-A41C13AB489B}" presName="LShape" presStyleLbl="alignNode1" presStyleIdx="2" presStyleCnt="3" custScaleX="174654" custScaleY="141886" custLinFactNeighborX="504" custLinFactNeighborY="3355"/>
      <dgm:spPr/>
    </dgm:pt>
    <dgm:pt modelId="{D4BC5A49-A4B1-4997-96BE-689D27F8614E}" type="pres">
      <dgm:prSet presAssocID="{9A0DCBC4-388F-43D4-A94D-A41C13AB489B}" presName="ParentText" presStyleLbl="revTx" presStyleIdx="1" presStyleCnt="2" custScaleX="179836" custScaleY="112054" custLinFactNeighborX="4479" custLinFactNeighborY="-730">
        <dgm:presLayoutVars>
          <dgm:chMax val="0"/>
          <dgm:chPref val="0"/>
          <dgm:bulletEnabled val="1"/>
        </dgm:presLayoutVars>
      </dgm:prSet>
      <dgm:spPr/>
    </dgm:pt>
  </dgm:ptLst>
  <dgm:cxnLst>
    <dgm:cxn modelId="{154B7A05-A160-4CA3-B9E1-457FC44C55B1}" srcId="{A04F120C-9632-4C40-AA09-D6EF0043AF32}" destId="{83D27C71-20BD-4A60-A52F-8A8897452742}" srcOrd="0" destOrd="0" parTransId="{7153D524-B0B3-4257-B8CA-CEB1EF335E58}" sibTransId="{0E168A39-BE4E-4072-8A0D-F03A0DCF0418}"/>
    <dgm:cxn modelId="{733B6F26-1FD4-4DA6-A2B2-3638BFD20C2D}" type="presOf" srcId="{83D27C71-20BD-4A60-A52F-8A8897452742}" destId="{998AA675-D2B9-43CE-AC5F-D5AA3C9B14B0}" srcOrd="0" destOrd="0" presId="urn:microsoft.com/office/officeart/2009/3/layout/StepUpProcess"/>
    <dgm:cxn modelId="{B5738E67-F25F-4577-94B2-55835272A38C}" type="presOf" srcId="{A04F120C-9632-4C40-AA09-D6EF0043AF32}" destId="{F1AEF771-81A0-4717-805E-7932C57B6E1A}" srcOrd="0" destOrd="0" presId="urn:microsoft.com/office/officeart/2009/3/layout/StepUpProcess"/>
    <dgm:cxn modelId="{8BF877EE-38E6-499C-BB5C-4AB0F0573E82}" type="presOf" srcId="{9A0DCBC4-388F-43D4-A94D-A41C13AB489B}" destId="{D4BC5A49-A4B1-4997-96BE-689D27F8614E}" srcOrd="0" destOrd="0" presId="urn:microsoft.com/office/officeart/2009/3/layout/StepUpProcess"/>
    <dgm:cxn modelId="{D07514EF-43B7-41DC-AE30-48F1E62EC3B9}" srcId="{A04F120C-9632-4C40-AA09-D6EF0043AF32}" destId="{9A0DCBC4-388F-43D4-A94D-A41C13AB489B}" srcOrd="1" destOrd="0" parTransId="{DF67A117-23E8-4AEF-9AD4-CAC8FD3D8F6D}" sibTransId="{7E83523D-5E62-4C6A-BDB1-FE57BA4658BE}"/>
    <dgm:cxn modelId="{2CB7FBD9-56B9-43D7-853F-9ED17CD89643}" type="presParOf" srcId="{F1AEF771-81A0-4717-805E-7932C57B6E1A}" destId="{1D334D73-8CBC-4365-A5AC-28E6D751E7F1}" srcOrd="0" destOrd="0" presId="urn:microsoft.com/office/officeart/2009/3/layout/StepUpProcess"/>
    <dgm:cxn modelId="{3C3F558A-5EF9-4C12-9398-F6769857BFD5}" type="presParOf" srcId="{1D334D73-8CBC-4365-A5AC-28E6D751E7F1}" destId="{F4B0F0FB-44EF-4418-BC36-149544E674A4}" srcOrd="0" destOrd="0" presId="urn:microsoft.com/office/officeart/2009/3/layout/StepUpProcess"/>
    <dgm:cxn modelId="{984AB85C-FD0B-4447-88F4-69AC791AE81B}" type="presParOf" srcId="{1D334D73-8CBC-4365-A5AC-28E6D751E7F1}" destId="{998AA675-D2B9-43CE-AC5F-D5AA3C9B14B0}" srcOrd="1" destOrd="0" presId="urn:microsoft.com/office/officeart/2009/3/layout/StepUpProcess"/>
    <dgm:cxn modelId="{0ED65563-1356-4642-BF21-71C2798F16CB}" type="presParOf" srcId="{1D334D73-8CBC-4365-A5AC-28E6D751E7F1}" destId="{D777D389-40BC-4D87-8378-794B813B6523}" srcOrd="2" destOrd="0" presId="urn:microsoft.com/office/officeart/2009/3/layout/StepUpProcess"/>
    <dgm:cxn modelId="{10870CFC-C0AB-4A2A-A312-5BF99DE8B9B7}" type="presParOf" srcId="{F1AEF771-81A0-4717-805E-7932C57B6E1A}" destId="{94B148B0-D317-4A7E-8CAD-33CDC9F89029}" srcOrd="1" destOrd="0" presId="urn:microsoft.com/office/officeart/2009/3/layout/StepUpProcess"/>
    <dgm:cxn modelId="{F44B5B01-3C90-42F7-86CE-A19F8CE6E021}" type="presParOf" srcId="{94B148B0-D317-4A7E-8CAD-33CDC9F89029}" destId="{B81E8EB1-5DF4-442B-A5F1-80E423E3229C}" srcOrd="0" destOrd="0" presId="urn:microsoft.com/office/officeart/2009/3/layout/StepUpProcess"/>
    <dgm:cxn modelId="{285322D3-0D98-4D54-B631-EEF686F19161}" type="presParOf" srcId="{F1AEF771-81A0-4717-805E-7932C57B6E1A}" destId="{09922741-B9AD-4209-8C32-0E6436F42DED}" srcOrd="2" destOrd="0" presId="urn:microsoft.com/office/officeart/2009/3/layout/StepUpProcess"/>
    <dgm:cxn modelId="{3BBE0B37-FDCE-46E5-B1AC-494BA39D8C3A}" type="presParOf" srcId="{09922741-B9AD-4209-8C32-0E6436F42DED}" destId="{4E1D26B5-950A-47DC-B356-BC5F2E02AC2A}" srcOrd="0" destOrd="0" presId="urn:microsoft.com/office/officeart/2009/3/layout/StepUpProcess"/>
    <dgm:cxn modelId="{6870188B-B8AA-4457-92CB-D25B48D7E94A}" type="presParOf" srcId="{09922741-B9AD-4209-8C32-0E6436F42DED}" destId="{D4BC5A49-A4B1-4997-96BE-689D27F8614E}"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0E06D3-CFD8-4A91-89C2-FD2EEE4B592D}" type="doc">
      <dgm:prSet loTypeId="urn:microsoft.com/office/officeart/2009/3/layout/StepUpProcess" loCatId="process" qsTypeId="urn:microsoft.com/office/officeart/2005/8/quickstyle/simple1" qsCatId="simple" csTypeId="urn:microsoft.com/office/officeart/2005/8/colors/accent1_2" csCatId="accent1" phldr="1"/>
      <dgm:spPr/>
      <dgm:t>
        <a:bodyPr/>
        <a:lstStyle/>
        <a:p>
          <a:endParaRPr lang="en-US"/>
        </a:p>
      </dgm:t>
    </dgm:pt>
    <dgm:pt modelId="{5E013F01-24F6-4F04-8EA2-DD836DAAE9EF}">
      <dgm:prSet phldrT="[Text]" custT="1"/>
      <dgm:spPr/>
      <dgm:t>
        <a:bodyPr/>
        <a:lstStyle/>
        <a:p>
          <a:pPr algn="just"/>
          <a:r>
            <a:rPr lang="en-GB" sz="1400" b="1" dirty="0"/>
            <a:t>Automated response to social sites:</a:t>
          </a:r>
          <a:r>
            <a:rPr lang="en-GB" sz="1400" dirty="0"/>
            <a:t> The easier way to get the feedback from the users are social medias. GlaxoSmithKline kept this matter in mind and so, they use automated response in social sites. Users get immediate response there. </a:t>
          </a:r>
          <a:endParaRPr lang="en-US" sz="1400" dirty="0"/>
        </a:p>
      </dgm:t>
    </dgm:pt>
    <dgm:pt modelId="{03AA2B86-C2D0-4B74-A8E0-7DA02A739423}" type="parTrans" cxnId="{7207645D-8C3D-42CE-84C8-66CC68DDB926}">
      <dgm:prSet/>
      <dgm:spPr/>
      <dgm:t>
        <a:bodyPr/>
        <a:lstStyle/>
        <a:p>
          <a:endParaRPr lang="en-US"/>
        </a:p>
      </dgm:t>
    </dgm:pt>
    <dgm:pt modelId="{6EFB7308-7828-4163-BAD4-EA8BE588EF4C}" type="sibTrans" cxnId="{7207645D-8C3D-42CE-84C8-66CC68DDB926}">
      <dgm:prSet/>
      <dgm:spPr/>
      <dgm:t>
        <a:bodyPr/>
        <a:lstStyle/>
        <a:p>
          <a:endParaRPr lang="en-US"/>
        </a:p>
      </dgm:t>
    </dgm:pt>
    <dgm:pt modelId="{2365E15F-5AE5-4861-81B3-2A9E43ED1AE1}">
      <dgm:prSet phldrT="[Text]" custT="1"/>
      <dgm:spPr/>
      <dgm:t>
        <a:bodyPr/>
        <a:lstStyle/>
        <a:p>
          <a:pPr algn="just"/>
          <a:r>
            <a:rPr lang="en-GB" sz="1400" b="1" dirty="0"/>
            <a:t>Well-preserved database: </a:t>
          </a:r>
          <a:r>
            <a:rPr lang="en-GB" sz="1400" dirty="0"/>
            <a:t>For research and development, maintaining the database is the most important thing. GSK recruit data analysts and security experts to ensure the data privacy and authenticity</a:t>
          </a:r>
          <a:endParaRPr lang="en-US" sz="1400" dirty="0"/>
        </a:p>
      </dgm:t>
    </dgm:pt>
    <dgm:pt modelId="{2572FFD2-3753-4248-AC54-98C86A3AAE3F}" type="parTrans" cxnId="{63E612C8-3118-4F71-82DB-6F8AA7D72EB0}">
      <dgm:prSet/>
      <dgm:spPr/>
      <dgm:t>
        <a:bodyPr/>
        <a:lstStyle/>
        <a:p>
          <a:endParaRPr lang="en-US"/>
        </a:p>
      </dgm:t>
    </dgm:pt>
    <dgm:pt modelId="{BE21250F-6232-46B0-A76E-6CB338A655AA}" type="sibTrans" cxnId="{63E612C8-3118-4F71-82DB-6F8AA7D72EB0}">
      <dgm:prSet/>
      <dgm:spPr/>
      <dgm:t>
        <a:bodyPr/>
        <a:lstStyle/>
        <a:p>
          <a:endParaRPr lang="en-US"/>
        </a:p>
      </dgm:t>
    </dgm:pt>
    <dgm:pt modelId="{7B59B498-ACD1-4301-9936-FB24335469E8}">
      <dgm:prSet phldrT="[Text]" custT="1"/>
      <dgm:spPr/>
      <dgm:t>
        <a:bodyPr/>
        <a:lstStyle/>
        <a:p>
          <a:pPr algn="just"/>
          <a:r>
            <a:rPr lang="en-GB" sz="1400" b="1" dirty="0"/>
            <a:t>Advanced production system:</a:t>
          </a:r>
          <a:r>
            <a:rPr lang="en-GB" sz="1400" dirty="0"/>
            <a:t> With the advanced tools GlaxoSmithKline ensures the best production system. In 26 countries, it occupies 14 vaccines and 43 drugstore stores. </a:t>
          </a:r>
          <a:endParaRPr lang="en-US" sz="1400" dirty="0"/>
        </a:p>
      </dgm:t>
    </dgm:pt>
    <dgm:pt modelId="{93BF210B-C65E-4B96-9FB1-6A626C46E289}" type="parTrans" cxnId="{8D3D9983-32AA-4F9D-86BD-343AC5F2D09E}">
      <dgm:prSet/>
      <dgm:spPr/>
      <dgm:t>
        <a:bodyPr/>
        <a:lstStyle/>
        <a:p>
          <a:endParaRPr lang="en-US"/>
        </a:p>
      </dgm:t>
    </dgm:pt>
    <dgm:pt modelId="{489A0517-8E9E-4A4C-B5EF-EA4EBF6221C8}" type="sibTrans" cxnId="{8D3D9983-32AA-4F9D-86BD-343AC5F2D09E}">
      <dgm:prSet/>
      <dgm:spPr/>
      <dgm:t>
        <a:bodyPr/>
        <a:lstStyle/>
        <a:p>
          <a:endParaRPr lang="en-US"/>
        </a:p>
      </dgm:t>
    </dgm:pt>
    <dgm:pt modelId="{9C914C14-E01B-4C5E-9BC5-D7208F32540D}" type="pres">
      <dgm:prSet presAssocID="{F90E06D3-CFD8-4A91-89C2-FD2EEE4B592D}" presName="rootnode" presStyleCnt="0">
        <dgm:presLayoutVars>
          <dgm:chMax/>
          <dgm:chPref/>
          <dgm:dir/>
          <dgm:animLvl val="lvl"/>
        </dgm:presLayoutVars>
      </dgm:prSet>
      <dgm:spPr/>
    </dgm:pt>
    <dgm:pt modelId="{5E8737A7-195B-4F65-9CB3-1870A0437EC4}" type="pres">
      <dgm:prSet presAssocID="{5E013F01-24F6-4F04-8EA2-DD836DAAE9EF}" presName="composite" presStyleCnt="0"/>
      <dgm:spPr/>
    </dgm:pt>
    <dgm:pt modelId="{11542FEA-3908-4D3F-8FC9-32BF2E25889E}" type="pres">
      <dgm:prSet presAssocID="{5E013F01-24F6-4F04-8EA2-DD836DAAE9EF}" presName="LShape" presStyleLbl="alignNode1" presStyleIdx="0" presStyleCnt="5"/>
      <dgm:spPr/>
    </dgm:pt>
    <dgm:pt modelId="{2D373B86-2832-497E-B5BA-9E075CDC675F}" type="pres">
      <dgm:prSet presAssocID="{5E013F01-24F6-4F04-8EA2-DD836DAAE9EF}" presName="ParentText" presStyleLbl="revTx" presStyleIdx="0" presStyleCnt="3">
        <dgm:presLayoutVars>
          <dgm:chMax val="0"/>
          <dgm:chPref val="0"/>
          <dgm:bulletEnabled val="1"/>
        </dgm:presLayoutVars>
      </dgm:prSet>
      <dgm:spPr/>
    </dgm:pt>
    <dgm:pt modelId="{1699D880-BEEB-4978-A129-FA1AFD807DFB}" type="pres">
      <dgm:prSet presAssocID="{5E013F01-24F6-4F04-8EA2-DD836DAAE9EF}" presName="Triangle" presStyleLbl="alignNode1" presStyleIdx="1" presStyleCnt="5"/>
      <dgm:spPr/>
    </dgm:pt>
    <dgm:pt modelId="{76FBB9F8-7436-43D0-86F5-5B7B63AC133E}" type="pres">
      <dgm:prSet presAssocID="{6EFB7308-7828-4163-BAD4-EA8BE588EF4C}" presName="sibTrans" presStyleCnt="0"/>
      <dgm:spPr/>
    </dgm:pt>
    <dgm:pt modelId="{8E546505-076D-479B-AB38-0E964041A9A8}" type="pres">
      <dgm:prSet presAssocID="{6EFB7308-7828-4163-BAD4-EA8BE588EF4C}" presName="space" presStyleCnt="0"/>
      <dgm:spPr/>
    </dgm:pt>
    <dgm:pt modelId="{16F6369F-DFA0-4AD5-9E2F-CFA54C18D35A}" type="pres">
      <dgm:prSet presAssocID="{2365E15F-5AE5-4861-81B3-2A9E43ED1AE1}" presName="composite" presStyleCnt="0"/>
      <dgm:spPr/>
    </dgm:pt>
    <dgm:pt modelId="{D7B82530-9173-4E24-8A53-B43D6240575C}" type="pres">
      <dgm:prSet presAssocID="{2365E15F-5AE5-4861-81B3-2A9E43ED1AE1}" presName="LShape" presStyleLbl="alignNode1" presStyleIdx="2" presStyleCnt="5"/>
      <dgm:spPr/>
    </dgm:pt>
    <dgm:pt modelId="{81B1B30D-871F-48B4-92A3-6685561D734F}" type="pres">
      <dgm:prSet presAssocID="{2365E15F-5AE5-4861-81B3-2A9E43ED1AE1}" presName="ParentText" presStyleLbl="revTx" presStyleIdx="1" presStyleCnt="3">
        <dgm:presLayoutVars>
          <dgm:chMax val="0"/>
          <dgm:chPref val="0"/>
          <dgm:bulletEnabled val="1"/>
        </dgm:presLayoutVars>
      </dgm:prSet>
      <dgm:spPr/>
    </dgm:pt>
    <dgm:pt modelId="{C6EABE2B-97ED-4C40-B9CA-CCC68C8B6081}" type="pres">
      <dgm:prSet presAssocID="{2365E15F-5AE5-4861-81B3-2A9E43ED1AE1}" presName="Triangle" presStyleLbl="alignNode1" presStyleIdx="3" presStyleCnt="5"/>
      <dgm:spPr/>
    </dgm:pt>
    <dgm:pt modelId="{C3B45230-0FC9-4A3A-8F56-1F4F83207428}" type="pres">
      <dgm:prSet presAssocID="{BE21250F-6232-46B0-A76E-6CB338A655AA}" presName="sibTrans" presStyleCnt="0"/>
      <dgm:spPr/>
    </dgm:pt>
    <dgm:pt modelId="{7D06D0CD-02B0-4DA8-B7FF-03A36B0F9F53}" type="pres">
      <dgm:prSet presAssocID="{BE21250F-6232-46B0-A76E-6CB338A655AA}" presName="space" presStyleCnt="0"/>
      <dgm:spPr/>
    </dgm:pt>
    <dgm:pt modelId="{FDEEA8F0-B6B0-4903-AE47-8E75DEF6C65A}" type="pres">
      <dgm:prSet presAssocID="{7B59B498-ACD1-4301-9936-FB24335469E8}" presName="composite" presStyleCnt="0"/>
      <dgm:spPr/>
    </dgm:pt>
    <dgm:pt modelId="{51F8144E-6EF8-4780-AF49-0A8146E15EE3}" type="pres">
      <dgm:prSet presAssocID="{7B59B498-ACD1-4301-9936-FB24335469E8}" presName="LShape" presStyleLbl="alignNode1" presStyleIdx="4" presStyleCnt="5"/>
      <dgm:spPr/>
    </dgm:pt>
    <dgm:pt modelId="{6605E03A-B831-46A4-A3C0-891124F94CA4}" type="pres">
      <dgm:prSet presAssocID="{7B59B498-ACD1-4301-9936-FB24335469E8}" presName="ParentText" presStyleLbl="revTx" presStyleIdx="2" presStyleCnt="3">
        <dgm:presLayoutVars>
          <dgm:chMax val="0"/>
          <dgm:chPref val="0"/>
          <dgm:bulletEnabled val="1"/>
        </dgm:presLayoutVars>
      </dgm:prSet>
      <dgm:spPr/>
    </dgm:pt>
  </dgm:ptLst>
  <dgm:cxnLst>
    <dgm:cxn modelId="{857E903B-61FF-4763-A8AA-A76FE559420C}" type="presOf" srcId="{5E013F01-24F6-4F04-8EA2-DD836DAAE9EF}" destId="{2D373B86-2832-497E-B5BA-9E075CDC675F}" srcOrd="0" destOrd="0" presId="urn:microsoft.com/office/officeart/2009/3/layout/StepUpProcess"/>
    <dgm:cxn modelId="{7207645D-8C3D-42CE-84C8-66CC68DDB926}" srcId="{F90E06D3-CFD8-4A91-89C2-FD2EEE4B592D}" destId="{5E013F01-24F6-4F04-8EA2-DD836DAAE9EF}" srcOrd="0" destOrd="0" parTransId="{03AA2B86-C2D0-4B74-A8E0-7DA02A739423}" sibTransId="{6EFB7308-7828-4163-BAD4-EA8BE588EF4C}"/>
    <dgm:cxn modelId="{0BD4FA58-0C88-4857-99A2-237E1EFDAB38}" type="presOf" srcId="{7B59B498-ACD1-4301-9936-FB24335469E8}" destId="{6605E03A-B831-46A4-A3C0-891124F94CA4}" srcOrd="0" destOrd="0" presId="urn:microsoft.com/office/officeart/2009/3/layout/StepUpProcess"/>
    <dgm:cxn modelId="{8D3D9983-32AA-4F9D-86BD-343AC5F2D09E}" srcId="{F90E06D3-CFD8-4A91-89C2-FD2EEE4B592D}" destId="{7B59B498-ACD1-4301-9936-FB24335469E8}" srcOrd="2" destOrd="0" parTransId="{93BF210B-C65E-4B96-9FB1-6A626C46E289}" sibTransId="{489A0517-8E9E-4A4C-B5EF-EA4EBF6221C8}"/>
    <dgm:cxn modelId="{18F7F1A1-CB79-4E15-AF4A-F9B5C526E4C2}" type="presOf" srcId="{F90E06D3-CFD8-4A91-89C2-FD2EEE4B592D}" destId="{9C914C14-E01B-4C5E-9BC5-D7208F32540D}" srcOrd="0" destOrd="0" presId="urn:microsoft.com/office/officeart/2009/3/layout/StepUpProcess"/>
    <dgm:cxn modelId="{63E612C8-3118-4F71-82DB-6F8AA7D72EB0}" srcId="{F90E06D3-CFD8-4A91-89C2-FD2EEE4B592D}" destId="{2365E15F-5AE5-4861-81B3-2A9E43ED1AE1}" srcOrd="1" destOrd="0" parTransId="{2572FFD2-3753-4248-AC54-98C86A3AAE3F}" sibTransId="{BE21250F-6232-46B0-A76E-6CB338A655AA}"/>
    <dgm:cxn modelId="{CDDFD4EB-C422-4A76-AC9E-6B6660D68268}" type="presOf" srcId="{2365E15F-5AE5-4861-81B3-2A9E43ED1AE1}" destId="{81B1B30D-871F-48B4-92A3-6685561D734F}" srcOrd="0" destOrd="0" presId="urn:microsoft.com/office/officeart/2009/3/layout/StepUpProcess"/>
    <dgm:cxn modelId="{F996D724-96CA-404E-BBA4-B927EA465B45}" type="presParOf" srcId="{9C914C14-E01B-4C5E-9BC5-D7208F32540D}" destId="{5E8737A7-195B-4F65-9CB3-1870A0437EC4}" srcOrd="0" destOrd="0" presId="urn:microsoft.com/office/officeart/2009/3/layout/StepUpProcess"/>
    <dgm:cxn modelId="{79F9D445-6A35-4CD1-9ABB-4BC4C1EAC3CB}" type="presParOf" srcId="{5E8737A7-195B-4F65-9CB3-1870A0437EC4}" destId="{11542FEA-3908-4D3F-8FC9-32BF2E25889E}" srcOrd="0" destOrd="0" presId="urn:microsoft.com/office/officeart/2009/3/layout/StepUpProcess"/>
    <dgm:cxn modelId="{41EE053B-0633-4E25-B747-5CD0BCEEDB49}" type="presParOf" srcId="{5E8737A7-195B-4F65-9CB3-1870A0437EC4}" destId="{2D373B86-2832-497E-B5BA-9E075CDC675F}" srcOrd="1" destOrd="0" presId="urn:microsoft.com/office/officeart/2009/3/layout/StepUpProcess"/>
    <dgm:cxn modelId="{3536150B-1842-4F7D-A9AF-8A263492B0B5}" type="presParOf" srcId="{5E8737A7-195B-4F65-9CB3-1870A0437EC4}" destId="{1699D880-BEEB-4978-A129-FA1AFD807DFB}" srcOrd="2" destOrd="0" presId="urn:microsoft.com/office/officeart/2009/3/layout/StepUpProcess"/>
    <dgm:cxn modelId="{2D1E456D-5A22-4F1C-B03A-F1CFC9012151}" type="presParOf" srcId="{9C914C14-E01B-4C5E-9BC5-D7208F32540D}" destId="{76FBB9F8-7436-43D0-86F5-5B7B63AC133E}" srcOrd="1" destOrd="0" presId="urn:microsoft.com/office/officeart/2009/3/layout/StepUpProcess"/>
    <dgm:cxn modelId="{23F67C41-FF71-4C71-ABE5-0F585DA8CDA2}" type="presParOf" srcId="{76FBB9F8-7436-43D0-86F5-5B7B63AC133E}" destId="{8E546505-076D-479B-AB38-0E964041A9A8}" srcOrd="0" destOrd="0" presId="urn:microsoft.com/office/officeart/2009/3/layout/StepUpProcess"/>
    <dgm:cxn modelId="{2F1AB13D-8CC0-4C6C-80F0-90E23EC97C61}" type="presParOf" srcId="{9C914C14-E01B-4C5E-9BC5-D7208F32540D}" destId="{16F6369F-DFA0-4AD5-9E2F-CFA54C18D35A}" srcOrd="2" destOrd="0" presId="urn:microsoft.com/office/officeart/2009/3/layout/StepUpProcess"/>
    <dgm:cxn modelId="{9D106583-90D1-4CB5-95FC-05F066C19204}" type="presParOf" srcId="{16F6369F-DFA0-4AD5-9E2F-CFA54C18D35A}" destId="{D7B82530-9173-4E24-8A53-B43D6240575C}" srcOrd="0" destOrd="0" presId="urn:microsoft.com/office/officeart/2009/3/layout/StepUpProcess"/>
    <dgm:cxn modelId="{F2FB17E2-4C6D-4EDE-8964-12E87D09D283}" type="presParOf" srcId="{16F6369F-DFA0-4AD5-9E2F-CFA54C18D35A}" destId="{81B1B30D-871F-48B4-92A3-6685561D734F}" srcOrd="1" destOrd="0" presId="urn:microsoft.com/office/officeart/2009/3/layout/StepUpProcess"/>
    <dgm:cxn modelId="{A0F03038-59D6-402B-B96E-E8F739B347A1}" type="presParOf" srcId="{16F6369F-DFA0-4AD5-9E2F-CFA54C18D35A}" destId="{C6EABE2B-97ED-4C40-B9CA-CCC68C8B6081}" srcOrd="2" destOrd="0" presId="urn:microsoft.com/office/officeart/2009/3/layout/StepUpProcess"/>
    <dgm:cxn modelId="{B6978AB3-DED6-4ADE-A40B-C940D3F81119}" type="presParOf" srcId="{9C914C14-E01B-4C5E-9BC5-D7208F32540D}" destId="{C3B45230-0FC9-4A3A-8F56-1F4F83207428}" srcOrd="3" destOrd="0" presId="urn:microsoft.com/office/officeart/2009/3/layout/StepUpProcess"/>
    <dgm:cxn modelId="{8E67CE4F-84BB-49FD-B9FD-AAC4066C9E73}" type="presParOf" srcId="{C3B45230-0FC9-4A3A-8F56-1F4F83207428}" destId="{7D06D0CD-02B0-4DA8-B7FF-03A36B0F9F53}" srcOrd="0" destOrd="0" presId="urn:microsoft.com/office/officeart/2009/3/layout/StepUpProcess"/>
    <dgm:cxn modelId="{15DEF968-304A-4FBB-A0C3-3A70AA4FDC69}" type="presParOf" srcId="{9C914C14-E01B-4C5E-9BC5-D7208F32540D}" destId="{FDEEA8F0-B6B0-4903-AE47-8E75DEF6C65A}" srcOrd="4" destOrd="0" presId="urn:microsoft.com/office/officeart/2009/3/layout/StepUpProcess"/>
    <dgm:cxn modelId="{A400AAA8-F4FB-4FB2-92E5-BA8E700F2273}" type="presParOf" srcId="{FDEEA8F0-B6B0-4903-AE47-8E75DEF6C65A}" destId="{51F8144E-6EF8-4780-AF49-0A8146E15EE3}" srcOrd="0" destOrd="0" presId="urn:microsoft.com/office/officeart/2009/3/layout/StepUpProcess"/>
    <dgm:cxn modelId="{86857F5E-9085-4167-A8E0-9DA2D7430B6C}" type="presParOf" srcId="{FDEEA8F0-B6B0-4903-AE47-8E75DEF6C65A}" destId="{6605E03A-B831-46A4-A3C0-891124F94CA4}"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A0CF622-BF13-4995-9A77-516B5647AC84}"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4BDB5FB6-D3C9-4739-9837-17130935B8BB}" type="pres">
      <dgm:prSet presAssocID="{1A0CF622-BF13-4995-9A77-516B5647AC84}" presName="Name0" presStyleCnt="0">
        <dgm:presLayoutVars>
          <dgm:chMax val="7"/>
          <dgm:dir/>
          <dgm:animLvl val="lvl"/>
          <dgm:resizeHandles val="exact"/>
        </dgm:presLayoutVars>
      </dgm:prSet>
      <dgm:spPr/>
    </dgm:pt>
  </dgm:ptLst>
  <dgm:cxnLst>
    <dgm:cxn modelId="{6966B552-F131-4DCA-BEA4-7190D285F9FC}" type="presOf" srcId="{1A0CF622-BF13-4995-9A77-516B5647AC84}" destId="{4BDB5FB6-D3C9-4739-9837-17130935B8BB}" srcOrd="0"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A4C14D5-2E41-4706-9B74-01D149C9BC7D}"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1AF2100F-4066-4032-B564-30B8B7698DA5}">
      <dgm:prSet phldrT="[Text]"/>
      <dgm:spPr/>
      <dgm:t>
        <a:bodyPr/>
        <a:lstStyle/>
        <a:p>
          <a:r>
            <a:rPr lang="en-US" dirty="0"/>
            <a:t>Primary</a:t>
          </a:r>
        </a:p>
      </dgm:t>
    </dgm:pt>
    <dgm:pt modelId="{F3C1F624-195C-4E3C-9E6A-E38B355447F3}" type="parTrans" cxnId="{642A3224-5C85-4CE7-8FC9-FE462D14BDF6}">
      <dgm:prSet/>
      <dgm:spPr/>
      <dgm:t>
        <a:bodyPr/>
        <a:lstStyle/>
        <a:p>
          <a:endParaRPr lang="en-US"/>
        </a:p>
      </dgm:t>
    </dgm:pt>
    <dgm:pt modelId="{3B17AB42-4EA7-4D05-9962-EF161723D44B}" type="sibTrans" cxnId="{642A3224-5C85-4CE7-8FC9-FE462D14BDF6}">
      <dgm:prSet/>
      <dgm:spPr/>
      <dgm:t>
        <a:bodyPr/>
        <a:lstStyle/>
        <a:p>
          <a:endParaRPr lang="en-US"/>
        </a:p>
      </dgm:t>
    </dgm:pt>
    <dgm:pt modelId="{AD19CC39-5169-4C47-8C9E-9B50BBEE72B3}">
      <dgm:prSet phldrT="[Text]" custT="1"/>
      <dgm:spPr/>
      <dgm:t>
        <a:bodyPr/>
        <a:lstStyle/>
        <a:p>
          <a:pPr algn="l"/>
          <a:r>
            <a:rPr lang="en-US" sz="1750" dirty="0"/>
            <a:t>This kind of sources are accounts of events or facts as mentioned first or occurred without any explanation or statement. Knowledge on which other work is based is seen for the first time or original content. Theses, photographs, letters, speeches, memos etc. are primary sources. </a:t>
          </a:r>
        </a:p>
      </dgm:t>
    </dgm:pt>
    <dgm:pt modelId="{B6434010-BD1D-494B-BE8A-B208F3A1032D}" type="parTrans" cxnId="{D15CC7D2-E1D3-444A-9F60-171A111928F3}">
      <dgm:prSet/>
      <dgm:spPr/>
      <dgm:t>
        <a:bodyPr/>
        <a:lstStyle/>
        <a:p>
          <a:endParaRPr lang="en-US"/>
        </a:p>
      </dgm:t>
    </dgm:pt>
    <dgm:pt modelId="{225EC78C-D956-4F7E-ADD8-3E994AE619A9}" type="sibTrans" cxnId="{D15CC7D2-E1D3-444A-9F60-171A111928F3}">
      <dgm:prSet/>
      <dgm:spPr/>
      <dgm:t>
        <a:bodyPr/>
        <a:lstStyle/>
        <a:p>
          <a:endParaRPr lang="en-US"/>
        </a:p>
      </dgm:t>
    </dgm:pt>
    <dgm:pt modelId="{B1A62EB5-2150-4CF9-8CCE-56092FD46CF0}">
      <dgm:prSet phldrT="[Text]"/>
      <dgm:spPr/>
      <dgm:t>
        <a:bodyPr/>
        <a:lstStyle/>
        <a:p>
          <a:r>
            <a:rPr lang="en-US" dirty="0"/>
            <a:t>Secondary</a:t>
          </a:r>
        </a:p>
      </dgm:t>
    </dgm:pt>
    <dgm:pt modelId="{AA9CB76B-8C3B-42A6-B413-979AA40B1778}" type="parTrans" cxnId="{83F7AFBC-DF77-48B3-89EB-C8EB775FB50D}">
      <dgm:prSet/>
      <dgm:spPr/>
      <dgm:t>
        <a:bodyPr/>
        <a:lstStyle/>
        <a:p>
          <a:endParaRPr lang="en-US"/>
        </a:p>
      </dgm:t>
    </dgm:pt>
    <dgm:pt modelId="{F70353D2-F6A0-49E9-8F28-C279A2C13FB0}" type="sibTrans" cxnId="{83F7AFBC-DF77-48B3-89EB-C8EB775FB50D}">
      <dgm:prSet/>
      <dgm:spPr/>
      <dgm:t>
        <a:bodyPr/>
        <a:lstStyle/>
        <a:p>
          <a:endParaRPr lang="en-US"/>
        </a:p>
      </dgm:t>
    </dgm:pt>
    <dgm:pt modelId="{E6AEB516-C064-4480-AF1A-CF44C401D601}">
      <dgm:prSet phldrT="[Text]" custT="1"/>
      <dgm:spPr/>
      <dgm:t>
        <a:bodyPr/>
        <a:lstStyle/>
        <a:p>
          <a:r>
            <a:rPr lang="en-US" sz="1800" dirty="0"/>
            <a:t>Such sources include an interpretation or re-examination of primary sources. Sometimes they seek to clarify or identify primary sources. Textbook, edited work, reviews of law and legislation, histories, biographies etc.</a:t>
          </a:r>
          <a:r>
            <a:rPr lang="en-US" sz="1800" b="1" dirty="0"/>
            <a:t> </a:t>
          </a:r>
          <a:r>
            <a:rPr lang="en-US" sz="1800" dirty="0"/>
            <a:t>are secondary source. </a:t>
          </a:r>
        </a:p>
      </dgm:t>
    </dgm:pt>
    <dgm:pt modelId="{6FB6DD20-2959-42BA-AD0D-353BC279D17F}" type="parTrans" cxnId="{903817F9-0F36-4525-965A-266933CD06A7}">
      <dgm:prSet/>
      <dgm:spPr/>
      <dgm:t>
        <a:bodyPr/>
        <a:lstStyle/>
        <a:p>
          <a:endParaRPr lang="en-US"/>
        </a:p>
      </dgm:t>
    </dgm:pt>
    <dgm:pt modelId="{20A58024-B090-45D2-9F7F-D44D18E501B5}" type="sibTrans" cxnId="{903817F9-0F36-4525-965A-266933CD06A7}">
      <dgm:prSet/>
      <dgm:spPr/>
      <dgm:t>
        <a:bodyPr/>
        <a:lstStyle/>
        <a:p>
          <a:endParaRPr lang="en-US"/>
        </a:p>
      </dgm:t>
    </dgm:pt>
    <dgm:pt modelId="{7EDE7D10-5B43-438A-85A2-BF6B873D9F42}">
      <dgm:prSet phldrT="[Text]"/>
      <dgm:spPr/>
      <dgm:t>
        <a:bodyPr/>
        <a:lstStyle/>
        <a:p>
          <a:r>
            <a:rPr lang="en-US" dirty="0"/>
            <a:t>Tertiary</a:t>
          </a:r>
        </a:p>
      </dgm:t>
    </dgm:pt>
    <dgm:pt modelId="{911ACD0C-747D-4129-BCD3-042C21F12ECE}" type="parTrans" cxnId="{F8E65AD1-7E5A-4943-A3CC-62C7DEDCDA31}">
      <dgm:prSet/>
      <dgm:spPr/>
      <dgm:t>
        <a:bodyPr/>
        <a:lstStyle/>
        <a:p>
          <a:endParaRPr lang="en-US"/>
        </a:p>
      </dgm:t>
    </dgm:pt>
    <dgm:pt modelId="{6107EB9E-2F89-4930-AF4F-6EDFED9DB8DB}" type="sibTrans" cxnId="{F8E65AD1-7E5A-4943-A3CC-62C7DEDCDA31}">
      <dgm:prSet/>
      <dgm:spPr/>
      <dgm:t>
        <a:bodyPr/>
        <a:lstStyle/>
        <a:p>
          <a:endParaRPr lang="en-US"/>
        </a:p>
      </dgm:t>
    </dgm:pt>
    <dgm:pt modelId="{DFD357C3-9B9E-4A29-A726-798C237C0D63}">
      <dgm:prSet phldrT="[Text]" custT="1"/>
      <dgm:spPr/>
      <dgm:t>
        <a:bodyPr/>
        <a:lstStyle/>
        <a:p>
          <a:r>
            <a:rPr lang="en-US" sz="1800" dirty="0"/>
            <a:t>The main objective of this type of source is to list ideas or other facts, summarize or simply repaint it. Tertiary sources are not usually attributed with a specific author. Wikipedia, directories, guidebooks, manuals, handbooks etc. are known as tertiary sources. </a:t>
          </a:r>
        </a:p>
      </dgm:t>
    </dgm:pt>
    <dgm:pt modelId="{DCC05D46-3AA2-4BF2-A959-0946DA5BCACF}" type="parTrans" cxnId="{350CE631-EFED-4099-8999-A3DA13E0D1D9}">
      <dgm:prSet/>
      <dgm:spPr/>
      <dgm:t>
        <a:bodyPr/>
        <a:lstStyle/>
        <a:p>
          <a:endParaRPr lang="en-US"/>
        </a:p>
      </dgm:t>
    </dgm:pt>
    <dgm:pt modelId="{EC543798-6E08-4DF7-B2C6-975C46F8436E}" type="sibTrans" cxnId="{350CE631-EFED-4099-8999-A3DA13E0D1D9}">
      <dgm:prSet/>
      <dgm:spPr/>
      <dgm:t>
        <a:bodyPr/>
        <a:lstStyle/>
        <a:p>
          <a:endParaRPr lang="en-US"/>
        </a:p>
      </dgm:t>
    </dgm:pt>
    <dgm:pt modelId="{5473888A-2156-4479-BA76-5DE05BAD527B}" type="pres">
      <dgm:prSet presAssocID="{CA4C14D5-2E41-4706-9B74-01D149C9BC7D}" presName="Name0" presStyleCnt="0">
        <dgm:presLayoutVars>
          <dgm:dir/>
          <dgm:animLvl val="lvl"/>
          <dgm:resizeHandles val="exact"/>
        </dgm:presLayoutVars>
      </dgm:prSet>
      <dgm:spPr/>
    </dgm:pt>
    <dgm:pt modelId="{87D97BFF-FDF0-478C-B143-140BEEAA4CEB}" type="pres">
      <dgm:prSet presAssocID="{1AF2100F-4066-4032-B564-30B8B7698DA5}" presName="compositeNode" presStyleCnt="0">
        <dgm:presLayoutVars>
          <dgm:bulletEnabled val="1"/>
        </dgm:presLayoutVars>
      </dgm:prSet>
      <dgm:spPr/>
    </dgm:pt>
    <dgm:pt modelId="{F156140E-FB8E-40F3-9A19-6A4C3ECAAC0F}" type="pres">
      <dgm:prSet presAssocID="{1AF2100F-4066-4032-B564-30B8B7698DA5}" presName="bgRect" presStyleLbl="node1" presStyleIdx="0" presStyleCnt="3" custScaleX="86310" custLinFactNeighborX="-23"/>
      <dgm:spPr/>
    </dgm:pt>
    <dgm:pt modelId="{1DA58F80-9508-454A-995A-7E59F2C58590}" type="pres">
      <dgm:prSet presAssocID="{1AF2100F-4066-4032-B564-30B8B7698DA5}" presName="parentNode" presStyleLbl="node1" presStyleIdx="0" presStyleCnt="3">
        <dgm:presLayoutVars>
          <dgm:chMax val="0"/>
          <dgm:bulletEnabled val="1"/>
        </dgm:presLayoutVars>
      </dgm:prSet>
      <dgm:spPr/>
    </dgm:pt>
    <dgm:pt modelId="{384583B5-4154-4BF3-BF98-1512D8B367F3}" type="pres">
      <dgm:prSet presAssocID="{1AF2100F-4066-4032-B564-30B8B7698DA5}" presName="childNode" presStyleLbl="node1" presStyleIdx="0" presStyleCnt="3">
        <dgm:presLayoutVars>
          <dgm:bulletEnabled val="1"/>
        </dgm:presLayoutVars>
      </dgm:prSet>
      <dgm:spPr/>
    </dgm:pt>
    <dgm:pt modelId="{2A8FEAEF-D0B9-4EAD-9B3E-ED7FB2ECF88F}" type="pres">
      <dgm:prSet presAssocID="{3B17AB42-4EA7-4D05-9962-EF161723D44B}" presName="hSp" presStyleCnt="0"/>
      <dgm:spPr/>
    </dgm:pt>
    <dgm:pt modelId="{55F017D6-6F34-4918-A704-BF5CD848495E}" type="pres">
      <dgm:prSet presAssocID="{3B17AB42-4EA7-4D05-9962-EF161723D44B}" presName="vProcSp" presStyleCnt="0"/>
      <dgm:spPr/>
    </dgm:pt>
    <dgm:pt modelId="{D2208224-B418-4474-B9C7-87205650B011}" type="pres">
      <dgm:prSet presAssocID="{3B17AB42-4EA7-4D05-9962-EF161723D44B}" presName="vSp1" presStyleCnt="0"/>
      <dgm:spPr/>
    </dgm:pt>
    <dgm:pt modelId="{45FF5A2B-7F5B-4C13-B5AB-CCA485D51CBC}" type="pres">
      <dgm:prSet presAssocID="{3B17AB42-4EA7-4D05-9962-EF161723D44B}" presName="simulatedConn" presStyleLbl="solidFgAcc1" presStyleIdx="0" presStyleCnt="2"/>
      <dgm:spPr/>
    </dgm:pt>
    <dgm:pt modelId="{4800008C-077F-40B2-8BF1-BCD36CE9218E}" type="pres">
      <dgm:prSet presAssocID="{3B17AB42-4EA7-4D05-9962-EF161723D44B}" presName="vSp2" presStyleCnt="0"/>
      <dgm:spPr/>
    </dgm:pt>
    <dgm:pt modelId="{35E2FB97-CCEB-4B59-91E3-BE63BA48F73A}" type="pres">
      <dgm:prSet presAssocID="{3B17AB42-4EA7-4D05-9962-EF161723D44B}" presName="sibTrans" presStyleCnt="0"/>
      <dgm:spPr/>
    </dgm:pt>
    <dgm:pt modelId="{6EBFCEA9-5379-4545-B59C-E860E71DBF85}" type="pres">
      <dgm:prSet presAssocID="{B1A62EB5-2150-4CF9-8CCE-56092FD46CF0}" presName="compositeNode" presStyleCnt="0">
        <dgm:presLayoutVars>
          <dgm:bulletEnabled val="1"/>
        </dgm:presLayoutVars>
      </dgm:prSet>
      <dgm:spPr/>
    </dgm:pt>
    <dgm:pt modelId="{AD792847-F94B-4005-B0C4-0F5398ADE698}" type="pres">
      <dgm:prSet presAssocID="{B1A62EB5-2150-4CF9-8CCE-56092FD46CF0}" presName="bgRect" presStyleLbl="node1" presStyleIdx="1" presStyleCnt="3"/>
      <dgm:spPr/>
    </dgm:pt>
    <dgm:pt modelId="{B7BE608D-D637-4749-A700-91DADFF19BA2}" type="pres">
      <dgm:prSet presAssocID="{B1A62EB5-2150-4CF9-8CCE-56092FD46CF0}" presName="parentNode" presStyleLbl="node1" presStyleIdx="1" presStyleCnt="3">
        <dgm:presLayoutVars>
          <dgm:chMax val="0"/>
          <dgm:bulletEnabled val="1"/>
        </dgm:presLayoutVars>
      </dgm:prSet>
      <dgm:spPr/>
    </dgm:pt>
    <dgm:pt modelId="{12C26431-B5C0-48B4-AB69-8C76F9277E10}" type="pres">
      <dgm:prSet presAssocID="{B1A62EB5-2150-4CF9-8CCE-56092FD46CF0}" presName="childNode" presStyleLbl="node1" presStyleIdx="1" presStyleCnt="3">
        <dgm:presLayoutVars>
          <dgm:bulletEnabled val="1"/>
        </dgm:presLayoutVars>
      </dgm:prSet>
      <dgm:spPr/>
    </dgm:pt>
    <dgm:pt modelId="{CE3B3B2E-109B-4268-8E7E-79FDC698F74B}" type="pres">
      <dgm:prSet presAssocID="{F70353D2-F6A0-49E9-8F28-C279A2C13FB0}" presName="hSp" presStyleCnt="0"/>
      <dgm:spPr/>
    </dgm:pt>
    <dgm:pt modelId="{41F5E7B8-0A4C-43FD-B10A-ECD7071C1330}" type="pres">
      <dgm:prSet presAssocID="{F70353D2-F6A0-49E9-8F28-C279A2C13FB0}" presName="vProcSp" presStyleCnt="0"/>
      <dgm:spPr/>
    </dgm:pt>
    <dgm:pt modelId="{63EF0999-245B-480C-9352-1540AB711839}" type="pres">
      <dgm:prSet presAssocID="{F70353D2-F6A0-49E9-8F28-C279A2C13FB0}" presName="vSp1" presStyleCnt="0"/>
      <dgm:spPr/>
    </dgm:pt>
    <dgm:pt modelId="{D31DED9D-3DA1-4FC6-A6D1-151C6DB965E7}" type="pres">
      <dgm:prSet presAssocID="{F70353D2-F6A0-49E9-8F28-C279A2C13FB0}" presName="simulatedConn" presStyleLbl="solidFgAcc1" presStyleIdx="1" presStyleCnt="2"/>
      <dgm:spPr/>
    </dgm:pt>
    <dgm:pt modelId="{60F3674A-C159-46A6-8EB3-3E369D975CD2}" type="pres">
      <dgm:prSet presAssocID="{F70353D2-F6A0-49E9-8F28-C279A2C13FB0}" presName="vSp2" presStyleCnt="0"/>
      <dgm:spPr/>
    </dgm:pt>
    <dgm:pt modelId="{9273F439-9E8C-4182-A872-0AA975A9BC63}" type="pres">
      <dgm:prSet presAssocID="{F70353D2-F6A0-49E9-8F28-C279A2C13FB0}" presName="sibTrans" presStyleCnt="0"/>
      <dgm:spPr/>
    </dgm:pt>
    <dgm:pt modelId="{D4D5CF15-22F9-49E2-A418-FC6D931F5A58}" type="pres">
      <dgm:prSet presAssocID="{7EDE7D10-5B43-438A-85A2-BF6B873D9F42}" presName="compositeNode" presStyleCnt="0">
        <dgm:presLayoutVars>
          <dgm:bulletEnabled val="1"/>
        </dgm:presLayoutVars>
      </dgm:prSet>
      <dgm:spPr/>
    </dgm:pt>
    <dgm:pt modelId="{E442100C-D89A-43B1-A6F0-CFA20D0B8876}" type="pres">
      <dgm:prSet presAssocID="{7EDE7D10-5B43-438A-85A2-BF6B873D9F42}" presName="bgRect" presStyleLbl="node1" presStyleIdx="2" presStyleCnt="3"/>
      <dgm:spPr/>
    </dgm:pt>
    <dgm:pt modelId="{8744DD72-749D-4BE4-8DFF-8F0C2518A5ED}" type="pres">
      <dgm:prSet presAssocID="{7EDE7D10-5B43-438A-85A2-BF6B873D9F42}" presName="parentNode" presStyleLbl="node1" presStyleIdx="2" presStyleCnt="3">
        <dgm:presLayoutVars>
          <dgm:chMax val="0"/>
          <dgm:bulletEnabled val="1"/>
        </dgm:presLayoutVars>
      </dgm:prSet>
      <dgm:spPr/>
    </dgm:pt>
    <dgm:pt modelId="{22EB4F87-A7D7-4455-9075-A370CC715E00}" type="pres">
      <dgm:prSet presAssocID="{7EDE7D10-5B43-438A-85A2-BF6B873D9F42}" presName="childNode" presStyleLbl="node1" presStyleIdx="2" presStyleCnt="3">
        <dgm:presLayoutVars>
          <dgm:bulletEnabled val="1"/>
        </dgm:presLayoutVars>
      </dgm:prSet>
      <dgm:spPr/>
    </dgm:pt>
  </dgm:ptLst>
  <dgm:cxnLst>
    <dgm:cxn modelId="{81B45704-97B6-4EED-A15E-E185757065C1}" type="presOf" srcId="{1AF2100F-4066-4032-B564-30B8B7698DA5}" destId="{1DA58F80-9508-454A-995A-7E59F2C58590}" srcOrd="1" destOrd="0" presId="urn:microsoft.com/office/officeart/2005/8/layout/hProcess7"/>
    <dgm:cxn modelId="{38D6390E-B194-4E4A-A2C6-BE0C2F7F8DD2}" type="presOf" srcId="{7EDE7D10-5B43-438A-85A2-BF6B873D9F42}" destId="{8744DD72-749D-4BE4-8DFF-8F0C2518A5ED}" srcOrd="1" destOrd="0" presId="urn:microsoft.com/office/officeart/2005/8/layout/hProcess7"/>
    <dgm:cxn modelId="{642A3224-5C85-4CE7-8FC9-FE462D14BDF6}" srcId="{CA4C14D5-2E41-4706-9B74-01D149C9BC7D}" destId="{1AF2100F-4066-4032-B564-30B8B7698DA5}" srcOrd="0" destOrd="0" parTransId="{F3C1F624-195C-4E3C-9E6A-E38B355447F3}" sibTransId="{3B17AB42-4EA7-4D05-9962-EF161723D44B}"/>
    <dgm:cxn modelId="{350CE631-EFED-4099-8999-A3DA13E0D1D9}" srcId="{7EDE7D10-5B43-438A-85A2-BF6B873D9F42}" destId="{DFD357C3-9B9E-4A29-A726-798C237C0D63}" srcOrd="0" destOrd="0" parTransId="{DCC05D46-3AA2-4BF2-A959-0946DA5BCACF}" sibTransId="{EC543798-6E08-4DF7-B2C6-975C46F8436E}"/>
    <dgm:cxn modelId="{3B870661-A07E-4A2F-9E25-58713DD849E6}" type="presOf" srcId="{E6AEB516-C064-4480-AF1A-CF44C401D601}" destId="{12C26431-B5C0-48B4-AB69-8C76F9277E10}" srcOrd="0" destOrd="0" presId="urn:microsoft.com/office/officeart/2005/8/layout/hProcess7"/>
    <dgm:cxn modelId="{4453EF68-AED4-43FE-97EC-3540A322FC4A}" type="presOf" srcId="{AD19CC39-5169-4C47-8C9E-9B50BBEE72B3}" destId="{384583B5-4154-4BF3-BF98-1512D8B367F3}" srcOrd="0" destOrd="0" presId="urn:microsoft.com/office/officeart/2005/8/layout/hProcess7"/>
    <dgm:cxn modelId="{B79C406C-BEA7-4FC6-8344-4E5593923F97}" type="presOf" srcId="{B1A62EB5-2150-4CF9-8CCE-56092FD46CF0}" destId="{B7BE608D-D637-4749-A700-91DADFF19BA2}" srcOrd="1" destOrd="0" presId="urn:microsoft.com/office/officeart/2005/8/layout/hProcess7"/>
    <dgm:cxn modelId="{A0A973A1-8CD7-4C63-BBCE-ED9CA7976C9A}" type="presOf" srcId="{7EDE7D10-5B43-438A-85A2-BF6B873D9F42}" destId="{E442100C-D89A-43B1-A6F0-CFA20D0B8876}" srcOrd="0" destOrd="0" presId="urn:microsoft.com/office/officeart/2005/8/layout/hProcess7"/>
    <dgm:cxn modelId="{83F7AFBC-DF77-48B3-89EB-C8EB775FB50D}" srcId="{CA4C14D5-2E41-4706-9B74-01D149C9BC7D}" destId="{B1A62EB5-2150-4CF9-8CCE-56092FD46CF0}" srcOrd="1" destOrd="0" parTransId="{AA9CB76B-8C3B-42A6-B413-979AA40B1778}" sibTransId="{F70353D2-F6A0-49E9-8F28-C279A2C13FB0}"/>
    <dgm:cxn modelId="{274792C2-683F-4C20-A95D-28D25357A5DA}" type="presOf" srcId="{B1A62EB5-2150-4CF9-8CCE-56092FD46CF0}" destId="{AD792847-F94B-4005-B0C4-0F5398ADE698}" srcOrd="0" destOrd="0" presId="urn:microsoft.com/office/officeart/2005/8/layout/hProcess7"/>
    <dgm:cxn modelId="{8D5D6EC9-2C4C-41F8-BCCF-300D476BE629}" type="presOf" srcId="{DFD357C3-9B9E-4A29-A726-798C237C0D63}" destId="{22EB4F87-A7D7-4455-9075-A370CC715E00}" srcOrd="0" destOrd="0" presId="urn:microsoft.com/office/officeart/2005/8/layout/hProcess7"/>
    <dgm:cxn modelId="{F8E65AD1-7E5A-4943-A3CC-62C7DEDCDA31}" srcId="{CA4C14D5-2E41-4706-9B74-01D149C9BC7D}" destId="{7EDE7D10-5B43-438A-85A2-BF6B873D9F42}" srcOrd="2" destOrd="0" parTransId="{911ACD0C-747D-4129-BCD3-042C21F12ECE}" sibTransId="{6107EB9E-2F89-4930-AF4F-6EDFED9DB8DB}"/>
    <dgm:cxn modelId="{D15CC7D2-E1D3-444A-9F60-171A111928F3}" srcId="{1AF2100F-4066-4032-B564-30B8B7698DA5}" destId="{AD19CC39-5169-4C47-8C9E-9B50BBEE72B3}" srcOrd="0" destOrd="0" parTransId="{B6434010-BD1D-494B-BE8A-B208F3A1032D}" sibTransId="{225EC78C-D956-4F7E-ADD8-3E994AE619A9}"/>
    <dgm:cxn modelId="{38094AD6-0306-4AEC-BF3E-A65B6B0DBC33}" type="presOf" srcId="{CA4C14D5-2E41-4706-9B74-01D149C9BC7D}" destId="{5473888A-2156-4479-BA76-5DE05BAD527B}" srcOrd="0" destOrd="0" presId="urn:microsoft.com/office/officeart/2005/8/layout/hProcess7"/>
    <dgm:cxn modelId="{4C978BD6-DBC0-4B16-ACF4-4EDEAEEC8867}" type="presOf" srcId="{1AF2100F-4066-4032-B564-30B8B7698DA5}" destId="{F156140E-FB8E-40F3-9A19-6A4C3ECAAC0F}" srcOrd="0" destOrd="0" presId="urn:microsoft.com/office/officeart/2005/8/layout/hProcess7"/>
    <dgm:cxn modelId="{903817F9-0F36-4525-965A-266933CD06A7}" srcId="{B1A62EB5-2150-4CF9-8CCE-56092FD46CF0}" destId="{E6AEB516-C064-4480-AF1A-CF44C401D601}" srcOrd="0" destOrd="0" parTransId="{6FB6DD20-2959-42BA-AD0D-353BC279D17F}" sibTransId="{20A58024-B090-45D2-9F7F-D44D18E501B5}"/>
    <dgm:cxn modelId="{8A76785E-9B54-4481-A3C1-2B6EEBF8976B}" type="presParOf" srcId="{5473888A-2156-4479-BA76-5DE05BAD527B}" destId="{87D97BFF-FDF0-478C-B143-140BEEAA4CEB}" srcOrd="0" destOrd="0" presId="urn:microsoft.com/office/officeart/2005/8/layout/hProcess7"/>
    <dgm:cxn modelId="{5D57C56A-0959-41F9-A15A-CC9907067D53}" type="presParOf" srcId="{87D97BFF-FDF0-478C-B143-140BEEAA4CEB}" destId="{F156140E-FB8E-40F3-9A19-6A4C3ECAAC0F}" srcOrd="0" destOrd="0" presId="urn:microsoft.com/office/officeart/2005/8/layout/hProcess7"/>
    <dgm:cxn modelId="{D44BB023-2A2E-4AA0-8741-BFAA022387F9}" type="presParOf" srcId="{87D97BFF-FDF0-478C-B143-140BEEAA4CEB}" destId="{1DA58F80-9508-454A-995A-7E59F2C58590}" srcOrd="1" destOrd="0" presId="urn:microsoft.com/office/officeart/2005/8/layout/hProcess7"/>
    <dgm:cxn modelId="{C1CDDAA1-7ADE-4E30-A297-B5A08CE2EE13}" type="presParOf" srcId="{87D97BFF-FDF0-478C-B143-140BEEAA4CEB}" destId="{384583B5-4154-4BF3-BF98-1512D8B367F3}" srcOrd="2" destOrd="0" presId="urn:microsoft.com/office/officeart/2005/8/layout/hProcess7"/>
    <dgm:cxn modelId="{0255C36B-56B6-4E89-BF34-705AEC8E64DC}" type="presParOf" srcId="{5473888A-2156-4479-BA76-5DE05BAD527B}" destId="{2A8FEAEF-D0B9-4EAD-9B3E-ED7FB2ECF88F}" srcOrd="1" destOrd="0" presId="urn:microsoft.com/office/officeart/2005/8/layout/hProcess7"/>
    <dgm:cxn modelId="{114038C0-F4A8-45DB-A609-0FB809D1B81B}" type="presParOf" srcId="{5473888A-2156-4479-BA76-5DE05BAD527B}" destId="{55F017D6-6F34-4918-A704-BF5CD848495E}" srcOrd="2" destOrd="0" presId="urn:microsoft.com/office/officeart/2005/8/layout/hProcess7"/>
    <dgm:cxn modelId="{A6CE74D6-EE30-4B2F-8F43-C5F8E23BBC70}" type="presParOf" srcId="{55F017D6-6F34-4918-A704-BF5CD848495E}" destId="{D2208224-B418-4474-B9C7-87205650B011}" srcOrd="0" destOrd="0" presId="urn:microsoft.com/office/officeart/2005/8/layout/hProcess7"/>
    <dgm:cxn modelId="{C28023D3-D8E4-4538-987F-90C8A219AFC6}" type="presParOf" srcId="{55F017D6-6F34-4918-A704-BF5CD848495E}" destId="{45FF5A2B-7F5B-4C13-B5AB-CCA485D51CBC}" srcOrd="1" destOrd="0" presId="urn:microsoft.com/office/officeart/2005/8/layout/hProcess7"/>
    <dgm:cxn modelId="{791AF7D4-99D7-4C13-B428-926BF8DA7B8C}" type="presParOf" srcId="{55F017D6-6F34-4918-A704-BF5CD848495E}" destId="{4800008C-077F-40B2-8BF1-BCD36CE9218E}" srcOrd="2" destOrd="0" presId="urn:microsoft.com/office/officeart/2005/8/layout/hProcess7"/>
    <dgm:cxn modelId="{A246C079-E0DD-4C57-A356-B7F1F833142B}" type="presParOf" srcId="{5473888A-2156-4479-BA76-5DE05BAD527B}" destId="{35E2FB97-CCEB-4B59-91E3-BE63BA48F73A}" srcOrd="3" destOrd="0" presId="urn:microsoft.com/office/officeart/2005/8/layout/hProcess7"/>
    <dgm:cxn modelId="{4DED1191-14BE-4252-A21D-1D6D8D0D759A}" type="presParOf" srcId="{5473888A-2156-4479-BA76-5DE05BAD527B}" destId="{6EBFCEA9-5379-4545-B59C-E860E71DBF85}" srcOrd="4" destOrd="0" presId="urn:microsoft.com/office/officeart/2005/8/layout/hProcess7"/>
    <dgm:cxn modelId="{F62796D2-EC17-470F-B4D6-2CC23DD5642B}" type="presParOf" srcId="{6EBFCEA9-5379-4545-B59C-E860E71DBF85}" destId="{AD792847-F94B-4005-B0C4-0F5398ADE698}" srcOrd="0" destOrd="0" presId="urn:microsoft.com/office/officeart/2005/8/layout/hProcess7"/>
    <dgm:cxn modelId="{8D6069AC-343E-47D8-844B-DCA06990F6B3}" type="presParOf" srcId="{6EBFCEA9-5379-4545-B59C-E860E71DBF85}" destId="{B7BE608D-D637-4749-A700-91DADFF19BA2}" srcOrd="1" destOrd="0" presId="urn:microsoft.com/office/officeart/2005/8/layout/hProcess7"/>
    <dgm:cxn modelId="{E92986AC-53A0-4608-9E76-AE530FD13201}" type="presParOf" srcId="{6EBFCEA9-5379-4545-B59C-E860E71DBF85}" destId="{12C26431-B5C0-48B4-AB69-8C76F9277E10}" srcOrd="2" destOrd="0" presId="urn:microsoft.com/office/officeart/2005/8/layout/hProcess7"/>
    <dgm:cxn modelId="{EB4D85B5-0304-4F67-87F1-C144362B87F7}" type="presParOf" srcId="{5473888A-2156-4479-BA76-5DE05BAD527B}" destId="{CE3B3B2E-109B-4268-8E7E-79FDC698F74B}" srcOrd="5" destOrd="0" presId="urn:microsoft.com/office/officeart/2005/8/layout/hProcess7"/>
    <dgm:cxn modelId="{A1E95B4F-AA5F-4B84-87A3-BBD3574E3C71}" type="presParOf" srcId="{5473888A-2156-4479-BA76-5DE05BAD527B}" destId="{41F5E7B8-0A4C-43FD-B10A-ECD7071C1330}" srcOrd="6" destOrd="0" presId="urn:microsoft.com/office/officeart/2005/8/layout/hProcess7"/>
    <dgm:cxn modelId="{A5E6AFB1-5949-4DA1-B291-5B5B82ABCA7C}" type="presParOf" srcId="{41F5E7B8-0A4C-43FD-B10A-ECD7071C1330}" destId="{63EF0999-245B-480C-9352-1540AB711839}" srcOrd="0" destOrd="0" presId="urn:microsoft.com/office/officeart/2005/8/layout/hProcess7"/>
    <dgm:cxn modelId="{C94E0DE6-8FC5-45BE-B53E-21A186996D1A}" type="presParOf" srcId="{41F5E7B8-0A4C-43FD-B10A-ECD7071C1330}" destId="{D31DED9D-3DA1-4FC6-A6D1-151C6DB965E7}" srcOrd="1" destOrd="0" presId="urn:microsoft.com/office/officeart/2005/8/layout/hProcess7"/>
    <dgm:cxn modelId="{3072834A-2516-4E3B-8AEF-B1F4573AFFF2}" type="presParOf" srcId="{41F5E7B8-0A4C-43FD-B10A-ECD7071C1330}" destId="{60F3674A-C159-46A6-8EB3-3E369D975CD2}" srcOrd="2" destOrd="0" presId="urn:microsoft.com/office/officeart/2005/8/layout/hProcess7"/>
    <dgm:cxn modelId="{1CD665D9-C7D6-4362-ACCA-A577945324BF}" type="presParOf" srcId="{5473888A-2156-4479-BA76-5DE05BAD527B}" destId="{9273F439-9E8C-4182-A872-0AA975A9BC63}" srcOrd="7" destOrd="0" presId="urn:microsoft.com/office/officeart/2005/8/layout/hProcess7"/>
    <dgm:cxn modelId="{188402E8-57EE-4172-AC11-14BCF415F70D}" type="presParOf" srcId="{5473888A-2156-4479-BA76-5DE05BAD527B}" destId="{D4D5CF15-22F9-49E2-A418-FC6D931F5A58}" srcOrd="8" destOrd="0" presId="urn:microsoft.com/office/officeart/2005/8/layout/hProcess7"/>
    <dgm:cxn modelId="{DF266CD0-0686-4064-A0D0-B99D42778410}" type="presParOf" srcId="{D4D5CF15-22F9-49E2-A418-FC6D931F5A58}" destId="{E442100C-D89A-43B1-A6F0-CFA20D0B8876}" srcOrd="0" destOrd="0" presId="urn:microsoft.com/office/officeart/2005/8/layout/hProcess7"/>
    <dgm:cxn modelId="{96E94A1F-BA2B-4AF5-85A4-0DE54E4293E1}" type="presParOf" srcId="{D4D5CF15-22F9-49E2-A418-FC6D931F5A58}" destId="{8744DD72-749D-4BE4-8DFF-8F0C2518A5ED}" srcOrd="1" destOrd="0" presId="urn:microsoft.com/office/officeart/2005/8/layout/hProcess7"/>
    <dgm:cxn modelId="{342CF2D0-5200-4B57-8207-B5EF645ED6FD}" type="presParOf" srcId="{D4D5CF15-22F9-49E2-A418-FC6D931F5A58}" destId="{22EB4F87-A7D7-4455-9075-A370CC715E00}"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CD3C06E-71A7-4CB9-A645-07A7A49EF672}"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923A9246-926B-49BE-AF1F-9E507E974A8A}" type="pres">
      <dgm:prSet presAssocID="{8CD3C06E-71A7-4CB9-A645-07A7A49EF672}" presName="Name0" presStyleCnt="0">
        <dgm:presLayoutVars>
          <dgm:chMax val="7"/>
          <dgm:dir/>
          <dgm:animLvl val="lvl"/>
          <dgm:resizeHandles val="exact"/>
        </dgm:presLayoutVars>
      </dgm:prSet>
      <dgm:spPr/>
    </dgm:pt>
  </dgm:ptLst>
  <dgm:cxnLst>
    <dgm:cxn modelId="{275EFE88-F345-424B-B63B-0A51CD6A6E38}" type="presOf" srcId="{8CD3C06E-71A7-4CB9-A645-07A7A49EF672}" destId="{923A9246-926B-49BE-AF1F-9E507E974A8A}" srcOrd="0"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BF7C442-D092-4572-9A3A-51864ECF7783}"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247D148B-A660-44FE-9BD8-1A3C05C8A73C}" type="pres">
      <dgm:prSet presAssocID="{DBF7C442-D092-4572-9A3A-51864ECF7783}" presName="Name0" presStyleCnt="0">
        <dgm:presLayoutVars>
          <dgm:chMax val="7"/>
          <dgm:dir/>
          <dgm:animLvl val="lvl"/>
          <dgm:resizeHandles val="exact"/>
        </dgm:presLayoutVars>
      </dgm:prSet>
      <dgm:spPr/>
    </dgm:pt>
  </dgm:ptLst>
  <dgm:cxnLst>
    <dgm:cxn modelId="{2F603E10-184A-4870-8889-2D833299C6ED}" type="presOf" srcId="{DBF7C442-D092-4572-9A3A-51864ECF7783}" destId="{247D148B-A660-44FE-9BD8-1A3C05C8A73C}" srcOrd="0"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0F0FB-44EF-4418-BC36-149544E674A4}">
      <dsp:nvSpPr>
        <dsp:cNvPr id="0" name=""/>
        <dsp:cNvSpPr/>
      </dsp:nvSpPr>
      <dsp:spPr>
        <a:xfrm rot="5400000">
          <a:off x="1429050" y="-33488"/>
          <a:ext cx="1957753" cy="4150062"/>
        </a:xfrm>
        <a:prstGeom prst="corner">
          <a:avLst>
            <a:gd name="adj1" fmla="val 16120"/>
            <a:gd name="adj2" fmla="val 1611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8AA675-D2B9-43CE-AC5F-D5AA3C9B14B0}">
      <dsp:nvSpPr>
        <dsp:cNvPr id="0" name=""/>
        <dsp:cNvSpPr/>
      </dsp:nvSpPr>
      <dsp:spPr>
        <a:xfrm>
          <a:off x="665735" y="1411668"/>
          <a:ext cx="3760596" cy="2321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None/>
          </a:pPr>
          <a:r>
            <a:rPr lang="en-GB" sz="1600" b="1" kern="1200" dirty="0"/>
            <a:t>Online Healthcare: </a:t>
          </a:r>
          <a:r>
            <a:rPr lang="en-GB" sz="1400" kern="1200" dirty="0"/>
            <a:t>GlaxoSmithKline has provided online healthcare for patients even in rural areas of different countries of the world. For example- to remind the date of vaccine giving they have an app. Besides with the online healthcare health workers can see more patients. It makes the life easier </a:t>
          </a:r>
          <a:r>
            <a:rPr lang="en-US" sz="1400" kern="1200" dirty="0"/>
            <a:t>(gsk, 2020)</a:t>
          </a:r>
          <a:r>
            <a:rPr lang="en-GB" sz="1400" kern="1200" dirty="0"/>
            <a:t>. </a:t>
          </a:r>
          <a:endParaRPr lang="en-US" sz="1400" b="0" kern="1200" dirty="0">
            <a:latin typeface="+mj-lt"/>
            <a:cs typeface="Times New Roman" panose="02020603050405020304" pitchFamily="18" charset="0"/>
          </a:endParaRPr>
        </a:p>
      </dsp:txBody>
      <dsp:txXfrm>
        <a:off x="665735" y="1411668"/>
        <a:ext cx="3760596" cy="2321263"/>
      </dsp:txXfrm>
    </dsp:sp>
    <dsp:sp modelId="{D777D389-40BC-4D87-8378-794B813B6523}">
      <dsp:nvSpPr>
        <dsp:cNvPr id="0" name=""/>
        <dsp:cNvSpPr/>
      </dsp:nvSpPr>
      <dsp:spPr>
        <a:xfrm>
          <a:off x="3313141" y="475949"/>
          <a:ext cx="464913" cy="464913"/>
        </a:xfrm>
        <a:prstGeom prst="triangle">
          <a:avLst>
            <a:gd name="adj" fmla="val 100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1D26B5-950A-47DC-B356-BC5F2E02AC2A}">
      <dsp:nvSpPr>
        <dsp:cNvPr id="0" name=""/>
        <dsp:cNvSpPr/>
      </dsp:nvSpPr>
      <dsp:spPr>
        <a:xfrm rot="5400000">
          <a:off x="5998193" y="-1163461"/>
          <a:ext cx="2327265" cy="4766860"/>
        </a:xfrm>
        <a:prstGeom prst="corner">
          <a:avLst>
            <a:gd name="adj1" fmla="val 16120"/>
            <a:gd name="adj2" fmla="val 1611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BC5A49-A4B1-4997-96BE-689D27F8614E}">
      <dsp:nvSpPr>
        <dsp:cNvPr id="0" name=""/>
        <dsp:cNvSpPr/>
      </dsp:nvSpPr>
      <dsp:spPr>
        <a:xfrm>
          <a:off x="5180924" y="469814"/>
          <a:ext cx="4431234" cy="2420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None/>
          </a:pPr>
          <a:r>
            <a:rPr lang="en-US" sz="1600" b="1" kern="1200" dirty="0">
              <a:latin typeface="+mj-lt"/>
              <a:cs typeface="Times New Roman" panose="02020603050405020304" pitchFamily="18" charset="0"/>
            </a:rPr>
            <a:t>Digital Tracking: </a:t>
          </a:r>
          <a:r>
            <a:rPr lang="en-US" sz="1400" b="0" kern="1200" dirty="0">
              <a:latin typeface="+mj-lt"/>
              <a:cs typeface="Times New Roman" panose="02020603050405020304" pitchFamily="18" charset="0"/>
            </a:rPr>
            <a:t>To track the products and the employees around the world, GlaxoSmithKline launches a number of android apps. To allow the employees in inner map of different sites they have- GSK SiteMap. To get all their events they launched the GSK Events on play store. At present, they are sponsoring a new mobile app “Flumoji”. It will use to raise awareness about flu among human and animals (PMLIVE, 2020). </a:t>
          </a:r>
          <a:endParaRPr lang="en-US" sz="1200" kern="1200" dirty="0"/>
        </a:p>
      </dsp:txBody>
      <dsp:txXfrm>
        <a:off x="5180924" y="469814"/>
        <a:ext cx="4431234" cy="24202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542FEA-3908-4D3F-8FC9-32BF2E25889E}">
      <dsp:nvSpPr>
        <dsp:cNvPr id="0" name=""/>
        <dsp:cNvSpPr/>
      </dsp:nvSpPr>
      <dsp:spPr>
        <a:xfrm rot="5400000">
          <a:off x="1232229" y="957046"/>
          <a:ext cx="1651422" cy="2747930"/>
        </a:xfrm>
        <a:prstGeom prst="corner">
          <a:avLst>
            <a:gd name="adj1" fmla="val 16120"/>
            <a:gd name="adj2" fmla="val 1611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373B86-2832-497E-B5BA-9E075CDC675F}">
      <dsp:nvSpPr>
        <dsp:cNvPr id="0" name=""/>
        <dsp:cNvSpPr/>
      </dsp:nvSpPr>
      <dsp:spPr>
        <a:xfrm>
          <a:off x="956566" y="1778085"/>
          <a:ext cx="2480846" cy="2174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just" defTabSz="622300">
            <a:lnSpc>
              <a:spcPct val="90000"/>
            </a:lnSpc>
            <a:spcBef>
              <a:spcPct val="0"/>
            </a:spcBef>
            <a:spcAft>
              <a:spcPct val="35000"/>
            </a:spcAft>
            <a:buNone/>
          </a:pPr>
          <a:r>
            <a:rPr lang="en-GB" sz="1400" b="1" kern="1200" dirty="0"/>
            <a:t>Automated response to social sites:</a:t>
          </a:r>
          <a:r>
            <a:rPr lang="en-GB" sz="1400" kern="1200" dirty="0"/>
            <a:t> The easier way to get the feedback from the users are social medias. GlaxoSmithKline kept this matter in mind and so, they use automated response in social sites. Users get immediate response there. </a:t>
          </a:r>
          <a:endParaRPr lang="en-US" sz="1400" kern="1200" dirty="0"/>
        </a:p>
      </dsp:txBody>
      <dsp:txXfrm>
        <a:off x="956566" y="1778085"/>
        <a:ext cx="2480846" cy="2174607"/>
      </dsp:txXfrm>
    </dsp:sp>
    <dsp:sp modelId="{1699D880-BEEB-4978-A129-FA1AFD807DFB}">
      <dsp:nvSpPr>
        <dsp:cNvPr id="0" name=""/>
        <dsp:cNvSpPr/>
      </dsp:nvSpPr>
      <dsp:spPr>
        <a:xfrm>
          <a:off x="2969328" y="754740"/>
          <a:ext cx="468084" cy="468084"/>
        </a:xfrm>
        <a:prstGeom prst="triangle">
          <a:avLst>
            <a:gd name="adj" fmla="val 100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B82530-9173-4E24-8A53-B43D6240575C}">
      <dsp:nvSpPr>
        <dsp:cNvPr id="0" name=""/>
        <dsp:cNvSpPr/>
      </dsp:nvSpPr>
      <dsp:spPr>
        <a:xfrm rot="5400000">
          <a:off x="4269271" y="205527"/>
          <a:ext cx="1651422" cy="2747930"/>
        </a:xfrm>
        <a:prstGeom prst="corner">
          <a:avLst>
            <a:gd name="adj1" fmla="val 16120"/>
            <a:gd name="adj2" fmla="val 1611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B1B30D-871F-48B4-92A3-6685561D734F}">
      <dsp:nvSpPr>
        <dsp:cNvPr id="0" name=""/>
        <dsp:cNvSpPr/>
      </dsp:nvSpPr>
      <dsp:spPr>
        <a:xfrm>
          <a:off x="3993607" y="1026566"/>
          <a:ext cx="2480846" cy="2174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just" defTabSz="622300">
            <a:lnSpc>
              <a:spcPct val="90000"/>
            </a:lnSpc>
            <a:spcBef>
              <a:spcPct val="0"/>
            </a:spcBef>
            <a:spcAft>
              <a:spcPct val="35000"/>
            </a:spcAft>
            <a:buNone/>
          </a:pPr>
          <a:r>
            <a:rPr lang="en-GB" sz="1400" b="1" kern="1200" dirty="0"/>
            <a:t>Well-preserved database: </a:t>
          </a:r>
          <a:r>
            <a:rPr lang="en-GB" sz="1400" kern="1200" dirty="0"/>
            <a:t>For research and development, maintaining the database is the most important thing. GSK recruit data analysts and security experts to ensure the data privacy and authenticity</a:t>
          </a:r>
          <a:endParaRPr lang="en-US" sz="1400" kern="1200" dirty="0"/>
        </a:p>
      </dsp:txBody>
      <dsp:txXfrm>
        <a:off x="3993607" y="1026566"/>
        <a:ext cx="2480846" cy="2174607"/>
      </dsp:txXfrm>
    </dsp:sp>
    <dsp:sp modelId="{C6EABE2B-97ED-4C40-B9CA-CCC68C8B6081}">
      <dsp:nvSpPr>
        <dsp:cNvPr id="0" name=""/>
        <dsp:cNvSpPr/>
      </dsp:nvSpPr>
      <dsp:spPr>
        <a:xfrm>
          <a:off x="6006370" y="3221"/>
          <a:ext cx="468084" cy="468084"/>
        </a:xfrm>
        <a:prstGeom prst="triangle">
          <a:avLst>
            <a:gd name="adj" fmla="val 100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F8144E-6EF8-4780-AF49-0A8146E15EE3}">
      <dsp:nvSpPr>
        <dsp:cNvPr id="0" name=""/>
        <dsp:cNvSpPr/>
      </dsp:nvSpPr>
      <dsp:spPr>
        <a:xfrm rot="5400000">
          <a:off x="7306312" y="-545991"/>
          <a:ext cx="1651422" cy="2747930"/>
        </a:xfrm>
        <a:prstGeom prst="corner">
          <a:avLst>
            <a:gd name="adj1" fmla="val 16120"/>
            <a:gd name="adj2" fmla="val 1611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05E03A-B831-46A4-A3C0-891124F94CA4}">
      <dsp:nvSpPr>
        <dsp:cNvPr id="0" name=""/>
        <dsp:cNvSpPr/>
      </dsp:nvSpPr>
      <dsp:spPr>
        <a:xfrm>
          <a:off x="7030648" y="275047"/>
          <a:ext cx="2480846" cy="2174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just" defTabSz="622300">
            <a:lnSpc>
              <a:spcPct val="90000"/>
            </a:lnSpc>
            <a:spcBef>
              <a:spcPct val="0"/>
            </a:spcBef>
            <a:spcAft>
              <a:spcPct val="35000"/>
            </a:spcAft>
            <a:buNone/>
          </a:pPr>
          <a:r>
            <a:rPr lang="en-GB" sz="1400" b="1" kern="1200" dirty="0"/>
            <a:t>Advanced production system:</a:t>
          </a:r>
          <a:r>
            <a:rPr lang="en-GB" sz="1400" kern="1200" dirty="0"/>
            <a:t> With the advanced tools GlaxoSmithKline ensures the best production system. In 26 countries, it occupies 14 vaccines and 43 drugstore stores. </a:t>
          </a:r>
          <a:endParaRPr lang="en-US" sz="1400" kern="1200" dirty="0"/>
        </a:p>
      </dsp:txBody>
      <dsp:txXfrm>
        <a:off x="7030648" y="275047"/>
        <a:ext cx="2480846" cy="21746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6140E-FB8E-40F3-9A19-6A4C3ECAAC0F}">
      <dsp:nvSpPr>
        <dsp:cNvPr id="0" name=""/>
        <dsp:cNvSpPr/>
      </dsp:nvSpPr>
      <dsp:spPr>
        <a:xfrm>
          <a:off x="986" y="0"/>
          <a:ext cx="3167491" cy="4146331"/>
        </a:xfrm>
        <a:prstGeom prst="roundRect">
          <a:avLst>
            <a:gd name="adj" fmla="val 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3444" rIns="160020" bIns="0" numCol="1" spcCol="1270" anchor="t" anchorCtr="0">
          <a:noAutofit/>
        </a:bodyPr>
        <a:lstStyle/>
        <a:p>
          <a:pPr marL="0" lvl="0" indent="0" algn="r" defTabSz="1600200">
            <a:lnSpc>
              <a:spcPct val="90000"/>
            </a:lnSpc>
            <a:spcBef>
              <a:spcPct val="0"/>
            </a:spcBef>
            <a:spcAft>
              <a:spcPct val="35000"/>
            </a:spcAft>
            <a:buNone/>
          </a:pPr>
          <a:r>
            <a:rPr lang="en-US" sz="3600" kern="1200" dirty="0"/>
            <a:t>Primary</a:t>
          </a:r>
        </a:p>
      </dsp:txBody>
      <dsp:txXfrm rot="16200000">
        <a:off x="-1382260" y="1383246"/>
        <a:ext cx="3399991" cy="633498"/>
      </dsp:txXfrm>
    </dsp:sp>
    <dsp:sp modelId="{384583B5-4154-4BF3-BF98-1512D8B367F3}">
      <dsp:nvSpPr>
        <dsp:cNvPr id="0" name=""/>
        <dsp:cNvSpPr/>
      </dsp:nvSpPr>
      <dsp:spPr>
        <a:xfrm>
          <a:off x="670909" y="0"/>
          <a:ext cx="2359781" cy="4146331"/>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1722" rIns="0" bIns="0" numCol="1" spcCol="1270" anchor="t" anchorCtr="0">
          <a:noAutofit/>
        </a:bodyPr>
        <a:lstStyle/>
        <a:p>
          <a:pPr marL="0" lvl="0" indent="0" algn="l" defTabSz="777875">
            <a:lnSpc>
              <a:spcPct val="90000"/>
            </a:lnSpc>
            <a:spcBef>
              <a:spcPct val="0"/>
            </a:spcBef>
            <a:spcAft>
              <a:spcPct val="35000"/>
            </a:spcAft>
            <a:buNone/>
          </a:pPr>
          <a:r>
            <a:rPr lang="en-US" sz="1750" kern="1200" dirty="0"/>
            <a:t>This kind of sources are accounts of events or facts as mentioned first or occurred without any explanation or statement. Knowledge on which other work is based is seen for the first time or original content. Theses, photographs, letters, speeches, memos etc. are primary sources. </a:t>
          </a:r>
        </a:p>
      </dsp:txBody>
      <dsp:txXfrm>
        <a:off x="670909" y="0"/>
        <a:ext cx="2359781" cy="4146331"/>
      </dsp:txXfrm>
    </dsp:sp>
    <dsp:sp modelId="{AD792847-F94B-4005-B0C4-0F5398ADE698}">
      <dsp:nvSpPr>
        <dsp:cNvPr id="0" name=""/>
        <dsp:cNvSpPr/>
      </dsp:nvSpPr>
      <dsp:spPr>
        <a:xfrm>
          <a:off x="3297768" y="0"/>
          <a:ext cx="3669901" cy="4146331"/>
        </a:xfrm>
        <a:prstGeom prst="roundRect">
          <a:avLst>
            <a:gd name="adj" fmla="val 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3444" rIns="160020" bIns="0" numCol="1" spcCol="1270" anchor="t" anchorCtr="0">
          <a:noAutofit/>
        </a:bodyPr>
        <a:lstStyle/>
        <a:p>
          <a:pPr marL="0" lvl="0" indent="0" algn="r" defTabSz="1600200">
            <a:lnSpc>
              <a:spcPct val="90000"/>
            </a:lnSpc>
            <a:spcBef>
              <a:spcPct val="0"/>
            </a:spcBef>
            <a:spcAft>
              <a:spcPct val="35000"/>
            </a:spcAft>
            <a:buNone/>
          </a:pPr>
          <a:r>
            <a:rPr lang="en-US" sz="3600" kern="1200" dirty="0"/>
            <a:t>Secondary</a:t>
          </a:r>
        </a:p>
      </dsp:txBody>
      <dsp:txXfrm rot="16200000">
        <a:off x="1964763" y="1333005"/>
        <a:ext cx="3399991" cy="733980"/>
      </dsp:txXfrm>
    </dsp:sp>
    <dsp:sp modelId="{45FF5A2B-7F5B-4C13-B5AB-CCA485D51CBC}">
      <dsp:nvSpPr>
        <dsp:cNvPr id="0" name=""/>
        <dsp:cNvSpPr/>
      </dsp:nvSpPr>
      <dsp:spPr>
        <a:xfrm rot="5400000">
          <a:off x="3011300" y="3280960"/>
          <a:ext cx="609634" cy="550485"/>
        </a:xfrm>
        <a:prstGeom prst="flowChartExtract">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2C26431-B5C0-48B4-AB69-8C76F9277E10}">
      <dsp:nvSpPr>
        <dsp:cNvPr id="0" name=""/>
        <dsp:cNvSpPr/>
      </dsp:nvSpPr>
      <dsp:spPr>
        <a:xfrm>
          <a:off x="4031748" y="0"/>
          <a:ext cx="2734076" cy="4146331"/>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1722" rIns="0" bIns="0" numCol="1" spcCol="1270" anchor="t" anchorCtr="0">
          <a:noAutofit/>
        </a:bodyPr>
        <a:lstStyle/>
        <a:p>
          <a:pPr marL="0" lvl="0" indent="0" algn="l" defTabSz="800100">
            <a:lnSpc>
              <a:spcPct val="90000"/>
            </a:lnSpc>
            <a:spcBef>
              <a:spcPct val="0"/>
            </a:spcBef>
            <a:spcAft>
              <a:spcPct val="35000"/>
            </a:spcAft>
            <a:buNone/>
          </a:pPr>
          <a:r>
            <a:rPr lang="en-US" sz="1800" kern="1200" dirty="0"/>
            <a:t>Such sources include an interpretation or re-examination of primary sources. Sometimes they seek to clarify or identify primary sources. Textbook, edited work, reviews of law and legislation, histories, biographies etc.</a:t>
          </a:r>
          <a:r>
            <a:rPr lang="en-US" sz="1800" b="1" kern="1200" dirty="0"/>
            <a:t> </a:t>
          </a:r>
          <a:r>
            <a:rPr lang="en-US" sz="1800" kern="1200" dirty="0"/>
            <a:t>are secondary source. </a:t>
          </a:r>
        </a:p>
      </dsp:txBody>
      <dsp:txXfrm>
        <a:off x="4031748" y="0"/>
        <a:ext cx="2734076" cy="4146331"/>
      </dsp:txXfrm>
    </dsp:sp>
    <dsp:sp modelId="{E442100C-D89A-43B1-A6F0-CFA20D0B8876}">
      <dsp:nvSpPr>
        <dsp:cNvPr id="0" name=""/>
        <dsp:cNvSpPr/>
      </dsp:nvSpPr>
      <dsp:spPr>
        <a:xfrm>
          <a:off x="7096116" y="0"/>
          <a:ext cx="3669901" cy="4146331"/>
        </a:xfrm>
        <a:prstGeom prst="roundRect">
          <a:avLst>
            <a:gd name="adj" fmla="val 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3444" rIns="160020" bIns="0" numCol="1" spcCol="1270" anchor="t" anchorCtr="0">
          <a:noAutofit/>
        </a:bodyPr>
        <a:lstStyle/>
        <a:p>
          <a:pPr marL="0" lvl="0" indent="0" algn="r" defTabSz="1600200">
            <a:lnSpc>
              <a:spcPct val="90000"/>
            </a:lnSpc>
            <a:spcBef>
              <a:spcPct val="0"/>
            </a:spcBef>
            <a:spcAft>
              <a:spcPct val="35000"/>
            </a:spcAft>
            <a:buNone/>
          </a:pPr>
          <a:r>
            <a:rPr lang="en-US" sz="3600" kern="1200" dirty="0"/>
            <a:t>Tertiary</a:t>
          </a:r>
        </a:p>
      </dsp:txBody>
      <dsp:txXfrm rot="16200000">
        <a:off x="5763110" y="1333005"/>
        <a:ext cx="3399991" cy="733980"/>
      </dsp:txXfrm>
    </dsp:sp>
    <dsp:sp modelId="{D31DED9D-3DA1-4FC6-A6D1-151C6DB965E7}">
      <dsp:nvSpPr>
        <dsp:cNvPr id="0" name=""/>
        <dsp:cNvSpPr/>
      </dsp:nvSpPr>
      <dsp:spPr>
        <a:xfrm rot="5400000">
          <a:off x="6809648" y="3280960"/>
          <a:ext cx="609634" cy="550485"/>
        </a:xfrm>
        <a:prstGeom prst="flowChartExtract">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2EB4F87-A7D7-4455-9075-A370CC715E00}">
      <dsp:nvSpPr>
        <dsp:cNvPr id="0" name=""/>
        <dsp:cNvSpPr/>
      </dsp:nvSpPr>
      <dsp:spPr>
        <a:xfrm>
          <a:off x="7830096" y="0"/>
          <a:ext cx="2734076" cy="4146331"/>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1722" rIns="0" bIns="0" numCol="1" spcCol="1270" anchor="t" anchorCtr="0">
          <a:noAutofit/>
        </a:bodyPr>
        <a:lstStyle/>
        <a:p>
          <a:pPr marL="0" lvl="0" indent="0" algn="l" defTabSz="800100">
            <a:lnSpc>
              <a:spcPct val="90000"/>
            </a:lnSpc>
            <a:spcBef>
              <a:spcPct val="0"/>
            </a:spcBef>
            <a:spcAft>
              <a:spcPct val="35000"/>
            </a:spcAft>
            <a:buNone/>
          </a:pPr>
          <a:r>
            <a:rPr lang="en-US" sz="1800" kern="1200" dirty="0"/>
            <a:t>The main objective of this type of source is to list ideas or other facts, summarize or simply repaint it. Tertiary sources are not usually attributed with a specific author. Wikipedia, directories, guidebooks, manuals, handbooks etc. are known as tertiary sources. </a:t>
          </a:r>
        </a:p>
      </dsp:txBody>
      <dsp:txXfrm>
        <a:off x="7830096" y="0"/>
        <a:ext cx="2734076" cy="41463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37924A-1A22-4163-8C6E-6CD585D77B1E}" type="datetimeFigureOut">
              <a:rPr lang="en-US" smtClean="0"/>
              <a:t>5/3/2020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771435-2F8F-4266-AA3D-F95429F5E2B7}" type="slidenum">
              <a:rPr lang="en-US" smtClean="0"/>
              <a:t>‹#›</a:t>
            </a:fld>
            <a:endParaRPr lang="en-US" dirty="0"/>
          </a:p>
        </p:txBody>
      </p:sp>
    </p:spTree>
    <p:extLst>
      <p:ext uri="{BB962C8B-B14F-4D97-AF65-F5344CB8AC3E}">
        <p14:creationId xmlns:p14="http://schemas.microsoft.com/office/powerpoint/2010/main" val="3934584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Technology is the most important part in life as it is impossible to think a day without it. To define technology, it can be said-  </a:t>
            </a:r>
            <a:r>
              <a:rPr lang="en-GB" sz="1200" kern="1200" dirty="0">
                <a:solidFill>
                  <a:schemeClr val="tx1"/>
                </a:solidFill>
                <a:effectLst/>
                <a:latin typeface="+mn-lt"/>
                <a:ea typeface="+mn-ea"/>
                <a:cs typeface="+mn-cs"/>
              </a:rPr>
              <a:t>technology is the application of science, engineering and industrial organization to create a human-build world </a:t>
            </a:r>
            <a:r>
              <a:rPr lang="en-US" sz="1200" kern="1200" dirty="0">
                <a:solidFill>
                  <a:schemeClr val="tx1"/>
                </a:solidFill>
                <a:effectLst/>
                <a:latin typeface="+mn-lt"/>
                <a:ea typeface="+mn-ea"/>
                <a:cs typeface="+mn-cs"/>
              </a:rPr>
              <a:t>(Rhodes, 2000)</a:t>
            </a:r>
            <a:r>
              <a:rPr lang="en-GB" sz="1200" kern="1200" dirty="0">
                <a:solidFill>
                  <a:schemeClr val="tx1"/>
                </a:solidFill>
                <a:effectLst/>
                <a:latin typeface="+mn-lt"/>
                <a:ea typeface="+mn-ea"/>
                <a:cs typeface="+mn-cs"/>
              </a:rPr>
              <a:t>. Workplace technology is the sector of the technology that is need in workplace to make the tasks done in more organized or easy way. ‘technology’ in workplace shapes and defines our working lives </a:t>
            </a:r>
            <a:r>
              <a:rPr lang="en-US" sz="1200" kern="1200" dirty="0">
                <a:solidFill>
                  <a:schemeClr val="tx1"/>
                </a:solidFill>
                <a:effectLst/>
                <a:latin typeface="+mn-lt"/>
                <a:ea typeface="+mn-ea"/>
                <a:cs typeface="+mn-cs"/>
              </a:rPr>
              <a:t>(Miller, 2012)</a:t>
            </a:r>
            <a:r>
              <a:rPr lang="en-GB" sz="1200" kern="1200" dirty="0">
                <a:solidFill>
                  <a:schemeClr val="tx1"/>
                </a:solidFill>
                <a:effectLst/>
                <a:latin typeface="+mn-lt"/>
                <a:ea typeface="+mn-ea"/>
                <a:cs typeface="+mn-cs"/>
              </a:rPr>
              <a:t>. The following report will discuss the digital skills and research methods in working place.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E771435-2F8F-4266-AA3D-F95429F5E2B7}" type="slidenum">
              <a:rPr lang="en-US" smtClean="0"/>
              <a:t>4</a:t>
            </a:fld>
            <a:endParaRPr lang="en-US" dirty="0"/>
          </a:p>
        </p:txBody>
      </p:sp>
    </p:spTree>
    <p:extLst>
      <p:ext uri="{BB962C8B-B14F-4D97-AF65-F5344CB8AC3E}">
        <p14:creationId xmlns:p14="http://schemas.microsoft.com/office/powerpoint/2010/main" val="703980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GlaxoSmithKline plc (GSK) is a British multinational pharmaceutical company. It is world’s sixth largest pharmaceutical company </a:t>
            </a:r>
            <a:r>
              <a:rPr lang="en-US" sz="1200" kern="1200" dirty="0">
                <a:solidFill>
                  <a:schemeClr val="tx1"/>
                </a:solidFill>
                <a:effectLst/>
                <a:latin typeface="+mn-lt"/>
                <a:ea typeface="+mn-ea"/>
                <a:cs typeface="+mn-cs"/>
              </a:rPr>
              <a:t>(Forbes, 2019)</a:t>
            </a:r>
            <a:r>
              <a:rPr lang="en-GB" sz="1200" kern="1200" dirty="0">
                <a:solidFill>
                  <a:schemeClr val="tx1"/>
                </a:solidFill>
                <a:effectLst/>
                <a:latin typeface="+mn-lt"/>
                <a:ea typeface="+mn-ea"/>
                <a:cs typeface="+mn-cs"/>
              </a:rPr>
              <a:t>. It was created in 2000 by the merger of SmithKline and Glaxo </a:t>
            </a:r>
            <a:r>
              <a:rPr lang="en-GB" sz="1200" kern="1200" dirty="0" err="1">
                <a:solidFill>
                  <a:schemeClr val="tx1"/>
                </a:solidFill>
                <a:effectLst/>
                <a:latin typeface="+mn-lt"/>
                <a:ea typeface="+mn-ea"/>
                <a:cs typeface="+mn-cs"/>
              </a:rPr>
              <a:t>Wellcome</a:t>
            </a:r>
            <a:r>
              <a:rPr lang="en-GB" sz="1200" kern="1200" dirty="0">
                <a:solidFill>
                  <a:schemeClr val="tx1"/>
                </a:solidFill>
                <a:effectLst/>
                <a:latin typeface="+mn-lt"/>
                <a:ea typeface="+mn-ea"/>
                <a:cs typeface="+mn-cs"/>
              </a:rPr>
              <a:t> Beecham. The headquarter of the company is situated at </a:t>
            </a:r>
            <a:r>
              <a:rPr lang="en-GB" sz="1200" kern="1200" dirty="0" err="1">
                <a:solidFill>
                  <a:schemeClr val="tx1"/>
                </a:solidFill>
                <a:effectLst/>
                <a:latin typeface="+mn-lt"/>
                <a:ea typeface="+mn-ea"/>
                <a:cs typeface="+mn-cs"/>
              </a:rPr>
              <a:t>Brenfort</a:t>
            </a:r>
            <a:r>
              <a:rPr lang="en-GB" sz="1200" kern="1200" dirty="0">
                <a:solidFill>
                  <a:schemeClr val="tx1"/>
                </a:solidFill>
                <a:effectLst/>
                <a:latin typeface="+mn-lt"/>
                <a:ea typeface="+mn-ea"/>
                <a:cs typeface="+mn-cs"/>
              </a:rPr>
              <a:t> in United Kingdom. With almost 99,437 staffs this company is serving across the world by manufacturing the pharmaceuticals, vaccines and providing the healthcare of people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gsk</a:t>
            </a:r>
            <a:r>
              <a:rPr lang="en-US" sz="1200" kern="1200" dirty="0">
                <a:solidFill>
                  <a:schemeClr val="tx1"/>
                </a:solidFill>
                <a:effectLst/>
                <a:latin typeface="+mn-lt"/>
                <a:ea typeface="+mn-ea"/>
                <a:cs typeface="+mn-cs"/>
              </a:rPr>
              <a:t>, 2019)</a:t>
            </a:r>
            <a:r>
              <a:rPr lang="en-GB" sz="1200" kern="1200" dirty="0">
                <a:solidFill>
                  <a:schemeClr val="tx1"/>
                </a:solidFill>
                <a:effectLst/>
                <a:latin typeface="+mn-lt"/>
                <a:ea typeface="+mn-ea"/>
                <a:cs typeface="+mn-cs"/>
              </a:rPr>
              <a:t>. This company has produced first malaria vaccine RTS, S. In 2012, the GSK faces charges to drug marketing for unauthorized usage, lack of disclosure security statistics, and bribes to physicians in the USA and agreed to pay a penalty of 3 billion dollars (£1,9 billion). It became the </a:t>
            </a:r>
            <a:r>
              <a:rPr lang="en-GB" sz="1200" kern="1200" dirty="0" err="1">
                <a:solidFill>
                  <a:schemeClr val="tx1"/>
                </a:solidFill>
                <a:effectLst/>
                <a:latin typeface="+mn-lt"/>
                <a:ea typeface="+mn-ea"/>
                <a:cs typeface="+mn-cs"/>
              </a:rPr>
              <a:t>the</a:t>
            </a:r>
            <a:r>
              <a:rPr lang="en-GB" sz="1200" kern="1200" dirty="0">
                <a:solidFill>
                  <a:schemeClr val="tx1"/>
                </a:solidFill>
                <a:effectLst/>
                <a:latin typeface="+mn-lt"/>
                <a:ea typeface="+mn-ea"/>
                <a:cs typeface="+mn-cs"/>
              </a:rPr>
              <a:t> biggest health care scam ever and was the biggest pharmaceutical industry pay-out </a:t>
            </a:r>
            <a:r>
              <a:rPr lang="en-US" sz="1200" kern="1200" dirty="0">
                <a:solidFill>
                  <a:schemeClr val="tx1"/>
                </a:solidFill>
                <a:effectLst/>
                <a:latin typeface="+mn-lt"/>
                <a:ea typeface="+mn-ea"/>
                <a:cs typeface="+mn-cs"/>
              </a:rPr>
              <a:t>(The United States Department of Justice, 2012)</a:t>
            </a:r>
            <a:r>
              <a:rPr lang="en-GB" sz="1200" kern="1200" dirty="0">
                <a:solidFill>
                  <a:schemeClr val="tx1"/>
                </a:solidFill>
                <a:effectLst/>
                <a:latin typeface="+mn-lt"/>
                <a:ea typeface="+mn-ea"/>
                <a:cs typeface="+mn-cs"/>
              </a:rPr>
              <a:t>. At present this technology-led company is working to make the generation providing the latest researches in health and manufacturing the vaccine and medicines for the people. </a:t>
            </a:r>
            <a:endParaRPr lang="en-US" dirty="0"/>
          </a:p>
        </p:txBody>
      </p:sp>
      <p:sp>
        <p:nvSpPr>
          <p:cNvPr id="4" name="Slide Number Placeholder 3"/>
          <p:cNvSpPr>
            <a:spLocks noGrp="1"/>
          </p:cNvSpPr>
          <p:nvPr>
            <p:ph type="sldNum" sz="quarter" idx="5"/>
          </p:nvPr>
        </p:nvSpPr>
        <p:spPr/>
        <p:txBody>
          <a:bodyPr/>
          <a:lstStyle/>
          <a:p>
            <a:fld id="{4E771435-2F8F-4266-AA3D-F95429F5E2B7}" type="slidenum">
              <a:rPr lang="en-US" smtClean="0"/>
              <a:t>5</a:t>
            </a:fld>
            <a:endParaRPr lang="en-US" dirty="0"/>
          </a:p>
        </p:txBody>
      </p:sp>
    </p:spTree>
    <p:extLst>
      <p:ext uri="{BB962C8B-B14F-4D97-AF65-F5344CB8AC3E}">
        <p14:creationId xmlns:p14="http://schemas.microsoft.com/office/powerpoint/2010/main" val="11439113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company has produced first malaria vaccine RTS, S. In 2012, the GSK faces charges to drug marketing for unauthorized usage, lack of disclosure security statistics, and bribes to physicians in the USA and agreed to pay a penalty of 3 billion dollars (£1,9 billion). It became the </a:t>
            </a:r>
            <a:r>
              <a:rPr lang="en-GB" sz="1200" kern="1200" dirty="0" err="1">
                <a:solidFill>
                  <a:schemeClr val="tx1"/>
                </a:solidFill>
                <a:effectLst/>
                <a:latin typeface="+mn-lt"/>
                <a:ea typeface="+mn-ea"/>
                <a:cs typeface="+mn-cs"/>
              </a:rPr>
              <a:t>the</a:t>
            </a:r>
            <a:r>
              <a:rPr lang="en-GB" sz="1200" kern="1200" dirty="0">
                <a:solidFill>
                  <a:schemeClr val="tx1"/>
                </a:solidFill>
                <a:effectLst/>
                <a:latin typeface="+mn-lt"/>
                <a:ea typeface="+mn-ea"/>
                <a:cs typeface="+mn-cs"/>
              </a:rPr>
              <a:t> biggest health care scam ever and was the biggest pharmaceutical industry pay-out </a:t>
            </a:r>
            <a:r>
              <a:rPr lang="en-US" sz="1200" kern="1200" dirty="0">
                <a:solidFill>
                  <a:schemeClr val="tx1"/>
                </a:solidFill>
                <a:effectLst/>
                <a:latin typeface="+mn-lt"/>
                <a:ea typeface="+mn-ea"/>
                <a:cs typeface="+mn-cs"/>
              </a:rPr>
              <a:t>(The United States Department of Justice, 2012)</a:t>
            </a:r>
            <a:r>
              <a:rPr lang="en-GB" sz="1200" kern="1200" dirty="0">
                <a:solidFill>
                  <a:schemeClr val="tx1"/>
                </a:solidFill>
                <a:effectLst/>
                <a:latin typeface="+mn-lt"/>
                <a:ea typeface="+mn-ea"/>
                <a:cs typeface="+mn-cs"/>
              </a:rPr>
              <a:t>. At present this technology-led company is working to make the generation providing the latest researches in health and manufacturing the vaccine and medicines for the people. </a:t>
            </a:r>
            <a:endParaRPr lang="en-US" dirty="0"/>
          </a:p>
        </p:txBody>
      </p:sp>
      <p:sp>
        <p:nvSpPr>
          <p:cNvPr id="4" name="Slide Number Placeholder 3"/>
          <p:cNvSpPr>
            <a:spLocks noGrp="1"/>
          </p:cNvSpPr>
          <p:nvPr>
            <p:ph type="sldNum" sz="quarter" idx="5"/>
          </p:nvPr>
        </p:nvSpPr>
        <p:spPr/>
        <p:txBody>
          <a:bodyPr/>
          <a:lstStyle/>
          <a:p>
            <a:fld id="{4E771435-2F8F-4266-AA3D-F95429F5E2B7}" type="slidenum">
              <a:rPr lang="en-US" smtClean="0"/>
              <a:t>6</a:t>
            </a:fld>
            <a:endParaRPr lang="en-US" dirty="0"/>
          </a:p>
        </p:txBody>
      </p:sp>
    </p:spTree>
    <p:extLst>
      <p:ext uri="{BB962C8B-B14F-4D97-AF65-F5344CB8AC3E}">
        <p14:creationId xmlns:p14="http://schemas.microsoft.com/office/powerpoint/2010/main" val="25497261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Lack of information: </a:t>
            </a:r>
            <a:r>
              <a:rPr lang="en-GB" sz="1200" kern="1200" dirty="0">
                <a:solidFill>
                  <a:schemeClr val="tx1"/>
                </a:solidFill>
                <a:effectLst/>
                <a:latin typeface="+mn-lt"/>
                <a:ea typeface="+mn-ea"/>
                <a:cs typeface="+mn-cs"/>
              </a:rPr>
              <a:t>As the time while they started their journey, the internet was not so available like today. So, it was not easy to get all the information as now. Gathering the proper information is hard for GlaxoSmithKline that time. It slows down their research works sometimes.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Weak communication: </a:t>
            </a:r>
            <a:r>
              <a:rPr lang="en-GB" sz="1200" kern="1200" dirty="0">
                <a:solidFill>
                  <a:schemeClr val="tx1"/>
                </a:solidFill>
                <a:effectLst/>
                <a:latin typeface="+mn-lt"/>
                <a:ea typeface="+mn-ea"/>
                <a:cs typeface="+mn-cs"/>
              </a:rPr>
              <a:t>At past, the communication was dependent mostly on letter, telegram or applications. The process took long term and not efficient. So, tasks of GlaxoSmithKline delayed due to weak communication system.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Unorganized management: </a:t>
            </a:r>
            <a:r>
              <a:rPr lang="en-GB" sz="1200" kern="1200" dirty="0">
                <a:solidFill>
                  <a:schemeClr val="tx1"/>
                </a:solidFill>
                <a:effectLst/>
                <a:latin typeface="+mn-lt"/>
                <a:ea typeface="+mn-ea"/>
                <a:cs typeface="+mn-cs"/>
              </a:rPr>
              <a:t>In the year of 2000, the tools are not advanced in the factory of GlaxoSmithKline. The production, manufacturing and even distribution system had no organized management. The staff had to suffer for maintaining all tasks. </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Recruitment problem:</a:t>
            </a:r>
            <a:r>
              <a:rPr lang="en-GB" sz="1200" kern="1200" dirty="0">
                <a:solidFill>
                  <a:schemeClr val="tx1"/>
                </a:solidFill>
                <a:effectLst/>
                <a:latin typeface="+mn-lt"/>
                <a:ea typeface="+mn-ea"/>
                <a:cs typeface="+mn-cs"/>
              </a:rPr>
              <a:t> Without technology the task of human resource management become tough. Sometimes GlaxoSmithKline failed to find out the right employee as the lacking of technology and advanced tools.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E771435-2F8F-4266-AA3D-F95429F5E2B7}" type="slidenum">
              <a:rPr lang="en-US" smtClean="0"/>
              <a:t>7</a:t>
            </a:fld>
            <a:endParaRPr lang="en-US" dirty="0"/>
          </a:p>
        </p:txBody>
      </p:sp>
    </p:spTree>
    <p:extLst>
      <p:ext uri="{BB962C8B-B14F-4D97-AF65-F5344CB8AC3E}">
        <p14:creationId xmlns:p14="http://schemas.microsoft.com/office/powerpoint/2010/main" val="27471231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Unable to get the feedback properly: </a:t>
            </a:r>
            <a:r>
              <a:rPr lang="en-GB" sz="1200" kern="1200" dirty="0">
                <a:solidFill>
                  <a:schemeClr val="tx1"/>
                </a:solidFill>
                <a:effectLst/>
                <a:latin typeface="+mn-lt"/>
                <a:ea typeface="+mn-ea"/>
                <a:cs typeface="+mn-cs"/>
              </a:rPr>
              <a:t>It was hard to get the feedback of any new medicine or vaccine from the customers without technology. For example- when a new medicine launches from GlaxoSmithKline, some people may have bad reactions using it. To work with these problem, the company has to reach the users which was very difficult without the technology and advanced tools </a:t>
            </a:r>
            <a:r>
              <a:rPr lang="en-US" sz="1200" kern="1200" dirty="0">
                <a:solidFill>
                  <a:schemeClr val="tx1"/>
                </a:solidFill>
                <a:effectLst/>
                <a:latin typeface="+mn-lt"/>
                <a:ea typeface="+mn-ea"/>
                <a:cs typeface="+mn-cs"/>
              </a:rPr>
              <a:t>(Gad, 2014)</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Weak production system: </a:t>
            </a:r>
            <a:r>
              <a:rPr lang="en-GB" sz="1200" kern="1200" dirty="0">
                <a:solidFill>
                  <a:schemeClr val="tx1"/>
                </a:solidFill>
                <a:effectLst/>
                <a:latin typeface="+mn-lt"/>
                <a:ea typeface="+mn-ea"/>
                <a:cs typeface="+mn-cs"/>
              </a:rPr>
              <a:t>Previously the tools and technologies were not available in production for GlaxoSmithKline. Mostly the production system was done by staff. There were more chances of dismal in production. The packaging and manufacturing is not easy as now.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Poor surveillance: </a:t>
            </a:r>
            <a:r>
              <a:rPr lang="en-GB" sz="1200" kern="1200" dirty="0">
                <a:solidFill>
                  <a:schemeClr val="tx1"/>
                </a:solidFill>
                <a:effectLst/>
                <a:latin typeface="+mn-lt"/>
                <a:ea typeface="+mn-ea"/>
                <a:cs typeface="+mn-cs"/>
              </a:rPr>
              <a:t>Absent the surveillance component and unit equipment and instruments led to problems and hazards in the warehouse. Technological failure and implementation were historically the key obstacle to the organization and factory.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E771435-2F8F-4266-AA3D-F95429F5E2B7}" type="slidenum">
              <a:rPr lang="en-US" smtClean="0"/>
              <a:t>8</a:t>
            </a:fld>
            <a:endParaRPr lang="en-US" dirty="0"/>
          </a:p>
        </p:txBody>
      </p:sp>
    </p:spTree>
    <p:extLst>
      <p:ext uri="{BB962C8B-B14F-4D97-AF65-F5344CB8AC3E}">
        <p14:creationId xmlns:p14="http://schemas.microsoft.com/office/powerpoint/2010/main" val="31513528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Insights to the modern technology introduced</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GlaxoSmithKline is serving in 150 countries across the world. Meeting the demand of the patients to healthcare, the company is dealing all the tasks with efficiency at present. For moving ahead in the race of other companies, GlaxoSmithKline utilizes the blessings of technology at its best level. Some of the significant insights of the advanced technology are discussed here-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Digital Tracking:</a:t>
            </a:r>
            <a:r>
              <a:rPr lang="en-GB" sz="1200" kern="1200" dirty="0">
                <a:solidFill>
                  <a:schemeClr val="tx1"/>
                </a:solidFill>
                <a:effectLst/>
                <a:latin typeface="+mn-lt"/>
                <a:ea typeface="+mn-ea"/>
                <a:cs typeface="+mn-cs"/>
              </a:rPr>
              <a:t> To track the products and the employees around the world, GlaxoSmithKline launches a number of android apps. To allow the employees in inner map of different sites they have- GSK </a:t>
            </a:r>
            <a:r>
              <a:rPr lang="en-GB" sz="1200" kern="1200" dirty="0" err="1">
                <a:solidFill>
                  <a:schemeClr val="tx1"/>
                </a:solidFill>
                <a:effectLst/>
                <a:latin typeface="+mn-lt"/>
                <a:ea typeface="+mn-ea"/>
                <a:cs typeface="+mn-cs"/>
              </a:rPr>
              <a:t>SiteMap</a:t>
            </a:r>
            <a:r>
              <a:rPr lang="en-GB" sz="1200" kern="1200" dirty="0">
                <a:solidFill>
                  <a:schemeClr val="tx1"/>
                </a:solidFill>
                <a:effectLst/>
                <a:latin typeface="+mn-lt"/>
                <a:ea typeface="+mn-ea"/>
                <a:cs typeface="+mn-cs"/>
              </a:rPr>
              <a:t>. To get all their events they launched the GSK Events on play store. At present, they are sponsoring a new mobile app “</a:t>
            </a:r>
            <a:r>
              <a:rPr lang="en-GB" sz="1200" kern="1200" dirty="0" err="1">
                <a:solidFill>
                  <a:schemeClr val="tx1"/>
                </a:solidFill>
                <a:effectLst/>
                <a:latin typeface="+mn-lt"/>
                <a:ea typeface="+mn-ea"/>
                <a:cs typeface="+mn-cs"/>
              </a:rPr>
              <a:t>Flumoji</a:t>
            </a:r>
            <a:r>
              <a:rPr lang="en-GB" sz="1200" kern="1200" dirty="0">
                <a:solidFill>
                  <a:schemeClr val="tx1"/>
                </a:solidFill>
                <a:effectLst/>
                <a:latin typeface="+mn-lt"/>
                <a:ea typeface="+mn-ea"/>
                <a:cs typeface="+mn-cs"/>
              </a:rPr>
              <a:t>”. It will use to raise awareness about flu among human and animals </a:t>
            </a:r>
            <a:r>
              <a:rPr lang="en-US" sz="1200" kern="1200" dirty="0">
                <a:solidFill>
                  <a:schemeClr val="tx1"/>
                </a:solidFill>
                <a:effectLst/>
                <a:latin typeface="+mn-lt"/>
                <a:ea typeface="+mn-ea"/>
                <a:cs typeface="+mn-cs"/>
              </a:rPr>
              <a:t>(PMLIVE, 2020)</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Online Healthcare: </a:t>
            </a:r>
            <a:r>
              <a:rPr lang="en-GB" sz="1200" kern="1200" dirty="0">
                <a:solidFill>
                  <a:schemeClr val="tx1"/>
                </a:solidFill>
                <a:effectLst/>
                <a:latin typeface="+mn-lt"/>
                <a:ea typeface="+mn-ea"/>
                <a:cs typeface="+mn-cs"/>
              </a:rPr>
              <a:t>GlaxoSmithKline has provided online healthcare for patients even in rural areas of different countries of the world. For example- to remind the date of vaccine giving they have an app. Besides with the online healthcare health workers can see more patients. It makes the life easier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gsk</a:t>
            </a:r>
            <a:r>
              <a:rPr lang="en-US" sz="1200" kern="1200" dirty="0">
                <a:solidFill>
                  <a:schemeClr val="tx1"/>
                </a:solidFill>
                <a:effectLst/>
                <a:latin typeface="+mn-lt"/>
                <a:ea typeface="+mn-ea"/>
                <a:cs typeface="+mn-cs"/>
              </a:rPr>
              <a:t>, 2020)</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E771435-2F8F-4266-AA3D-F95429F5E2B7}" type="slidenum">
              <a:rPr lang="en-US" smtClean="0"/>
              <a:t>9</a:t>
            </a:fld>
            <a:endParaRPr lang="en-US" dirty="0"/>
          </a:p>
        </p:txBody>
      </p:sp>
    </p:spTree>
    <p:extLst>
      <p:ext uri="{BB962C8B-B14F-4D97-AF65-F5344CB8AC3E}">
        <p14:creationId xmlns:p14="http://schemas.microsoft.com/office/powerpoint/2010/main" val="2945249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Automated response to social sites:</a:t>
            </a:r>
            <a:r>
              <a:rPr lang="en-GB" sz="1200" kern="1200" dirty="0">
                <a:solidFill>
                  <a:schemeClr val="tx1"/>
                </a:solidFill>
                <a:effectLst/>
                <a:latin typeface="+mn-lt"/>
                <a:ea typeface="+mn-ea"/>
                <a:cs typeface="+mn-cs"/>
              </a:rPr>
              <a:t> The easier way to get the feedback from the users are social medias. GlaxoSmithKline kept this matter in mind and so, they use automated response in social sites. Users get immediate response there.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Advanced production system:</a:t>
            </a:r>
            <a:r>
              <a:rPr lang="en-GB" sz="1200" kern="1200" dirty="0">
                <a:solidFill>
                  <a:schemeClr val="tx1"/>
                </a:solidFill>
                <a:effectLst/>
                <a:latin typeface="+mn-lt"/>
                <a:ea typeface="+mn-ea"/>
                <a:cs typeface="+mn-cs"/>
              </a:rPr>
              <a:t> With the advanced tools GlaxoSmithKline ensures the best production system. In 26 countries, it occupies 14 vaccines and 43 drugstore stores. To maintain the manufacturing system properly, they use advanced production system by advanced tools. As a result, from 2009 GlaxoSmithKline has more approved medicine than any other companies </a:t>
            </a:r>
            <a:r>
              <a:rPr lang="en-US" sz="1200" kern="1200" dirty="0">
                <a:solidFill>
                  <a:schemeClr val="tx1"/>
                </a:solidFill>
                <a:effectLst/>
                <a:latin typeface="+mn-lt"/>
                <a:ea typeface="+mn-ea"/>
                <a:cs typeface="+mn-cs"/>
              </a:rPr>
              <a:t>(Digital Initiative, 2020)</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Well-preserved database: </a:t>
            </a:r>
            <a:r>
              <a:rPr lang="en-GB" sz="1200" kern="1200" dirty="0">
                <a:solidFill>
                  <a:schemeClr val="tx1"/>
                </a:solidFill>
                <a:effectLst/>
                <a:latin typeface="+mn-lt"/>
                <a:ea typeface="+mn-ea"/>
                <a:cs typeface="+mn-cs"/>
              </a:rPr>
              <a:t>For research and development, maintaining the database is the most important thing. GSK recruit data analysts and security experts to ensure the data privacy and authenticity.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E771435-2F8F-4266-AA3D-F95429F5E2B7}" type="slidenum">
              <a:rPr lang="en-US" smtClean="0"/>
              <a:t>10</a:t>
            </a:fld>
            <a:endParaRPr lang="en-US" dirty="0"/>
          </a:p>
        </p:txBody>
      </p:sp>
    </p:spTree>
    <p:extLst>
      <p:ext uri="{BB962C8B-B14F-4D97-AF65-F5344CB8AC3E}">
        <p14:creationId xmlns:p14="http://schemas.microsoft.com/office/powerpoint/2010/main" val="35556415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 impact of the technology introduced</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use of technology will help enormously the pharmaceutical industry. The advanced technology helps retail and ambulatory pharmacies to boost GlaxoSmithKline in various sectors. Management, finance, manufacturing, HR and other sectors use technologies in every aspects of workplace. The impact of technology therefore, in GlaxoSmithKline are given below-</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Collaboration: </a:t>
            </a:r>
            <a:r>
              <a:rPr lang="en-GB" sz="1200" kern="1200" dirty="0">
                <a:solidFill>
                  <a:schemeClr val="tx1"/>
                </a:solidFill>
                <a:effectLst/>
                <a:latin typeface="+mn-lt"/>
                <a:ea typeface="+mn-ea"/>
                <a:cs typeface="+mn-cs"/>
              </a:rPr>
              <a:t>The headquarter of the pharmaceutical giant GSK is situated in </a:t>
            </a:r>
            <a:r>
              <a:rPr lang="en-GB" sz="1200" kern="1200" dirty="0" err="1">
                <a:solidFill>
                  <a:schemeClr val="tx1"/>
                </a:solidFill>
                <a:effectLst/>
                <a:latin typeface="+mn-lt"/>
                <a:ea typeface="+mn-ea"/>
                <a:cs typeface="+mn-cs"/>
              </a:rPr>
              <a:t>Branfort</a:t>
            </a:r>
            <a:r>
              <a:rPr lang="en-GB" sz="1200" kern="1200" dirty="0">
                <a:solidFill>
                  <a:schemeClr val="tx1"/>
                </a:solidFill>
                <a:effectLst/>
                <a:latin typeface="+mn-lt"/>
                <a:ea typeface="+mn-ea"/>
                <a:cs typeface="+mn-cs"/>
              </a:rPr>
              <a:t> in United Kingdom. This multinational pharmaceutical company serves 26 countries across the world. To maintain the coherence of work with all the staff the company use technology for effective interaction frequently. Different social medias like- Facebook, twitter, linked in are used to keep themselves updated about their products and feedbacks. Besides, to arrange a quick decision taking meeting they use zoom, skype or other video conferencing applications.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Staff training:</a:t>
            </a:r>
            <a:r>
              <a:rPr lang="en-GB" sz="1200" kern="1200" dirty="0">
                <a:solidFill>
                  <a:schemeClr val="tx1"/>
                </a:solidFill>
                <a:effectLst/>
                <a:latin typeface="+mn-lt"/>
                <a:ea typeface="+mn-ea"/>
                <a:cs typeface="+mn-cs"/>
              </a:rPr>
              <a:t> It becomes easier for GSK to teach and train the staff in online. The staffs can enrol in courses and classes they interested to and thus can improve their efficiency.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E771435-2F8F-4266-AA3D-F95429F5E2B7}" type="slidenum">
              <a:rPr lang="en-US" smtClean="0"/>
              <a:t>11</a:t>
            </a:fld>
            <a:endParaRPr lang="en-US" dirty="0"/>
          </a:p>
        </p:txBody>
      </p:sp>
    </p:spTree>
    <p:extLst>
      <p:ext uri="{BB962C8B-B14F-4D97-AF65-F5344CB8AC3E}">
        <p14:creationId xmlns:p14="http://schemas.microsoft.com/office/powerpoint/2010/main" val="505144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Recruitment:</a:t>
            </a:r>
            <a:r>
              <a:rPr lang="en-GB" sz="1200" kern="1200" dirty="0">
                <a:solidFill>
                  <a:schemeClr val="tx1"/>
                </a:solidFill>
                <a:effectLst/>
                <a:latin typeface="+mn-lt"/>
                <a:ea typeface="+mn-ea"/>
                <a:cs typeface="+mn-cs"/>
              </a:rPr>
              <a:t> GSK choose their staff from a huge number of candidates using advanced tools. Blessing of technology provides the right employees for this leading pharmaceutical company. From online announcement to recruit a new member, they do the full process in online. Thus, perfect screening and bias less candidate choosing is possible with less cost by utilizing the technological advancement.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Less cost, fewer time:</a:t>
            </a:r>
            <a:r>
              <a:rPr lang="en-GB" sz="1200" kern="1200" dirty="0">
                <a:solidFill>
                  <a:schemeClr val="tx1"/>
                </a:solidFill>
                <a:effectLst/>
                <a:latin typeface="+mn-lt"/>
                <a:ea typeface="+mn-ea"/>
                <a:cs typeface="+mn-cs"/>
              </a:rPr>
              <a:t> By using technology, GSK maintains their production and other tasks in short time. They showed that, using advanced processes water consumption is reduced by 83%. Thus, with faster communication system, the other tasks like – manufacturing and distribution is possible in short time with higher rate in less cost and shorter time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gsk</a:t>
            </a:r>
            <a:r>
              <a:rPr lang="en-US" sz="1200" kern="1200" dirty="0">
                <a:solidFill>
                  <a:schemeClr val="tx1"/>
                </a:solidFill>
                <a:effectLst/>
                <a:latin typeface="+mn-lt"/>
                <a:ea typeface="+mn-ea"/>
                <a:cs typeface="+mn-cs"/>
              </a:rPr>
              <a:t>, 2020)</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Improvement in R&amp;D:  </a:t>
            </a:r>
            <a:r>
              <a:rPr lang="en-GB" sz="1200" kern="1200" dirty="0">
                <a:solidFill>
                  <a:schemeClr val="tx1"/>
                </a:solidFill>
                <a:effectLst/>
                <a:latin typeface="+mn-lt"/>
                <a:ea typeface="+mn-ea"/>
                <a:cs typeface="+mn-cs"/>
              </a:rPr>
              <a:t>With modern tools and technical improvement GlaxoSmithKline make improvement in R&amp;D sector. As a leading pharmaceutical company, it is a great achievement of the company.</a:t>
            </a:r>
            <a:r>
              <a:rPr lang="en-GB"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E771435-2F8F-4266-AA3D-F95429F5E2B7}" type="slidenum">
              <a:rPr lang="en-US" smtClean="0"/>
              <a:t>12</a:t>
            </a:fld>
            <a:endParaRPr lang="en-US" dirty="0"/>
          </a:p>
        </p:txBody>
      </p:sp>
    </p:spTree>
    <p:extLst>
      <p:ext uri="{BB962C8B-B14F-4D97-AF65-F5344CB8AC3E}">
        <p14:creationId xmlns:p14="http://schemas.microsoft.com/office/powerpoint/2010/main" val="17387891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Brand name: </a:t>
            </a:r>
            <a:r>
              <a:rPr lang="en-GB" sz="1200" kern="1200" dirty="0">
                <a:solidFill>
                  <a:schemeClr val="tx1"/>
                </a:solidFill>
                <a:effectLst/>
                <a:latin typeface="+mn-lt"/>
                <a:ea typeface="+mn-ea"/>
                <a:cs typeface="+mn-cs"/>
              </a:rPr>
              <a:t>GlaxoSmithKline have maintained their brand name till now. Maintaining the previous clients, they are reaching to new customers everyday through internet. New innovations and upcoming work updates keep their brand image consistent.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E771435-2F8F-4266-AA3D-F95429F5E2B7}" type="slidenum">
              <a:rPr lang="en-US" smtClean="0"/>
              <a:t>13</a:t>
            </a:fld>
            <a:endParaRPr lang="en-US" dirty="0"/>
          </a:p>
        </p:txBody>
      </p:sp>
    </p:spTree>
    <p:extLst>
      <p:ext uri="{BB962C8B-B14F-4D97-AF65-F5344CB8AC3E}">
        <p14:creationId xmlns:p14="http://schemas.microsoft.com/office/powerpoint/2010/main" val="29336956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Identify and effectively evaluate a range of information sources</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Data sources or facts are sometimes classified as primary, secondary or tertiary content. Such categories are focused on the matter's authenticity and the connection to the source or repository (Princeton University Library, 2020).</a:t>
            </a:r>
          </a:p>
          <a:p>
            <a:pPr lvl="0"/>
            <a:r>
              <a:rPr lang="en-US" sz="1200" b="1" kern="1200" dirty="0">
                <a:solidFill>
                  <a:schemeClr val="tx1"/>
                </a:solidFill>
                <a:effectLst/>
                <a:latin typeface="+mn-lt"/>
                <a:ea typeface="+mn-ea"/>
                <a:cs typeface="+mn-cs"/>
              </a:rPr>
              <a:t>Primary: </a:t>
            </a:r>
            <a:r>
              <a:rPr lang="en-US" sz="1200" kern="1200" dirty="0">
                <a:solidFill>
                  <a:schemeClr val="tx1"/>
                </a:solidFill>
                <a:effectLst/>
                <a:latin typeface="+mn-lt"/>
                <a:ea typeface="+mn-ea"/>
                <a:cs typeface="+mn-cs"/>
              </a:rPr>
              <a:t> This kind of sources are accounts of events or facts as mentioned first or occurred without any explanation or statement. Knowledge on which other work is based is seen for the first time or original content. Theses, photographs, letters, speeches, memos etc. are primary sources. </a:t>
            </a:r>
          </a:p>
          <a:p>
            <a:pPr lvl="0"/>
            <a:r>
              <a:rPr lang="en-US" sz="1200" b="1" kern="1200" dirty="0">
                <a:solidFill>
                  <a:schemeClr val="tx1"/>
                </a:solidFill>
                <a:effectLst/>
                <a:latin typeface="+mn-lt"/>
                <a:ea typeface="+mn-ea"/>
                <a:cs typeface="+mn-cs"/>
              </a:rPr>
              <a:t>Secondary: </a:t>
            </a:r>
            <a:r>
              <a:rPr lang="en-US" sz="1200" kern="1200" dirty="0">
                <a:solidFill>
                  <a:schemeClr val="tx1"/>
                </a:solidFill>
                <a:effectLst/>
                <a:latin typeface="+mn-lt"/>
                <a:ea typeface="+mn-ea"/>
                <a:cs typeface="+mn-cs"/>
              </a:rPr>
              <a:t>Such sources include an interpretation or re-examination of primary sources. Sometimes they seek to clarify or identify primary sources. Textbook, edited work, reviews of law and legislation, histories, biographies etc.</a:t>
            </a:r>
            <a:r>
              <a:rPr lang="en-US" sz="1200" b="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are secondary source. </a:t>
            </a:r>
          </a:p>
          <a:p>
            <a:pPr lvl="0"/>
            <a:r>
              <a:rPr lang="en-US" sz="1200" b="1" kern="1200" dirty="0">
                <a:solidFill>
                  <a:schemeClr val="tx1"/>
                </a:solidFill>
                <a:effectLst/>
                <a:latin typeface="+mn-lt"/>
                <a:ea typeface="+mn-ea"/>
                <a:cs typeface="+mn-cs"/>
              </a:rPr>
              <a:t>Tertiary: </a:t>
            </a:r>
            <a:r>
              <a:rPr lang="en-US" sz="1200" kern="1200" dirty="0">
                <a:solidFill>
                  <a:schemeClr val="tx1"/>
                </a:solidFill>
                <a:effectLst/>
                <a:latin typeface="+mn-lt"/>
                <a:ea typeface="+mn-ea"/>
                <a:cs typeface="+mn-cs"/>
              </a:rPr>
              <a:t>The main objective of this type of source is to list ideas or other facts, summarize or simply repaint it. Tertiary sources are not usually attributed with a specific author. Wikipedia, directories, guidebooks, manuals, handbooks etc. are known as tertiary sources. </a:t>
            </a:r>
          </a:p>
          <a:p>
            <a:endParaRPr lang="en-US" dirty="0"/>
          </a:p>
        </p:txBody>
      </p:sp>
      <p:sp>
        <p:nvSpPr>
          <p:cNvPr id="4" name="Slide Number Placeholder 3"/>
          <p:cNvSpPr>
            <a:spLocks noGrp="1"/>
          </p:cNvSpPr>
          <p:nvPr>
            <p:ph type="sldNum" sz="quarter" idx="5"/>
          </p:nvPr>
        </p:nvSpPr>
        <p:spPr/>
        <p:txBody>
          <a:bodyPr/>
          <a:lstStyle/>
          <a:p>
            <a:fld id="{4E771435-2F8F-4266-AA3D-F95429F5E2B7}" type="slidenum">
              <a:rPr lang="en-US" smtClean="0"/>
              <a:t>14</a:t>
            </a:fld>
            <a:endParaRPr lang="en-US" dirty="0"/>
          </a:p>
        </p:txBody>
      </p:sp>
    </p:spTree>
    <p:extLst>
      <p:ext uri="{BB962C8B-B14F-4D97-AF65-F5344CB8AC3E}">
        <p14:creationId xmlns:p14="http://schemas.microsoft.com/office/powerpoint/2010/main" val="21119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same source can include both primary and secondary content, so it is important to know the variances when this becomes a problem- </a:t>
            </a:r>
            <a:endParaRPr lang="en-US" dirty="0"/>
          </a:p>
        </p:txBody>
      </p:sp>
      <p:sp>
        <p:nvSpPr>
          <p:cNvPr id="4" name="Slide Number Placeholder 3"/>
          <p:cNvSpPr>
            <a:spLocks noGrp="1"/>
          </p:cNvSpPr>
          <p:nvPr>
            <p:ph type="sldNum" sz="quarter" idx="5"/>
          </p:nvPr>
        </p:nvSpPr>
        <p:spPr/>
        <p:txBody>
          <a:bodyPr/>
          <a:lstStyle/>
          <a:p>
            <a:fld id="{4E771435-2F8F-4266-AA3D-F95429F5E2B7}" type="slidenum">
              <a:rPr lang="en-US" smtClean="0"/>
              <a:t>15</a:t>
            </a:fld>
            <a:endParaRPr lang="en-US" dirty="0"/>
          </a:p>
        </p:txBody>
      </p:sp>
    </p:spTree>
    <p:extLst>
      <p:ext uri="{BB962C8B-B14F-4D97-AF65-F5344CB8AC3E}">
        <p14:creationId xmlns:p14="http://schemas.microsoft.com/office/powerpoint/2010/main" val="34326832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There are some criteria to use any source. These are- </a:t>
            </a:r>
          </a:p>
          <a:p>
            <a:pPr lvl="0"/>
            <a:r>
              <a:rPr lang="en-US" sz="1200" b="1" kern="1200" dirty="0">
                <a:solidFill>
                  <a:schemeClr val="tx1"/>
                </a:solidFill>
                <a:effectLst/>
                <a:latin typeface="+mn-lt"/>
                <a:ea typeface="+mn-ea"/>
                <a:cs typeface="+mn-cs"/>
              </a:rPr>
              <a:t>Credibility: </a:t>
            </a:r>
            <a:r>
              <a:rPr lang="en-US" sz="1200" kern="1200" dirty="0">
                <a:solidFill>
                  <a:schemeClr val="tx1"/>
                </a:solidFill>
                <a:effectLst/>
                <a:latin typeface="+mn-lt"/>
                <a:ea typeface="+mn-ea"/>
                <a:cs typeface="+mn-cs"/>
              </a:rPr>
              <a:t>It is important to know about the credibility of a source before using it. If the source is not authentic, it may be fake. So, the person should careful about the source to use. </a:t>
            </a:r>
          </a:p>
          <a:p>
            <a:pPr lvl="0"/>
            <a:r>
              <a:rPr lang="en-US" sz="1200" b="1" kern="1200" dirty="0">
                <a:solidFill>
                  <a:schemeClr val="tx1"/>
                </a:solidFill>
                <a:effectLst/>
                <a:latin typeface="+mn-lt"/>
                <a:ea typeface="+mn-ea"/>
                <a:cs typeface="+mn-cs"/>
              </a:rPr>
              <a:t>Intention: </a:t>
            </a:r>
            <a:r>
              <a:rPr lang="en-US" sz="1200" kern="1200" dirty="0">
                <a:solidFill>
                  <a:schemeClr val="tx1"/>
                </a:solidFill>
                <a:effectLst/>
                <a:latin typeface="+mn-lt"/>
                <a:ea typeface="+mn-ea"/>
                <a:cs typeface="+mn-cs"/>
              </a:rPr>
              <a:t>While using a source, it must be clear about the intention of the source. It must make sure whether the source is established to manipulate a group or not. These type of source should avoid using in any writing. </a:t>
            </a:r>
          </a:p>
          <a:p>
            <a:pPr lvl="0"/>
            <a:r>
              <a:rPr lang="en-US" sz="1200" b="1" kern="1200" dirty="0">
                <a:solidFill>
                  <a:schemeClr val="tx1"/>
                </a:solidFill>
                <a:effectLst/>
                <a:latin typeface="+mn-lt"/>
                <a:ea typeface="+mn-ea"/>
                <a:cs typeface="+mn-cs"/>
              </a:rPr>
              <a:t>Time period: </a:t>
            </a:r>
            <a:r>
              <a:rPr lang="en-US" sz="1200" kern="1200" dirty="0">
                <a:solidFill>
                  <a:schemeClr val="tx1"/>
                </a:solidFill>
                <a:effectLst/>
                <a:latin typeface="+mn-lt"/>
                <a:ea typeface="+mn-ea"/>
                <a:cs typeface="+mn-cs"/>
              </a:rPr>
              <a:t>While using any source, it should know about the day/time of the publishing. If the source is published long time ago, then the data may be change in that time period. It is important to use updated data in any writing. So, backdated data may hamper the writing of any report (Cynthia Kornegay, 2013).  </a:t>
            </a:r>
          </a:p>
          <a:p>
            <a:endParaRPr lang="en-US" dirty="0"/>
          </a:p>
        </p:txBody>
      </p:sp>
      <p:sp>
        <p:nvSpPr>
          <p:cNvPr id="4" name="Slide Number Placeholder 3"/>
          <p:cNvSpPr>
            <a:spLocks noGrp="1"/>
          </p:cNvSpPr>
          <p:nvPr>
            <p:ph type="sldNum" sz="quarter" idx="5"/>
          </p:nvPr>
        </p:nvSpPr>
        <p:spPr/>
        <p:txBody>
          <a:bodyPr/>
          <a:lstStyle/>
          <a:p>
            <a:fld id="{4E771435-2F8F-4266-AA3D-F95429F5E2B7}" type="slidenum">
              <a:rPr lang="en-US" smtClean="0"/>
              <a:t>16</a:t>
            </a:fld>
            <a:endParaRPr lang="en-US" dirty="0"/>
          </a:p>
        </p:txBody>
      </p:sp>
    </p:spTree>
    <p:extLst>
      <p:ext uri="{BB962C8B-B14F-4D97-AF65-F5344CB8AC3E}">
        <p14:creationId xmlns:p14="http://schemas.microsoft.com/office/powerpoint/2010/main" val="23075068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Show a competence in workplace data handling.  </a:t>
            </a:r>
            <a:endParaRPr lang="en-US"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data gradually became a major asset for </a:t>
            </a:r>
            <a:r>
              <a:rPr lang="en-GB" sz="1200" kern="1200" dirty="0">
                <a:solidFill>
                  <a:schemeClr val="tx1"/>
                </a:solidFill>
                <a:effectLst/>
                <a:latin typeface="+mn-lt"/>
                <a:ea typeface="+mn-ea"/>
                <a:cs typeface="+mn-cs"/>
              </a:rPr>
              <a:t>GlaxoSmithKline</a:t>
            </a:r>
            <a:r>
              <a:rPr lang="en-US" sz="1200" kern="1200" dirty="0">
                <a:solidFill>
                  <a:schemeClr val="tx1"/>
                </a:solidFill>
                <a:effectLst/>
                <a:latin typeface="+mn-lt"/>
                <a:ea typeface="+mn-ea"/>
                <a:cs typeface="+mn-cs"/>
              </a:rPr>
              <a:t> and can be analyzed appropriately and selected for use in the drug research and marketing sector, with many advantages. The analysis of the large amount of data available to the company is a high order. Dealing with these data can be divide into three types- data collection, data management and security of the data (Davidson, 1996). </a:t>
            </a:r>
          </a:p>
          <a:p>
            <a:endParaRPr lang="en-US" dirty="0"/>
          </a:p>
        </p:txBody>
      </p:sp>
      <p:sp>
        <p:nvSpPr>
          <p:cNvPr id="4" name="Slide Number Placeholder 3"/>
          <p:cNvSpPr>
            <a:spLocks noGrp="1"/>
          </p:cNvSpPr>
          <p:nvPr>
            <p:ph type="sldNum" sz="quarter" idx="5"/>
          </p:nvPr>
        </p:nvSpPr>
        <p:spPr/>
        <p:txBody>
          <a:bodyPr/>
          <a:lstStyle/>
          <a:p>
            <a:fld id="{4E771435-2F8F-4266-AA3D-F95429F5E2B7}" type="slidenum">
              <a:rPr lang="en-US" smtClean="0"/>
              <a:t>17</a:t>
            </a:fld>
            <a:endParaRPr lang="en-US" dirty="0"/>
          </a:p>
        </p:txBody>
      </p:sp>
    </p:spTree>
    <p:extLst>
      <p:ext uri="{BB962C8B-B14F-4D97-AF65-F5344CB8AC3E}">
        <p14:creationId xmlns:p14="http://schemas.microsoft.com/office/powerpoint/2010/main" val="1227414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Machine learning is basically a branch of artificial intelligence, which is aimed at analyzing data using systems and networks. The system will choose and gain knowledge from the data it reads by analyzing data. Machine learning is often referred as ‘big data’ as a mixture of a huge amount of data. Now </a:t>
            </a:r>
            <a:r>
              <a:rPr lang="en-GB" sz="1200" kern="1200" dirty="0">
                <a:solidFill>
                  <a:schemeClr val="tx1"/>
                </a:solidFill>
                <a:effectLst/>
                <a:latin typeface="+mn-lt"/>
                <a:ea typeface="+mn-ea"/>
                <a:cs typeface="+mn-cs"/>
              </a:rPr>
              <a:t>GlaxoSmithKline is using machine learning to manage and collect the huge data of their products and clients. Thus they are treating the patients with customized medicine that are more effective and has less side effects </a:t>
            </a:r>
            <a:r>
              <a:rPr lang="en-US" sz="1200" kern="1200" dirty="0">
                <a:solidFill>
                  <a:schemeClr val="tx1"/>
                </a:solidFill>
                <a:effectLst/>
                <a:latin typeface="+mn-lt"/>
                <a:ea typeface="+mn-ea"/>
                <a:cs typeface="+mn-cs"/>
              </a:rPr>
              <a:t>(inside BIGDATA, 2018)</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Though cloud computing has become a buzzword in every sector in market, </a:t>
            </a:r>
            <a:r>
              <a:rPr lang="en-GB" sz="1200" kern="1200" dirty="0">
                <a:solidFill>
                  <a:schemeClr val="tx1"/>
                </a:solidFill>
                <a:effectLst/>
                <a:latin typeface="+mn-lt"/>
                <a:ea typeface="+mn-ea"/>
                <a:cs typeface="+mn-cs"/>
              </a:rPr>
              <a:t>GlaxoSmithKline</a:t>
            </a:r>
            <a:r>
              <a:rPr lang="en-US" sz="1200" kern="1200" dirty="0">
                <a:solidFill>
                  <a:schemeClr val="tx1"/>
                </a:solidFill>
                <a:effectLst/>
                <a:latin typeface="+mn-lt"/>
                <a:ea typeface="+mn-ea"/>
                <a:cs typeface="+mn-cs"/>
              </a:rPr>
              <a:t> cannot use this technology yet. It has high risk to have huge sensitive data in cloud. So, they are avoiding this technology for now. Keeping these matters in mind, the authority of this company is investing to recruit cybersecurity professionals. </a:t>
            </a:r>
            <a:endParaRPr lang="en-US" dirty="0"/>
          </a:p>
        </p:txBody>
      </p:sp>
      <p:sp>
        <p:nvSpPr>
          <p:cNvPr id="4" name="Slide Number Placeholder 3"/>
          <p:cNvSpPr>
            <a:spLocks noGrp="1"/>
          </p:cNvSpPr>
          <p:nvPr>
            <p:ph type="sldNum" sz="quarter" idx="5"/>
          </p:nvPr>
        </p:nvSpPr>
        <p:spPr/>
        <p:txBody>
          <a:bodyPr/>
          <a:lstStyle/>
          <a:p>
            <a:fld id="{4E771435-2F8F-4266-AA3D-F95429F5E2B7}" type="slidenum">
              <a:rPr lang="en-US" smtClean="0"/>
              <a:t>18</a:t>
            </a:fld>
            <a:endParaRPr lang="en-US" dirty="0"/>
          </a:p>
        </p:txBody>
      </p:sp>
    </p:spTree>
    <p:extLst>
      <p:ext uri="{BB962C8B-B14F-4D97-AF65-F5344CB8AC3E}">
        <p14:creationId xmlns:p14="http://schemas.microsoft.com/office/powerpoint/2010/main" val="31439305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key arms of performance are technology and technical expertise. By embracing new technologies in the company, GlaxoSmithKline changes its market strategy and action. The technology enables them raise income and increased the company's costs. Just a few days, with a new system, the entire company modified the previous management structure. This study enhances students' understanding of how data is processed efficiently and how it is obtained. Also, how the digital technology has become a blessing in workplace is also clarified in this report .</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E771435-2F8F-4266-AA3D-F95429F5E2B7}" type="slidenum">
              <a:rPr lang="en-US" smtClean="0"/>
              <a:t>19</a:t>
            </a:fld>
            <a:endParaRPr lang="en-US" dirty="0"/>
          </a:p>
        </p:txBody>
      </p:sp>
    </p:spTree>
    <p:extLst>
      <p:ext uri="{BB962C8B-B14F-4D97-AF65-F5344CB8AC3E}">
        <p14:creationId xmlns:p14="http://schemas.microsoft.com/office/powerpoint/2010/main" val="40807246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771435-2F8F-4266-AA3D-F95429F5E2B7}" type="slidenum">
              <a:rPr lang="en-US" smtClean="0"/>
              <a:t>20</a:t>
            </a:fld>
            <a:endParaRPr lang="en-US" dirty="0"/>
          </a:p>
        </p:txBody>
      </p:sp>
    </p:spTree>
    <p:extLst>
      <p:ext uri="{BB962C8B-B14F-4D97-AF65-F5344CB8AC3E}">
        <p14:creationId xmlns:p14="http://schemas.microsoft.com/office/powerpoint/2010/main" val="11149291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EA0C0817-A112-4847-8014-A94B7D2A4EA3}" type="datetime1">
              <a:rPr lang="en-US" smtClean="0"/>
              <a:t>5/3/2020</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044480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5/3/2020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26048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5/3/2020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845023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5/3/2020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70053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5/3/2020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8317866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5/3/2020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38226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5/3/2020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136999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5/3/2020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483118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dirty="0"/>
              <a:t>Click icon to add picture</a:t>
            </a:r>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5/3/2020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20996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5/3/2020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33810134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5/3/2020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45224617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5/3/2020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6594799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5/3/2020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1333243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6FA2B21-3FCD-4721-B95C-427943F61125}" type="datetime1">
              <a:rPr lang="en-US" smtClean="0"/>
              <a:t>5/3/2020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5612212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6FA2B21-3FCD-4721-B95C-427943F61125}" type="datetime1">
              <a:rPr lang="en-US" smtClean="0"/>
              <a:t>5/3/2020</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474773288"/>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F6FA2B21-3FCD-4721-B95C-427943F61125}" type="datetime1">
              <a:rPr lang="en-US" smtClean="0"/>
              <a:t>5/3/2020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37519337"/>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F6FA2B21-3FCD-4721-B95C-427943F61125}" type="datetime1">
              <a:rPr lang="en-US" smtClean="0"/>
              <a:t>5/3/2020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15959105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F6FA2B21-3FCD-4721-B95C-427943F61125}" type="datetime1">
              <a:rPr lang="en-US" smtClean="0"/>
              <a:t>5/3/2020</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054158604"/>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0.xml.rels><?xml version="1.0" encoding="UTF-8" standalone="yes"?>
<Relationships xmlns="http://schemas.openxmlformats.org/package/2006/relationships"><Relationship Id="rId8" Type="http://schemas.openxmlformats.org/officeDocument/2006/relationships/hyperlink" Target="https://digital.hbs.edu/platform-rctom/submission/gsk-keep-it-simple/" TargetMode="External"/><Relationship Id="rId3" Type="http://schemas.openxmlformats.org/officeDocument/2006/relationships/hyperlink" Target="https://www.gsk.com/en-gb/responsibility/environment/carbon/less-is-more-with-advanced-technologies-in-manufacturing/" TargetMode="External"/><Relationship Id="rId7" Type="http://schemas.openxmlformats.org/officeDocument/2006/relationships/hyperlink" Target="https://www.justice.gov/opa/pr/glaxosmithkline-plead-guilty-and-pay-3-billion-resolve-fraud-allegations-and-failure-report"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libguides.princeton.edu/c.php?g=916311&amp;p=6603501" TargetMode="External"/><Relationship Id="rId5" Type="http://schemas.openxmlformats.org/officeDocument/2006/relationships/hyperlink" Target="http://www.pmlive.com/blogs/digital_intelligence/archive/2017/january/gsk_hopes_real-world_data_flu_app_will_go_viral_1184269" TargetMode="External"/><Relationship Id="rId4" Type="http://schemas.openxmlformats.org/officeDocument/2006/relationships/hyperlink" Target="https://insidebigdata.com/2018/11/23/big-data-critical-pharmaceutical-industry/" TargetMode="External"/><Relationship Id="rId9" Type="http://schemas.openxmlformats.org/officeDocument/2006/relationships/hyperlink" Target="https://www.forbes.com/global2000/list/#industry:Pharmaceuticals"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9814" y="3429000"/>
            <a:ext cx="10575698" cy="2656003"/>
          </a:xfrm>
        </p:spPr>
        <p:txBody>
          <a:bodyPr/>
          <a:lstStyle/>
          <a:p>
            <a:pPr algn="ctr" fontAlgn="t"/>
            <a:r>
              <a:rPr lang="en-US" sz="7200" dirty="0"/>
              <a:t>DIGITAL </a:t>
            </a:r>
            <a:r>
              <a:rPr lang="en-US" sz="7200" b="1" dirty="0"/>
              <a:t>SKILLS</a:t>
            </a:r>
            <a:br>
              <a:rPr lang="en-US" sz="7200" dirty="0"/>
            </a:br>
            <a:r>
              <a:rPr lang="en-US" sz="7200" dirty="0"/>
              <a:t> &amp; </a:t>
            </a:r>
            <a:br>
              <a:rPr lang="en-US" sz="7200" dirty="0"/>
            </a:br>
            <a:r>
              <a:rPr lang="en-US" sz="7200" dirty="0"/>
              <a:t>RESEARCH </a:t>
            </a:r>
            <a:r>
              <a:rPr lang="en-US" sz="7200" b="1" dirty="0"/>
              <a:t>METHODS</a:t>
            </a:r>
            <a:br>
              <a:rPr lang="en-US" sz="7200" dirty="0"/>
            </a:br>
            <a:endParaRPr lang="en-US" sz="7200" dirty="0"/>
          </a:p>
        </p:txBody>
      </p:sp>
    </p:spTree>
    <p:extLst>
      <p:ext uri="{BB962C8B-B14F-4D97-AF65-F5344CB8AC3E}">
        <p14:creationId xmlns:p14="http://schemas.microsoft.com/office/powerpoint/2010/main" val="3940068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1111806"/>
          </a:xfrm>
        </p:spPr>
        <p:txBody>
          <a:bodyPr/>
          <a:lstStyle/>
          <a:p>
            <a:pPr algn="ctr"/>
            <a:r>
              <a:rPr lang="en-GB" dirty="0"/>
              <a:t> </a:t>
            </a:r>
            <a:r>
              <a:rPr lang="en-GB" sz="4400" b="1" dirty="0"/>
              <a:t>(Group Presentation)</a:t>
            </a:r>
            <a:endParaRPr lang="en-GB" b="1" dirty="0"/>
          </a:p>
        </p:txBody>
      </p:sp>
      <p:graphicFrame>
        <p:nvGraphicFramePr>
          <p:cNvPr id="10" name="Table 10">
            <a:extLst>
              <a:ext uri="{FF2B5EF4-FFF2-40B4-BE49-F238E27FC236}">
                <a16:creationId xmlns:a16="http://schemas.microsoft.com/office/drawing/2014/main" id="{ED28D31C-39D1-4D0B-BB8C-BA263C31E110}"/>
              </a:ext>
            </a:extLst>
          </p:cNvPr>
          <p:cNvGraphicFramePr>
            <a:graphicFrameLocks noGrp="1"/>
          </p:cNvGraphicFramePr>
          <p:nvPr>
            <p:extLst>
              <p:ext uri="{D42A27DB-BD31-4B8C-83A1-F6EECF244321}">
                <p14:modId xmlns:p14="http://schemas.microsoft.com/office/powerpoint/2010/main" val="3831013194"/>
              </p:ext>
            </p:extLst>
          </p:nvPr>
        </p:nvGraphicFramePr>
        <p:xfrm>
          <a:off x="2018631" y="2764054"/>
          <a:ext cx="8154738" cy="2770470"/>
        </p:xfrm>
        <a:graphic>
          <a:graphicData uri="http://schemas.openxmlformats.org/drawingml/2006/table">
            <a:tbl>
              <a:tblPr firstRow="1" bandRow="1">
                <a:tableStyleId>{D03447BB-5D67-496B-8E87-E561075AD55C}</a:tableStyleId>
              </a:tblPr>
              <a:tblGrid>
                <a:gridCol w="4106779">
                  <a:extLst>
                    <a:ext uri="{9D8B030D-6E8A-4147-A177-3AD203B41FA5}">
                      <a16:colId xmlns:a16="http://schemas.microsoft.com/office/drawing/2014/main" val="4048812715"/>
                    </a:ext>
                  </a:extLst>
                </a:gridCol>
                <a:gridCol w="4047959">
                  <a:extLst>
                    <a:ext uri="{9D8B030D-6E8A-4147-A177-3AD203B41FA5}">
                      <a16:colId xmlns:a16="http://schemas.microsoft.com/office/drawing/2014/main" val="2007515352"/>
                    </a:ext>
                  </a:extLst>
                </a:gridCol>
              </a:tblGrid>
              <a:tr h="461745">
                <a:tc>
                  <a:txBody>
                    <a:bodyPr/>
                    <a:lstStyle/>
                    <a:p>
                      <a:pPr algn="ctr"/>
                      <a:r>
                        <a:rPr lang="en-US" dirty="0"/>
                        <a:t>Student Name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dirty="0"/>
                        <a:t>Student ID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41586226"/>
                  </a:ext>
                </a:extLst>
              </a:tr>
              <a:tr h="461745">
                <a:tc>
                  <a:txBody>
                    <a:bodyPr/>
                    <a:lstStyle/>
                    <a:p>
                      <a:r>
                        <a:rPr lang="en-GB" dirty="0"/>
                        <a:t>Courtney Miller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1916788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77197912"/>
                  </a:ext>
                </a:extLst>
              </a:tr>
              <a:tr h="461745">
                <a:tc>
                  <a:txBody>
                    <a:bodyPr/>
                    <a:lstStyle/>
                    <a:p>
                      <a:r>
                        <a:rPr lang="en-US" dirty="0"/>
                        <a:t>Chelsea Corrigan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1926773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6675434"/>
                  </a:ext>
                </a:extLst>
              </a:tr>
              <a:tr h="461745">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69679551"/>
                  </a:ext>
                </a:extLst>
              </a:tr>
              <a:tr h="461745">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5336645"/>
                  </a:ext>
                </a:extLst>
              </a:tr>
              <a:tr h="461745">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0132782"/>
                  </a:ext>
                </a:extLst>
              </a:tr>
            </a:tbl>
          </a:graphicData>
        </a:graphic>
      </p:graphicFrame>
    </p:spTree>
    <p:extLst>
      <p:ext uri="{BB962C8B-B14F-4D97-AF65-F5344CB8AC3E}">
        <p14:creationId xmlns:p14="http://schemas.microsoft.com/office/powerpoint/2010/main" val="1069674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020A6DE-9A8A-4B0E-8125-8CFFC4748DE7}"/>
              </a:ext>
            </a:extLst>
          </p:cNvPr>
          <p:cNvSpPr/>
          <p:nvPr/>
        </p:nvSpPr>
        <p:spPr>
          <a:xfrm>
            <a:off x="1429264" y="2163300"/>
            <a:ext cx="9495409" cy="4443076"/>
          </a:xfrm>
          <a:prstGeom prst="rect">
            <a:avLst/>
          </a:prstGeom>
        </p:spPr>
        <p:txBody>
          <a:bodyPr wrap="square">
            <a:spAutoFit/>
          </a:bodyPr>
          <a:lstStyle/>
          <a:p>
            <a:pPr marL="285750" indent="-285750" algn="just">
              <a:lnSpc>
                <a:spcPct val="150000"/>
              </a:lnSpc>
              <a:spcBef>
                <a:spcPts val="1200"/>
              </a:spcBef>
              <a:buFont typeface="Wingdings" panose="05000000000000000000" pitchFamily="2" charset="2"/>
              <a:buChar char="q"/>
            </a:pPr>
            <a:r>
              <a:rPr lang="en-US" b="1" kern="0" dirty="0">
                <a:latin typeface="Times New Roman" panose="02020603050405020304" pitchFamily="18" charset="0"/>
                <a:ea typeface="Times New Roman" panose="02020603050405020304" pitchFamily="18" charset="0"/>
                <a:cs typeface="Times New Roman" panose="02020603050405020304" pitchFamily="18" charset="0"/>
              </a:rPr>
              <a:t>Introduction</a:t>
            </a:r>
          </a:p>
          <a:p>
            <a:pPr marL="285750" indent="-285750" algn="just">
              <a:lnSpc>
                <a:spcPct val="150000"/>
              </a:lnSpc>
              <a:spcBef>
                <a:spcPts val="1200"/>
              </a:spcBef>
              <a:buFont typeface="Wingdings" panose="05000000000000000000" pitchFamily="2" charset="2"/>
              <a:buChar char="q"/>
            </a:pPr>
            <a:r>
              <a:rPr lang="en-GB" b="1" dirty="0">
                <a:latin typeface="Times New Roman" panose="02020603050405020304" pitchFamily="18" charset="0"/>
                <a:cs typeface="Times New Roman" panose="02020603050405020304" pitchFamily="18" charset="0"/>
              </a:rPr>
              <a:t>Background of the organisation:</a:t>
            </a:r>
          </a:p>
          <a:p>
            <a:pPr marL="285750" indent="-285750" algn="just">
              <a:lnSpc>
                <a:spcPct val="150000"/>
              </a:lnSpc>
              <a:spcBef>
                <a:spcPts val="1200"/>
              </a:spcBef>
              <a:buFont typeface="Wingdings" panose="05000000000000000000" pitchFamily="2" charset="2"/>
              <a:buChar char="q"/>
            </a:pPr>
            <a:r>
              <a:rPr lang="en-GB" b="1" dirty="0">
                <a:latin typeface="Times New Roman" panose="02020603050405020304" pitchFamily="18" charset="0"/>
                <a:cs typeface="Times New Roman" panose="02020603050405020304" pitchFamily="18" charset="0"/>
              </a:rPr>
              <a:t>The challenge(s) before the introduction of modern technology</a:t>
            </a:r>
          </a:p>
          <a:p>
            <a:pPr marL="285750" indent="-285750" algn="just">
              <a:lnSpc>
                <a:spcPct val="150000"/>
              </a:lnSpc>
              <a:spcBef>
                <a:spcPts val="1200"/>
              </a:spcBef>
              <a:buFont typeface="Wingdings" panose="05000000000000000000" pitchFamily="2" charset="2"/>
              <a:buChar char="q"/>
            </a:pPr>
            <a:r>
              <a:rPr lang="en-GB" b="1" dirty="0">
                <a:latin typeface="Times New Roman" panose="02020603050405020304" pitchFamily="18" charset="0"/>
                <a:cs typeface="Times New Roman" panose="02020603050405020304" pitchFamily="18" charset="0"/>
              </a:rPr>
              <a:t>Insights to the modern technology introduced</a:t>
            </a:r>
          </a:p>
          <a:p>
            <a:pPr marL="285750" indent="-285750" algn="just">
              <a:lnSpc>
                <a:spcPct val="150000"/>
              </a:lnSpc>
              <a:spcBef>
                <a:spcPts val="1200"/>
              </a:spcBef>
              <a:buFont typeface="Wingdings" panose="05000000000000000000" pitchFamily="2" charset="2"/>
              <a:buChar char="q"/>
            </a:pPr>
            <a:r>
              <a:rPr lang="en-GB" b="1" dirty="0">
                <a:latin typeface="Times New Roman" panose="02020603050405020304" pitchFamily="18" charset="0"/>
                <a:cs typeface="Times New Roman" panose="02020603050405020304" pitchFamily="18" charset="0"/>
              </a:rPr>
              <a:t>The impact of the technology introduced</a:t>
            </a:r>
            <a:endParaRPr lang="en-US" b="1" dirty="0">
              <a:latin typeface="Times New Roman" panose="02020603050405020304" pitchFamily="18" charset="0"/>
              <a:cs typeface="Times New Roman" panose="02020603050405020304" pitchFamily="18" charset="0"/>
            </a:endParaRPr>
          </a:p>
          <a:p>
            <a:pPr marL="285750" indent="-285750" algn="just">
              <a:lnSpc>
                <a:spcPct val="150000"/>
              </a:lnSpc>
              <a:spcBef>
                <a:spcPts val="1200"/>
              </a:spcBef>
              <a:buFont typeface="Wingdings" panose="05000000000000000000" pitchFamily="2" charset="2"/>
              <a:buChar char="q"/>
            </a:pPr>
            <a:r>
              <a:rPr lang="en-US" b="1" dirty="0">
                <a:latin typeface="Times New Roman" panose="02020603050405020304" pitchFamily="18" charset="0"/>
                <a:cs typeface="Times New Roman" panose="02020603050405020304" pitchFamily="18" charset="0"/>
              </a:rPr>
              <a:t>Identify and effectively evaluate a range of information sources. </a:t>
            </a:r>
          </a:p>
          <a:p>
            <a:pPr marL="285750" indent="-285750" algn="just">
              <a:lnSpc>
                <a:spcPct val="150000"/>
              </a:lnSpc>
              <a:spcBef>
                <a:spcPts val="1200"/>
              </a:spcBef>
              <a:buFont typeface="Wingdings" panose="05000000000000000000" pitchFamily="2" charset="2"/>
              <a:buChar char="q"/>
            </a:pPr>
            <a:r>
              <a:rPr lang="en-GB" b="1" dirty="0">
                <a:latin typeface="Times New Roman" panose="02020603050405020304" pitchFamily="18" charset="0"/>
                <a:cs typeface="Times New Roman" panose="02020603050405020304" pitchFamily="18" charset="0"/>
              </a:rPr>
              <a:t>Show a competence in workplace data handling.  </a:t>
            </a:r>
            <a:endParaRPr lang="en-US" b="1" dirty="0">
              <a:latin typeface="Times New Roman" panose="02020603050405020304" pitchFamily="18" charset="0"/>
              <a:cs typeface="Times New Roman" panose="02020603050405020304" pitchFamily="18" charset="0"/>
            </a:endParaRPr>
          </a:p>
          <a:p>
            <a:pPr marL="285750" indent="-285750" algn="just">
              <a:lnSpc>
                <a:spcPct val="150000"/>
              </a:lnSpc>
              <a:spcBef>
                <a:spcPts val="1200"/>
              </a:spcBef>
              <a:buFont typeface="Wingdings" panose="05000000000000000000" pitchFamily="2" charset="2"/>
              <a:buChar char="q"/>
            </a:pPr>
            <a:r>
              <a:rPr lang="en-US" b="1" dirty="0">
                <a:latin typeface="Times New Roman" panose="02020603050405020304" pitchFamily="18" charset="0"/>
                <a:cs typeface="Times New Roman" panose="02020603050405020304" pitchFamily="18" charset="0"/>
              </a:rPr>
              <a:t>Conclusion</a:t>
            </a:r>
            <a:endParaRPr lang="en-US" b="1" kern="0" dirty="0">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2" name="TextBox 1"/>
          <p:cNvSpPr txBox="1"/>
          <p:nvPr/>
        </p:nvSpPr>
        <p:spPr>
          <a:xfrm>
            <a:off x="1429264" y="772510"/>
            <a:ext cx="9495409"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Topic to be covered……..</a:t>
            </a:r>
          </a:p>
        </p:txBody>
      </p:sp>
      <p:sp>
        <p:nvSpPr>
          <p:cNvPr id="3" name="Oval 2">
            <a:extLst>
              <a:ext uri="{FF2B5EF4-FFF2-40B4-BE49-F238E27FC236}">
                <a16:creationId xmlns:a16="http://schemas.microsoft.com/office/drawing/2014/main" id="{8DE54748-DCB9-453C-80A8-618E620FFBE1}"/>
              </a:ext>
            </a:extLst>
          </p:cNvPr>
          <p:cNvSpPr/>
          <p:nvPr/>
        </p:nvSpPr>
        <p:spPr>
          <a:xfrm>
            <a:off x="8382000" y="2417002"/>
            <a:ext cx="3625516" cy="4189374"/>
          </a:xfrm>
          <a:prstGeom prst="ellipse">
            <a:avLst/>
          </a:prstGeom>
          <a:solidFill>
            <a:srgbClr val="B311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922E4F0A-E0AA-41CC-9D5B-0D86E492D7CA}"/>
              </a:ext>
            </a:extLst>
          </p:cNvPr>
          <p:cNvSpPr/>
          <p:nvPr/>
        </p:nvSpPr>
        <p:spPr>
          <a:xfrm>
            <a:off x="9809747" y="2163300"/>
            <a:ext cx="770021" cy="46947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97FB0187-5707-45B4-81CA-1C5FBF458906}"/>
              </a:ext>
            </a:extLst>
          </p:cNvPr>
          <p:cNvSpPr/>
          <p:nvPr/>
        </p:nvSpPr>
        <p:spPr>
          <a:xfrm rot="5400000">
            <a:off x="9827198" y="2530860"/>
            <a:ext cx="770021" cy="39595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61860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8A7CD3FB-6885-4099-A4F8-3103EFA10F6F}"/>
              </a:ext>
            </a:extLst>
          </p:cNvPr>
          <p:cNvGraphicFramePr/>
          <p:nvPr>
            <p:extLst>
              <p:ext uri="{D42A27DB-BD31-4B8C-83A1-F6EECF244321}">
                <p14:modId xmlns:p14="http://schemas.microsoft.com/office/powerpoint/2010/main" val="3454403426"/>
              </p:ext>
            </p:extLst>
          </p:nvPr>
        </p:nvGraphicFramePr>
        <p:xfrm>
          <a:off x="1066800" y="642594"/>
          <a:ext cx="10058400" cy="8996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Content Placeholder 2">
            <a:extLst>
              <a:ext uri="{FF2B5EF4-FFF2-40B4-BE49-F238E27FC236}">
                <a16:creationId xmlns:a16="http://schemas.microsoft.com/office/drawing/2014/main" id="{B3ECE4EF-B4B8-41DC-8C60-8D91D29DF792}"/>
              </a:ext>
            </a:extLst>
          </p:cNvPr>
          <p:cNvSpPr>
            <a:spLocks noGrp="1"/>
          </p:cNvSpPr>
          <p:nvPr>
            <p:ph idx="1"/>
          </p:nvPr>
        </p:nvSpPr>
        <p:spPr>
          <a:xfrm>
            <a:off x="536028" y="2603500"/>
            <a:ext cx="10988565" cy="3416300"/>
          </a:xfrm>
        </p:spPr>
        <p:txBody>
          <a:bodyPr>
            <a:normAutofit/>
          </a:bodyPr>
          <a:lstStyle/>
          <a:p>
            <a:pPr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Technology is the application of science, engineering and industrial organization to create a human-build world (Rhodes, 2000). </a:t>
            </a:r>
          </a:p>
          <a:p>
            <a:pPr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Workplace technology is the sector of the technology that is need in workplace to make the tasks done in more organized or easy way. </a:t>
            </a:r>
          </a:p>
          <a:p>
            <a:pPr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‘Technology’ in workplace shapes and defines our working lives (Miller, 2012).</a:t>
            </a:r>
          </a:p>
          <a:p>
            <a:pPr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 This report will discuss the digital skills and research methods in working place.</a:t>
            </a:r>
          </a:p>
        </p:txBody>
      </p:sp>
      <p:sp>
        <p:nvSpPr>
          <p:cNvPr id="2" name="TextBox 1"/>
          <p:cNvSpPr txBox="1"/>
          <p:nvPr/>
        </p:nvSpPr>
        <p:spPr>
          <a:xfrm>
            <a:off x="1066800" y="895866"/>
            <a:ext cx="6006662" cy="646331"/>
          </a:xfrm>
          <a:prstGeom prst="rect">
            <a:avLst/>
          </a:prstGeom>
          <a:noFill/>
        </p:spPr>
        <p:txBody>
          <a:bodyPr wrap="square" rtlCol="0">
            <a:spAutoFit/>
          </a:bodyPr>
          <a:lstStyle/>
          <a:p>
            <a:r>
              <a:rPr lang="en-US" sz="3600" b="1" dirty="0">
                <a:solidFill>
                  <a:schemeClr val="bg1"/>
                </a:solidFill>
                <a:latin typeface="Times New Roman" panose="02020603050405020304" pitchFamily="18" charset="0"/>
                <a:cs typeface="Times New Roman" panose="02020603050405020304" pitchFamily="18" charset="0"/>
              </a:rPr>
              <a:t>Introduction</a:t>
            </a:r>
          </a:p>
        </p:txBody>
      </p:sp>
      <p:sp>
        <p:nvSpPr>
          <p:cNvPr id="5" name="Rectangle: Rounded Corners 4">
            <a:extLst>
              <a:ext uri="{FF2B5EF4-FFF2-40B4-BE49-F238E27FC236}">
                <a16:creationId xmlns:a16="http://schemas.microsoft.com/office/drawing/2014/main" id="{C108B6C7-4C1C-40D0-B713-625A956D5526}"/>
              </a:ext>
            </a:extLst>
          </p:cNvPr>
          <p:cNvSpPr/>
          <p:nvPr/>
        </p:nvSpPr>
        <p:spPr>
          <a:xfrm>
            <a:off x="0" y="6120063"/>
            <a:ext cx="12192000" cy="834190"/>
          </a:xfrm>
          <a:prstGeom prst="roundRect">
            <a:avLst/>
          </a:prstGeom>
          <a:solidFill>
            <a:srgbClr val="382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Connector 6">
            <a:extLst>
              <a:ext uri="{FF2B5EF4-FFF2-40B4-BE49-F238E27FC236}">
                <a16:creationId xmlns:a16="http://schemas.microsoft.com/office/drawing/2014/main" id="{196437E2-D1E6-4DD7-9D69-A1FAA7395539}"/>
              </a:ext>
            </a:extLst>
          </p:cNvPr>
          <p:cNvCxnSpPr/>
          <p:nvPr/>
        </p:nvCxnSpPr>
        <p:spPr>
          <a:xfrm>
            <a:off x="11839074" y="2791326"/>
            <a:ext cx="0" cy="3015916"/>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1878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6028" y="2900854"/>
            <a:ext cx="11240813" cy="3563007"/>
          </a:xfrm>
        </p:spPr>
        <p:txBody>
          <a:bodyPr>
            <a:normAutofit/>
          </a:bodyPr>
          <a:lstStyle/>
          <a:p>
            <a:r>
              <a:rPr lang="en-US" dirty="0"/>
              <a:t>GlaxoSmithKline plc (GSK) is a British multinational pharmaceutical company.</a:t>
            </a:r>
          </a:p>
          <a:p>
            <a:r>
              <a:rPr lang="en-US" dirty="0"/>
              <a:t> It is world’s sixth largest pharmaceutical company (Forbes, 2019).</a:t>
            </a:r>
          </a:p>
          <a:p>
            <a:r>
              <a:rPr lang="en-US" dirty="0"/>
              <a:t> It was created in 2000 by the merger of SmithKline and Glaxo Wellcome Beecham. </a:t>
            </a:r>
          </a:p>
          <a:p>
            <a:r>
              <a:rPr lang="en-US" dirty="0"/>
              <a:t>The headquarter of the company is situated at Brenfort in United Kingdom.</a:t>
            </a:r>
          </a:p>
          <a:p>
            <a:r>
              <a:rPr lang="en-US" dirty="0"/>
              <a:t> With almost 99,437 staffs this company is serving across the world by manufacturing the pharmaceuticals, vaccines and providing the healthcare of people (gsk, 2019)</a:t>
            </a:r>
          </a:p>
        </p:txBody>
      </p:sp>
      <p:sp>
        <p:nvSpPr>
          <p:cNvPr id="7" name="TextBox 6"/>
          <p:cNvSpPr txBox="1"/>
          <p:nvPr/>
        </p:nvSpPr>
        <p:spPr>
          <a:xfrm>
            <a:off x="914401" y="819807"/>
            <a:ext cx="8276896" cy="1754326"/>
          </a:xfrm>
          <a:prstGeom prst="rect">
            <a:avLst/>
          </a:prstGeom>
          <a:noFill/>
        </p:spPr>
        <p:txBody>
          <a:bodyPr wrap="square" rtlCol="0">
            <a:spAutoFit/>
          </a:bodyPr>
          <a:lstStyle/>
          <a:p>
            <a:r>
              <a:rPr lang="en-GB" sz="3600" b="1" dirty="0">
                <a:solidFill>
                  <a:schemeClr val="bg1"/>
                </a:solidFill>
                <a:latin typeface="Times New Roman" panose="02020603050405020304" pitchFamily="18" charset="0"/>
                <a:ea typeface="Tahoma" panose="020B0604030504040204" pitchFamily="34" charset="0"/>
                <a:cs typeface="Times New Roman" panose="02020603050405020304" pitchFamily="18" charset="0"/>
              </a:rPr>
              <a:t>Background of the organization</a:t>
            </a:r>
            <a:br>
              <a:rPr lang="en-US" sz="3600" b="1" dirty="0">
                <a:solidFill>
                  <a:schemeClr val="bg1"/>
                </a:solidFill>
                <a:latin typeface="Times New Roman" panose="02020603050405020304" pitchFamily="18" charset="0"/>
                <a:ea typeface="Tahoma" panose="020B0604030504040204" pitchFamily="34" charset="0"/>
                <a:cs typeface="Times New Roman" panose="02020603050405020304" pitchFamily="18" charset="0"/>
              </a:rPr>
            </a:br>
            <a:br>
              <a:rPr lang="en-US" sz="3600" dirty="0">
                <a:solidFill>
                  <a:schemeClr val="bg1"/>
                </a:solidFill>
                <a:latin typeface="Times New Roman" panose="02020603050405020304" pitchFamily="18" charset="0"/>
                <a:cs typeface="Times New Roman" panose="02020603050405020304" pitchFamily="18" charset="0"/>
              </a:rPr>
            </a:br>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4" name="Rectangle: Rounded Corners 3">
            <a:extLst>
              <a:ext uri="{FF2B5EF4-FFF2-40B4-BE49-F238E27FC236}">
                <a16:creationId xmlns:a16="http://schemas.microsoft.com/office/drawing/2014/main" id="{F2BA663D-D7D3-41AF-AD7A-C7515A1861E6}"/>
              </a:ext>
            </a:extLst>
          </p:cNvPr>
          <p:cNvSpPr/>
          <p:nvPr/>
        </p:nvSpPr>
        <p:spPr>
          <a:xfrm>
            <a:off x="0" y="6120063"/>
            <a:ext cx="12192000" cy="834190"/>
          </a:xfrm>
          <a:prstGeom prst="roundRect">
            <a:avLst/>
          </a:prstGeom>
          <a:solidFill>
            <a:srgbClr val="382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 name="Straight Connector 4">
            <a:extLst>
              <a:ext uri="{FF2B5EF4-FFF2-40B4-BE49-F238E27FC236}">
                <a16:creationId xmlns:a16="http://schemas.microsoft.com/office/drawing/2014/main" id="{0BC4B0D9-BCF7-48C8-BE87-EE0DF7AF9A3A}"/>
              </a:ext>
            </a:extLst>
          </p:cNvPr>
          <p:cNvCxnSpPr/>
          <p:nvPr/>
        </p:nvCxnSpPr>
        <p:spPr>
          <a:xfrm>
            <a:off x="11839074" y="2791326"/>
            <a:ext cx="0" cy="3015916"/>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7369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1592316"/>
            <a:ext cx="8761413" cy="88315"/>
          </a:xfrm>
        </p:spPr>
        <p:txBody>
          <a:bodyPr/>
          <a:lstStyle/>
          <a:p>
            <a:pPr lvl="0"/>
            <a:r>
              <a:rPr lang="en-GB" b="1" dirty="0">
                <a:solidFill>
                  <a:schemeClr val="bg1"/>
                </a:solidFill>
                <a:latin typeface="Times New Roman" panose="02020603050405020304" pitchFamily="18" charset="0"/>
                <a:cs typeface="Times New Roman" panose="02020603050405020304" pitchFamily="18" charset="0"/>
              </a:rPr>
              <a:t>Background of the organization</a:t>
            </a:r>
            <a:br>
              <a:rPr lang="en-US" b="1" dirty="0">
                <a:solidFill>
                  <a:schemeClr val="bg1"/>
                </a:solidFill>
                <a:latin typeface="Times New Roman" panose="02020603050405020304" pitchFamily="18" charset="0"/>
                <a:cs typeface="Times New Roman" panose="02020603050405020304" pitchFamily="18" charset="0"/>
              </a:rPr>
            </a:br>
            <a:br>
              <a:rPr lang="en-US" dirty="0">
                <a:solidFill>
                  <a:schemeClr val="bg1"/>
                </a:solidFill>
                <a:latin typeface="Times New Roman" panose="02020603050405020304" pitchFamily="18" charset="0"/>
                <a:cs typeface="Times New Roman" panose="02020603050405020304" pitchFamily="18" charset="0"/>
              </a:rPr>
            </a:br>
            <a:endParaRPr lang="en-US"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312610" y="3171058"/>
            <a:ext cx="8825659" cy="3416300"/>
          </a:xfrm>
        </p:spPr>
        <p:txBody>
          <a:bodyPr/>
          <a:lstStyle/>
          <a:p>
            <a:r>
              <a:rPr lang="en-US" dirty="0"/>
              <a:t>This company has produced first malaria vaccine RTS, S.</a:t>
            </a:r>
          </a:p>
          <a:p>
            <a:r>
              <a:rPr lang="en-US" dirty="0"/>
              <a:t> In 2012, the GSK faces charges to drug marketing for unauthorized usage, lack of disclosure security statistics, and bribes to physicians in the USA and agreed to pay a penalty of 3 billion dollars (£1,9 billion). It became the the biggest health care scam ever and was the biggest pharmaceutical industry pay-out (The United States Department of Justice, 2012). </a:t>
            </a:r>
          </a:p>
          <a:p>
            <a:endParaRPr lang="en-US" dirty="0"/>
          </a:p>
        </p:txBody>
      </p:sp>
      <p:sp>
        <p:nvSpPr>
          <p:cNvPr id="4" name="Rectangle: Rounded Corners 3">
            <a:extLst>
              <a:ext uri="{FF2B5EF4-FFF2-40B4-BE49-F238E27FC236}">
                <a16:creationId xmlns:a16="http://schemas.microsoft.com/office/drawing/2014/main" id="{3A146283-F27A-4BE9-A09F-A3C5D6BC1098}"/>
              </a:ext>
            </a:extLst>
          </p:cNvPr>
          <p:cNvSpPr/>
          <p:nvPr/>
        </p:nvSpPr>
        <p:spPr>
          <a:xfrm>
            <a:off x="0" y="6120063"/>
            <a:ext cx="12192000" cy="834190"/>
          </a:xfrm>
          <a:prstGeom prst="roundRect">
            <a:avLst/>
          </a:prstGeom>
          <a:solidFill>
            <a:srgbClr val="382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 name="Straight Connector 4">
            <a:extLst>
              <a:ext uri="{FF2B5EF4-FFF2-40B4-BE49-F238E27FC236}">
                <a16:creationId xmlns:a16="http://schemas.microsoft.com/office/drawing/2014/main" id="{49E1B257-EB1F-4470-9B72-B81C35EAAFD4}"/>
              </a:ext>
            </a:extLst>
          </p:cNvPr>
          <p:cNvCxnSpPr/>
          <p:nvPr/>
        </p:nvCxnSpPr>
        <p:spPr>
          <a:xfrm>
            <a:off x="11839074" y="2711116"/>
            <a:ext cx="0" cy="3015916"/>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6203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92772" y="670749"/>
            <a:ext cx="8292661" cy="1200329"/>
          </a:xfrm>
          <a:prstGeom prst="rect">
            <a:avLst/>
          </a:prstGeom>
          <a:noFill/>
        </p:spPr>
        <p:txBody>
          <a:bodyPr wrap="square" rtlCol="0">
            <a:spAutoFit/>
          </a:bodyPr>
          <a:lstStyle/>
          <a:p>
            <a:pPr algn="ctr"/>
            <a:r>
              <a:rPr lang="en-US" sz="3600" dirty="0">
                <a:solidFill>
                  <a:schemeClr val="bg1"/>
                </a:solidFill>
                <a:latin typeface="Times New Roman" panose="02020603050405020304" pitchFamily="18" charset="0"/>
                <a:cs typeface="Times New Roman" panose="02020603050405020304" pitchFamily="18" charset="0"/>
              </a:rPr>
              <a:t>The challenge(s) before the introduction of modern technology </a:t>
            </a:r>
          </a:p>
        </p:txBody>
      </p:sp>
      <p:sp>
        <p:nvSpPr>
          <p:cNvPr id="6" name="Content Placeholder 5"/>
          <p:cNvSpPr>
            <a:spLocks noGrp="1"/>
          </p:cNvSpPr>
          <p:nvPr>
            <p:ph idx="1"/>
          </p:nvPr>
        </p:nvSpPr>
        <p:spPr>
          <a:xfrm>
            <a:off x="1154953" y="2603500"/>
            <a:ext cx="10322343" cy="3734238"/>
          </a:xfrm>
        </p:spPr>
        <p:txBody>
          <a:bodyPr>
            <a:normAutofit fontScale="92500" lnSpcReduction="10000"/>
          </a:bodyPr>
          <a:lstStyle/>
          <a:p>
            <a:r>
              <a:rPr lang="en-US" b="1" dirty="0"/>
              <a:t>Lack of information: </a:t>
            </a:r>
            <a:r>
              <a:rPr lang="en-US" dirty="0"/>
              <a:t>As the time while they started their journey, the internet was not so available like today. So, it was not easy to get all the information as now. Gathering the proper information is hard for GlaxoSmithKline that time. It slows down their research works sometimes.  </a:t>
            </a:r>
          </a:p>
          <a:p>
            <a:r>
              <a:rPr lang="en-US" b="1" dirty="0"/>
              <a:t>Weak communication: </a:t>
            </a:r>
            <a:r>
              <a:rPr lang="en-US" dirty="0"/>
              <a:t>At past, the communication was dependent mostly on letter, telegram or applications. The process took long term and not efficient. So, tasks of GlaxoSmithKline delayed due to weak communication system. </a:t>
            </a:r>
          </a:p>
          <a:p>
            <a:r>
              <a:rPr lang="en-US" b="1" dirty="0"/>
              <a:t>Unorganized management: </a:t>
            </a:r>
            <a:r>
              <a:rPr lang="en-US" dirty="0"/>
              <a:t>In the year of 2000, the tools are not advanced in the factory of GlaxoSmithKline. The production, manufacturing and even distribution system had no organized management. The staff had to suffer for maintaining all tasks. </a:t>
            </a:r>
          </a:p>
          <a:p>
            <a:r>
              <a:rPr lang="en-US" b="1" dirty="0"/>
              <a:t>Recruitment problem: </a:t>
            </a:r>
            <a:r>
              <a:rPr lang="en-US" dirty="0"/>
              <a:t>Without technology the task of human resource management become tough. Sometimes GlaxoSmithKline failed to find out the right employee as the lacking of technology and advanced tools. </a:t>
            </a:r>
          </a:p>
          <a:p>
            <a:endParaRPr lang="en-US" dirty="0"/>
          </a:p>
          <a:p>
            <a:endParaRPr lang="en-US" dirty="0"/>
          </a:p>
        </p:txBody>
      </p:sp>
      <p:cxnSp>
        <p:nvCxnSpPr>
          <p:cNvPr id="4" name="Straight Connector 3">
            <a:extLst>
              <a:ext uri="{FF2B5EF4-FFF2-40B4-BE49-F238E27FC236}">
                <a16:creationId xmlns:a16="http://schemas.microsoft.com/office/drawing/2014/main" id="{95889345-297F-4FDE-B0DC-D1B163339886}"/>
              </a:ext>
            </a:extLst>
          </p:cNvPr>
          <p:cNvCxnSpPr/>
          <p:nvPr/>
        </p:nvCxnSpPr>
        <p:spPr>
          <a:xfrm>
            <a:off x="11839074" y="2791326"/>
            <a:ext cx="0" cy="3015916"/>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2809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9603" y="1131323"/>
            <a:ext cx="8761413" cy="706964"/>
          </a:xfrm>
        </p:spPr>
        <p:txBody>
          <a:bodyPr/>
          <a:lstStyle/>
          <a:p>
            <a:pPr algn="ctr"/>
            <a:r>
              <a:rPr lang="en-US" dirty="0">
                <a:solidFill>
                  <a:schemeClr val="bg1"/>
                </a:solidFill>
                <a:latin typeface="Times New Roman" panose="02020603050405020304" pitchFamily="18" charset="0"/>
                <a:cs typeface="Times New Roman" panose="02020603050405020304" pitchFamily="18" charset="0"/>
              </a:rPr>
              <a:t>The challenge(s) before the introduction of modern technology </a:t>
            </a:r>
            <a:br>
              <a:rPr lang="en-US" dirty="0">
                <a:solidFill>
                  <a:schemeClr val="bg1"/>
                </a:solidFill>
                <a:latin typeface="Times New Roman" panose="02020603050405020304" pitchFamily="18" charset="0"/>
                <a:cs typeface="Times New Roman" panose="02020603050405020304" pitchFamily="18" charset="0"/>
              </a:rPr>
            </a:br>
            <a:endParaRPr lang="en-US" dirty="0">
              <a:solidFill>
                <a:schemeClr val="bg1"/>
              </a:solidFill>
            </a:endParaRPr>
          </a:p>
        </p:txBody>
      </p:sp>
      <p:sp>
        <p:nvSpPr>
          <p:cNvPr id="3" name="Content Placeholder 2"/>
          <p:cNvSpPr>
            <a:spLocks noGrp="1"/>
          </p:cNvSpPr>
          <p:nvPr>
            <p:ph idx="1"/>
          </p:nvPr>
        </p:nvSpPr>
        <p:spPr>
          <a:xfrm>
            <a:off x="772510" y="2601311"/>
            <a:ext cx="10515600" cy="3499944"/>
          </a:xfrm>
        </p:spPr>
        <p:txBody>
          <a:bodyPr>
            <a:normAutofit lnSpcReduction="10000"/>
          </a:bodyPr>
          <a:lstStyle/>
          <a:p>
            <a:r>
              <a:rPr lang="en-US" b="1" dirty="0"/>
              <a:t>Unable to get the feedback properly: </a:t>
            </a:r>
            <a:r>
              <a:rPr lang="en-US" dirty="0"/>
              <a:t>It was hard to get the feedback of any new medicine or vaccine from the customers without technology. For example- when a new medicine launches from GlaxoSmithKline, some people may have bad reactions using it. To work with these problem, the company has to reach the users which was very difficult without the technology and advanced tools (Gad, 2014).    </a:t>
            </a:r>
          </a:p>
          <a:p>
            <a:r>
              <a:rPr lang="en-US" b="1" dirty="0"/>
              <a:t>Weak production system: </a:t>
            </a:r>
            <a:r>
              <a:rPr lang="en-US" dirty="0"/>
              <a:t>Previously the tools and technologies were not available in production for GlaxoSmithKline. Mostly the production system was done by staff. There were more chances of dismal in production. The packaging and manufacturing is not easy as now. </a:t>
            </a:r>
          </a:p>
          <a:p>
            <a:r>
              <a:rPr lang="en-US" b="1" dirty="0"/>
              <a:t>Poor surveillance: </a:t>
            </a:r>
            <a:r>
              <a:rPr lang="en-US" dirty="0"/>
              <a:t>Absent the surveillance component and unit equipment and instruments led to problems and hazards in the warehouse. Technological failure and implementation were historically the key obstacle to the organization and factory.</a:t>
            </a:r>
          </a:p>
          <a:p>
            <a:endParaRPr lang="en-US" dirty="0"/>
          </a:p>
        </p:txBody>
      </p:sp>
      <p:sp>
        <p:nvSpPr>
          <p:cNvPr id="4" name="Rectangle: Rounded Corners 3">
            <a:extLst>
              <a:ext uri="{FF2B5EF4-FFF2-40B4-BE49-F238E27FC236}">
                <a16:creationId xmlns:a16="http://schemas.microsoft.com/office/drawing/2014/main" id="{F22BFF28-CD33-4F56-947B-22D6F0C3BB79}"/>
              </a:ext>
            </a:extLst>
          </p:cNvPr>
          <p:cNvSpPr/>
          <p:nvPr/>
        </p:nvSpPr>
        <p:spPr>
          <a:xfrm>
            <a:off x="0" y="6120063"/>
            <a:ext cx="12192000" cy="834190"/>
          </a:xfrm>
          <a:prstGeom prst="roundRect">
            <a:avLst/>
          </a:prstGeom>
          <a:solidFill>
            <a:srgbClr val="382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 name="Straight Connector 4">
            <a:extLst>
              <a:ext uri="{FF2B5EF4-FFF2-40B4-BE49-F238E27FC236}">
                <a16:creationId xmlns:a16="http://schemas.microsoft.com/office/drawing/2014/main" id="{6C120449-0C0B-40B6-A145-BB95DFA8ECE3}"/>
              </a:ext>
            </a:extLst>
          </p:cNvPr>
          <p:cNvCxnSpPr/>
          <p:nvPr/>
        </p:nvCxnSpPr>
        <p:spPr>
          <a:xfrm>
            <a:off x="11839074" y="2791326"/>
            <a:ext cx="0" cy="3015916"/>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2326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24BB697A-26B1-41C6-9CE9-28B1CA45F366}"/>
              </a:ext>
            </a:extLst>
          </p:cNvPr>
          <p:cNvGraphicFramePr>
            <a:graphicFrameLocks noGrp="1"/>
          </p:cNvGraphicFramePr>
          <p:nvPr>
            <p:ph idx="1"/>
            <p:extLst>
              <p:ext uri="{D42A27DB-BD31-4B8C-83A1-F6EECF244321}">
                <p14:modId xmlns:p14="http://schemas.microsoft.com/office/powerpoint/2010/main" val="2201010571"/>
              </p:ext>
            </p:extLst>
          </p:nvPr>
        </p:nvGraphicFramePr>
        <p:xfrm>
          <a:off x="1802086" y="2367018"/>
          <a:ext cx="9864397" cy="3734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p:cNvSpPr txBox="1"/>
          <p:nvPr/>
        </p:nvSpPr>
        <p:spPr>
          <a:xfrm>
            <a:off x="1155700" y="914399"/>
            <a:ext cx="8824913" cy="646331"/>
          </a:xfrm>
          <a:prstGeom prst="rect">
            <a:avLst/>
          </a:prstGeom>
          <a:noFill/>
        </p:spPr>
        <p:txBody>
          <a:bodyPr wrap="square" rtlCol="0">
            <a:spAutoFit/>
          </a:bodyPr>
          <a:lstStyle/>
          <a:p>
            <a:r>
              <a:rPr lang="en-US" sz="3600" dirty="0">
                <a:solidFill>
                  <a:schemeClr val="bg1"/>
                </a:solidFill>
                <a:latin typeface="Times New Roman" panose="02020603050405020304" pitchFamily="18" charset="0"/>
                <a:cs typeface="Times New Roman" panose="02020603050405020304" pitchFamily="18" charset="0"/>
              </a:rPr>
              <a:t>Insights to the modern technology introduced</a:t>
            </a:r>
          </a:p>
        </p:txBody>
      </p:sp>
      <p:sp>
        <p:nvSpPr>
          <p:cNvPr id="4" name="Rectangle: Rounded Corners 3">
            <a:extLst>
              <a:ext uri="{FF2B5EF4-FFF2-40B4-BE49-F238E27FC236}">
                <a16:creationId xmlns:a16="http://schemas.microsoft.com/office/drawing/2014/main" id="{92817D07-00E7-4F7E-AA33-40EB02B9D4B9}"/>
              </a:ext>
            </a:extLst>
          </p:cNvPr>
          <p:cNvSpPr/>
          <p:nvPr/>
        </p:nvSpPr>
        <p:spPr>
          <a:xfrm>
            <a:off x="0" y="6120063"/>
            <a:ext cx="12192000" cy="834190"/>
          </a:xfrm>
          <a:prstGeom prst="roundRect">
            <a:avLst/>
          </a:prstGeom>
          <a:solidFill>
            <a:srgbClr val="382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29191CF3-7381-49CF-BCA9-BCD077B226AC}"/>
              </a:ext>
            </a:extLst>
          </p:cNvPr>
          <p:cNvCxnSpPr/>
          <p:nvPr/>
        </p:nvCxnSpPr>
        <p:spPr>
          <a:xfrm>
            <a:off x="11666483" y="2367018"/>
            <a:ext cx="0" cy="3015916"/>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
        <p:nvSpPr>
          <p:cNvPr id="7" name="Isosceles Triangle 6">
            <a:extLst>
              <a:ext uri="{FF2B5EF4-FFF2-40B4-BE49-F238E27FC236}">
                <a16:creationId xmlns:a16="http://schemas.microsoft.com/office/drawing/2014/main" id="{6D0ECBE8-A9DD-441F-816A-1330D5F9081D}"/>
              </a:ext>
            </a:extLst>
          </p:cNvPr>
          <p:cNvSpPr/>
          <p:nvPr/>
        </p:nvSpPr>
        <p:spPr>
          <a:xfrm rot="18999097">
            <a:off x="-506835" y="2964025"/>
            <a:ext cx="1013668" cy="1067864"/>
          </a:xfrm>
          <a:prstGeom prst="triangle">
            <a:avLst>
              <a:gd name="adj" fmla="val 100000"/>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Tree>
    <p:extLst>
      <p:ext uri="{BB962C8B-B14F-4D97-AF65-F5344CB8AC3E}">
        <p14:creationId xmlns:p14="http://schemas.microsoft.com/office/powerpoint/2010/main" val="2673827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2"/>
          <p:cNvGraphicFramePr>
            <a:graphicFrameLocks noGrp="1"/>
          </p:cNvGraphicFramePr>
          <p:nvPr>
            <p:ph idx="1"/>
            <p:extLst>
              <p:ext uri="{D42A27DB-BD31-4B8C-83A1-F6EECF244321}">
                <p14:modId xmlns:p14="http://schemas.microsoft.com/office/powerpoint/2010/main" val="3610764681"/>
              </p:ext>
            </p:extLst>
          </p:nvPr>
        </p:nvGraphicFramePr>
        <p:xfrm>
          <a:off x="1155700" y="2603499"/>
          <a:ext cx="10195472" cy="39549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1308538" y="977462"/>
            <a:ext cx="9222827" cy="923330"/>
          </a:xfrm>
          <a:prstGeom prst="rect">
            <a:avLst/>
          </a:prstGeom>
          <a:noFill/>
        </p:spPr>
        <p:txBody>
          <a:bodyPr wrap="square" rtlCol="0">
            <a:spAutoFit/>
          </a:bodyPr>
          <a:lstStyle/>
          <a:p>
            <a:r>
              <a:rPr lang="en-US" sz="3600" dirty="0">
                <a:solidFill>
                  <a:schemeClr val="bg1"/>
                </a:solidFill>
                <a:latin typeface="Times New Roman" panose="02020603050405020304" pitchFamily="18" charset="0"/>
                <a:cs typeface="Times New Roman" panose="02020603050405020304" pitchFamily="18" charset="0"/>
              </a:rPr>
              <a:t>Insights to the modern technology introduced</a:t>
            </a:r>
          </a:p>
          <a:p>
            <a:endParaRPr lang="en-US" dirty="0"/>
          </a:p>
        </p:txBody>
      </p:sp>
      <p:sp>
        <p:nvSpPr>
          <p:cNvPr id="4" name="Rectangle: Rounded Corners 3">
            <a:extLst>
              <a:ext uri="{FF2B5EF4-FFF2-40B4-BE49-F238E27FC236}">
                <a16:creationId xmlns:a16="http://schemas.microsoft.com/office/drawing/2014/main" id="{C3ECE038-5848-4D91-A494-528F63D62A38}"/>
              </a:ext>
            </a:extLst>
          </p:cNvPr>
          <p:cNvSpPr/>
          <p:nvPr/>
        </p:nvSpPr>
        <p:spPr>
          <a:xfrm>
            <a:off x="0" y="6304547"/>
            <a:ext cx="12192000" cy="649706"/>
          </a:xfrm>
          <a:prstGeom prst="roundRect">
            <a:avLst/>
          </a:prstGeom>
          <a:solidFill>
            <a:srgbClr val="382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 name="Straight Connector 4">
            <a:extLst>
              <a:ext uri="{FF2B5EF4-FFF2-40B4-BE49-F238E27FC236}">
                <a16:creationId xmlns:a16="http://schemas.microsoft.com/office/drawing/2014/main" id="{F298A2E3-C19B-4F4C-A6B1-65C0B1F584BB}"/>
              </a:ext>
            </a:extLst>
          </p:cNvPr>
          <p:cNvCxnSpPr/>
          <p:nvPr/>
        </p:nvCxnSpPr>
        <p:spPr>
          <a:xfrm>
            <a:off x="11839074" y="2775284"/>
            <a:ext cx="0" cy="3015916"/>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25049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1D37D11C-0183-4536-AB0C-5303F38E9E09}"/>
              </a:ext>
            </a:extLst>
          </p:cNvPr>
          <p:cNvGraphicFramePr/>
          <p:nvPr>
            <p:extLst>
              <p:ext uri="{D42A27DB-BD31-4B8C-83A1-F6EECF244321}">
                <p14:modId xmlns:p14="http://schemas.microsoft.com/office/powerpoint/2010/main" val="3475442778"/>
              </p:ext>
            </p:extLst>
          </p:nvPr>
        </p:nvGraphicFramePr>
        <p:xfrm>
          <a:off x="1066800" y="642594"/>
          <a:ext cx="10058400" cy="7904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p:cNvSpPr txBox="1"/>
          <p:nvPr/>
        </p:nvSpPr>
        <p:spPr>
          <a:xfrm>
            <a:off x="1340069" y="788276"/>
            <a:ext cx="8797159" cy="923330"/>
          </a:xfrm>
          <a:prstGeom prst="rect">
            <a:avLst/>
          </a:prstGeom>
          <a:noFill/>
        </p:spPr>
        <p:txBody>
          <a:bodyPr wrap="square" rtlCol="0">
            <a:spAutoFit/>
          </a:bodyPr>
          <a:lstStyle/>
          <a:p>
            <a:r>
              <a:rPr lang="en-GB" sz="3600" dirty="0">
                <a:solidFill>
                  <a:schemeClr val="bg1"/>
                </a:solidFill>
                <a:latin typeface="Times New Roman" panose="02020603050405020304" pitchFamily="18" charset="0"/>
                <a:cs typeface="Times New Roman" panose="02020603050405020304" pitchFamily="18" charset="0"/>
              </a:rPr>
              <a:t>The impact of the technology introduced</a:t>
            </a:r>
            <a:endParaRPr lang="en-US" sz="3600" dirty="0">
              <a:solidFill>
                <a:schemeClr val="bg1"/>
              </a:solidFill>
              <a:latin typeface="Times New Roman" panose="02020603050405020304" pitchFamily="18" charset="0"/>
              <a:cs typeface="Times New Roman" panose="02020603050405020304" pitchFamily="18" charset="0"/>
            </a:endParaRPr>
          </a:p>
          <a:p>
            <a:endParaRPr lang="en-US" dirty="0"/>
          </a:p>
        </p:txBody>
      </p:sp>
      <p:sp>
        <p:nvSpPr>
          <p:cNvPr id="3" name="Content Placeholder 2"/>
          <p:cNvSpPr>
            <a:spLocks noGrp="1"/>
          </p:cNvSpPr>
          <p:nvPr>
            <p:ph idx="1"/>
          </p:nvPr>
        </p:nvSpPr>
        <p:spPr>
          <a:xfrm>
            <a:off x="1154954" y="2603499"/>
            <a:ext cx="9970246" cy="4033783"/>
          </a:xfrm>
        </p:spPr>
        <p:txBody>
          <a:bodyPr>
            <a:normAutofit/>
          </a:bodyPr>
          <a:lstStyle/>
          <a:p>
            <a:pPr lvl="0"/>
            <a:r>
              <a:rPr lang="en-GB" b="1" dirty="0"/>
              <a:t>Collaboration: </a:t>
            </a:r>
            <a:r>
              <a:rPr lang="en-GB" dirty="0"/>
              <a:t>The headquarter of the pharmaceutical giant GSK is situated in Branfort in United Kingdom. This multinational pharmaceutical company serves 26 countries across the world. To maintain the coherence of work with all the staff the company use technology for effective interaction frequently. Different social medias like- Facebook, twitter, linked in are used to keep themselves updated about their products and feedbacks. Besides, to arrange a quick decision taking meeting they use zoom, skype or other video conferencing applications. </a:t>
            </a:r>
            <a:endParaRPr lang="en-US" dirty="0"/>
          </a:p>
          <a:p>
            <a:pPr lvl="0"/>
            <a:r>
              <a:rPr lang="en-GB" b="1" dirty="0"/>
              <a:t>Staff training:</a:t>
            </a:r>
            <a:r>
              <a:rPr lang="en-GB" dirty="0"/>
              <a:t> It becomes easier for GSK to teach and train the staff in online. The staffs can enrol in courses and classes they interested to and thus can improve their efficiency. </a:t>
            </a:r>
            <a:endParaRPr lang="en-US" dirty="0"/>
          </a:p>
          <a:p>
            <a:endParaRPr lang="en-US" dirty="0"/>
          </a:p>
        </p:txBody>
      </p:sp>
      <p:sp>
        <p:nvSpPr>
          <p:cNvPr id="5" name="Rectangle: Rounded Corners 4">
            <a:extLst>
              <a:ext uri="{FF2B5EF4-FFF2-40B4-BE49-F238E27FC236}">
                <a16:creationId xmlns:a16="http://schemas.microsoft.com/office/drawing/2014/main" id="{4A061D29-C835-406D-B74E-020CF843C9E2}"/>
              </a:ext>
            </a:extLst>
          </p:cNvPr>
          <p:cNvSpPr/>
          <p:nvPr/>
        </p:nvSpPr>
        <p:spPr>
          <a:xfrm>
            <a:off x="0" y="6120063"/>
            <a:ext cx="12192000" cy="834190"/>
          </a:xfrm>
          <a:prstGeom prst="roundRect">
            <a:avLst/>
          </a:prstGeom>
          <a:solidFill>
            <a:srgbClr val="382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5A6AD40F-FE43-4C3D-B66B-19C0A06C5C14}"/>
              </a:ext>
            </a:extLst>
          </p:cNvPr>
          <p:cNvCxnSpPr/>
          <p:nvPr/>
        </p:nvCxnSpPr>
        <p:spPr>
          <a:xfrm>
            <a:off x="11839074" y="2791326"/>
            <a:ext cx="0" cy="3015916"/>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5365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79194" y="2338529"/>
            <a:ext cx="9833612" cy="3781534"/>
          </a:xfrm>
        </p:spPr>
        <p:txBody>
          <a:bodyPr>
            <a:normAutofit fontScale="92500"/>
          </a:bodyPr>
          <a:lstStyle/>
          <a:p>
            <a:pPr lvl="0"/>
            <a:r>
              <a:rPr lang="en-GB" b="1" dirty="0"/>
              <a:t>Recruitment:</a:t>
            </a:r>
            <a:r>
              <a:rPr lang="en-GB" dirty="0"/>
              <a:t> GSK choose their staff from a huge number of candidates using advanced tools. Blessing of technology provides the right employees for this leading pharmaceutical company. From online announcement to recruit a new member, they do the full process in online. Thus, perfect screening and bias less candidate choosing is possible with less cost by utilizing the technological advancement. </a:t>
            </a:r>
            <a:endParaRPr lang="en-US" dirty="0"/>
          </a:p>
          <a:p>
            <a:pPr lvl="0"/>
            <a:r>
              <a:rPr lang="en-GB" b="1" dirty="0"/>
              <a:t>Less cost, fewer time:</a:t>
            </a:r>
            <a:r>
              <a:rPr lang="en-GB" dirty="0"/>
              <a:t> By using technology, GSK maintains their production and other tasks in short time. They showed that, using advanced processes water consumption is reduced by 83%. Thus, with faster communication system, the other tasks like – manufacturing and distribution is possible in short time with higher rate in less cost and shorter time </a:t>
            </a:r>
            <a:r>
              <a:rPr lang="en-US" dirty="0"/>
              <a:t>(gsk, 2020)</a:t>
            </a:r>
            <a:r>
              <a:rPr lang="en-GB" dirty="0"/>
              <a:t>. </a:t>
            </a:r>
            <a:endParaRPr lang="en-US" dirty="0"/>
          </a:p>
          <a:p>
            <a:pPr lvl="0"/>
            <a:r>
              <a:rPr lang="en-GB" b="1" dirty="0"/>
              <a:t>Improvement in R&amp;D:  </a:t>
            </a:r>
            <a:r>
              <a:rPr lang="en-GB" dirty="0"/>
              <a:t>With modern tools and technical improvement GlaxoSmithKline make improvement in R&amp;D sector. As a leading pharmaceutical company, it is a great achievement of the company.</a:t>
            </a:r>
            <a:r>
              <a:rPr lang="en-GB" b="1" dirty="0"/>
              <a:t>  	</a:t>
            </a:r>
            <a:endParaRPr lang="en-US" dirty="0"/>
          </a:p>
          <a:p>
            <a:endParaRPr lang="en-US" dirty="0"/>
          </a:p>
        </p:txBody>
      </p:sp>
      <p:sp>
        <p:nvSpPr>
          <p:cNvPr id="3" name="Rectangle: Rounded Corners 2">
            <a:extLst>
              <a:ext uri="{FF2B5EF4-FFF2-40B4-BE49-F238E27FC236}">
                <a16:creationId xmlns:a16="http://schemas.microsoft.com/office/drawing/2014/main" id="{C05C6A44-4241-4BE3-AAF1-F2849377C039}"/>
              </a:ext>
            </a:extLst>
          </p:cNvPr>
          <p:cNvSpPr/>
          <p:nvPr/>
        </p:nvSpPr>
        <p:spPr>
          <a:xfrm>
            <a:off x="0" y="6120063"/>
            <a:ext cx="12192000" cy="834190"/>
          </a:xfrm>
          <a:prstGeom prst="roundRect">
            <a:avLst/>
          </a:prstGeom>
          <a:solidFill>
            <a:srgbClr val="382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 name="Straight Connector 3">
            <a:extLst>
              <a:ext uri="{FF2B5EF4-FFF2-40B4-BE49-F238E27FC236}">
                <a16:creationId xmlns:a16="http://schemas.microsoft.com/office/drawing/2014/main" id="{1AF8AAFC-DA57-4B35-BF84-86EF4505CC00}"/>
              </a:ext>
            </a:extLst>
          </p:cNvPr>
          <p:cNvCxnSpPr/>
          <p:nvPr/>
        </p:nvCxnSpPr>
        <p:spPr>
          <a:xfrm>
            <a:off x="11839074" y="2791326"/>
            <a:ext cx="0" cy="3015916"/>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021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05E225-9369-4AD6-B1F5-FB53653D0B4F}"/>
              </a:ext>
            </a:extLst>
          </p:cNvPr>
          <p:cNvSpPr>
            <a:spLocks noGrp="1"/>
          </p:cNvSpPr>
          <p:nvPr>
            <p:ph idx="1"/>
          </p:nvPr>
        </p:nvSpPr>
        <p:spPr>
          <a:xfrm>
            <a:off x="930166" y="2632841"/>
            <a:ext cx="10515600" cy="3587916"/>
          </a:xfrm>
        </p:spPr>
        <p:txBody>
          <a:bodyPr>
            <a:normAutofit/>
          </a:bodyPr>
          <a:lstStyle/>
          <a:p>
            <a:pPr lvl="0"/>
            <a:r>
              <a:rPr lang="en-GB" b="1" dirty="0"/>
              <a:t>Recruitment:</a:t>
            </a:r>
            <a:r>
              <a:rPr lang="en-GB" dirty="0"/>
              <a:t> GSK choose their staff from a huge number of candidates using advanced tools. Blessing of technology provides the right employees for this leading pharmaceutical company. From online announcement to recruit a new member, they do the full process in online. Thus, perfect screening and bias less candidate choosing is possible with less cost by utilizing the technological advancement. </a:t>
            </a:r>
          </a:p>
          <a:p>
            <a:r>
              <a:rPr lang="en-GB" b="1" dirty="0"/>
              <a:t>Brand name: </a:t>
            </a:r>
            <a:r>
              <a:rPr lang="en-GB" dirty="0"/>
              <a:t>GlaxoSmithKline have maintained their brand name till now. Maintaining the previous clients, they are reaching to new customers everyday through internet. New innovations and upcoming work updates keep their brand image consistent. </a:t>
            </a:r>
            <a:endParaRPr lang="en-US" dirty="0"/>
          </a:p>
          <a:p>
            <a:pPr lvl="0"/>
            <a:endParaRPr lang="en-US" dirty="0"/>
          </a:p>
          <a:p>
            <a:endParaRPr lang="en-US" dirty="0"/>
          </a:p>
        </p:txBody>
      </p:sp>
      <p:sp>
        <p:nvSpPr>
          <p:cNvPr id="4" name="Rectangle: Rounded Corners 3">
            <a:extLst>
              <a:ext uri="{FF2B5EF4-FFF2-40B4-BE49-F238E27FC236}">
                <a16:creationId xmlns:a16="http://schemas.microsoft.com/office/drawing/2014/main" id="{CF445935-F2BC-40F2-822E-4FD47BFABE63}"/>
              </a:ext>
            </a:extLst>
          </p:cNvPr>
          <p:cNvSpPr/>
          <p:nvPr/>
        </p:nvSpPr>
        <p:spPr>
          <a:xfrm>
            <a:off x="0" y="6120063"/>
            <a:ext cx="12192000" cy="834190"/>
          </a:xfrm>
          <a:prstGeom prst="roundRect">
            <a:avLst/>
          </a:prstGeom>
          <a:solidFill>
            <a:srgbClr val="382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 name="Straight Connector 4">
            <a:extLst>
              <a:ext uri="{FF2B5EF4-FFF2-40B4-BE49-F238E27FC236}">
                <a16:creationId xmlns:a16="http://schemas.microsoft.com/office/drawing/2014/main" id="{2B4CF8EE-F2D8-41D8-B3B1-7A6EFF771CA1}"/>
              </a:ext>
            </a:extLst>
          </p:cNvPr>
          <p:cNvCxnSpPr/>
          <p:nvPr/>
        </p:nvCxnSpPr>
        <p:spPr>
          <a:xfrm>
            <a:off x="11839074" y="2791326"/>
            <a:ext cx="0" cy="3015916"/>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97881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55700" y="849174"/>
            <a:ext cx="8749862" cy="1754326"/>
          </a:xfrm>
          <a:prstGeom prst="rect">
            <a:avLst/>
          </a:prstGeom>
          <a:noFill/>
        </p:spPr>
        <p:txBody>
          <a:bodyPr wrap="square" rtlCol="0">
            <a:spAutoFit/>
          </a:bodyPr>
          <a:lstStyle/>
          <a:p>
            <a:pPr algn="ctr"/>
            <a:r>
              <a:rPr lang="en-US" sz="3600" dirty="0">
                <a:solidFill>
                  <a:schemeClr val="bg1"/>
                </a:solidFill>
                <a:latin typeface="Times New Roman" panose="02020603050405020304" pitchFamily="18" charset="0"/>
                <a:cs typeface="Times New Roman" panose="02020603050405020304" pitchFamily="18" charset="0"/>
              </a:rPr>
              <a:t>Identify and effectively evaluate a range of information sources</a:t>
            </a:r>
          </a:p>
          <a:p>
            <a:endParaRPr lang="en-US" sz="3600" dirty="0">
              <a:latin typeface="Times New Roman" panose="02020603050405020304" pitchFamily="18" charset="0"/>
              <a:cs typeface="Times New Roman" panose="02020603050405020304" pitchFamily="18" charset="0"/>
            </a:endParaRP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427441818"/>
              </p:ext>
            </p:extLst>
          </p:nvPr>
        </p:nvGraphicFramePr>
        <p:xfrm>
          <a:off x="851338" y="2427889"/>
          <a:ext cx="10767848" cy="41463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4" name="Straight Connector 3">
            <a:extLst>
              <a:ext uri="{FF2B5EF4-FFF2-40B4-BE49-F238E27FC236}">
                <a16:creationId xmlns:a16="http://schemas.microsoft.com/office/drawing/2014/main" id="{5781385C-6521-4CB4-A313-9EB6F2677F05}"/>
              </a:ext>
            </a:extLst>
          </p:cNvPr>
          <p:cNvCxnSpPr/>
          <p:nvPr/>
        </p:nvCxnSpPr>
        <p:spPr>
          <a:xfrm>
            <a:off x="11839074" y="2791326"/>
            <a:ext cx="0" cy="3015916"/>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787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Users\Asus\AppData\Local\Microsoft\Windows\INetCache\Content.Word\ss.png"/>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200" y="457200"/>
            <a:ext cx="11351172" cy="6132786"/>
          </a:xfrm>
          <a:prstGeom prst="rect">
            <a:avLst/>
          </a:prstGeom>
          <a:noFill/>
          <a:ln>
            <a:noFill/>
          </a:ln>
        </p:spPr>
      </p:pic>
    </p:spTree>
    <p:extLst>
      <p:ext uri="{BB962C8B-B14F-4D97-AF65-F5344CB8AC3E}">
        <p14:creationId xmlns:p14="http://schemas.microsoft.com/office/powerpoint/2010/main" val="2621089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AEB7A1-BF85-4A36-AE17-2C559A8A57ED}"/>
              </a:ext>
            </a:extLst>
          </p:cNvPr>
          <p:cNvSpPr>
            <a:spLocks noGrp="1"/>
          </p:cNvSpPr>
          <p:nvPr>
            <p:ph idx="1"/>
          </p:nvPr>
        </p:nvSpPr>
        <p:spPr>
          <a:xfrm>
            <a:off x="551793" y="2475186"/>
            <a:ext cx="10878207" cy="4177862"/>
          </a:xfrm>
        </p:spPr>
        <p:txBody>
          <a:bodyPr>
            <a:normAutofit/>
          </a:bodyPr>
          <a:lstStyle/>
          <a:p>
            <a:pPr marL="0" indent="0">
              <a:buNone/>
            </a:pPr>
            <a:r>
              <a:rPr lang="en-US" dirty="0"/>
              <a:t>There are some criteria to use any source. These are- </a:t>
            </a:r>
          </a:p>
          <a:p>
            <a:pPr lvl="0"/>
            <a:r>
              <a:rPr lang="en-US" b="1" dirty="0"/>
              <a:t>Credibility: </a:t>
            </a:r>
            <a:r>
              <a:rPr lang="en-US" dirty="0"/>
              <a:t>It is important to know about the credibility of a source before using it. If the source is not authentic, it may be fake. So, the person should careful about the source to use. </a:t>
            </a:r>
          </a:p>
          <a:p>
            <a:pPr lvl="0"/>
            <a:r>
              <a:rPr lang="en-US" b="1" dirty="0"/>
              <a:t>Intention: </a:t>
            </a:r>
            <a:r>
              <a:rPr lang="en-US" dirty="0"/>
              <a:t>While using a source, it must be clear about the intention of the source. It must make sure whether the source is established to manipulate a group or not. These type of source should avoid using in any writing. </a:t>
            </a:r>
          </a:p>
          <a:p>
            <a:pPr lvl="0"/>
            <a:r>
              <a:rPr lang="en-US" b="1" dirty="0"/>
              <a:t>Time period: </a:t>
            </a:r>
            <a:r>
              <a:rPr lang="en-US" dirty="0"/>
              <a:t>While using any source, it should know about the day/time of the publishing. If the source is published long time ago, then the data may be change in that time period. It is important to use updated data in any writing. So, backdated data may hamper the writing of any report (Cynthia Kornegay, 2013).  </a:t>
            </a:r>
          </a:p>
          <a:p>
            <a:pPr marL="0" indent="0">
              <a:buNone/>
            </a:pPr>
            <a:br>
              <a:rPr lang="en-US" dirty="0"/>
            </a:br>
            <a:r>
              <a:rPr lang="en-US" b="1" dirty="0"/>
              <a:t> </a:t>
            </a:r>
            <a:endParaRPr lang="en-US" dirty="0"/>
          </a:p>
          <a:p>
            <a:pPr marL="0" lvl="0" indent="0" algn="just">
              <a:lnSpc>
                <a:spcPct val="200000"/>
              </a:lnSpc>
              <a:buNone/>
            </a:pPr>
            <a:endParaRPr lang="en-US" dirty="0"/>
          </a:p>
          <a:p>
            <a:endParaRPr lang="en-US" dirty="0"/>
          </a:p>
        </p:txBody>
      </p:sp>
      <p:sp>
        <p:nvSpPr>
          <p:cNvPr id="4" name="Rectangle: Rounded Corners 3">
            <a:extLst>
              <a:ext uri="{FF2B5EF4-FFF2-40B4-BE49-F238E27FC236}">
                <a16:creationId xmlns:a16="http://schemas.microsoft.com/office/drawing/2014/main" id="{85F84224-B4BA-4B77-9259-2401A0B6B710}"/>
              </a:ext>
            </a:extLst>
          </p:cNvPr>
          <p:cNvSpPr/>
          <p:nvPr/>
        </p:nvSpPr>
        <p:spPr>
          <a:xfrm>
            <a:off x="0" y="6120063"/>
            <a:ext cx="12192000" cy="834190"/>
          </a:xfrm>
          <a:prstGeom prst="roundRect">
            <a:avLst/>
          </a:prstGeom>
          <a:solidFill>
            <a:srgbClr val="382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8613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9C1B0154-DD30-4341-A21B-22EFEF351C9A}"/>
              </a:ext>
            </a:extLst>
          </p:cNvPr>
          <p:cNvGraphicFramePr/>
          <p:nvPr>
            <p:extLst>
              <p:ext uri="{D42A27DB-BD31-4B8C-83A1-F6EECF244321}">
                <p14:modId xmlns:p14="http://schemas.microsoft.com/office/powerpoint/2010/main" val="3615490873"/>
              </p:ext>
            </p:extLst>
          </p:nvPr>
        </p:nvGraphicFramePr>
        <p:xfrm>
          <a:off x="1066800" y="642594"/>
          <a:ext cx="10058400" cy="9541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Content Placeholder 1"/>
          <p:cNvSpPr>
            <a:spLocks noGrp="1"/>
          </p:cNvSpPr>
          <p:nvPr>
            <p:ph idx="1"/>
          </p:nvPr>
        </p:nvSpPr>
        <p:spPr>
          <a:xfrm>
            <a:off x="1312609" y="3249887"/>
            <a:ext cx="10101625" cy="3416300"/>
          </a:xfrm>
        </p:spPr>
        <p:txBody>
          <a:bodyPr/>
          <a:lstStyle/>
          <a:p>
            <a:r>
              <a:rPr lang="en-US" dirty="0"/>
              <a:t>The data gradually became a major asset for </a:t>
            </a:r>
            <a:r>
              <a:rPr lang="en-GB" dirty="0"/>
              <a:t>GlaxoSmithKline</a:t>
            </a:r>
            <a:r>
              <a:rPr lang="en-US" dirty="0"/>
              <a:t> and can be analyzed appropriately and selected for use in the drug research and marketing sector, with many advantages. The analysis of the large amount of data available to the company is a high order. Dealing with these data can be divide into three types- data collection, data management and security of the data. </a:t>
            </a:r>
          </a:p>
          <a:p>
            <a:endParaRPr lang="en-US" dirty="0"/>
          </a:p>
        </p:txBody>
      </p:sp>
      <p:sp>
        <p:nvSpPr>
          <p:cNvPr id="3" name="TextBox 2"/>
          <p:cNvSpPr txBox="1"/>
          <p:nvPr/>
        </p:nvSpPr>
        <p:spPr>
          <a:xfrm>
            <a:off x="898635" y="996623"/>
            <a:ext cx="9727324" cy="1200329"/>
          </a:xfrm>
          <a:prstGeom prst="rect">
            <a:avLst/>
          </a:prstGeom>
          <a:noFill/>
        </p:spPr>
        <p:txBody>
          <a:bodyPr wrap="square" rtlCol="0">
            <a:spAutoFit/>
          </a:bodyPr>
          <a:lstStyle/>
          <a:p>
            <a:pPr algn="ctr"/>
            <a:r>
              <a:rPr lang="en-GB" sz="3600" dirty="0">
                <a:solidFill>
                  <a:schemeClr val="bg1"/>
                </a:solidFill>
                <a:latin typeface="Times New Roman" panose="02020603050405020304" pitchFamily="18" charset="0"/>
                <a:cs typeface="Times New Roman" panose="02020603050405020304" pitchFamily="18" charset="0"/>
              </a:rPr>
              <a:t>Show a competence in workplace data handling </a:t>
            </a:r>
            <a:endParaRPr lang="en-US" sz="3600" dirty="0">
              <a:solidFill>
                <a:schemeClr val="bg1"/>
              </a:solidFill>
              <a:latin typeface="Times New Roman" panose="02020603050405020304" pitchFamily="18" charset="0"/>
              <a:cs typeface="Times New Roman" panose="02020603050405020304" pitchFamily="18" charset="0"/>
            </a:endParaRPr>
          </a:p>
          <a:p>
            <a:endParaRPr lang="en-US" sz="3600" dirty="0">
              <a:latin typeface="Times New Roman" panose="02020603050405020304" pitchFamily="18" charset="0"/>
              <a:cs typeface="Times New Roman" panose="02020603050405020304" pitchFamily="18" charset="0"/>
            </a:endParaRPr>
          </a:p>
        </p:txBody>
      </p:sp>
      <p:sp>
        <p:nvSpPr>
          <p:cNvPr id="5" name="Rectangle: Rounded Corners 4">
            <a:extLst>
              <a:ext uri="{FF2B5EF4-FFF2-40B4-BE49-F238E27FC236}">
                <a16:creationId xmlns:a16="http://schemas.microsoft.com/office/drawing/2014/main" id="{8181A106-B25B-4D19-A16C-C9A28160EC63}"/>
              </a:ext>
            </a:extLst>
          </p:cNvPr>
          <p:cNvSpPr/>
          <p:nvPr/>
        </p:nvSpPr>
        <p:spPr>
          <a:xfrm>
            <a:off x="0" y="6120063"/>
            <a:ext cx="12192000" cy="834190"/>
          </a:xfrm>
          <a:prstGeom prst="roundRect">
            <a:avLst/>
          </a:prstGeom>
          <a:solidFill>
            <a:srgbClr val="382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B8EBE385-89BC-49B7-B7F9-985FAB8CA323}"/>
              </a:ext>
            </a:extLst>
          </p:cNvPr>
          <p:cNvCxnSpPr/>
          <p:nvPr/>
        </p:nvCxnSpPr>
        <p:spPr>
          <a:xfrm>
            <a:off x="11710737" y="2438400"/>
            <a:ext cx="0" cy="3015916"/>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0081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1AC41A-1CA6-44AC-BCEF-03F8B16025FD}"/>
              </a:ext>
            </a:extLst>
          </p:cNvPr>
          <p:cNvSpPr>
            <a:spLocks noGrp="1"/>
          </p:cNvSpPr>
          <p:nvPr>
            <p:ph idx="1"/>
          </p:nvPr>
        </p:nvSpPr>
        <p:spPr>
          <a:xfrm>
            <a:off x="835572" y="2505240"/>
            <a:ext cx="10730786" cy="4007855"/>
          </a:xfrm>
        </p:spPr>
        <p:txBody>
          <a:bodyPr>
            <a:normAutofit/>
          </a:bodyPr>
          <a:lstStyle/>
          <a:p>
            <a:r>
              <a:rPr lang="en-US" dirty="0"/>
              <a:t>Machine learning is basically a branch of artificial intelligence, which is aimed at analyzing data using systems and networks. The system will choose and gain knowledge from the data it reads by analyzing data. Machine learning is often referred as ‘big data’ as a mixture of a huge amount of data. Now </a:t>
            </a:r>
            <a:r>
              <a:rPr lang="en-GB" dirty="0"/>
              <a:t>GlaxoSmithKline is using machine learning to manage and collect the huge data of their products and clients. Thus they are treating the patients with customized medicine that are more effective and has less side effects. </a:t>
            </a:r>
          </a:p>
          <a:p>
            <a:r>
              <a:rPr lang="en-US" dirty="0"/>
              <a:t>Though cloud computing has become a buzzword in every sector in market, </a:t>
            </a:r>
            <a:r>
              <a:rPr lang="en-GB" dirty="0"/>
              <a:t>GlaxoSmithKline </a:t>
            </a:r>
            <a:r>
              <a:rPr lang="en-US" dirty="0"/>
              <a:t>cannot use this technology yet. It has high risk to have huge sensitive data in cloud. So, they are avoiding this technology for now. Keeping these matters in mind, the authority of this company is investing to recruit cybersecurity professionals. </a:t>
            </a:r>
          </a:p>
          <a:p>
            <a:endParaRPr lang="en-US" dirty="0"/>
          </a:p>
        </p:txBody>
      </p:sp>
      <p:sp>
        <p:nvSpPr>
          <p:cNvPr id="4" name="Rectangle: Rounded Corners 3">
            <a:extLst>
              <a:ext uri="{FF2B5EF4-FFF2-40B4-BE49-F238E27FC236}">
                <a16:creationId xmlns:a16="http://schemas.microsoft.com/office/drawing/2014/main" id="{349CAA17-38D8-42AD-A63C-09008DE7F26B}"/>
              </a:ext>
            </a:extLst>
          </p:cNvPr>
          <p:cNvSpPr/>
          <p:nvPr/>
        </p:nvSpPr>
        <p:spPr>
          <a:xfrm>
            <a:off x="0" y="6120063"/>
            <a:ext cx="12192000" cy="834190"/>
          </a:xfrm>
          <a:prstGeom prst="roundRect">
            <a:avLst/>
          </a:prstGeom>
          <a:solidFill>
            <a:srgbClr val="382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 name="Straight Connector 4">
            <a:extLst>
              <a:ext uri="{FF2B5EF4-FFF2-40B4-BE49-F238E27FC236}">
                <a16:creationId xmlns:a16="http://schemas.microsoft.com/office/drawing/2014/main" id="{37A2DC62-008C-4E26-B549-D657404E1566}"/>
              </a:ext>
            </a:extLst>
          </p:cNvPr>
          <p:cNvCxnSpPr/>
          <p:nvPr/>
        </p:nvCxnSpPr>
        <p:spPr>
          <a:xfrm>
            <a:off x="11710737" y="2438400"/>
            <a:ext cx="0" cy="3015916"/>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15612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220C9233-1DF8-4FA7-A7AF-792D49C0C379}"/>
              </a:ext>
            </a:extLst>
          </p:cNvPr>
          <p:cNvGraphicFramePr/>
          <p:nvPr>
            <p:extLst>
              <p:ext uri="{D42A27DB-BD31-4B8C-83A1-F6EECF244321}">
                <p14:modId xmlns:p14="http://schemas.microsoft.com/office/powerpoint/2010/main" val="2958355542"/>
              </p:ext>
            </p:extLst>
          </p:nvPr>
        </p:nvGraphicFramePr>
        <p:xfrm>
          <a:off x="1066800" y="642594"/>
          <a:ext cx="10058400" cy="1371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Content Placeholder 2">
            <a:extLst>
              <a:ext uri="{FF2B5EF4-FFF2-40B4-BE49-F238E27FC236}">
                <a16:creationId xmlns:a16="http://schemas.microsoft.com/office/drawing/2014/main" id="{44EF0973-6FBF-4B59-BDEA-E17FE05BF0B4}"/>
              </a:ext>
            </a:extLst>
          </p:cNvPr>
          <p:cNvSpPr>
            <a:spLocks noGrp="1"/>
          </p:cNvSpPr>
          <p:nvPr>
            <p:ph idx="1"/>
          </p:nvPr>
        </p:nvSpPr>
        <p:spPr>
          <a:xfrm>
            <a:off x="1154954" y="2603500"/>
            <a:ext cx="9970246" cy="3416300"/>
          </a:xfrm>
        </p:spPr>
        <p:txBody>
          <a:bodyPr>
            <a:normAutofit fontScale="92500"/>
          </a:bodyPr>
          <a:lstStyle/>
          <a:p>
            <a:pPr algn="just">
              <a:lnSpc>
                <a:spcPct val="20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 key arms of performance are technology and technical expertise. </a:t>
            </a:r>
          </a:p>
          <a:p>
            <a:pPr algn="just">
              <a:lnSpc>
                <a:spcPct val="20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By embracing new technologies in the company, GlaxoSmithKline changes its market strategy and action. </a:t>
            </a:r>
          </a:p>
          <a:p>
            <a:pPr algn="just">
              <a:lnSpc>
                <a:spcPct val="20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 technology enables them raise income and increased the company's costs. </a:t>
            </a:r>
          </a:p>
          <a:p>
            <a:pPr algn="just">
              <a:lnSpc>
                <a:spcPct val="20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This study enhances students' understanding of how data is processed efficiently and how it is obtained. Also, how the digital technology has become a blessing in workplace is also clarified in this report </a:t>
            </a:r>
            <a:endParaRPr lang="en-US" sz="1800" dirty="0"/>
          </a:p>
        </p:txBody>
      </p:sp>
      <p:sp>
        <p:nvSpPr>
          <p:cNvPr id="2" name="TextBox 1"/>
          <p:cNvSpPr txBox="1"/>
          <p:nvPr/>
        </p:nvSpPr>
        <p:spPr>
          <a:xfrm>
            <a:off x="4461641" y="1005228"/>
            <a:ext cx="9222827" cy="646331"/>
          </a:xfrm>
          <a:prstGeom prst="rect">
            <a:avLst/>
          </a:prstGeom>
          <a:noFill/>
        </p:spPr>
        <p:txBody>
          <a:bodyPr wrap="square" rtlCol="0">
            <a:spAutoFit/>
          </a:bodyPr>
          <a:lstStyle/>
          <a:p>
            <a:r>
              <a:rPr lang="en-US" sz="3600" dirty="0">
                <a:solidFill>
                  <a:schemeClr val="bg1"/>
                </a:solidFill>
                <a:latin typeface="Times New Roman" panose="02020603050405020304" pitchFamily="18" charset="0"/>
                <a:cs typeface="Times New Roman" panose="02020603050405020304" pitchFamily="18" charset="0"/>
              </a:rPr>
              <a:t>Conclusion</a:t>
            </a:r>
          </a:p>
        </p:txBody>
      </p:sp>
      <p:sp>
        <p:nvSpPr>
          <p:cNvPr id="5" name="Rectangle: Rounded Corners 4">
            <a:extLst>
              <a:ext uri="{FF2B5EF4-FFF2-40B4-BE49-F238E27FC236}">
                <a16:creationId xmlns:a16="http://schemas.microsoft.com/office/drawing/2014/main" id="{9997FE8B-2562-4791-BC57-07A41A1C6AF4}"/>
              </a:ext>
            </a:extLst>
          </p:cNvPr>
          <p:cNvSpPr/>
          <p:nvPr/>
        </p:nvSpPr>
        <p:spPr>
          <a:xfrm>
            <a:off x="0" y="6120063"/>
            <a:ext cx="12192000" cy="834190"/>
          </a:xfrm>
          <a:prstGeom prst="roundRect">
            <a:avLst/>
          </a:prstGeom>
          <a:solidFill>
            <a:srgbClr val="382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C42AF676-CBD6-4AEA-BAC9-657862AF5AB5}"/>
              </a:ext>
            </a:extLst>
          </p:cNvPr>
          <p:cNvCxnSpPr/>
          <p:nvPr/>
        </p:nvCxnSpPr>
        <p:spPr>
          <a:xfrm>
            <a:off x="11710737" y="2438400"/>
            <a:ext cx="0" cy="3015916"/>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4052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2511" y="863033"/>
            <a:ext cx="10328625" cy="706964"/>
          </a:xfrm>
        </p:spPr>
        <p:txBody>
          <a:bodyPr/>
          <a:lstStyle/>
          <a:p>
            <a:pPr algn="ctr"/>
            <a:r>
              <a:rPr lang="en-US" sz="4800" b="1" dirty="0">
                <a:latin typeface="Times New Roman" panose="02020603050405020304" pitchFamily="18" charset="0"/>
                <a:cs typeface="Times New Roman" panose="02020603050405020304" pitchFamily="18" charset="0"/>
              </a:rPr>
              <a:t>Bibliography</a:t>
            </a:r>
          </a:p>
        </p:txBody>
      </p:sp>
      <p:sp>
        <p:nvSpPr>
          <p:cNvPr id="4" name="Rectangle 1"/>
          <p:cNvSpPr>
            <a:spLocks noGrp="1" noChangeArrowheads="1"/>
          </p:cNvSpPr>
          <p:nvPr>
            <p:ph idx="1"/>
          </p:nvPr>
        </p:nvSpPr>
        <p:spPr bwMode="auto">
          <a:xfrm>
            <a:off x="772511" y="1972048"/>
            <a:ext cx="10328625" cy="50629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gsk, 2020. </a:t>
            </a:r>
            <a:r>
              <a:rPr kumimoji="0" lang="en-GB" altLang="en-US"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gsk. </a:t>
            </a: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https://www.gsk.com/en-gb/responsibility/environment/carbon/less-is-more-with-advanced-technologies-in-manufacturing/</a:t>
            </a:r>
            <a:endParaRPr kumimoji="0" lang="en-GB" altLang="en-US"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defTabSz="914400" rtl="0" eaLnBrk="0" fontAlgn="base" latinLnBrk="0" hangingPunct="0">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inside BIGDATA, 2018. </a:t>
            </a:r>
            <a:r>
              <a:rPr kumimoji="0" lang="en-GB" altLang="en-US"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inside BIGDATA. </a:t>
            </a: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https://insidebigdata.com/2018/11/23/big-data-critical-pharmaceutical-industry/</a:t>
            </a:r>
            <a:endParaRPr kumimoji="0" lang="en-GB" altLang="en-US"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defTabSz="914400" rtl="0" eaLnBrk="0" fontAlgn="base" latinLnBrk="0" hangingPunct="0">
              <a:spcBef>
                <a:spcPct val="0"/>
              </a:spcBef>
              <a:spcAft>
                <a:spcPct val="0"/>
              </a:spcAft>
              <a:buClrTx/>
              <a:buSzTx/>
              <a:buFontTx/>
              <a:buNone/>
              <a:tabLst/>
            </a:pPr>
            <a:b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Miller, P., 2012. </a:t>
            </a:r>
            <a:r>
              <a:rPr kumimoji="0" lang="en-GB" altLang="en-US"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Digital Workplace: How Technology Is Liberating Work. </a:t>
            </a: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s.l.:s.n.</a:t>
            </a: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PMLIVE, 2020. </a:t>
            </a:r>
            <a:r>
              <a:rPr kumimoji="0" lang="en-GB" altLang="en-US"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PMLIVE. </a:t>
            </a: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http://www.pmlive.com/blogs/digital_intelligence/archive/2017/january/gsk_hopes_real-world_data_flu_app_will_go_viral_1184269</a:t>
            </a:r>
            <a:endParaRPr kumimoji="0" lang="en-GB" altLang="en-US"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defTabSz="914400" rtl="0" eaLnBrk="0" fontAlgn="base" latinLnBrk="0" hangingPunct="0">
              <a:spcBef>
                <a:spcPct val="0"/>
              </a:spcBef>
              <a:spcAft>
                <a:spcPct val="0"/>
              </a:spcAft>
              <a:buClrTx/>
              <a:buSzTx/>
              <a:buFontTx/>
              <a:buNone/>
              <a:tabLst/>
            </a:pPr>
            <a:b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Princeton University Library, 2020. </a:t>
            </a:r>
            <a:r>
              <a:rPr kumimoji="0" lang="en-GB" altLang="en-US"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Princeton University Library. </a:t>
            </a: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https://libguides.princeton.edu/c.php?g=916311&amp;p=6603501</a:t>
            </a:r>
            <a:endParaRPr kumimoji="0" lang="en-GB" altLang="en-US"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defTabSz="914400" rtl="0" eaLnBrk="0" fontAlgn="base" latinLnBrk="0" hangingPunct="0">
              <a:spcBef>
                <a:spcPct val="0"/>
              </a:spcBef>
              <a:spcAft>
                <a:spcPct val="0"/>
              </a:spcAft>
              <a:buClrTx/>
              <a:buSzTx/>
              <a:buFontTx/>
              <a:buNone/>
              <a:tabLst/>
            </a:pPr>
            <a:b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Rhodes, R., 2000. </a:t>
            </a:r>
            <a:r>
              <a:rPr kumimoji="0" lang="en-GB" altLang="en-US"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Visions Of Technology: A Century Of Vital Debate About Machines Systems And The Human World. </a:t>
            </a: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s.l.:s.n.</a:t>
            </a:r>
          </a:p>
          <a:p>
            <a:pPr marL="0" marR="0" lvl="0" indent="0" defTabSz="914400" rtl="0" eaLnBrk="0" fontAlgn="base" latinLnBrk="0" hangingPunct="0">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United States Department of Justice, 2012. </a:t>
            </a:r>
            <a:r>
              <a:rPr kumimoji="0" lang="en-GB" altLang="en-US"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United States Department of Justice. </a:t>
            </a: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https://www.justice.gov/opa/pr/glaxosmithkline-plead-guilty-and-pay-3-billion-resolve-fraud-allegations-and-failure-report</a:t>
            </a:r>
            <a:endParaRPr kumimoji="0" lang="en-GB" altLang="en-US"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defTabSz="914400" rtl="0" eaLnBrk="0" fontAlgn="base" latinLnBrk="0" hangingPunct="0">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defTabSz="914400" rtl="0" eaLnBrk="0" fontAlgn="base" latinLnBrk="0" hangingPunct="0">
              <a:spcBef>
                <a:spcPct val="0"/>
              </a:spcBef>
              <a:spcAft>
                <a:spcPct val="0"/>
              </a:spcAft>
              <a:buClrTx/>
              <a:buSzTx/>
              <a:buFontTx/>
              <a:buNone/>
              <a:tabLst/>
            </a:pPr>
            <a:r>
              <a:rPr lang="en-GB" altLang="en-US" sz="12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Cynthia Kornegay, P. a. J. B. S. M. M., 2013. </a:t>
            </a:r>
            <a:r>
              <a:rPr lang="en-GB" altLang="en-US" sz="1200" i="1"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Developing a Protocol for Observational Comparative Effectiveness Research: A User's Guide.. </a:t>
            </a:r>
            <a:r>
              <a:rPr lang="en-GB" altLang="en-US" sz="12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s.l.:s.n.</a:t>
            </a:r>
            <a:endParaRPr lang="en-US" altLang="en-US" sz="1200" dirty="0">
              <a:solidFill>
                <a:schemeClr val="tx1"/>
              </a:solidFill>
              <a:latin typeface="Times New Roman" panose="02020603050405020304" pitchFamily="18" charset="0"/>
              <a:cs typeface="Times New Roman" panose="02020603050405020304" pitchFamily="18" charset="0"/>
            </a:endParaRPr>
          </a:p>
          <a:p>
            <a:pPr marL="0" lvl="0" indent="0" defTabSz="914400" eaLnBrk="0" fontAlgn="base" hangingPunct="0">
              <a:spcBef>
                <a:spcPct val="0"/>
              </a:spcBef>
              <a:spcAft>
                <a:spcPct val="0"/>
              </a:spcAft>
              <a:buClrTx/>
              <a:buSzTx/>
              <a:buNone/>
            </a:pPr>
            <a:r>
              <a:rPr lang="en-GB" altLang="en-US" sz="12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Davidson, D. F., 1996. </a:t>
            </a:r>
            <a:r>
              <a:rPr lang="en-GB" altLang="en-US" sz="1200" i="1"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Principles of Statistical Data Handling. </a:t>
            </a:r>
            <a:r>
              <a:rPr lang="en-GB" altLang="en-US" sz="12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s.l.:s.n.</a:t>
            </a:r>
          </a:p>
          <a:p>
            <a:pPr marL="0" lvl="0" indent="0" defTabSz="914400" eaLnBrk="0" fontAlgn="base" hangingPunct="0">
              <a:spcBef>
                <a:spcPct val="0"/>
              </a:spcBef>
              <a:spcAft>
                <a:spcPct val="0"/>
              </a:spcAft>
              <a:buClrTx/>
              <a:buSzTx/>
              <a:buNone/>
            </a:pPr>
            <a:endParaRPr lang="en-US" altLang="en-US" sz="1200" dirty="0">
              <a:solidFill>
                <a:schemeClr val="tx1"/>
              </a:solidFill>
              <a:latin typeface="Times New Roman" panose="02020603050405020304" pitchFamily="18" charset="0"/>
              <a:cs typeface="Times New Roman" panose="02020603050405020304" pitchFamily="18" charset="0"/>
            </a:endParaRPr>
          </a:p>
          <a:p>
            <a:pPr marL="0" lvl="0" indent="0" defTabSz="914400" eaLnBrk="0" fontAlgn="base" hangingPunct="0">
              <a:spcBef>
                <a:spcPct val="0"/>
              </a:spcBef>
              <a:spcAft>
                <a:spcPct val="0"/>
              </a:spcAft>
              <a:buClrTx/>
              <a:buSzTx/>
              <a:buNone/>
            </a:pPr>
            <a:r>
              <a:rPr lang="en-GB" altLang="en-US" sz="12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Digital Initiative, 2020. </a:t>
            </a:r>
            <a:r>
              <a:rPr lang="en-GB" altLang="en-US" sz="1200" i="1"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Digital Initiative. </a:t>
            </a:r>
            <a:r>
              <a:rPr lang="en-GB" altLang="en-US" sz="12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[Online] </a:t>
            </a:r>
            <a:br>
              <a:rPr lang="en-GB" altLang="en-US" sz="12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br>
            <a:r>
              <a:rPr lang="en-GB" altLang="en-US" sz="12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Available at: </a:t>
            </a:r>
            <a:r>
              <a:rPr lang="en-GB" altLang="en-US" sz="1200" u="sng" dirty="0">
                <a:solidFill>
                  <a:schemeClr val="tx1"/>
                </a:solidFill>
                <a:latin typeface="Times New Roman" panose="02020603050405020304" pitchFamily="18" charset="0"/>
                <a:ea typeface="Calibri" panose="020F0502020204030204" pitchFamily="34" charset="0"/>
                <a:cs typeface="Times New Roman" panose="02020603050405020304" pitchFamily="18" charset="0"/>
                <a:hlinkClick r:id="rId8"/>
              </a:rPr>
              <a:t>https://digital.hbs.edu/platform-rctom/submission/gsk-keep-it-simple/</a:t>
            </a:r>
            <a:endParaRPr lang="en-GB" altLang="en-US" sz="1200" u="sng" dirty="0">
              <a:solidFill>
                <a:schemeClr val="tx1"/>
              </a:solidFill>
              <a:latin typeface="Times New Roman" panose="02020603050405020304" pitchFamily="18" charset="0"/>
              <a:ea typeface="Calibri" panose="020F0502020204030204" pitchFamily="34" charset="0"/>
              <a:cs typeface="Times New Roman" panose="02020603050405020304" pitchFamily="18" charset="0"/>
            </a:endParaRPr>
          </a:p>
          <a:p>
            <a:pPr marL="0" lvl="0" indent="0" defTabSz="914400" eaLnBrk="0" fontAlgn="base" hangingPunct="0">
              <a:spcBef>
                <a:spcPct val="0"/>
              </a:spcBef>
              <a:spcAft>
                <a:spcPct val="0"/>
              </a:spcAft>
              <a:buClrTx/>
              <a:buSzTx/>
              <a:buNone/>
            </a:pPr>
            <a:br>
              <a:rPr lang="en-GB" altLang="en-US" sz="12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br>
            <a:r>
              <a:rPr lang="en-GB" altLang="en-US" sz="12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Forbes, 2019. </a:t>
            </a:r>
            <a:r>
              <a:rPr lang="en-GB" altLang="en-US" sz="1200" i="1"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Forbes. </a:t>
            </a:r>
            <a:r>
              <a:rPr lang="en-GB" altLang="en-US" sz="12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[Online] </a:t>
            </a:r>
            <a:br>
              <a:rPr lang="en-GB" altLang="en-US" sz="12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br>
            <a:r>
              <a:rPr lang="en-GB" altLang="en-US" sz="12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Available at: </a:t>
            </a:r>
            <a:r>
              <a:rPr lang="en-GB" altLang="en-US" sz="1200" u="sng" dirty="0">
                <a:solidFill>
                  <a:schemeClr val="tx1"/>
                </a:solidFill>
                <a:latin typeface="Times New Roman" panose="02020603050405020304" pitchFamily="18" charset="0"/>
                <a:ea typeface="Calibri" panose="020F0502020204030204" pitchFamily="34" charset="0"/>
                <a:cs typeface="Times New Roman" panose="02020603050405020304" pitchFamily="18" charset="0"/>
                <a:hlinkClick r:id="rId9"/>
              </a:rPr>
              <a:t>https://www.forbes.com/global2000/list/#industry:Pharmaceuticals</a:t>
            </a:r>
            <a:endParaRPr lang="en-GB" altLang="en-US" sz="1200" u="sng" dirty="0">
              <a:solidFill>
                <a:schemeClr val="tx1"/>
              </a:solidFill>
              <a:latin typeface="Times New Roman" panose="02020603050405020304" pitchFamily="18" charset="0"/>
              <a:ea typeface="Calibri" panose="020F0502020204030204" pitchFamily="34" charset="0"/>
              <a:cs typeface="Times New Roman" panose="02020603050405020304" pitchFamily="18" charset="0"/>
            </a:endParaRPr>
          </a:p>
          <a:p>
            <a:pPr marL="0" lvl="0" indent="0" defTabSz="914400" eaLnBrk="0" fontAlgn="base" hangingPunct="0">
              <a:spcBef>
                <a:spcPct val="0"/>
              </a:spcBef>
              <a:spcAft>
                <a:spcPct val="0"/>
              </a:spcAft>
              <a:buClrTx/>
              <a:buSzTx/>
              <a:buNone/>
            </a:pPr>
            <a:endParaRPr lang="en-US" altLang="en-US" sz="1200" dirty="0">
              <a:solidFill>
                <a:schemeClr val="tx1"/>
              </a:solidFill>
              <a:latin typeface="Arial" panose="020B0604020202020204" pitchFamily="34" charset="0"/>
            </a:endParaRPr>
          </a:p>
        </p:txBody>
      </p:sp>
    </p:spTree>
    <p:extLst>
      <p:ext uri="{BB962C8B-B14F-4D97-AF65-F5344CB8AC3E}">
        <p14:creationId xmlns:p14="http://schemas.microsoft.com/office/powerpoint/2010/main" val="886492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67E9A-614C-4D30-8E44-7BCC5D2E9B99}"/>
              </a:ext>
            </a:extLst>
          </p:cNvPr>
          <p:cNvSpPr>
            <a:spLocks noGrp="1"/>
          </p:cNvSpPr>
          <p:nvPr>
            <p:ph type="title"/>
          </p:nvPr>
        </p:nvSpPr>
        <p:spPr>
          <a:xfrm>
            <a:off x="1405720" y="2321267"/>
            <a:ext cx="9171296" cy="2428153"/>
          </a:xfrm>
        </p:spPr>
        <p:txBody>
          <a:bodyPr>
            <a:normAutofit/>
          </a:bodyPr>
          <a:lstStyle/>
          <a:p>
            <a:pPr algn="ctr"/>
            <a:r>
              <a:rPr lang="en-US" sz="11500" b="1" dirty="0">
                <a:solidFill>
                  <a:schemeClr val="accent1"/>
                </a:solidFill>
              </a:rPr>
              <a:t>Thank You!</a:t>
            </a:r>
          </a:p>
        </p:txBody>
      </p:sp>
      <p:sp>
        <p:nvSpPr>
          <p:cNvPr id="3" name="Rectangle: Rounded Corners 2">
            <a:extLst>
              <a:ext uri="{FF2B5EF4-FFF2-40B4-BE49-F238E27FC236}">
                <a16:creationId xmlns:a16="http://schemas.microsoft.com/office/drawing/2014/main" id="{A83C920C-492B-4EE6-B3F4-2275AEC04B34}"/>
              </a:ext>
            </a:extLst>
          </p:cNvPr>
          <p:cNvSpPr/>
          <p:nvPr/>
        </p:nvSpPr>
        <p:spPr>
          <a:xfrm>
            <a:off x="0" y="6120063"/>
            <a:ext cx="12192000" cy="834190"/>
          </a:xfrm>
          <a:prstGeom prst="roundRect">
            <a:avLst/>
          </a:prstGeom>
          <a:solidFill>
            <a:srgbClr val="382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9391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137651BA-F45C-4845-9AB3-E0A65B39F5E1}">
  <ds:schemaRefs>
    <ds:schemaRef ds:uri="http://schemas.microsoft.com/office/2006/documentManagement/types"/>
    <ds:schemaRef ds:uri="http://purl.org/dc/elements/1.1/"/>
    <ds:schemaRef ds:uri="16c05727-aa75-4e4a-9b5f-8a80a1165891"/>
    <ds:schemaRef ds:uri="http://purl.org/dc/terms/"/>
    <ds:schemaRef ds:uri="http://schemas.openxmlformats.org/package/2006/metadata/core-properties"/>
    <ds:schemaRef ds:uri="http://purl.org/dc/dcmitype/"/>
    <ds:schemaRef ds:uri="http://www.w3.org/XML/1998/namespace"/>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 Boardroom</Template>
  <TotalTime>0</TotalTime>
  <Words>3644</Words>
  <Application>Microsoft Office PowerPoint</Application>
  <PresentationFormat>Widescreen</PresentationFormat>
  <Paragraphs>152</Paragraphs>
  <Slides>21</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Century Gothic</vt:lpstr>
      <vt:lpstr>Times New Roman</vt:lpstr>
      <vt:lpstr>Wingdings</vt:lpstr>
      <vt:lpstr>Wingdings 3</vt:lpstr>
      <vt:lpstr>Ion Boardroom</vt:lpstr>
      <vt:lpstr>DIGITAL SKILLS  &amp;  RESEARCH METHODS </vt:lpstr>
      <vt:lpstr> (Group Presentation)</vt:lpstr>
      <vt:lpstr>PowerPoint Presentation</vt:lpstr>
      <vt:lpstr>PowerPoint Presentation</vt:lpstr>
      <vt:lpstr>PowerPoint Presentation</vt:lpstr>
      <vt:lpstr>Background of the organization  </vt:lpstr>
      <vt:lpstr>PowerPoint Presentation</vt:lpstr>
      <vt:lpstr>The challenge(s) before the introduction of modern technology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Bibliography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2020-04-28T14:23:46Z</dcterms:created>
  <dcterms:modified xsi:type="dcterms:W3CDTF">2020-05-03T22:06:16Z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