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9"/>
  </p:notesMasterIdLst>
  <p:sldIdLst>
    <p:sldId id="259" r:id="rId5"/>
    <p:sldId id="262" r:id="rId6"/>
    <p:sldId id="269" r:id="rId7"/>
    <p:sldId id="271" r:id="rId8"/>
    <p:sldId id="272" r:id="rId9"/>
    <p:sldId id="273" r:id="rId10"/>
    <p:sldId id="261" r:id="rId11"/>
    <p:sldId id="267" r:id="rId12"/>
    <p:sldId id="268" r:id="rId13"/>
    <p:sldId id="274" r:id="rId14"/>
    <p:sldId id="280" r:id="rId15"/>
    <p:sldId id="275" r:id="rId16"/>
    <p:sldId id="276" r:id="rId17"/>
    <p:sldId id="277" r:id="rId18"/>
    <p:sldId id="278" r:id="rId19"/>
    <p:sldId id="282" r:id="rId20"/>
    <p:sldId id="279" r:id="rId21"/>
    <p:sldId id="283" r:id="rId22"/>
    <p:sldId id="284" r:id="rId23"/>
    <p:sldId id="263" r:id="rId24"/>
    <p:sldId id="265" r:id="rId25"/>
    <p:sldId id="270" r:id="rId26"/>
    <p:sldId id="266" r:id="rId27"/>
    <p:sldId id="28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rdan Ross Jenkins (P149066)" initials="JRJ(" lastIdx="3" clrIdx="0">
    <p:extLst>
      <p:ext uri="{19B8F6BF-5375-455C-9EA6-DF929625EA0E}">
        <p15:presenceInfo xmlns:p15="http://schemas.microsoft.com/office/powerpoint/2012/main" userId="Jordan Ross Jenkins (P14906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A58"/>
    <a:srgbClr val="346D8B"/>
    <a:srgbClr val="4BACC6"/>
    <a:srgbClr val="00B050"/>
    <a:srgbClr val="24B9D9"/>
    <a:srgbClr val="2A99B7"/>
    <a:srgbClr val="FFFFFF"/>
    <a:srgbClr val="FF0000"/>
    <a:srgbClr val="242122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089" autoAdjust="0"/>
  </p:normalViewPr>
  <p:slideViewPr>
    <p:cSldViewPr snapToGrid="0">
      <p:cViewPr varScale="1">
        <p:scale>
          <a:sx n="64" d="100"/>
          <a:sy n="64" d="100"/>
        </p:scale>
        <p:origin x="6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commentAuthors" Target="commentAuthor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E77B9-4ADB-48A2-AD58-4DEB274A690B}" type="datetimeFigureOut">
              <a:rPr lang="en-GB" smtClean="0"/>
              <a:t>11/02/2022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9F611-0ACE-4E20-8700-F2135DFEB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13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085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368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330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810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1524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94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042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4188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242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1805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4028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4820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624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0271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696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6417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879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3123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4059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530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284791"/>
      </p:ext>
    </p:extLst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5004"/>
      </p:ext>
    </p:extLst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9448"/>
      </p:ext>
    </p:extLst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5833"/>
      </p:ext>
    </p:extLst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8843"/>
      </p:ext>
    </p:extLst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66886"/>
      </p:ext>
    </p:extLst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011862"/>
      </p:ext>
    </p:extLst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68834"/>
      </p:ext>
    </p:extLst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34984"/>
      </p:ext>
    </p:extLst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6733"/>
      </p:ext>
    </p:extLst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669792"/>
      </p:ext>
    </p:extLst>
  </p:cSld>
  <p:clrMapOvr>
    <a:masterClrMapping/>
  </p:clrMapOvr>
  <p:transition>
    <p:cover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689137"/>
      </p:ext>
    </p:extLst>
  </p:cSld>
  <p:clrMapOvr>
    <a:masterClrMapping/>
  </p:clrMapOvr>
  <p:transition>
    <p:cover dir="r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752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38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14952"/>
      </p:ext>
    </p:extLst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9EB71-54FA-4C87-BEA3-EC0997CED4FA}" type="datetimeFigureOut">
              <a:rPr lang="en-GB" smtClean="0"/>
              <a:pPr/>
              <a:t>11/02/2022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56" descr="sign(small)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3201" y="587375"/>
            <a:ext cx="793751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2426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0F46C-4D0D-4A62-B696-C4B3F66C6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71517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49DE741-8EE9-450F-8152-AF4493BC674B}"/>
              </a:ext>
            </a:extLst>
          </p:cNvPr>
          <p:cNvSpPr/>
          <p:nvPr/>
        </p:nvSpPr>
        <p:spPr>
          <a:xfrm>
            <a:off x="1678968" y="900359"/>
            <a:ext cx="8834063" cy="3914453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Process Flow Diagrams</a:t>
            </a: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Jordan R. Jenkins</a:t>
            </a:r>
          </a:p>
        </p:txBody>
      </p:sp>
    </p:spTree>
    <p:extLst>
      <p:ext uri="{BB962C8B-B14F-4D97-AF65-F5344CB8AC3E}">
        <p14:creationId xmlns:p14="http://schemas.microsoft.com/office/powerpoint/2010/main" val="4144746128"/>
      </p:ext>
    </p:extLst>
  </p:cSld>
  <p:clrMapOvr>
    <a:masterClrMapping/>
  </p:clrMapOvr>
  <p:transition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9509-6DEF-4832-9611-2EDFDCB1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Session Overview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7D9661-D605-41C5-BB31-72A951EB3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34" y="876299"/>
            <a:ext cx="11073366" cy="416486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400" b="1" dirty="0"/>
              <a:t>Session Aim</a:t>
            </a:r>
          </a:p>
          <a:p>
            <a:pPr marL="0" indent="0" algn="ctr">
              <a:buNone/>
            </a:pPr>
            <a:r>
              <a:rPr lang="en-GB" sz="2400" i="1" dirty="0"/>
              <a:t>“To understand the role of flowcharts and how they can be deployed in quality improvement initiatives”</a:t>
            </a:r>
            <a:endParaRPr lang="en-GB" sz="2400" b="1" i="1" dirty="0"/>
          </a:p>
          <a:p>
            <a:pPr marL="0" indent="0" algn="ctr">
              <a:buNone/>
            </a:pPr>
            <a:r>
              <a:rPr lang="en-GB" sz="2400" b="1" dirty="0"/>
              <a:t>First Half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What is process mapping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What are flowcharts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Current &amp; future state mapping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Creating flow charts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Basic process symbols &amp; common structures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Do’s and do not’s of process mapping</a:t>
            </a:r>
          </a:p>
          <a:p>
            <a:pPr marL="0" indent="0" algn="ctr">
              <a:buNone/>
            </a:pPr>
            <a:r>
              <a:rPr lang="en-GB" sz="2400" b="1" dirty="0"/>
              <a:t>Second Half</a:t>
            </a:r>
          </a:p>
          <a:p>
            <a:pPr marL="0" indent="0" algn="ctr">
              <a:buNone/>
            </a:pPr>
            <a:r>
              <a:rPr lang="en-GB" sz="2400" dirty="0"/>
              <a:t>SIPOC + Process Map Activity</a:t>
            </a:r>
          </a:p>
        </p:txBody>
      </p:sp>
    </p:spTree>
    <p:extLst>
      <p:ext uri="{BB962C8B-B14F-4D97-AF65-F5344CB8AC3E}">
        <p14:creationId xmlns:p14="http://schemas.microsoft.com/office/powerpoint/2010/main" val="2116384365"/>
      </p:ext>
    </p:extLst>
  </p:cSld>
  <p:clrMapOvr>
    <a:masterClrMapping/>
  </p:clrMapOvr>
  <p:transition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A4A35F9-83C8-450B-BA85-0863DF7550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0"/>
          <a:stretch/>
        </p:blipFill>
        <p:spPr>
          <a:xfrm>
            <a:off x="345915" y="1294625"/>
            <a:ext cx="3908585" cy="41521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B1EF34-6BEA-4E00-866C-4CA931751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Process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9C24C-193A-424F-B459-657525BEB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0885" y="1446249"/>
            <a:ext cx="7467599" cy="4011651"/>
          </a:xfrm>
        </p:spPr>
        <p:txBody>
          <a:bodyPr>
            <a:normAutofit fontScale="92500"/>
          </a:bodyPr>
          <a:lstStyle/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SG" sz="2800" dirty="0"/>
              <a:t>Processes can be modelled in numerous ways and at different levels.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SG" sz="2800" dirty="0"/>
              <a:t>From broad (supply chain, enterprise &amp; facility) to a narrow (systems, process &amp; sub-process models). 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SG" sz="2800" dirty="0"/>
              <a:t>Some common examples include:</a:t>
            </a:r>
            <a:endParaRPr lang="en-SG" dirty="0"/>
          </a:p>
          <a:p>
            <a:pPr lvl="1">
              <a:buFontTx/>
              <a:buChar char="-"/>
            </a:pPr>
            <a:r>
              <a:rPr lang="en-SG" dirty="0"/>
              <a:t>Process Flow charts</a:t>
            </a:r>
          </a:p>
          <a:p>
            <a:pPr lvl="1">
              <a:buFontTx/>
              <a:buChar char="-"/>
            </a:pPr>
            <a:r>
              <a:rPr lang="en-SG" dirty="0"/>
              <a:t>Swim-lane diagrams</a:t>
            </a:r>
          </a:p>
          <a:p>
            <a:pPr lvl="1">
              <a:buFontTx/>
              <a:buChar char="-"/>
            </a:pPr>
            <a:r>
              <a:rPr lang="en-SG" dirty="0"/>
              <a:t>(SIPOC) Diagrams</a:t>
            </a:r>
          </a:p>
          <a:p>
            <a:pPr lvl="1">
              <a:buFontTx/>
              <a:buChar char="-"/>
            </a:pPr>
            <a:r>
              <a:rPr lang="en-SG" dirty="0"/>
              <a:t>Value Stream Maps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627539"/>
      </p:ext>
    </p:extLst>
  </p:cSld>
  <p:clrMapOvr>
    <a:masterClrMapping/>
  </p:clrMapOvr>
  <p:transition>
    <p:cover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36D67-2B75-40C2-9A6B-2EBC98CFB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Flow Charts?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1E7BC-BE8B-47B4-94F5-DE84FB634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693" y="1625225"/>
            <a:ext cx="6913757" cy="36083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Flow Charts are a highly visual tool that is used to understand, analyse and document processes and activities in an organisation and assists in identifying opportunities for improvement.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Flow charts display the sequential steps involved in converting a specific input into the required output</a:t>
            </a:r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55BE8AC2-F57B-49D2-BC99-7F66879A963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8003887"/>
              </p:ext>
            </p:extLst>
          </p:nvPr>
        </p:nvGraphicFramePr>
        <p:xfrm>
          <a:off x="7410450" y="1417638"/>
          <a:ext cx="4171950" cy="4023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9" name="Bitmap Image" r:id="rId4" imgW="4172040" imgH="4438800" progId="Paint.Picture">
                  <p:embed/>
                </p:oleObj>
              </mc:Choice>
              <mc:Fallback>
                <p:oleObj name="Bitmap Image" r:id="rId4" imgW="4172040" imgH="4438800" progId="Paint.Pictur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410450" y="1417638"/>
                        <a:ext cx="4171950" cy="4023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53917558"/>
      </p:ext>
    </p:extLst>
  </p:cSld>
  <p:clrMapOvr>
    <a:masterClrMapping/>
  </p:clrMapOvr>
  <p:transition>
    <p:cover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D4ED2-095A-413B-A4DA-0DB391AB9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 Charts – (very) Brief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184AC-5720-4A6E-AC4A-06865AE7A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3287" y="1532885"/>
            <a:ext cx="8095786" cy="405346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creation of flow charts is widely attributed to Frank Gilbreth, an American engineer who introduced the concept to the ASME in 1921.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flow charts were later standardised by ASME (standardised symbols).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flow chart has since become widely adopted tool for process improvement initiatives globally.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One of Ishikawa’s 7 basic tools to solve 95% of quality problems.</a:t>
            </a:r>
          </a:p>
          <a:p>
            <a:endParaRPr lang="en-GB" dirty="0"/>
          </a:p>
        </p:txBody>
      </p:sp>
      <p:pic>
        <p:nvPicPr>
          <p:cNvPr id="2052" name="Picture 4" descr="Frank Bunker Gilbreth - Wikipedia">
            <a:extLst>
              <a:ext uri="{FF2B5EF4-FFF2-40B4-BE49-F238E27FC236}">
                <a16:creationId xmlns:a16="http://schemas.microsoft.com/office/drawing/2014/main" id="{B81886E8-497C-4665-92E3-38359AD057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3" r="2245"/>
          <a:stretch/>
        </p:blipFill>
        <p:spPr bwMode="auto">
          <a:xfrm>
            <a:off x="757590" y="1478048"/>
            <a:ext cx="2787806" cy="36970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4476C6-574D-4849-B0D1-42E8D67749E8}"/>
              </a:ext>
            </a:extLst>
          </p:cNvPr>
          <p:cNvSpPr txBox="1"/>
          <p:nvPr/>
        </p:nvSpPr>
        <p:spPr>
          <a:xfrm>
            <a:off x="1058674" y="5235495"/>
            <a:ext cx="2185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(Frank Gilbreth)</a:t>
            </a:r>
          </a:p>
        </p:txBody>
      </p:sp>
    </p:spTree>
    <p:extLst>
      <p:ext uri="{BB962C8B-B14F-4D97-AF65-F5344CB8AC3E}">
        <p14:creationId xmlns:p14="http://schemas.microsoft.com/office/powerpoint/2010/main" val="2375908486"/>
      </p:ext>
    </p:extLst>
  </p:cSld>
  <p:clrMapOvr>
    <a:masterClrMapping/>
  </p:clrMapOvr>
  <p:transition>
    <p:cover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04E3E3-C783-4FF3-871D-7786769897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378" y="1441536"/>
            <a:ext cx="5054022" cy="40419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E59A36-B9CD-4A4C-9AFD-EA58C1AB1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Significance of Process Flow Charts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ED23C5-330D-4E3D-9F33-2BE59702A07C}"/>
              </a:ext>
            </a:extLst>
          </p:cNvPr>
          <p:cNvSpPr/>
          <p:nvPr/>
        </p:nvSpPr>
        <p:spPr>
          <a:xfrm>
            <a:off x="358633" y="1441536"/>
            <a:ext cx="6729825" cy="4041998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3A58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229D720-6678-4D3B-BC8A-E8E222B3A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08" y="1607250"/>
            <a:ext cx="6460273" cy="37105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“Quite often, a significant proportion of potential process improvements (the low hanging fruit) can be realised just by undertaking a simple flowcharting exercise.”</a:t>
            </a:r>
          </a:p>
          <a:p>
            <a:pPr marL="0" indent="0">
              <a:buNone/>
            </a:pPr>
            <a:endParaRPr lang="en-GB" sz="3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buFontTx/>
              <a:buChar char="-"/>
            </a:pPr>
            <a:r>
              <a:rPr lang="en-GB" sz="3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 John Rhys Thomas</a:t>
            </a:r>
          </a:p>
          <a:p>
            <a:pPr marL="0" indent="0" algn="r">
              <a:buNone/>
            </a:pPr>
            <a:r>
              <a:rPr lang="en-GB" sz="15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(Lean expert &amp; process improvement consultant)</a:t>
            </a:r>
          </a:p>
        </p:txBody>
      </p:sp>
    </p:spTree>
    <p:extLst>
      <p:ext uri="{BB962C8B-B14F-4D97-AF65-F5344CB8AC3E}">
        <p14:creationId xmlns:p14="http://schemas.microsoft.com/office/powerpoint/2010/main" val="3999105545"/>
      </p:ext>
    </p:extLst>
  </p:cSld>
  <p:clrMapOvr>
    <a:masterClrMapping/>
  </p:clrMapOvr>
  <p:transition>
    <p:cover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A0A2E07E-B16A-4A67-BA1A-980C49982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Flow Charts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4BF9398-405C-4B55-9A0E-F5962347E876}"/>
              </a:ext>
            </a:extLst>
          </p:cNvPr>
          <p:cNvSpPr/>
          <p:nvPr/>
        </p:nvSpPr>
        <p:spPr>
          <a:xfrm>
            <a:off x="297365" y="1250370"/>
            <a:ext cx="3538654" cy="1143000"/>
          </a:xfrm>
          <a:prstGeom prst="rect">
            <a:avLst/>
          </a:prstGeom>
          <a:solidFill>
            <a:srgbClr val="24B9D9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Tool used to gain develop an understanding of, analyse and document process and activities.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4A333B0-56A6-4774-97AB-469D48675C79}"/>
              </a:ext>
            </a:extLst>
          </p:cNvPr>
          <p:cNvSpPr/>
          <p:nvPr/>
        </p:nvSpPr>
        <p:spPr>
          <a:xfrm>
            <a:off x="4304370" y="1250370"/>
            <a:ext cx="3538654" cy="1143000"/>
          </a:xfrm>
          <a:prstGeom prst="rect">
            <a:avLst/>
          </a:prstGeom>
          <a:solidFill>
            <a:srgbClr val="24B9D9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Helps to identify continuous improvement opportunities.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82E9FC9-C3CE-4798-AD9F-1CB0CEDE4C3F}"/>
              </a:ext>
            </a:extLst>
          </p:cNvPr>
          <p:cNvSpPr/>
          <p:nvPr/>
        </p:nvSpPr>
        <p:spPr>
          <a:xfrm>
            <a:off x="8311375" y="1250370"/>
            <a:ext cx="3538654" cy="1143000"/>
          </a:xfrm>
          <a:prstGeom prst="rect">
            <a:avLst/>
          </a:prstGeom>
          <a:solidFill>
            <a:srgbClr val="24B9D9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Visual indication of steps required to convert specific inputs into required outputs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C4DC0BB-1B1D-4816-A884-12296CB14056}"/>
              </a:ext>
            </a:extLst>
          </p:cNvPr>
          <p:cNvSpPr/>
          <p:nvPr/>
        </p:nvSpPr>
        <p:spPr>
          <a:xfrm>
            <a:off x="297365" y="2779520"/>
            <a:ext cx="3538654" cy="1143000"/>
          </a:xfrm>
          <a:prstGeom prst="rect">
            <a:avLst/>
          </a:prstGeom>
          <a:solidFill>
            <a:srgbClr val="2A99B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Used to develop &amp; analyse specific areas for improvement and future change initiatives.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62D92CD-E01C-476A-9615-C44FA22C2D45}"/>
              </a:ext>
            </a:extLst>
          </p:cNvPr>
          <p:cNvSpPr/>
          <p:nvPr/>
        </p:nvSpPr>
        <p:spPr>
          <a:xfrm>
            <a:off x="4304370" y="2779520"/>
            <a:ext cx="3538654" cy="1143000"/>
          </a:xfrm>
          <a:prstGeom prst="rect">
            <a:avLst/>
          </a:prstGeom>
          <a:solidFill>
            <a:srgbClr val="2A99B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Improves a process by identification and elimination of NVA activities, waste, needless complexity and constraints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5E82B11-115C-4CE1-ACCB-AC261A9254CB}"/>
              </a:ext>
            </a:extLst>
          </p:cNvPr>
          <p:cNvSpPr/>
          <p:nvPr/>
        </p:nvSpPr>
        <p:spPr>
          <a:xfrm>
            <a:off x="8311375" y="2779520"/>
            <a:ext cx="3538654" cy="1143000"/>
          </a:xfrm>
          <a:prstGeom prst="rect">
            <a:avLst/>
          </a:prstGeom>
          <a:solidFill>
            <a:srgbClr val="2A99B7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Used for mapping the current state and future state of the process (quantifying improvements)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337F2DA-373C-49F4-83CA-0C21CC35E45F}"/>
              </a:ext>
            </a:extLst>
          </p:cNvPr>
          <p:cNvSpPr/>
          <p:nvPr/>
        </p:nvSpPr>
        <p:spPr>
          <a:xfrm>
            <a:off x="297365" y="4308670"/>
            <a:ext cx="3538654" cy="1143000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Greater understanding of the workflow, resource allocation and capacity.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DE0644-A088-408D-BB26-F407B2334B26}"/>
              </a:ext>
            </a:extLst>
          </p:cNvPr>
          <p:cNvSpPr/>
          <p:nvPr/>
        </p:nvSpPr>
        <p:spPr>
          <a:xfrm>
            <a:off x="4304370" y="4308670"/>
            <a:ext cx="3538654" cy="1143000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Creates a shared process knowledge base that can be understood at a glace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349DE7F-6658-4490-B8F4-C1820B707864}"/>
              </a:ext>
            </a:extLst>
          </p:cNvPr>
          <p:cNvSpPr/>
          <p:nvPr/>
        </p:nvSpPr>
        <p:spPr>
          <a:xfrm>
            <a:off x="8311375" y="4308670"/>
            <a:ext cx="3538654" cy="1143000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Eliminate and prevent problems due to missing or poor sequencing of process activities.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8458265"/>
      </p:ext>
    </p:extLst>
  </p:cSld>
  <p:clrMapOvr>
    <a:masterClrMapping/>
  </p:clrMapOvr>
  <p:transition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124A2-E5F4-4574-8E88-0534495C9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Should we use Process Mapping?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951607-57AB-4CB6-8FE7-0745DA984049}"/>
              </a:ext>
            </a:extLst>
          </p:cNvPr>
          <p:cNvSpPr/>
          <p:nvPr/>
        </p:nvSpPr>
        <p:spPr>
          <a:xfrm>
            <a:off x="661636" y="1544444"/>
            <a:ext cx="5151866" cy="3769112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400" b="1" dirty="0"/>
              <a:t>Current State Process Mapping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Identify inefficiency, inconsistency, waste of resources, repetition and thus improvement opportunities in current processes.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When we need to communicate how a process is structured, flowcharting provides a logical order in which to document the entire process.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Often used in the define and measure phase (DMAIC).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1E778C-96A9-44C4-AFC0-57EC28909EFD}"/>
              </a:ext>
            </a:extLst>
          </p:cNvPr>
          <p:cNvSpPr/>
          <p:nvPr/>
        </p:nvSpPr>
        <p:spPr>
          <a:xfrm>
            <a:off x="6378499" y="1544444"/>
            <a:ext cx="5010617" cy="3769112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400" b="1" dirty="0"/>
              <a:t>Future State Process Mapping </a:t>
            </a:r>
          </a:p>
          <a:p>
            <a:pPr algn="ctr"/>
            <a:r>
              <a:rPr lang="en-GB" dirty="0"/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Can be used to either plan process improvements or new processes.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When  used for process planning, the stages in the project can be shown in a logical sequence, with timelines, decision stages, etc…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Well planned/considered processes avoid problems and eliminate waste (right first time).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1798626"/>
      </p:ext>
    </p:extLst>
  </p:cSld>
  <p:clrMapOvr>
    <a:masterClrMapping/>
  </p:clrMapOvr>
  <p:transition>
    <p:cover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1FDD6-D7F7-4921-ACA0-E09170938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Flow Charts – 6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A87CD-CA27-4815-BBB0-0F8FA1A7B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1177239" cy="4142678"/>
          </a:xfrm>
        </p:spPr>
        <p:txBody>
          <a:bodyPr>
            <a:normAutofit fontScale="92500"/>
          </a:bodyPr>
          <a:lstStyle/>
          <a:p>
            <a:pPr algn="l">
              <a:buFont typeface="+mj-lt"/>
              <a:buAutoNum type="arabicPeriod"/>
            </a:pPr>
            <a:r>
              <a:rPr lang="en-GB" sz="2400" b="0" i="0" dirty="0">
                <a:solidFill>
                  <a:srgbClr val="090909"/>
                </a:solidFill>
                <a:effectLst/>
              </a:rPr>
              <a:t> Identify a specific process to be mapped (identify process of interest / problem processes).</a:t>
            </a:r>
          </a:p>
          <a:p>
            <a:pPr algn="l">
              <a:buFont typeface="+mj-lt"/>
              <a:buAutoNum type="arabicPeriod"/>
            </a:pPr>
            <a:r>
              <a:rPr lang="en-GB" sz="2400" b="0" i="0" dirty="0">
                <a:solidFill>
                  <a:srgbClr val="090909"/>
                </a:solidFill>
                <a:effectLst/>
              </a:rPr>
              <a:t> Determine the process/flowchart boundaries (scope) by identifying the processes start and end conditions (where and when).</a:t>
            </a:r>
          </a:p>
          <a:p>
            <a:pPr algn="l">
              <a:buFont typeface="+mj-lt"/>
              <a:buAutoNum type="arabicPeriod"/>
            </a:pPr>
            <a:r>
              <a:rPr lang="en-GB" sz="2400" dirty="0">
                <a:solidFill>
                  <a:srgbClr val="090909"/>
                </a:solidFill>
              </a:rPr>
              <a:t>Determine the activities/subprocesses that should be included (and the sequence in which they occur) by a combination of brainstorming, observation and questioning.</a:t>
            </a:r>
          </a:p>
          <a:p>
            <a:pPr algn="l">
              <a:buFont typeface="+mj-lt"/>
              <a:buAutoNum type="arabicPeriod"/>
            </a:pPr>
            <a:r>
              <a:rPr lang="en-GB" sz="2400" dirty="0">
                <a:solidFill>
                  <a:srgbClr val="090909"/>
                </a:solidFill>
              </a:rPr>
              <a:t>Construct the flowchart by assembling the basic flowchart symbols and connect using arrows to show flow direction/sequence.</a:t>
            </a:r>
          </a:p>
          <a:p>
            <a:pPr algn="l">
              <a:buFont typeface="+mj-lt"/>
              <a:buAutoNum type="arabicPeriod"/>
            </a:pPr>
            <a:r>
              <a:rPr lang="en-GB" sz="2400" dirty="0">
                <a:solidFill>
                  <a:srgbClr val="090909"/>
                </a:solidFill>
              </a:rPr>
              <a:t>Review the flowchart with stakeholders (team members, workers, supervisors, suppliers, process owners, etc.) to make sure everyone is in agreement and signoff.</a:t>
            </a:r>
          </a:p>
          <a:p>
            <a:pPr algn="l">
              <a:buFont typeface="+mj-lt"/>
              <a:buAutoNum type="arabicPeriod"/>
            </a:pPr>
            <a:r>
              <a:rPr lang="en-GB" sz="2400" dirty="0">
                <a:solidFill>
                  <a:srgbClr val="090909"/>
                </a:solidFill>
              </a:rPr>
              <a:t>Analyse/interpret the flowchart to identify improvement opportunities (illogical sequencing, bottlenecks, unnecessary/redundant steps, needless complexity and NVA).</a:t>
            </a:r>
          </a:p>
        </p:txBody>
      </p:sp>
    </p:spTree>
    <p:extLst>
      <p:ext uri="{BB962C8B-B14F-4D97-AF65-F5344CB8AC3E}">
        <p14:creationId xmlns:p14="http://schemas.microsoft.com/office/powerpoint/2010/main" val="285998409"/>
      </p:ext>
    </p:extLst>
  </p:cSld>
  <p:clrMapOvr>
    <a:masterClrMapping/>
  </p:clrMapOvr>
  <p:transition>
    <p:cover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769B1-05FC-4CDB-9B13-32845084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273" y="2534851"/>
            <a:ext cx="421887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Basic Process Symbols </a:t>
            </a:r>
          </a:p>
        </p:txBody>
      </p:sp>
      <p:grpSp>
        <p:nvGrpSpPr>
          <p:cNvPr id="40" name="Group 9">
            <a:extLst>
              <a:ext uri="{FF2B5EF4-FFF2-40B4-BE49-F238E27FC236}">
                <a16:creationId xmlns:a16="http://schemas.microsoft.com/office/drawing/2014/main" id="{D900B45F-0229-4949-99A7-9EADB0D779E4}"/>
              </a:ext>
            </a:extLst>
          </p:cNvPr>
          <p:cNvGrpSpPr>
            <a:grpSpLocks/>
          </p:cNvGrpSpPr>
          <p:nvPr/>
        </p:nvGrpSpPr>
        <p:grpSpPr bwMode="auto">
          <a:xfrm>
            <a:off x="4794754" y="267901"/>
            <a:ext cx="1931987" cy="1216085"/>
            <a:chOff x="1304637" y="1293091"/>
            <a:chExt cx="1931656" cy="121724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1" name="Terminator 14">
              <a:extLst>
                <a:ext uri="{FF2B5EF4-FFF2-40B4-BE49-F238E27FC236}">
                  <a16:creationId xmlns:a16="http://schemas.microsoft.com/office/drawing/2014/main" id="{0574A93E-C7F4-49AF-9D7E-8D3551B07A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4313" y="1293091"/>
              <a:ext cx="1658653" cy="791328"/>
            </a:xfrm>
            <a:prstGeom prst="flowChartTerminator">
              <a:avLst/>
            </a:prstGeom>
            <a:solidFill>
              <a:srgbClr val="99BA82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algn="tl" rotWithShape="0">
                <a:srgbClr val="68686D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600" kern="1000" spc="50" dirty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1A0C86DB-0EA6-417A-A8D5-B1222D8D18EB}"/>
                </a:ext>
              </a:extLst>
            </p:cNvPr>
            <p:cNvSpPr txBox="1"/>
            <p:nvPr/>
          </p:nvSpPr>
          <p:spPr>
            <a:xfrm>
              <a:off x="1452249" y="1521909"/>
              <a:ext cx="1650717" cy="306679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chemeClr val="bg2">
                      <a:lumMod val="25000"/>
                    </a:schemeClr>
                  </a:solidFill>
                  <a:latin typeface="+mn-lt"/>
                  <a:ea typeface="+mn-ea"/>
                  <a:cs typeface="Arial"/>
                </a:rPr>
                <a:t>Start / End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812D475-8513-4B55-A46C-FC2990D60F5C}"/>
                </a:ext>
              </a:extLst>
            </p:cNvPr>
            <p:cNvSpPr txBox="1"/>
            <p:nvPr/>
          </p:nvSpPr>
          <p:spPr>
            <a:xfrm>
              <a:off x="1304637" y="2109843"/>
              <a:ext cx="1931656" cy="400491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Terminator  (The start or end of a workflow).</a:t>
              </a:r>
            </a:p>
          </p:txBody>
        </p:sp>
      </p:grpSp>
      <p:grpSp>
        <p:nvGrpSpPr>
          <p:cNvPr id="44" name="Group 10">
            <a:extLst>
              <a:ext uri="{FF2B5EF4-FFF2-40B4-BE49-F238E27FC236}">
                <a16:creationId xmlns:a16="http://schemas.microsoft.com/office/drawing/2014/main" id="{7823FF6A-6D16-4919-9AC5-FFEFB1835369}"/>
              </a:ext>
            </a:extLst>
          </p:cNvPr>
          <p:cNvGrpSpPr>
            <a:grpSpLocks/>
          </p:cNvGrpSpPr>
          <p:nvPr/>
        </p:nvGrpSpPr>
        <p:grpSpPr bwMode="auto">
          <a:xfrm>
            <a:off x="7531604" y="267903"/>
            <a:ext cx="1708150" cy="1216086"/>
            <a:chOff x="4064000" y="1293091"/>
            <a:chExt cx="1708727" cy="121724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5" name="Process 19">
              <a:extLst>
                <a:ext uri="{FF2B5EF4-FFF2-40B4-BE49-F238E27FC236}">
                  <a16:creationId xmlns:a16="http://schemas.microsoft.com/office/drawing/2014/main" id="{FB5E19F3-DAC5-4413-883D-77E3D01B56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57694" y="1293091"/>
              <a:ext cx="1511811" cy="791328"/>
            </a:xfrm>
            <a:prstGeom prst="flowChartProcess">
              <a:avLst/>
            </a:prstGeom>
            <a:solidFill>
              <a:srgbClr val="759FAB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algn="tl" rotWithShape="0">
                <a:srgbClr val="68686D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AD0DE65A-5EF1-4996-AA9F-156AEBDA955A}"/>
                </a:ext>
              </a:extLst>
            </p:cNvPr>
            <p:cNvSpPr txBox="1"/>
            <p:nvPr/>
          </p:nvSpPr>
          <p:spPr>
            <a:xfrm>
              <a:off x="4157694" y="1528265"/>
              <a:ext cx="1511811" cy="311446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  <a:t>Project / Task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89748A3B-0E55-4BA7-BBD4-F4C85BEDAB1A}"/>
                </a:ext>
              </a:extLst>
            </p:cNvPr>
            <p:cNvSpPr txBox="1"/>
            <p:nvPr/>
          </p:nvSpPr>
          <p:spPr>
            <a:xfrm>
              <a:off x="4064000" y="2109843"/>
              <a:ext cx="1708727" cy="400491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Shows the Process or action taken (input to output)</a:t>
              </a:r>
            </a:p>
          </p:txBody>
        </p:sp>
      </p:grpSp>
      <p:grpSp>
        <p:nvGrpSpPr>
          <p:cNvPr id="48" name="Group 12">
            <a:extLst>
              <a:ext uri="{FF2B5EF4-FFF2-40B4-BE49-F238E27FC236}">
                <a16:creationId xmlns:a16="http://schemas.microsoft.com/office/drawing/2014/main" id="{3597CD01-29EE-4867-85B0-E7E5EE79BB85}"/>
              </a:ext>
            </a:extLst>
          </p:cNvPr>
          <p:cNvGrpSpPr>
            <a:grpSpLocks/>
          </p:cNvGrpSpPr>
          <p:nvPr/>
        </p:nvGrpSpPr>
        <p:grpSpPr bwMode="auto">
          <a:xfrm>
            <a:off x="4601079" y="1806188"/>
            <a:ext cx="2276475" cy="1711325"/>
            <a:chOff x="6325270" y="3054684"/>
            <a:chExt cx="2275838" cy="171106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49" name="Extract 24">
              <a:extLst>
                <a:ext uri="{FF2B5EF4-FFF2-40B4-BE49-F238E27FC236}">
                  <a16:creationId xmlns:a16="http://schemas.microsoft.com/office/drawing/2014/main" id="{D259C1D9-38FA-405F-B2B4-117FD457F8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56949" y="3054684"/>
              <a:ext cx="1412480" cy="1284089"/>
            </a:xfrm>
            <a:prstGeom prst="flowChartExtract">
              <a:avLst/>
            </a:prstGeom>
            <a:solidFill>
              <a:srgbClr val="E8A26C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rotWithShape="0">
                <a:srgbClr val="68686D">
                  <a:alpha val="34998"/>
                </a:srgbClr>
              </a:outerShdw>
            </a:effectLst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A15E71B9-5EFE-4BB1-9DCE-C2EC1C54835B}"/>
                </a:ext>
              </a:extLst>
            </p:cNvPr>
            <p:cNvSpPr txBox="1"/>
            <p:nvPr/>
          </p:nvSpPr>
          <p:spPr>
            <a:xfrm>
              <a:off x="6929938" y="3619746"/>
              <a:ext cx="1083960" cy="638076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  <a:t>Split</a:t>
              </a:r>
            </a:p>
            <a:p>
              <a:pPr algn="ctr" eaLnBrk="1" fontAlgn="auto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  <a:t>or</a:t>
              </a:r>
            </a:p>
            <a:p>
              <a:pPr algn="ctr" eaLnBrk="1" fontAlgn="auto" hangingPunct="1">
                <a:lnSpc>
                  <a:spcPct val="80000"/>
                </a:lnSpc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  <a:t>Merge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F9EE1837-38DA-4362-ACFF-91A3C228010F}"/>
                </a:ext>
              </a:extLst>
            </p:cNvPr>
            <p:cNvSpPr txBox="1"/>
            <p:nvPr/>
          </p:nvSpPr>
          <p:spPr>
            <a:xfrm>
              <a:off x="6325270" y="4365756"/>
              <a:ext cx="2275838" cy="39998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Upright indicates a process split, inverted indicates a merge of processes.</a:t>
              </a:r>
            </a:p>
          </p:txBody>
        </p:sp>
      </p:grpSp>
      <p:grpSp>
        <p:nvGrpSpPr>
          <p:cNvPr id="52" name="Group 11">
            <a:extLst>
              <a:ext uri="{FF2B5EF4-FFF2-40B4-BE49-F238E27FC236}">
                <a16:creationId xmlns:a16="http://schemas.microsoft.com/office/drawing/2014/main" id="{0C45966D-F2A2-4E19-A5DD-BAD37BF897A0}"/>
              </a:ext>
            </a:extLst>
          </p:cNvPr>
          <p:cNvGrpSpPr>
            <a:grpSpLocks/>
          </p:cNvGrpSpPr>
          <p:nvPr/>
        </p:nvGrpSpPr>
        <p:grpSpPr bwMode="auto">
          <a:xfrm>
            <a:off x="10135104" y="3873113"/>
            <a:ext cx="1844675" cy="1541463"/>
            <a:chOff x="9034463" y="1160711"/>
            <a:chExt cx="1844675" cy="154175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53" name="Off-page Connector 28">
              <a:extLst>
                <a:ext uri="{FF2B5EF4-FFF2-40B4-BE49-F238E27FC236}">
                  <a16:creationId xmlns:a16="http://schemas.microsoft.com/office/drawing/2014/main" id="{C1D854CB-F6CF-4DC1-B372-13FE1C69FB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99588" y="1160711"/>
              <a:ext cx="1130300" cy="1130516"/>
            </a:xfrm>
            <a:prstGeom prst="flowChartOffpageConnector">
              <a:avLst/>
            </a:prstGeom>
            <a:solidFill>
              <a:srgbClr val="759FAB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rotWithShape="0">
                <a:srgbClr val="68686D">
                  <a:alpha val="34998"/>
                </a:srgbClr>
              </a:outerShdw>
            </a:effectLst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A81C23B0-4885-4CA2-8607-610FCA27BFE6}"/>
                </a:ext>
              </a:extLst>
            </p:cNvPr>
            <p:cNvSpPr txBox="1"/>
            <p:nvPr/>
          </p:nvSpPr>
          <p:spPr>
            <a:xfrm>
              <a:off x="9399588" y="1387767"/>
              <a:ext cx="1130300" cy="523975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  <a:t>Off Page</a:t>
              </a:r>
              <a:b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</a:br>
              <a: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  <a:t>Connector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A8A4092B-26A4-4730-89CB-24D5CB33D478}"/>
                </a:ext>
              </a:extLst>
            </p:cNvPr>
            <p:cNvSpPr txBox="1"/>
            <p:nvPr/>
          </p:nvSpPr>
          <p:spPr>
            <a:xfrm>
              <a:off x="9034463" y="2302342"/>
              <a:ext cx="1844675" cy="400127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Connector used to connect one page of a flowchart to another.</a:t>
              </a:r>
            </a:p>
          </p:txBody>
        </p:sp>
      </p:grpSp>
      <p:grpSp>
        <p:nvGrpSpPr>
          <p:cNvPr id="56" name="Group 49">
            <a:extLst>
              <a:ext uri="{FF2B5EF4-FFF2-40B4-BE49-F238E27FC236}">
                <a16:creationId xmlns:a16="http://schemas.microsoft.com/office/drawing/2014/main" id="{B9FB1CC7-E454-4F06-90E8-C749F3FBB61A}"/>
              </a:ext>
            </a:extLst>
          </p:cNvPr>
          <p:cNvGrpSpPr>
            <a:grpSpLocks/>
          </p:cNvGrpSpPr>
          <p:nvPr/>
        </p:nvGrpSpPr>
        <p:grpSpPr bwMode="auto">
          <a:xfrm>
            <a:off x="7572879" y="3868351"/>
            <a:ext cx="1692275" cy="1603375"/>
            <a:chOff x="3742635" y="4893923"/>
            <a:chExt cx="1691432" cy="160448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57" name="Connector 22">
              <a:extLst>
                <a:ext uri="{FF2B5EF4-FFF2-40B4-BE49-F238E27FC236}">
                  <a16:creationId xmlns:a16="http://schemas.microsoft.com/office/drawing/2014/main" id="{8F47A01A-AD70-449E-97E2-00D88D5B09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85401" y="4893923"/>
              <a:ext cx="1191619" cy="1191449"/>
            </a:xfrm>
            <a:prstGeom prst="flowChartConnector">
              <a:avLst/>
            </a:prstGeom>
            <a:solidFill>
              <a:srgbClr val="E8A26C"/>
            </a:solidFill>
            <a:ln w="9525">
              <a:noFill/>
              <a:round/>
              <a:headEnd/>
              <a:tailEnd/>
            </a:ln>
            <a:effectLst>
              <a:outerShdw blurRad="41275" dist="25400" dir="5400000" algn="tl" rotWithShape="0">
                <a:srgbClr val="68686D">
                  <a:alpha val="34998"/>
                </a:srgbClr>
              </a:outerShdw>
            </a:effectLst>
          </p:spPr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A2B223C3-686F-4DCC-BBB4-CCF9426D5B5C}"/>
                </a:ext>
              </a:extLst>
            </p:cNvPr>
            <p:cNvSpPr txBox="1"/>
            <p:nvPr/>
          </p:nvSpPr>
          <p:spPr>
            <a:xfrm>
              <a:off x="3999682" y="5340319"/>
              <a:ext cx="1177338" cy="30818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rgbClr val="343437"/>
                  </a:solidFill>
                  <a:latin typeface="+mn-lt"/>
                  <a:ea typeface="+mn-ea"/>
                  <a:cs typeface="Arial"/>
                </a:rPr>
                <a:t>Connector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16EBDE9E-72FC-4DA5-8A15-C811E4FE3EEB}"/>
                </a:ext>
              </a:extLst>
            </p:cNvPr>
            <p:cNvSpPr txBox="1"/>
            <p:nvPr/>
          </p:nvSpPr>
          <p:spPr>
            <a:xfrm>
              <a:off x="3742635" y="6098081"/>
              <a:ext cx="1691432" cy="400327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Used to connect one part of a flowchart to another.</a:t>
              </a:r>
            </a:p>
          </p:txBody>
        </p:sp>
      </p:grpSp>
      <p:grpSp>
        <p:nvGrpSpPr>
          <p:cNvPr id="60" name="Group 15">
            <a:extLst>
              <a:ext uri="{FF2B5EF4-FFF2-40B4-BE49-F238E27FC236}">
                <a16:creationId xmlns:a16="http://schemas.microsoft.com/office/drawing/2014/main" id="{7D2AEBC8-02DD-4D34-810B-28D52606CC96}"/>
              </a:ext>
            </a:extLst>
          </p:cNvPr>
          <p:cNvGrpSpPr>
            <a:grpSpLocks/>
          </p:cNvGrpSpPr>
          <p:nvPr/>
        </p:nvGrpSpPr>
        <p:grpSpPr bwMode="auto">
          <a:xfrm>
            <a:off x="7625266" y="1733163"/>
            <a:ext cx="1530350" cy="1778000"/>
            <a:chOff x="1549144" y="2747406"/>
            <a:chExt cx="1530179" cy="177781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61" name="Decision 18">
              <a:extLst>
                <a:ext uri="{FF2B5EF4-FFF2-40B4-BE49-F238E27FC236}">
                  <a16:creationId xmlns:a16="http://schemas.microsoft.com/office/drawing/2014/main" id="{7A9BE6A2-EA2C-40F2-83B5-C071BA1563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18986" y="2747406"/>
              <a:ext cx="1390495" cy="1388918"/>
            </a:xfrm>
            <a:prstGeom prst="flowChartDecision">
              <a:avLst/>
            </a:prstGeom>
            <a:solidFill>
              <a:srgbClr val="C25552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algn="tl" rotWithShape="0">
                <a:srgbClr val="68686D">
                  <a:alpha val="34998"/>
                </a:srgbClr>
              </a:outerShdw>
            </a:effectLst>
          </p:spPr>
          <p:txBody>
            <a:bodyPr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61DC536B-1C29-4DAD-99DE-594EC2BBF1D0}"/>
                </a:ext>
              </a:extLst>
            </p:cNvPr>
            <p:cNvSpPr txBox="1"/>
            <p:nvPr/>
          </p:nvSpPr>
          <p:spPr>
            <a:xfrm>
              <a:off x="1618986" y="3282338"/>
              <a:ext cx="1390495" cy="30794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chemeClr val="bg2">
                      <a:lumMod val="25000"/>
                    </a:schemeClr>
                  </a:solidFill>
                  <a:latin typeface="+mn-lt"/>
                  <a:ea typeface="+mn-ea"/>
                  <a:cs typeface="Arial"/>
                </a:rPr>
                <a:t>Decision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3CBAB655-59EA-4711-86C3-3AA93C293A8A}"/>
                </a:ext>
              </a:extLst>
            </p:cNvPr>
            <p:cNvSpPr txBox="1"/>
            <p:nvPr/>
          </p:nvSpPr>
          <p:spPr>
            <a:xfrm>
              <a:off x="1549144" y="4125212"/>
              <a:ext cx="1530179" cy="40000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Decision point in a process or workflow.</a:t>
              </a:r>
            </a:p>
          </p:txBody>
        </p:sp>
      </p:grpSp>
      <p:grpSp>
        <p:nvGrpSpPr>
          <p:cNvPr id="64" name="Group 47">
            <a:extLst>
              <a:ext uri="{FF2B5EF4-FFF2-40B4-BE49-F238E27FC236}">
                <a16:creationId xmlns:a16="http://schemas.microsoft.com/office/drawing/2014/main" id="{98645671-F8DA-4923-B70E-E146932FAFAB}"/>
              </a:ext>
            </a:extLst>
          </p:cNvPr>
          <p:cNvGrpSpPr>
            <a:grpSpLocks/>
          </p:cNvGrpSpPr>
          <p:nvPr/>
        </p:nvGrpSpPr>
        <p:grpSpPr bwMode="auto">
          <a:xfrm>
            <a:off x="10103353" y="267901"/>
            <a:ext cx="1876424" cy="1189037"/>
            <a:chOff x="6565885" y="1339275"/>
            <a:chExt cx="1877407" cy="118973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65" name="Data 25">
              <a:extLst>
                <a:ext uri="{FF2B5EF4-FFF2-40B4-BE49-F238E27FC236}">
                  <a16:creationId xmlns:a16="http://schemas.microsoft.com/office/drawing/2014/main" id="{8E98364D-410E-453B-8450-11A43E6434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97651" y="1339275"/>
              <a:ext cx="1845641" cy="776744"/>
            </a:xfrm>
            <a:prstGeom prst="flowChartInputOutput">
              <a:avLst/>
            </a:prstGeom>
            <a:solidFill>
              <a:srgbClr val="78C9BA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rotWithShape="0">
                <a:srgbClr val="68686D">
                  <a:alpha val="34998"/>
                </a:srgbClr>
              </a:outerShdw>
            </a:effectLst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73111444-9D5E-4B67-B794-E58D3B3102F2}"/>
                </a:ext>
              </a:extLst>
            </p:cNvPr>
            <p:cNvSpPr txBox="1"/>
            <p:nvPr/>
          </p:nvSpPr>
          <p:spPr>
            <a:xfrm>
              <a:off x="6731071" y="1582305"/>
              <a:ext cx="1581978" cy="308156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Input / Output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49C02151-ECFD-4700-A70D-FB874A4F6748}"/>
                </a:ext>
              </a:extLst>
            </p:cNvPr>
            <p:cNvSpPr txBox="1"/>
            <p:nvPr/>
          </p:nvSpPr>
          <p:spPr>
            <a:xfrm>
              <a:off x="6565885" y="2127139"/>
              <a:ext cx="1845641" cy="40187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Data: Inputs to, and outputs from, a process.</a:t>
              </a:r>
            </a:p>
          </p:txBody>
        </p:sp>
      </p:grpSp>
      <p:grpSp>
        <p:nvGrpSpPr>
          <p:cNvPr id="68" name="Group 46">
            <a:extLst>
              <a:ext uri="{FF2B5EF4-FFF2-40B4-BE49-F238E27FC236}">
                <a16:creationId xmlns:a16="http://schemas.microsoft.com/office/drawing/2014/main" id="{C81B8223-AB46-4BBD-8BC0-75262AB86996}"/>
              </a:ext>
            </a:extLst>
          </p:cNvPr>
          <p:cNvGrpSpPr>
            <a:grpSpLocks/>
          </p:cNvGrpSpPr>
          <p:nvPr/>
        </p:nvGrpSpPr>
        <p:grpSpPr bwMode="auto">
          <a:xfrm>
            <a:off x="10387516" y="1950651"/>
            <a:ext cx="1276350" cy="1560572"/>
            <a:chOff x="6887000" y="4883506"/>
            <a:chExt cx="1276538" cy="156028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69" name="Document 23">
              <a:extLst>
                <a:ext uri="{FF2B5EF4-FFF2-40B4-BE49-F238E27FC236}">
                  <a16:creationId xmlns:a16="http://schemas.microsoft.com/office/drawing/2014/main" id="{F0ECE1B3-E381-4375-A295-948C7DE84D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50509" y="4883506"/>
              <a:ext cx="1154283" cy="1155490"/>
            </a:xfrm>
            <a:prstGeom prst="flowChartDocument">
              <a:avLst/>
            </a:prstGeom>
            <a:solidFill>
              <a:srgbClr val="99BA82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rotWithShape="0">
                <a:srgbClr val="68686D">
                  <a:alpha val="34998"/>
                </a:srgbClr>
              </a:outerShdw>
            </a:effectLst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F3B168F2-F77A-489B-9D70-0ACD4688694B}"/>
                </a:ext>
              </a:extLst>
            </p:cNvPr>
            <p:cNvSpPr txBox="1"/>
            <p:nvPr/>
          </p:nvSpPr>
          <p:spPr>
            <a:xfrm>
              <a:off x="6950509" y="5264437"/>
              <a:ext cx="1154283" cy="307919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Document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5D4C1960-CF41-41BC-A360-4A6D130A3711}"/>
                </a:ext>
              </a:extLst>
            </p:cNvPr>
            <p:cNvSpPr txBox="1"/>
            <p:nvPr/>
          </p:nvSpPr>
          <p:spPr>
            <a:xfrm>
              <a:off x="6887000" y="6043757"/>
              <a:ext cx="1276538" cy="400037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Document or report (used or generated).</a:t>
              </a:r>
            </a:p>
          </p:txBody>
        </p:sp>
      </p:grpSp>
      <p:grpSp>
        <p:nvGrpSpPr>
          <p:cNvPr id="72" name="Group 17">
            <a:extLst>
              <a:ext uri="{FF2B5EF4-FFF2-40B4-BE49-F238E27FC236}">
                <a16:creationId xmlns:a16="http://schemas.microsoft.com/office/drawing/2014/main" id="{FF873ED2-8C02-40E5-96EA-AB025F38473A}"/>
              </a:ext>
            </a:extLst>
          </p:cNvPr>
          <p:cNvGrpSpPr>
            <a:grpSpLocks/>
          </p:cNvGrpSpPr>
          <p:nvPr/>
        </p:nvGrpSpPr>
        <p:grpSpPr bwMode="auto">
          <a:xfrm>
            <a:off x="4793166" y="4028688"/>
            <a:ext cx="1933575" cy="1327150"/>
            <a:chOff x="6150894" y="4834773"/>
            <a:chExt cx="1933567" cy="132721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73" name="Manual Input 27">
              <a:extLst>
                <a:ext uri="{FF2B5EF4-FFF2-40B4-BE49-F238E27FC236}">
                  <a16:creationId xmlns:a16="http://schemas.microsoft.com/office/drawing/2014/main" id="{0FE7FBF4-E5AF-4876-962E-7AD98A048F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25518" y="4834773"/>
              <a:ext cx="1579556" cy="892219"/>
            </a:xfrm>
            <a:prstGeom prst="flowChartManualInput">
              <a:avLst/>
            </a:prstGeom>
            <a:solidFill>
              <a:srgbClr val="78C9BA"/>
            </a:solidFill>
            <a:ln w="9525">
              <a:noFill/>
              <a:miter lim="800000"/>
              <a:headEnd/>
              <a:tailEnd/>
            </a:ln>
            <a:effectLst>
              <a:outerShdw blurRad="41275" dist="25400" dir="5400000" rotWithShape="0">
                <a:srgbClr val="68686D">
                  <a:alpha val="34998"/>
                </a:srgbClr>
              </a:outerShdw>
            </a:effectLst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E651A1D9-86DF-40DA-B216-8DD779E700E4}"/>
                </a:ext>
              </a:extLst>
            </p:cNvPr>
            <p:cNvSpPr txBox="1"/>
            <p:nvPr/>
          </p:nvSpPr>
          <p:spPr>
            <a:xfrm>
              <a:off x="6325518" y="5077673"/>
              <a:ext cx="1579556" cy="52231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Manual</a:t>
              </a:r>
              <a:br>
                <a:rPr lang="en-US" sz="1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</a:br>
              <a:r>
                <a:rPr lang="en-US" sz="14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Input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66BA3817-67F2-4407-AA9D-F6A159A49A93}"/>
                </a:ext>
              </a:extLst>
            </p:cNvPr>
            <p:cNvSpPr txBox="1"/>
            <p:nvPr/>
          </p:nvSpPr>
          <p:spPr>
            <a:xfrm>
              <a:off x="6150894" y="5761918"/>
              <a:ext cx="1933567" cy="400070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0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/>
                </a:rPr>
                <a:t>Prompt for information to be manually entered into a system.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A9BA961-6775-47A8-B6B5-65AFB9F6124A}"/>
              </a:ext>
            </a:extLst>
          </p:cNvPr>
          <p:cNvSpPr txBox="1"/>
          <p:nvPr/>
        </p:nvSpPr>
        <p:spPr>
          <a:xfrm>
            <a:off x="17462" y="5355838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(R. Morgan, 2020)</a:t>
            </a:r>
          </a:p>
        </p:txBody>
      </p:sp>
    </p:spTree>
    <p:extLst>
      <p:ext uri="{BB962C8B-B14F-4D97-AF65-F5344CB8AC3E}">
        <p14:creationId xmlns:p14="http://schemas.microsoft.com/office/powerpoint/2010/main" val="1908997650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623C8279-55D5-497F-A734-859A842D78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" y="193746"/>
            <a:ext cx="11680825" cy="535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583772"/>
      </p:ext>
    </p:extLst>
  </p:cSld>
  <p:clrMapOvr>
    <a:masterClrMapping/>
  </p:clrMapOvr>
  <p:transition>
    <p:cover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D2B89-145C-46CA-8982-BC85BC923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280" y="2286000"/>
            <a:ext cx="4457737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Flow Chart – Very Simple Example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F1A8420-6F8D-4315-9E5E-887DF226AB09}"/>
              </a:ext>
            </a:extLst>
          </p:cNvPr>
          <p:cNvSpPr txBox="1"/>
          <p:nvPr/>
        </p:nvSpPr>
        <p:spPr>
          <a:xfrm>
            <a:off x="10329862" y="5343138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(R. Morgan, 2020)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D2EB54B-4FF7-460B-9292-3B4612B717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399" y="177272"/>
            <a:ext cx="4263323" cy="5350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55370"/>
      </p:ext>
    </p:extLst>
  </p:cSld>
  <p:clrMapOvr>
    <a:masterClrMapping/>
  </p:clrMapOvr>
  <p:transition>
    <p:cover dir="r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F2502-9981-4ADB-97C3-1B9770528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63" y="2353484"/>
            <a:ext cx="453847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: brewing a coffee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9553DD-E7C6-428F-8A42-C6A4D68A3D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176" y="584984"/>
            <a:ext cx="6930179" cy="468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973982-F18A-4CB0-AA85-9BD63C29E3B4}"/>
              </a:ext>
            </a:extLst>
          </p:cNvPr>
          <p:cNvSpPr txBox="1"/>
          <p:nvPr/>
        </p:nvSpPr>
        <p:spPr>
          <a:xfrm>
            <a:off x="17462" y="5355838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(R. Morgan, 2020)</a:t>
            </a:r>
          </a:p>
        </p:txBody>
      </p:sp>
    </p:spTree>
    <p:extLst>
      <p:ext uri="{BB962C8B-B14F-4D97-AF65-F5344CB8AC3E}">
        <p14:creationId xmlns:p14="http://schemas.microsoft.com/office/powerpoint/2010/main" val="3437758291"/>
      </p:ext>
    </p:extLst>
  </p:cSld>
  <p:clrMapOvr>
    <a:masterClrMapping/>
  </p:clrMapOvr>
  <p:transition>
    <p:cover dir="r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51349-F2D3-4F33-9473-A239A8BF9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9140" y="2412341"/>
            <a:ext cx="48615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Example: Horizontal Swimlane Chart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671CEE-E02C-4F1B-BEF9-754A698EB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15" y="643841"/>
            <a:ext cx="6655543" cy="468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F3779D-065A-4946-B314-C6AE598E73D7}"/>
              </a:ext>
            </a:extLst>
          </p:cNvPr>
          <p:cNvSpPr txBox="1"/>
          <p:nvPr/>
        </p:nvSpPr>
        <p:spPr>
          <a:xfrm>
            <a:off x="10342562" y="5323841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(R. Morgan, 2020)</a:t>
            </a:r>
          </a:p>
        </p:txBody>
      </p:sp>
    </p:spTree>
    <p:extLst>
      <p:ext uri="{BB962C8B-B14F-4D97-AF65-F5344CB8AC3E}">
        <p14:creationId xmlns:p14="http://schemas.microsoft.com/office/powerpoint/2010/main" val="1317573939"/>
      </p:ext>
    </p:extLst>
  </p:cSld>
  <p:clrMapOvr>
    <a:masterClrMapping/>
  </p:clrMapOvr>
  <p:transition>
    <p:cover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51349-F2D3-4F33-9473-A239A8BF9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40" y="2412340"/>
            <a:ext cx="48615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Example: Vertical Swimlane Chart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F1559D-FCA1-441A-8F15-88CCED69F8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715" y="643840"/>
            <a:ext cx="6879790" cy="468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88D8C1-DBD0-408F-BD00-EC0E9DDABE34}"/>
              </a:ext>
            </a:extLst>
          </p:cNvPr>
          <p:cNvSpPr txBox="1"/>
          <p:nvPr/>
        </p:nvSpPr>
        <p:spPr>
          <a:xfrm>
            <a:off x="17462" y="5355838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(R. Morgan, 2020)</a:t>
            </a:r>
          </a:p>
        </p:txBody>
      </p:sp>
    </p:spTree>
    <p:extLst>
      <p:ext uri="{BB962C8B-B14F-4D97-AF65-F5344CB8AC3E}">
        <p14:creationId xmlns:p14="http://schemas.microsoft.com/office/powerpoint/2010/main" val="1244298322"/>
      </p:ext>
    </p:extLst>
  </p:cSld>
  <p:clrMapOvr>
    <a:masterClrMapping/>
  </p:clrMapOvr>
  <p:transition>
    <p:cover dir="r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60CD9-491D-4F6A-B2E5-79EAA57F5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8497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Common Structures – Repetition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6DAEB-A915-4BCC-AC99-5602A3208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8492" y="1544502"/>
            <a:ext cx="7418208" cy="3787316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One common structure that is seen in process flow charts is know as </a:t>
            </a:r>
            <a:r>
              <a:rPr lang="en-GB" b="1" dirty="0"/>
              <a:t>repetition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Occurs when a decision block results in a loop within the process.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Can be a sign of a normal iterative process.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Could also indicate a source of waste i.e. Rework due to poor quality.</a:t>
            </a:r>
          </a:p>
        </p:txBody>
      </p:sp>
      <p:pic>
        <p:nvPicPr>
          <p:cNvPr id="6147" name="Picture 6146">
            <a:extLst>
              <a:ext uri="{FF2B5EF4-FFF2-40B4-BE49-F238E27FC236}">
                <a16:creationId xmlns:a16="http://schemas.microsoft.com/office/drawing/2014/main" id="{F34FE87F-C50E-4B66-AE38-ADA21EFFC2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700" y="1421497"/>
            <a:ext cx="3073400" cy="391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083310"/>
      </p:ext>
    </p:extLst>
  </p:cSld>
  <p:clrMapOvr>
    <a:masterClrMapping/>
  </p:clrMapOvr>
  <p:transition>
    <p:cover dir="r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60CD9-491D-4F6A-B2E5-79EAA57F5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8497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Common Structures – Sequence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6DAEB-A915-4BCC-AC99-5602A3208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192" y="1542371"/>
            <a:ext cx="6211708" cy="4205058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Another common structure is a </a:t>
            </a:r>
            <a:r>
              <a:rPr lang="en-GB" b="1" dirty="0"/>
              <a:t>Sequence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Occurs when a process (or section of a process) is completely linear with no decision points, loops or interactions.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Can be a sign that the process is perfectly sequential / constrained.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Could indicate unnecessary waiting (processes could be combined / parallelised).</a:t>
            </a:r>
          </a:p>
        </p:txBody>
      </p:sp>
      <p:pic>
        <p:nvPicPr>
          <p:cNvPr id="6149" name="Picture 6148">
            <a:extLst>
              <a:ext uri="{FF2B5EF4-FFF2-40B4-BE49-F238E27FC236}">
                <a16:creationId xmlns:a16="http://schemas.microsoft.com/office/drawing/2014/main" id="{B621C14F-03E5-4997-93A3-756F105438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900" y="1542371"/>
            <a:ext cx="1880699" cy="3773258"/>
          </a:xfrm>
          <a:prstGeom prst="rect">
            <a:avLst/>
          </a:prstGeom>
        </p:spPr>
      </p:pic>
      <p:pic>
        <p:nvPicPr>
          <p:cNvPr id="6153" name="Picture 6152">
            <a:extLst>
              <a:ext uri="{FF2B5EF4-FFF2-40B4-BE49-F238E27FC236}">
                <a16:creationId xmlns:a16="http://schemas.microsoft.com/office/drawing/2014/main" id="{FC67D430-6C37-44AD-BCD7-BBEB5135F5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1600" y="1366630"/>
            <a:ext cx="2845439" cy="412474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84256601"/>
      </p:ext>
    </p:extLst>
  </p:cSld>
  <p:clrMapOvr>
    <a:masterClrMapping/>
  </p:clrMapOvr>
  <p:transition>
    <p:cover dir="r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60CD9-491D-4F6A-B2E5-79EAA57F5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8497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Common Structures – Case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6DAEB-A915-4BCC-AC99-5602A3208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902" y="1694720"/>
            <a:ext cx="7112000" cy="3787316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Another common structure that is seen in process flowcharts a </a:t>
            </a:r>
            <a:r>
              <a:rPr lang="en-GB" b="1" dirty="0"/>
              <a:t>Case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Occurs when a decision block results is connected to multiple processes or outputs.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Changes the workflow in response to some key decision point with 3 or more possible answers.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Often used to model gating systems in processes (i.e. product type A,B or C)</a:t>
            </a:r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2F3D4A0C-CC5E-42EF-A2CD-5462394B8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098" y="1535342"/>
            <a:ext cx="4425941" cy="378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201295"/>
      </p:ext>
    </p:extLst>
  </p:cSld>
  <p:clrMapOvr>
    <a:masterClrMapping/>
  </p:clrMapOvr>
  <p:transition>
    <p:cover dir="r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60CD9-491D-4F6A-B2E5-79EAA57F5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8497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Common Structures – Decision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6DAEB-A915-4BCC-AC99-5602A3208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492" y="1647442"/>
            <a:ext cx="6770508" cy="3787316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final common structure that is seen in process flowcharts is know as </a:t>
            </a:r>
            <a:r>
              <a:rPr lang="en-GB" b="1" dirty="0"/>
              <a:t>Decision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Occurs when a decision block results is connected to two subsequent  processes or outputs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Outcome is always a binary classification (one or the other).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Common example is a inspection pass / fail scenario.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CA2EE5-66CB-4969-A082-C95EACD93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0600" y="1421497"/>
            <a:ext cx="4699000" cy="401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84274"/>
      </p:ext>
    </p:extLst>
  </p:cSld>
  <p:clrMapOvr>
    <a:masterClrMapping/>
  </p:clrMapOvr>
  <p:transition>
    <p:cover dir="r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C1F7E-EE24-4C70-9B44-3218CF717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Process Mapping – Do’s / Do Not’s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1917A-A986-43DE-BE57-8B84FD2EC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9356" y="1417638"/>
            <a:ext cx="5965904" cy="46709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Do Not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Map the process as you think it happens / should happen.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Start process mapping before we truly understand the scope of the process.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Limit the process map to activities that occur within your own department (look outside the silo).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Get caught up in the minute / trivial detail of the process (</a:t>
            </a:r>
            <a:r>
              <a:rPr lang="en-GB" sz="2400" b="0" i="0" dirty="0">
                <a:effectLst/>
              </a:rPr>
              <a:t>cluttered maps is counterproductive).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7507D64-9DC3-4696-BB82-59A33BD7FF3F}"/>
              </a:ext>
            </a:extLst>
          </p:cNvPr>
          <p:cNvSpPr txBox="1">
            <a:spLocks/>
          </p:cNvSpPr>
          <p:nvPr/>
        </p:nvSpPr>
        <p:spPr>
          <a:xfrm>
            <a:off x="226740" y="1417638"/>
            <a:ext cx="5672255" cy="419438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sz="3400" b="1" dirty="0">
                <a:solidFill>
                  <a:srgbClr val="00B050"/>
                </a:solidFill>
              </a:rPr>
              <a:t>Do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400" dirty="0"/>
              <a:t>Observe the </a:t>
            </a:r>
            <a:r>
              <a:rPr lang="en-GB" sz="3400" b="1" dirty="0"/>
              <a:t>actual</a:t>
            </a:r>
            <a:r>
              <a:rPr lang="en-GB" sz="3400" dirty="0"/>
              <a:t> process.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400" dirty="0"/>
              <a:t>Map the process </a:t>
            </a:r>
            <a:r>
              <a:rPr lang="en-GB" sz="3400" b="1" dirty="0"/>
              <a:t>accurately</a:t>
            </a:r>
            <a:r>
              <a:rPr lang="en-GB" sz="3400" dirty="0"/>
              <a:t> (as it actually happens)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400" dirty="0"/>
              <a:t>Speak to people involved in the process, get the </a:t>
            </a:r>
            <a:r>
              <a:rPr lang="en-GB" sz="3400" b="1" dirty="0"/>
              <a:t>real facts</a:t>
            </a:r>
            <a:r>
              <a:rPr lang="en-GB" sz="3400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400" dirty="0"/>
              <a:t>Define where the process </a:t>
            </a:r>
            <a:r>
              <a:rPr lang="en-GB" sz="3400" b="1" dirty="0"/>
              <a:t>starts and ends </a:t>
            </a:r>
            <a:r>
              <a:rPr lang="en-GB" sz="3400" dirty="0"/>
              <a:t>before mapping (scoping).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400" dirty="0"/>
              <a:t>Consider how the process impacts the </a:t>
            </a:r>
            <a:r>
              <a:rPr lang="en-GB" sz="3400" b="1" dirty="0"/>
              <a:t>entire organisation.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400" dirty="0"/>
              <a:t>Map the process at a </a:t>
            </a:r>
            <a:r>
              <a:rPr lang="en-GB" sz="3400" b="1" dirty="0"/>
              <a:t>high level first </a:t>
            </a:r>
            <a:r>
              <a:rPr lang="en-GB" sz="3400" dirty="0"/>
              <a:t>then build in complexity.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5980"/>
      </p:ext>
    </p:extLst>
  </p:cSld>
  <p:clrMapOvr>
    <a:masterClrMapping/>
  </p:clrMapOvr>
  <p:transition>
    <p:cover dir="r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37B3A-12E5-4452-A215-F53DCD900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6715"/>
            <a:ext cx="10972800" cy="1143000"/>
          </a:xfrm>
        </p:spPr>
        <p:txBody>
          <a:bodyPr/>
          <a:lstStyle/>
          <a:p>
            <a:r>
              <a:rPr lang="en-GB" dirty="0"/>
              <a:t>Process Mapping – Questions to 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7504C-27FF-42EF-9C04-58DBD2094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586" y="1411366"/>
            <a:ext cx="5049181" cy="4086919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How do we currently do it?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What is the activity sequence?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Why do we do it?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What is the input?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What is the output?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How long does it take?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Who performs each activity?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What  initiates the process?</a:t>
            </a:r>
          </a:p>
          <a:p>
            <a:pPr marL="0" indent="0">
              <a:spcBef>
                <a:spcPts val="0"/>
              </a:spcBef>
              <a:buNone/>
            </a:pPr>
            <a:endParaRPr lang="en-GB" sz="2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6F011FF-A22D-4670-8180-4917BBF8B7C1}"/>
              </a:ext>
            </a:extLst>
          </p:cNvPr>
          <p:cNvSpPr txBox="1">
            <a:spLocks/>
          </p:cNvSpPr>
          <p:nvPr/>
        </p:nvSpPr>
        <p:spPr>
          <a:xfrm>
            <a:off x="5214592" y="1392738"/>
            <a:ext cx="4677006" cy="40869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What information is used?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Who are the process customers?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Who are the suppliers?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What are the key decision points in the process?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How frequently do problems / defects occur?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2400" dirty="0"/>
              <a:t>How are errors / problems / defects handled?</a:t>
            </a:r>
          </a:p>
        </p:txBody>
      </p:sp>
      <p:pic>
        <p:nvPicPr>
          <p:cNvPr id="5" name="Picture 2" descr="Cute cartoon question mark Royalty Free Vector Image">
            <a:extLst>
              <a:ext uri="{FF2B5EF4-FFF2-40B4-BE49-F238E27FC236}">
                <a16:creationId xmlns:a16="http://schemas.microsoft.com/office/drawing/2014/main" id="{B09E7E3F-E19F-4413-8A67-C0454EA46C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6" t="9315" r="22515" b="13973"/>
          <a:stretch/>
        </p:blipFill>
        <p:spPr bwMode="auto">
          <a:xfrm>
            <a:off x="10146973" y="1501882"/>
            <a:ext cx="1835010" cy="38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745179"/>
      </p:ext>
    </p:extLst>
  </p:cSld>
  <p:clrMapOvr>
    <a:masterClrMapping/>
  </p:clrMapOvr>
  <p:transition>
    <p:cover dir="r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1">
            <a:extLst>
              <a:ext uri="{FF2B5EF4-FFF2-40B4-BE49-F238E27FC236}">
                <a16:creationId xmlns:a16="http://schemas.microsoft.com/office/drawing/2014/main" id="{49B4BDCB-E4DA-4D0F-97A9-DBAC2634C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41321"/>
            <a:ext cx="10972800" cy="1143000"/>
          </a:xfrm>
        </p:spPr>
        <p:txBody>
          <a:bodyPr/>
          <a:lstStyle/>
          <a:p>
            <a:r>
              <a:rPr lang="en-GB" dirty="0"/>
              <a:t>ECRS Framework for Process Improvement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BB7C06E2-0A1E-499B-8CB5-535663D36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384321"/>
            <a:ext cx="7185102" cy="4089358"/>
          </a:xfrm>
          <a:prstGeom prst="rect">
            <a:avLst/>
          </a:prstGeom>
        </p:spPr>
      </p:pic>
      <p:pic>
        <p:nvPicPr>
          <p:cNvPr id="4098" name="Picture 2" descr="ECRS - We ask and you answer! The best answer wins. - Benchmark Six Sigma  Forum">
            <a:extLst>
              <a:ext uri="{FF2B5EF4-FFF2-40B4-BE49-F238E27FC236}">
                <a16:creationId xmlns:a16="http://schemas.microsoft.com/office/drawing/2014/main" id="{0F5C67EE-58A7-4EA0-A254-7AB7D9687C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19" r="9642"/>
          <a:stretch/>
        </p:blipFill>
        <p:spPr bwMode="auto">
          <a:xfrm>
            <a:off x="434898" y="1483286"/>
            <a:ext cx="3739088" cy="389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565564"/>
      </p:ext>
    </p:extLst>
  </p:cSld>
  <p:clrMapOvr>
    <a:masterClrMapping/>
  </p:clrMapOvr>
  <p:transition>
    <p:cover dir="r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EF33F-813A-476A-8ECF-F2A27E819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19243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Process Mapping – Summary of General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7F7B2-62D8-4FE2-B3CE-A3F2E8681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4749"/>
            <a:ext cx="10972800" cy="3908502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700" dirty="0"/>
              <a:t>Agree on what will be / will not be mapped (define the process maps scope).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/>
              <a:t>Develop high-level diagrams first ( SIPOC or context diagrams).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/>
              <a:t>Build complexity by identifying and breaking down sub-process steps.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/>
              <a:t>Clearly define the start and end of each process and sub-process (inputs &amp; outputs).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/>
              <a:t>The diagram should contain enough detail to fully capture all of the significant process elements, but not become busy / cluttered (counterproductive).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/>
              <a:t>Remember – people who are unfamiliar with the process should be able to understand the workflow at a glance (without any explanation).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324739"/>
      </p:ext>
    </p:extLst>
  </p:cSld>
  <p:clrMapOvr>
    <a:masterClrMapping/>
  </p:clrMapOvr>
  <p:transition>
    <p:cover dir="r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CE90A75-AEE5-478E-BC0E-87F8562FC3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349" t="22196" r="46497" b="4437"/>
          <a:stretch/>
        </p:blipFill>
        <p:spPr bwMode="auto">
          <a:xfrm>
            <a:off x="241298" y="113568"/>
            <a:ext cx="3289551" cy="555466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D38C49A-1040-4F11-B2BB-08100A31C62C}"/>
              </a:ext>
            </a:extLst>
          </p:cNvPr>
          <p:cNvSpPr txBox="1"/>
          <p:nvPr/>
        </p:nvSpPr>
        <p:spPr>
          <a:xfrm>
            <a:off x="4267451" y="3508956"/>
            <a:ext cx="3744161" cy="2049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Search for university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Prepare for and carry out the admissions exam</a:t>
            </a:r>
          </a:p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Did you pass the exam?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Submit documents and get admission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F1A6E61-AAC2-4B39-9D97-40200720D9F2}"/>
              </a:ext>
            </a:extLst>
          </p:cNvPr>
          <p:cNvSpPr txBox="1"/>
          <p:nvPr/>
        </p:nvSpPr>
        <p:spPr>
          <a:xfrm>
            <a:off x="8598401" y="3508956"/>
            <a:ext cx="3494838" cy="2049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5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End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5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Are there spaces Available?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5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Start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5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Is there an admissions test?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6DDDEFA-1444-43A8-B14B-46C7CDD14745}"/>
              </a:ext>
            </a:extLst>
          </p:cNvPr>
          <p:cNvSpPr txBox="1">
            <a:spLocks/>
          </p:cNvSpPr>
          <p:nvPr/>
        </p:nvSpPr>
        <p:spPr>
          <a:xfrm>
            <a:off x="5217363" y="0"/>
            <a:ext cx="5588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Flowchart Activity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0E5147-A9AE-42C1-AEE4-5EAC4CF351D5}"/>
              </a:ext>
            </a:extLst>
          </p:cNvPr>
          <p:cNvSpPr txBox="1"/>
          <p:nvPr/>
        </p:nvSpPr>
        <p:spPr>
          <a:xfrm>
            <a:off x="3975102" y="964926"/>
            <a:ext cx="7975600" cy="2544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following empty flowchart gives the steps to be followed while seeking admission to a university. The phrases to be filled in the boxes are also given below.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Complete the flowchart by filling in the number of the corresponding phrase, inside each box. For example: the number corresponding to the first box in the flowchart is 7.</a:t>
            </a:r>
          </a:p>
        </p:txBody>
      </p:sp>
    </p:spTree>
    <p:extLst>
      <p:ext uri="{BB962C8B-B14F-4D97-AF65-F5344CB8AC3E}">
        <p14:creationId xmlns:p14="http://schemas.microsoft.com/office/powerpoint/2010/main" val="1691883801"/>
      </p:ext>
    </p:extLst>
  </p:cSld>
  <p:clrMapOvr>
    <a:masterClrMapping/>
  </p:clrMapOvr>
  <p:transition>
    <p:cover dir="rd"/>
  </p:transition>
</p:sld>
</file>

<file path=ppt/theme/theme1.xml><?xml version="1.0" encoding="utf-8"?>
<a:theme xmlns:a="http://schemas.openxmlformats.org/drawingml/2006/main" name="UWTSD PP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heme" id="{6EBE88DF-8B41-4CD6-9AA5-F1955B3F6569}" vid="{9192FCEE-239D-4D4F-980E-878814FDBB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F731E7452C854ABE5EB8C94666986C" ma:contentTypeVersion="5" ma:contentTypeDescription="Create a new document." ma:contentTypeScope="" ma:versionID="7716b86f57334a669137951a2b992f11">
  <xsd:schema xmlns:xsd="http://www.w3.org/2001/XMLSchema" xmlns:xs="http://www.w3.org/2001/XMLSchema" xmlns:p="http://schemas.microsoft.com/office/2006/metadata/properties" xmlns:ns2="b1eb68b5-1f4b-46a3-92bd-9f6606ee54a4" targetNamespace="http://schemas.microsoft.com/office/2006/metadata/properties" ma:root="true" ma:fieldsID="928cf922026c5dd000517606d2e5b60e" ns2:_="">
    <xsd:import namespace="b1eb68b5-1f4b-46a3-92bd-9f6606ee54a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b68b5-1f4b-46a3-92bd-9f6606ee54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76D5BD-10F1-4BF6-A542-E8C96A40BD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D7A882-B4F1-4C8A-8754-F8E954F94D12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45D3C5E-0875-472C-92D4-AC842528D750}"/>
</file>

<file path=docProps/app.xml><?xml version="1.0" encoding="utf-8"?>
<Properties xmlns="http://schemas.openxmlformats.org/officeDocument/2006/extended-properties" xmlns:vt="http://schemas.openxmlformats.org/officeDocument/2006/docPropsVTypes">
  <TotalTime>19878</TotalTime>
  <Words>1568</Words>
  <Application>Microsoft Office PowerPoint</Application>
  <PresentationFormat>Widescreen</PresentationFormat>
  <Paragraphs>183</Paragraphs>
  <Slides>24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Myriad Pro</vt:lpstr>
      <vt:lpstr>Times New Roman</vt:lpstr>
      <vt:lpstr>Wingdings</vt:lpstr>
      <vt:lpstr>UWTSD PPT Theme</vt:lpstr>
      <vt:lpstr>Bitmap Image</vt:lpstr>
      <vt:lpstr>PowerPoint Presentation</vt:lpstr>
      <vt:lpstr>Session Overview</vt:lpstr>
      <vt:lpstr>What Is Process Mapping</vt:lpstr>
      <vt:lpstr>What are Flow Charts?</vt:lpstr>
      <vt:lpstr>Flow Charts – (very) Brief History</vt:lpstr>
      <vt:lpstr>Significance of Process Flow Charts</vt:lpstr>
      <vt:lpstr>Flow Charts</vt:lpstr>
      <vt:lpstr>When Should we use Process Mapping?</vt:lpstr>
      <vt:lpstr>Creating Flow Charts – 6 Steps</vt:lpstr>
      <vt:lpstr>Basic Process Symbols </vt:lpstr>
      <vt:lpstr>PowerPoint Presentation</vt:lpstr>
      <vt:lpstr>Flow Chart – Very Simple Example</vt:lpstr>
      <vt:lpstr>Example : brewing a coffee</vt:lpstr>
      <vt:lpstr>Example: Horizontal Swimlane Chart</vt:lpstr>
      <vt:lpstr>Example: Vertical Swimlane Chart</vt:lpstr>
      <vt:lpstr>Common Structures – Repetition</vt:lpstr>
      <vt:lpstr>Common Structures – Sequence</vt:lpstr>
      <vt:lpstr>Common Structures – Case</vt:lpstr>
      <vt:lpstr>Common Structures – Decision</vt:lpstr>
      <vt:lpstr>Process Mapping – Do’s / Do Not’s</vt:lpstr>
      <vt:lpstr>Process Mapping – Questions to Ask</vt:lpstr>
      <vt:lpstr>ECRS Framework for Process Improvement</vt:lpstr>
      <vt:lpstr>Process Mapping – Summary of General Points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Automation</dc:title>
  <dc:creator>Jordan Ross Jenkins (P149066)</dc:creator>
  <cp:lastModifiedBy>Jordan</cp:lastModifiedBy>
  <cp:revision>560</cp:revision>
  <dcterms:created xsi:type="dcterms:W3CDTF">2021-01-31T13:51:03Z</dcterms:created>
  <dcterms:modified xsi:type="dcterms:W3CDTF">2022-02-11T08:49:33Z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0x010100C7F731E7452C854ABE5EB8C94666986C</vt:lpwstr>
  </property>
</Properties>
</file>