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8" r:id="rId1"/>
  </p:sldMasterIdLst>
  <p:sldIdLst>
    <p:sldId id="256" r:id="rId2"/>
    <p:sldId id="257" r:id="rId3"/>
    <p:sldId id="258" r:id="rId4"/>
    <p:sldId id="267" r:id="rId5"/>
    <p:sldId id="268" r:id="rId6"/>
    <p:sldId id="259" r:id="rId7"/>
    <p:sldId id="260" r:id="rId8"/>
    <p:sldId id="266" r:id="rId9"/>
    <p:sldId id="264" r:id="rId10"/>
    <p:sldId id="265" r:id="rId11"/>
    <p:sldId id="263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58A0C9-0C02-49CD-C5A8-88A0F8ECD44C}" v="3" dt="2026-10-16T12:33:50.118"/>
    <p1510:client id="{E8B003FA-637D-3C4A-B9A9-128F8FE5E9AC}" v="2" dt="2026-10-16T14:29:44.6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123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872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092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08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5802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7584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945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530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30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29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6581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780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046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9563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753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3577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632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8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9" r:id="rId1"/>
    <p:sldLayoutId id="2147484100" r:id="rId2"/>
    <p:sldLayoutId id="2147484101" r:id="rId3"/>
    <p:sldLayoutId id="2147484102" r:id="rId4"/>
    <p:sldLayoutId id="2147484103" r:id="rId5"/>
    <p:sldLayoutId id="2147484104" r:id="rId6"/>
    <p:sldLayoutId id="2147484105" r:id="rId7"/>
    <p:sldLayoutId id="2147484106" r:id="rId8"/>
    <p:sldLayoutId id="2147484107" r:id="rId9"/>
    <p:sldLayoutId id="2147484108" r:id="rId10"/>
    <p:sldLayoutId id="2147484109" r:id="rId11"/>
    <p:sldLayoutId id="2147484110" r:id="rId12"/>
    <p:sldLayoutId id="2147484111" r:id="rId13"/>
    <p:sldLayoutId id="2147484112" r:id="rId14"/>
    <p:sldLayoutId id="2147484113" r:id="rId15"/>
    <p:sldLayoutId id="2147484114" r:id="rId16"/>
    <p:sldLayoutId id="214748411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4310/innoeduca.2023.v9i1.15419" TargetMode="External"/><Relationship Id="rId7" Type="http://schemas.openxmlformats.org/officeDocument/2006/relationships/hyperlink" Target="https://doi.org/10.1016/j.jopan.2021.06.019" TargetMode="External"/><Relationship Id="rId2" Type="http://schemas.openxmlformats.org/officeDocument/2006/relationships/hyperlink" Target="https://doi.org/10.1016/j.aap.2015.08.0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08/TPM-11-2021-0082" TargetMode="External"/><Relationship Id="rId5" Type="http://schemas.openxmlformats.org/officeDocument/2006/relationships/hyperlink" Target="https://www.linkedin.com/learning/microsoft-collaboration-sharepoint-teams-groups-and-yammer-2022?u=77966930&amp;auth=true" TargetMode="External"/><Relationship Id="rId4" Type="http://schemas.openxmlformats.org/officeDocument/2006/relationships/hyperlink" Target="https://www.linkedin.com/learning/team-collaboration-in-microsoft-365?u=77966930&amp;auth=tr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Cover Page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607932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/>
              <a:t>LCHS4007 Bianca Dodgen</a:t>
            </a:r>
          </a:p>
          <a:p>
            <a:r>
              <a:rPr lang="en-GB"/>
              <a:t>Digital Skills and Research Methods</a:t>
            </a:r>
          </a:p>
          <a:p>
            <a:pPr algn="l"/>
            <a:r>
              <a:rPr lang="en-GB"/>
              <a:t>                   Task: Staff communication and daily updates</a:t>
            </a:r>
          </a:p>
          <a:p>
            <a:pPr algn="l"/>
            <a:r>
              <a:rPr lang="en-GB"/>
              <a:t>                   Tool : Microsoft Teams </a:t>
            </a:r>
          </a:p>
          <a:p>
            <a:pPr algn="l"/>
            <a:r>
              <a:rPr lang="en-GB"/>
              <a:t>                   Presenters: Grace Nkechinyere Morris, Tashmil Mwandila and Maguette Ndiaye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5E467-9712-2ECE-0B69-7DE1AA4D1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D16603-1697-7CD3-58D6-C22D9170E709}"/>
              </a:ext>
            </a:extLst>
          </p:cNvPr>
          <p:cNvSpPr txBox="1"/>
          <p:nvPr/>
        </p:nvSpPr>
        <p:spPr>
          <a:xfrm>
            <a:off x="9191624" y="5305424"/>
            <a:ext cx="227647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1900"/>
              <a:t>(Perez et al, 2021)</a:t>
            </a:r>
            <a:endParaRPr lang="en-US" sz="1900"/>
          </a:p>
          <a:p>
            <a:pPr algn="l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DA277D-4E62-B791-29B2-C6EBD16B1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18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C3904-FCB9-D61F-E110-BAE6EFF5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78BDC-E1FF-7F42-94C7-4B9F44583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u="sng">
                <a:solidFill>
                  <a:srgbClr val="FF0000"/>
                </a:solidFill>
              </a:rPr>
              <a:t>2. Which </a:t>
            </a:r>
            <a:r>
              <a:rPr lang="en-GB" sz="2000" b="1" u="sng" err="1">
                <a:solidFill>
                  <a:srgbClr val="FF0000"/>
                </a:solidFill>
              </a:rPr>
              <a:t>Microsft</a:t>
            </a:r>
            <a:r>
              <a:rPr lang="en-GB" sz="2000" b="1" u="sng">
                <a:solidFill>
                  <a:srgbClr val="FF0000"/>
                </a:solidFill>
              </a:rPr>
              <a:t> 365 tool they selected ?</a:t>
            </a:r>
            <a:endParaRPr lang="en-US" sz="2000" b="1" u="sng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A7043C-D237-21D7-804D-178AF5444272}"/>
              </a:ext>
            </a:extLst>
          </p:cNvPr>
          <p:cNvSpPr txBox="1"/>
          <p:nvPr/>
        </p:nvSpPr>
        <p:spPr>
          <a:xfrm>
            <a:off x="1296390" y="2073234"/>
            <a:ext cx="8035636" cy="37600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endParaRPr lang="en-GB" sz="28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GB" sz="28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File can be shared with specific people and permission can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be controlled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2000"/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Service-user documents should only be accessible to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authorised staff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Microsoft teams can support secure documents sharing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within the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team or channels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This can help staff keep documents organised and 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reduce duplicate</a:t>
            </a:r>
            <a:r>
              <a:rPr lang="en-GB" sz="20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or inconsistent files </a:t>
            </a:r>
            <a:r>
              <a:rPr lang="en-US" sz="20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r>
              <a:rPr lang="en-GB" sz="2000">
                <a:solidFill>
                  <a:srgbClr val="000000"/>
                </a:solidFill>
                <a:latin typeface="Aptos"/>
                <a:ea typeface="Arial"/>
                <a:cs typeface="Arial"/>
              </a:rPr>
              <a:t>Communication </a:t>
            </a:r>
            <a:endParaRPr lang="en-US" sz="200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algn="ctr"/>
            <a:endParaRPr lang="en-US">
              <a:solidFill>
                <a:srgbClr val="000000"/>
              </a:solidFill>
              <a:latin typeface="Garamond" panose="02020404030301010803"/>
              <a:ea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09A502-3246-95FF-CEAB-CE559BC04386}"/>
              </a:ext>
            </a:extLst>
          </p:cNvPr>
          <p:cNvSpPr txBox="1"/>
          <p:nvPr/>
        </p:nvSpPr>
        <p:spPr>
          <a:xfrm>
            <a:off x="3048000" y="5794168"/>
            <a:ext cx="660070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7D5499-C925-E5B4-441B-EF6B0E0B4D8B}"/>
              </a:ext>
            </a:extLst>
          </p:cNvPr>
          <p:cNvSpPr txBox="1"/>
          <p:nvPr/>
        </p:nvSpPr>
        <p:spPr>
          <a:xfrm>
            <a:off x="3048000" y="3429000"/>
            <a:ext cx="6115792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51C0E1-4632-CAC7-1AED-4C6FE18E9EF9}"/>
              </a:ext>
            </a:extLst>
          </p:cNvPr>
          <p:cNvSpPr txBox="1"/>
          <p:nvPr/>
        </p:nvSpPr>
        <p:spPr>
          <a:xfrm>
            <a:off x="9048749" y="5534024"/>
            <a:ext cx="25050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3A3A3A"/>
                </a:solidFill>
                <a:latin typeface="Source Sans Pro"/>
                <a:ea typeface="Source Sans Pro"/>
              </a:rPr>
              <a:t>(Hargreaves et al,2022)</a:t>
            </a:r>
            <a:endParaRPr lang="en-US">
              <a:latin typeface="Source Sans Pro"/>
              <a:ea typeface="Source Sans Pro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155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E8112-1DFF-1CDD-763E-30690793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B885F-26F1-EDEC-3157-190560D29C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sz="5200">
                <a:solidFill>
                  <a:srgbClr val="000000"/>
                </a:solidFill>
                <a:latin typeface="Aptos Display"/>
              </a:rPr>
              <a:t>Why this matters to Ashford community services 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Staff works across services user homes, supported living settings and the main office.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provides a central way to communicate and share relevant updates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can help staff share documents in a more organised way.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can support better communication, organise documents sharing, reduce duplication and help protect services user information.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buSzPct val="114999"/>
            </a:pPr>
            <a:endParaRPr lang="en-US">
              <a:solidFill>
                <a:srgbClr val="262626"/>
              </a:solidFill>
              <a:latin typeface="Garamond" panose="02020404030301010803"/>
            </a:endParaRPr>
          </a:p>
        </p:txBody>
      </p:sp>
    </p:spTree>
    <p:extLst>
      <p:ext uri="{BB962C8B-B14F-4D97-AF65-F5344CB8AC3E}">
        <p14:creationId xmlns:p14="http://schemas.microsoft.com/office/powerpoint/2010/main" val="3261551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86572-A1EC-B05E-84C1-381106E2E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92431-3BF9-3395-71DD-7D9500D5FA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2800">
                <a:solidFill>
                  <a:srgbClr val="000000"/>
                </a:solidFill>
                <a:latin typeface="Aptos"/>
              </a:rPr>
              <a:t>Microsoft teams could help Ashford community care service improve communication between staff working in different settings 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It could support daily updates teamwork meetings and important information sharing.</a:t>
            </a: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2800">
                <a:solidFill>
                  <a:srgbClr val="000000"/>
                </a:solidFill>
                <a:latin typeface="Aptos"/>
              </a:rPr>
              <a:t>The main benefit is the create clearer way for staff to communicate.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664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861E4-8897-251E-1D9C-A7DE6D322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Tashmil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2054-A726-4E01-1B5B-781D5BE56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715058" cy="29861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b="1" u="sng">
                <a:latin typeface="Arial"/>
                <a:ea typeface="+mn-lt"/>
                <a:cs typeface="Arial"/>
              </a:rPr>
              <a:t>3. </a:t>
            </a:r>
            <a:r>
              <a:rPr lang="en-GB" sz="2000" b="1" u="sng">
                <a:solidFill>
                  <a:srgbClr val="FF0000"/>
                </a:solidFill>
                <a:latin typeface="Arial"/>
                <a:ea typeface="+mn-lt"/>
                <a:cs typeface="Arial"/>
              </a:rPr>
              <a:t>Why this tool is suitable for the task</a:t>
            </a:r>
            <a:endParaRPr lang="en-US" sz="2000" b="1" u="sng">
              <a:solidFill>
                <a:srgbClr val="FF0000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 Microsoft teams provides a safe space for collaboration and participation amongst colleagues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Helps to prioritise emails to focus on the messages that matter most.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Make it simple manage calendars, schedule meetings and appointments.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Keep connected and productive from any location where there is internet connection 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Easily able to add and remove people and to select what kind of information is to be shared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BF6181-47D1-9A3F-807A-8FDAAF85C228}"/>
              </a:ext>
            </a:extLst>
          </p:cNvPr>
          <p:cNvSpPr txBox="1"/>
          <p:nvPr/>
        </p:nvSpPr>
        <p:spPr>
          <a:xfrm>
            <a:off x="9020175" y="5667375"/>
            <a:ext cx="25527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solidFill>
                  <a:srgbClr val="262626"/>
                </a:solidFill>
              </a:rPr>
              <a:t>(Couter, 2022)</a:t>
            </a:r>
            <a:endParaRPr lang="en-US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98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2E82C-F15D-813D-FCAB-DF94DB63F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Tashmil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4E8E0-919D-D283-A02A-67B12E1D4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2548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000" b="1" u="sng">
                <a:solidFill>
                  <a:srgbClr val="FF0000"/>
                </a:solidFill>
                <a:latin typeface="Arial"/>
                <a:ea typeface="+mn-lt"/>
                <a:cs typeface="Arial"/>
              </a:rPr>
              <a:t>4. How it improves efficiency or communication</a:t>
            </a:r>
            <a:endParaRPr lang="en-US" sz="2000" b="1" u="sng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Real time teamwork, chat and feedback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Sharing task 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Channels are created to specify the assigned tasks.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ea typeface="+mn-lt"/>
                <a:cs typeface="Arial"/>
              </a:rPr>
              <a:t>Tasks are individually allocated 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5B6D9E-327A-6639-835F-1AAC2981C7AA}"/>
              </a:ext>
            </a:extLst>
          </p:cNvPr>
          <p:cNvSpPr txBox="1"/>
          <p:nvPr/>
        </p:nvSpPr>
        <p:spPr>
          <a:xfrm>
            <a:off x="9477375" y="5210174"/>
            <a:ext cx="1981200" cy="75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>
                <a:solidFill>
                  <a:srgbClr val="262626"/>
                </a:solidFill>
                <a:latin typeface="Arial"/>
                <a:cs typeface="Arial"/>
              </a:rPr>
              <a:t>(Brazzi,2022)</a:t>
            </a:r>
            <a:endParaRPr lang="en-US">
              <a:latin typeface="Arial"/>
              <a:cs typeface="Arial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84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D57B6-4D6B-387F-3B27-D5289267D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GB" sz="3600">
                <a:latin typeface="Aptos Display"/>
              </a:rPr>
              <a:t>Maguette</a:t>
            </a:r>
            <a:endParaRPr lang="en-US" sz="3600">
              <a:latin typeface="Aptos Display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65A28-C79C-17D9-C89F-C6882BC97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082454"/>
          </a:xfrm>
        </p:spPr>
        <p:txBody>
          <a:bodyPr>
            <a:normAutofit fontScale="85000" lnSpcReduction="20000"/>
          </a:bodyPr>
          <a:lstStyle/>
          <a:p>
            <a:pPr marL="0" indent="0">
              <a:buSzPct val="114999"/>
              <a:buNone/>
            </a:pPr>
            <a:r>
              <a:rPr lang="en-GB" sz="2000" b="1" u="sng">
                <a:latin typeface="Arial"/>
                <a:cs typeface="Arial"/>
              </a:rPr>
              <a:t>5. </a:t>
            </a:r>
            <a:r>
              <a:rPr lang="en-GB" sz="2000" b="1" u="sng">
                <a:solidFill>
                  <a:srgbClr val="FF0000"/>
                </a:solidFill>
                <a:latin typeface="Arial"/>
                <a:cs typeface="Arial"/>
              </a:rPr>
              <a:t>Advantages and limitations of using the chosen tool</a:t>
            </a:r>
            <a:endParaRPr lang="en-US" sz="2000" b="1" u="sng">
              <a:latin typeface="Arial"/>
              <a:cs typeface="Arial"/>
            </a:endParaRPr>
          </a:p>
          <a:p>
            <a:pPr marL="0" indent="0">
              <a:buSzPct val="114999"/>
              <a:buNone/>
            </a:pPr>
            <a:r>
              <a:rPr lang="en-GB" sz="1800" b="1" u="sng">
                <a:solidFill>
                  <a:srgbClr val="FF0000"/>
                </a:solidFill>
                <a:latin typeface="Arial"/>
                <a:cs typeface="Arial"/>
              </a:rPr>
              <a:t>Advantages 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Microsoft team is a popular collaboration and communication platform people can use it for working  online and lots of think you can do on there .</a:t>
            </a: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You can save document on </a:t>
            </a:r>
            <a:r>
              <a:rPr lang="en-GB" sz="1800" dirty="0" err="1">
                <a:latin typeface="Arial"/>
                <a:cs typeface="Arial"/>
              </a:rPr>
              <a:t>microsoft</a:t>
            </a:r>
            <a:r>
              <a:rPr lang="en-GB" sz="1800" dirty="0">
                <a:latin typeface="Arial"/>
                <a:cs typeface="Arial"/>
              </a:rPr>
              <a:t> team everyone can get access them anytime and anywhere</a:t>
            </a:r>
            <a:r>
              <a:rPr lang="en-GB" sz="1800">
                <a:latin typeface="Arial"/>
                <a:cs typeface="Arial"/>
              </a:rPr>
              <a:t>  </a:t>
            </a:r>
            <a:r>
              <a:rPr lang="en-GB" sz="1800" dirty="0">
                <a:latin typeface="Arial"/>
                <a:cs typeface="Arial"/>
              </a:rPr>
              <a:t>.</a:t>
            </a: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On Microsoft team is easy to use everyone can get the same information no more I don’t get the email .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On Microsoft team everyone can get access to edit at the same time no more said I can't get </a:t>
            </a:r>
            <a:r>
              <a:rPr lang="en-GB" sz="1800" dirty="0" err="1">
                <a:latin typeface="Arial"/>
                <a:cs typeface="Arial"/>
              </a:rPr>
              <a:t>accees</a:t>
            </a:r>
            <a:r>
              <a:rPr lang="en-GB" sz="1800" dirty="0">
                <a:latin typeface="Arial"/>
                <a:cs typeface="Arial"/>
              </a:rPr>
              <a:t> to your work</a:t>
            </a: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Its work from everywhere you can use it from on phone and tablet or computer also from home and office people they don’t need to move to see your work .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>
                <a:latin typeface="Arial"/>
                <a:cs typeface="Arial"/>
              </a:rPr>
              <a:t>Microsoft team is accessible only people in your organisation can access your team spaces if you add them</a:t>
            </a: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endParaRPr lang="en-US" sz="18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US" sz="1200">
              <a:latin typeface="Arial"/>
              <a:cs typeface="Arial"/>
            </a:endParaRPr>
          </a:p>
          <a:p>
            <a:pPr>
              <a:buSzPct val="114999"/>
            </a:pPr>
            <a:endParaRPr lang="en-GB" sz="1200">
              <a:latin typeface="Arial"/>
              <a:cs typeface="Arial"/>
            </a:endParaRPr>
          </a:p>
          <a:p>
            <a:pPr>
              <a:buSzPct val="114999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8046AC-1F85-7432-B5FE-88FAB751C0D3}"/>
              </a:ext>
            </a:extLst>
          </p:cNvPr>
          <p:cNvSpPr txBox="1"/>
          <p:nvPr/>
        </p:nvSpPr>
        <p:spPr>
          <a:xfrm>
            <a:off x="9136226" y="5640770"/>
            <a:ext cx="2369973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>
                <a:solidFill>
                  <a:srgbClr val="262626"/>
                </a:solidFill>
                <a:latin typeface="Arial"/>
                <a:cs typeface="Arial"/>
              </a:rPr>
              <a:t> 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(</a:t>
            </a:r>
            <a:r>
              <a:rPr lang="en-US" sz="1500" err="1">
                <a:solidFill>
                  <a:srgbClr val="262626"/>
                </a:solidFill>
                <a:latin typeface="Arial"/>
                <a:cs typeface="Arial"/>
              </a:rPr>
              <a:t>Oguguo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 et al, 2023 )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340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444C5-0472-9B9B-FC42-973B54677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>
                <a:solidFill>
                  <a:srgbClr val="000000"/>
                </a:solidFill>
                <a:ea typeface="+mj-lt"/>
                <a:cs typeface="+mj-lt"/>
              </a:rPr>
            </a:br>
            <a:br>
              <a:rPr lang="en-GB">
                <a:ea typeface="+mj-lt"/>
                <a:cs typeface="+mj-lt"/>
              </a:rPr>
            </a:br>
            <a:r>
              <a:rPr lang="en-GB">
                <a:solidFill>
                  <a:srgbClr val="000000"/>
                </a:solidFill>
                <a:ea typeface="+mj-lt"/>
                <a:cs typeface="+mj-lt"/>
              </a:rPr>
              <a:t>Maguette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9720-84F7-753E-0DFC-2D6370B46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504852" cy="29685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u="sng">
                <a:solidFill>
                  <a:srgbClr val="FF0000"/>
                </a:solidFill>
                <a:latin typeface="Arial"/>
                <a:cs typeface="Arial"/>
              </a:rPr>
              <a:t>Limitations</a:t>
            </a:r>
            <a:endParaRPr lang="en-US" sz="2000" b="1" u="sng">
              <a:latin typeface="Arial"/>
              <a:cs typeface="Arial"/>
            </a:endParaRP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Microsoft Teams is a popular collaboration and communication platform that combines chat, video meetings, and file sharing into a single hub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Microsoft teams it can be confusing for new user because it has too many buttons and menus and features and people find it difficult to use .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It can use so many internet and computer power with we reset if the internet is bad therefore will make meeting freeze and lag.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Too many notification will distract workers and reduce productivity .</a:t>
            </a:r>
          </a:p>
          <a:p>
            <a:pPr>
              <a:buSzPct val="114999"/>
            </a:pPr>
            <a:r>
              <a:rPr lang="en-US" sz="1800">
                <a:latin typeface="Arial"/>
                <a:cs typeface="Arial"/>
              </a:rPr>
              <a:t>Screen sharing limitations will make the person cannot chat and do the communication at the same time.</a:t>
            </a:r>
          </a:p>
          <a:p>
            <a:pPr marL="0" indent="0">
              <a:buSzPct val="114999"/>
              <a:buNone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91C8B1-D378-7C3A-934D-58FE7B6C4B48}"/>
              </a:ext>
            </a:extLst>
          </p:cNvPr>
          <p:cNvSpPr txBox="1"/>
          <p:nvPr/>
        </p:nvSpPr>
        <p:spPr>
          <a:xfrm>
            <a:off x="8943537" y="5640770"/>
            <a:ext cx="257142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>
                <a:solidFill>
                  <a:srgbClr val="262626"/>
                </a:solidFill>
                <a:latin typeface="Arial"/>
                <a:cs typeface="Arial"/>
              </a:rPr>
              <a:t> 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(</a:t>
            </a:r>
            <a:r>
              <a:rPr lang="en-US" sz="1500" err="1">
                <a:solidFill>
                  <a:srgbClr val="262626"/>
                </a:solidFill>
                <a:latin typeface="Arial"/>
                <a:cs typeface="Arial"/>
              </a:rPr>
              <a:t>Oguguo</a:t>
            </a:r>
            <a:r>
              <a:rPr lang="en-US" sz="1500">
                <a:solidFill>
                  <a:srgbClr val="262626"/>
                </a:solidFill>
                <a:latin typeface="Arial"/>
                <a:cs typeface="Arial"/>
              </a:rPr>
              <a:t> et al,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03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2EA1-F2F1-CCC0-21BB-65E8F9B72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0000"/>
                </a:solidFill>
                <a:ea typeface="+mj-lt"/>
                <a:cs typeface="+mj-lt"/>
              </a:rPr>
              <a:t>Maguette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A488-7A1D-49A1-0711-BD837F739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170040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GB" sz="2000" b="1" u="sng">
                <a:solidFill>
                  <a:srgbClr val="FF0000"/>
                </a:solidFill>
                <a:latin typeface="Arial"/>
                <a:cs typeface="Arial"/>
              </a:rPr>
              <a:t>6.Recommadation how Ashford can implement these change</a:t>
            </a:r>
            <a:endParaRPr lang="en-US" sz="2000" b="1">
              <a:latin typeface="Arial"/>
              <a:cs typeface="Arial"/>
            </a:endParaRP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Hold regular meetings, you can record and everyone can get to access them 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It's important also everyone can get access and informed no one misses important information they can watched again through the record.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Share all update plane and announce in one central place 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It can run live training sessions via team 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All people can get access to assign a lead and representation from each department 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>
                <a:latin typeface="Arial"/>
                <a:cs typeface="Arial"/>
              </a:rPr>
              <a:t>Name your team clearly Ashford business improvement change project</a:t>
            </a:r>
          </a:p>
          <a:p>
            <a:pPr>
              <a:buSzPct val="114999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D2EF3-A114-BAB3-3477-0D92138B508D}"/>
              </a:ext>
            </a:extLst>
          </p:cNvPr>
          <p:cNvSpPr txBox="1"/>
          <p:nvPr/>
        </p:nvSpPr>
        <p:spPr>
          <a:xfrm>
            <a:off x="9143999" y="5734049"/>
            <a:ext cx="2428875" cy="7063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3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GB" sz="1300" b="1">
                <a:solidFill>
                  <a:srgbClr val="262626"/>
                </a:solidFill>
              </a:rPr>
              <a:t>(Azadeh et al,2015)</a:t>
            </a:r>
            <a:endParaRPr lang="en-GB" sz="1300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02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B20C8-48B8-80D8-DD38-6298A5B67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68BEA-19B2-67D1-B40A-EB2DBF0DE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500">
                <a:ea typeface="+mn-lt"/>
                <a:cs typeface="+mn-lt"/>
              </a:rPr>
              <a:t>Azadeh, A. et al. (2015) “An integrated experiment for identification of best decision styles and </a:t>
            </a:r>
            <a:r>
              <a:rPr lang="en-GB" sz="1500" err="1">
                <a:ea typeface="+mn-lt"/>
                <a:cs typeface="+mn-lt"/>
              </a:rPr>
              <a:t>teamworks</a:t>
            </a:r>
            <a:r>
              <a:rPr lang="en-GB" sz="1500">
                <a:ea typeface="+mn-lt"/>
                <a:cs typeface="+mn-lt"/>
              </a:rPr>
              <a:t> with respect to HSE and ergonomics program: The case of a large oil refinery,” Accident analysis and prevention, 85, pp. 30–44. Available at: </a:t>
            </a:r>
            <a:r>
              <a:rPr lang="en-GB" sz="1500">
                <a:solidFill>
                  <a:srgbClr val="000000"/>
                </a:solidFill>
                <a:ea typeface="+mn-lt"/>
                <a:cs typeface="+mn-lt"/>
                <a:hlinkClick r:id="rId2"/>
              </a:rPr>
              <a:t>https://doi.org/10.1016/j.aap.2015.08.016</a:t>
            </a:r>
            <a:r>
              <a:rPr lang="en-GB" sz="1500">
                <a:ea typeface="+mn-lt"/>
                <a:cs typeface="+mn-lt"/>
              </a:rPr>
              <a:t>.</a:t>
            </a:r>
            <a:endParaRPr lang="en-GB" sz="15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600">
                <a:ea typeface="+mn-lt"/>
                <a:cs typeface="+mn-lt"/>
              </a:rPr>
              <a:t>Basil Oguguo et al. (2023) “Analysis of teachers in the use of digital resources in online teaching and assessment in COVID times,” </a:t>
            </a:r>
            <a:r>
              <a:rPr lang="en-GB" sz="1600" err="1">
                <a:ea typeface="+mn-lt"/>
                <a:cs typeface="+mn-lt"/>
              </a:rPr>
              <a:t>Innoeduca</a:t>
            </a:r>
            <a:r>
              <a:rPr lang="en-GB" sz="1600">
                <a:ea typeface="+mn-lt"/>
                <a:cs typeface="+mn-lt"/>
              </a:rPr>
              <a:t>, 9(1). Available at: </a:t>
            </a:r>
            <a:r>
              <a:rPr lang="en-GB" sz="1600">
                <a:ea typeface="+mn-lt"/>
                <a:cs typeface="+mn-lt"/>
                <a:hlinkClick r:id="rId3"/>
              </a:rPr>
              <a:t>https://doi.org/10.24310/innoeduca.2023.v9i1.15419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r>
              <a:rPr lang="en-GB" sz="1500">
                <a:ea typeface="+mn-lt"/>
                <a:cs typeface="+mn-lt"/>
              </a:rPr>
              <a:t>Brazzi, N. and linkedin.com (2022) Team Collaboration in Microsoft 365. </a:t>
            </a:r>
            <a:r>
              <a:rPr lang="en-GB" sz="1500" err="1">
                <a:ea typeface="+mn-lt"/>
                <a:cs typeface="+mn-lt"/>
              </a:rPr>
              <a:t>Carpenteria</a:t>
            </a:r>
            <a:r>
              <a:rPr lang="en-GB" sz="1500">
                <a:ea typeface="+mn-lt"/>
                <a:cs typeface="+mn-lt"/>
              </a:rPr>
              <a:t>, CA: linkedin.com. Available at: </a:t>
            </a:r>
            <a:r>
              <a:rPr lang="en-GB" sz="1500">
                <a:ea typeface="+mn-lt"/>
                <a:cs typeface="+mn-lt"/>
                <a:hlinkClick r:id="rId4"/>
              </a:rPr>
              <a:t>https://www.linkedin.com/learning/team-collaboration-in-microsoft-365?u=77966930&amp;auth=true</a:t>
            </a:r>
            <a:r>
              <a:rPr lang="en-GB" sz="1500">
                <a:ea typeface="+mn-lt"/>
                <a:cs typeface="+mn-lt"/>
              </a:rPr>
              <a:t>.</a:t>
            </a:r>
            <a:endParaRPr lang="en-US" sz="15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600">
                <a:ea typeface="+mn-lt"/>
                <a:cs typeface="+mn-lt"/>
              </a:rPr>
              <a:t>Courter, G. and linkedin.com (2022) Microsoft Collaboration: SharePoint, Teams, Groups, and Yammer. </a:t>
            </a:r>
            <a:r>
              <a:rPr lang="en-GB" sz="1600" err="1">
                <a:ea typeface="+mn-lt"/>
                <a:cs typeface="+mn-lt"/>
              </a:rPr>
              <a:t>Carpenteria</a:t>
            </a:r>
            <a:r>
              <a:rPr lang="en-GB" sz="1600">
                <a:ea typeface="+mn-lt"/>
                <a:cs typeface="+mn-lt"/>
              </a:rPr>
              <a:t>, CA: linkedin.com. Available at: </a:t>
            </a:r>
            <a:r>
              <a:rPr lang="en-GB" sz="1600">
                <a:ea typeface="+mn-lt"/>
                <a:cs typeface="+mn-lt"/>
                <a:hlinkClick r:id="rId5"/>
              </a:rPr>
              <a:t>https://www.linkedin.com/learning/microsoft-collaboration-sharepoint-teams-groups-and-yammer-2022?u=77966930&amp;auth=true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Hargreaves, C., Clarke, A. P., &amp; Lester, K. R. (2022). Microsoft Teams and team performance in the COVID-19 pandemic within an NHS Trust Community Service in North-West England. </a:t>
            </a:r>
            <a:r>
              <a:rPr lang="en-GB" sz="1300" i="1">
                <a:solidFill>
                  <a:srgbClr val="3A3A3A"/>
                </a:solidFill>
                <a:latin typeface="Source Sans Pro"/>
                <a:ea typeface="Source Sans Pro"/>
              </a:rPr>
              <a:t>Team Performance Management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, </a:t>
            </a:r>
            <a:r>
              <a:rPr lang="en-GB" sz="1300" i="1">
                <a:solidFill>
                  <a:srgbClr val="3A3A3A"/>
                </a:solidFill>
                <a:latin typeface="Source Sans Pro"/>
                <a:ea typeface="Source Sans Pro"/>
              </a:rPr>
              <a:t>28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</a:rPr>
              <a:t>(1/2), 79–94. </a:t>
            </a:r>
            <a:r>
              <a:rPr lang="en-GB" sz="1300">
                <a:solidFill>
                  <a:srgbClr val="3A3A3A"/>
                </a:solidFill>
                <a:latin typeface="Source Sans Pro"/>
                <a:ea typeface="Source Sans Pro"/>
                <a:hlinkClick r:id="rId6"/>
              </a:rPr>
              <a:t>https://doi.org/10.1108/TPM-11-2021-0082</a:t>
            </a:r>
            <a:endParaRPr lang="en-GB" sz="1300">
              <a:solidFill>
                <a:srgbClr val="000000"/>
              </a:solidFill>
              <a:latin typeface="Source Sans Pro"/>
              <a:ea typeface="Source Sans Pro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Perez, T. L. J., Saban, K., &amp; Fairly, T. M. S. (2021). Standardising Research Protocol Practice on a Procedural Recovery Unit Through Effective Communication and Staff Education. 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Journal of </a:t>
            </a:r>
            <a:r>
              <a:rPr lang="en-GB" sz="1400" i="1" err="1">
                <a:solidFill>
                  <a:srgbClr val="3A3A3A"/>
                </a:solidFill>
                <a:latin typeface="Source Sans Pro"/>
                <a:ea typeface="Source Sans Pro"/>
              </a:rPr>
              <a:t>Perianesthesia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 Nursing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, 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36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(4), e4–e5. 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  <a:hlinkClick r:id="rId7"/>
              </a:rPr>
              <a:t>https://doi.org/10.1016/j.jopan.2021.06.019</a:t>
            </a:r>
            <a:endParaRPr lang="en-GB" sz="1400">
              <a:solidFill>
                <a:srgbClr val="000000"/>
              </a:solidFill>
              <a:latin typeface="Source Sans Pro"/>
              <a:ea typeface="Source Sans Pro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14999"/>
            </a:pPr>
            <a:endParaRPr lang="en-US" sz="2800">
              <a:solidFill>
                <a:srgbClr val="000000"/>
              </a:solidFill>
              <a:latin typeface="Aptos"/>
            </a:endParaRPr>
          </a:p>
          <a:p>
            <a:pPr>
              <a:buSzPct val="114999"/>
            </a:pP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7164741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Organic</vt:lpstr>
      <vt:lpstr>Cover Page</vt:lpstr>
      <vt:lpstr>Grace</vt:lpstr>
      <vt:lpstr>Grace</vt:lpstr>
      <vt:lpstr>Grace</vt:lpstr>
      <vt:lpstr>Grace</vt:lpstr>
      <vt:lpstr>Tashmil</vt:lpstr>
      <vt:lpstr>Tashmil</vt:lpstr>
      <vt:lpstr>Maguette </vt:lpstr>
      <vt:lpstr>  Maguette </vt:lpstr>
      <vt:lpstr>Maguette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creator/>
  <cp:revision>7</cp:revision>
  <dcterms:created xsi:type="dcterms:W3CDTF">2026-09-18T15:32:39Z</dcterms:created>
  <dcterms:modified xsi:type="dcterms:W3CDTF">2026-10-16T14:31:03Z</dcterms:modified>
</cp:coreProperties>
</file>