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28864f8c98a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28864f8c98a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g28864f8c98a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2" name="Google Shape;72;g28864f8c98a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29020e4e8f0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29020e4e8f0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8864f8c98a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8864f8c98a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28864f8c98a_0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28864f8c98a_0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28864f8c98a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28864f8c98a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28864f8c98a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28864f8c98a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g28864f8c98a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28864f8c98a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28864f8c98a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28864f8c98a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g28864f8c98a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28864f8c98a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ro"/>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ro"/>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56" name="Google Shape;56;p13"/>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57" name="Google Shape;57;p13"/>
          <p:cNvSpPr txBox="1"/>
          <p:nvPr/>
        </p:nvSpPr>
        <p:spPr>
          <a:xfrm>
            <a:off x="311700" y="744575"/>
            <a:ext cx="8832300" cy="21933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0" lang="ro" sz="4200" u="none" cap="none" strike="noStrike">
                <a:solidFill>
                  <a:srgbClr val="FFFFFF"/>
                </a:solidFill>
                <a:latin typeface="Times New Roman"/>
                <a:ea typeface="Times New Roman"/>
                <a:cs typeface="Times New Roman"/>
                <a:sym typeface="Times New Roman"/>
              </a:rPr>
              <a:t>Presentation </a:t>
            </a:r>
            <a:endParaRPr b="1" i="0" sz="1600" u="none" cap="none" strike="noStrike">
              <a:solidFill>
                <a:srgbClr val="FFFFFF"/>
              </a:solidFill>
              <a:latin typeface="Times New Roman"/>
              <a:ea typeface="Times New Roman"/>
              <a:cs typeface="Times New Roman"/>
              <a:sym typeface="Times New Roman"/>
            </a:endParaRPr>
          </a:p>
          <a:p>
            <a:pPr indent="0" lvl="0" marL="0" marR="0" rtl="0" algn="ctr">
              <a:lnSpc>
                <a:spcPct val="150000"/>
              </a:lnSpc>
              <a:spcBef>
                <a:spcPts val="0"/>
              </a:spcBef>
              <a:spcAft>
                <a:spcPts val="0"/>
              </a:spcAft>
              <a:buNone/>
            </a:pPr>
            <a:r>
              <a:rPr b="1" lang="ro" sz="2900">
                <a:solidFill>
                  <a:srgbClr val="FFFFFF"/>
                </a:solidFill>
                <a:latin typeface="Times New Roman"/>
                <a:ea typeface="Times New Roman"/>
                <a:cs typeface="Times New Roman"/>
                <a:sym typeface="Times New Roman"/>
              </a:rPr>
              <a:t>The role and importance of quality service, hospitality and guest services within the hotel </a:t>
            </a:r>
            <a:r>
              <a:rPr b="1" lang="ro" sz="3000">
                <a:solidFill>
                  <a:srgbClr val="FFFFFF"/>
                </a:solidFill>
                <a:latin typeface="Times New Roman"/>
                <a:ea typeface="Times New Roman"/>
                <a:cs typeface="Times New Roman"/>
                <a:sym typeface="Times New Roman"/>
              </a:rPr>
              <a:t>Industry</a:t>
            </a:r>
            <a:endParaRPr b="1" i="0" sz="3000" u="none" cap="none" strike="noStrike">
              <a:solidFill>
                <a:srgbClr val="FFFFFF"/>
              </a:solidFill>
              <a:latin typeface="Times New Roman"/>
              <a:ea typeface="Times New Roman"/>
              <a:cs typeface="Times New Roman"/>
              <a:sym typeface="Times New Roman"/>
            </a:endParaRPr>
          </a:p>
        </p:txBody>
      </p:sp>
      <p:sp>
        <p:nvSpPr>
          <p:cNvPr id="58" name="Google Shape;58;p13"/>
          <p:cNvSpPr txBox="1"/>
          <p:nvPr/>
        </p:nvSpPr>
        <p:spPr>
          <a:xfrm>
            <a:off x="1559860" y="3500728"/>
            <a:ext cx="1786800" cy="7851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0" lang="ro" sz="1800" u="none" cap="none" strike="noStrike">
                <a:solidFill>
                  <a:srgbClr val="FFFFFF"/>
                </a:solidFill>
                <a:latin typeface="Times New Roman"/>
                <a:ea typeface="Times New Roman"/>
                <a:cs typeface="Times New Roman"/>
                <a:sym typeface="Times New Roman"/>
              </a:rPr>
              <a:t>Word count:</a:t>
            </a:r>
            <a:endParaRPr/>
          </a:p>
          <a:p>
            <a:pPr indent="0" lvl="0" marL="0" marR="0" rtl="0" algn="just">
              <a:lnSpc>
                <a:spcPct val="150000"/>
              </a:lnSpc>
              <a:spcBef>
                <a:spcPts val="0"/>
              </a:spcBef>
              <a:spcAft>
                <a:spcPts val="0"/>
              </a:spcAft>
              <a:buNone/>
            </a:pPr>
            <a:r>
              <a:rPr b="1" i="0" lang="ro" sz="1800" u="none" cap="none" strike="noStrike">
                <a:solidFill>
                  <a:srgbClr val="FFFFFF"/>
                </a:solidFill>
                <a:latin typeface="Times New Roman"/>
                <a:ea typeface="Times New Roman"/>
                <a:cs typeface="Times New Roman"/>
                <a:sym typeface="Times New Roman"/>
              </a:rPr>
              <a:t>	</a:t>
            </a:r>
            <a:r>
              <a:rPr b="1" lang="ro" sz="1800">
                <a:solidFill>
                  <a:srgbClr val="FFFFFF"/>
                </a:solidFill>
                <a:latin typeface="Times New Roman"/>
                <a:ea typeface="Times New Roman"/>
                <a:cs typeface="Times New Roman"/>
                <a:sym typeface="Times New Roman"/>
              </a:rPr>
              <a:t>10 minutes</a:t>
            </a:r>
            <a:endParaRPr b="1" i="0" sz="1800" u="none" cap="none" strike="noStrike">
              <a:solidFill>
                <a:srgbClr val="FFFFFF"/>
              </a:solidFill>
              <a:latin typeface="Times New Roman"/>
              <a:ea typeface="Times New Roman"/>
              <a:cs typeface="Times New Roman"/>
              <a:sym typeface="Times New Roman"/>
            </a:endParaRPr>
          </a:p>
        </p:txBody>
      </p:sp>
      <p:sp>
        <p:nvSpPr>
          <p:cNvPr id="59" name="Google Shape;59;p13"/>
          <p:cNvSpPr txBox="1"/>
          <p:nvPr/>
        </p:nvSpPr>
        <p:spPr>
          <a:xfrm>
            <a:off x="5519997" y="3500728"/>
            <a:ext cx="3312300" cy="7851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i="0" lang="ro" sz="1800" u="none" cap="none" strike="noStrike">
                <a:solidFill>
                  <a:srgbClr val="FFFFFF"/>
                </a:solidFill>
                <a:latin typeface="Times New Roman"/>
                <a:ea typeface="Times New Roman"/>
                <a:cs typeface="Times New Roman"/>
                <a:sym typeface="Times New Roman"/>
              </a:rPr>
              <a:t>Student: Ciprian Velisca</a:t>
            </a:r>
            <a:endParaRPr/>
          </a:p>
          <a:p>
            <a:pPr indent="0" lvl="0" marL="0" marR="0" rtl="0" algn="ctr">
              <a:lnSpc>
                <a:spcPct val="150000"/>
              </a:lnSpc>
              <a:spcBef>
                <a:spcPts val="0"/>
              </a:spcBef>
              <a:spcAft>
                <a:spcPts val="0"/>
              </a:spcAft>
              <a:buNone/>
            </a:pPr>
            <a:r>
              <a:rPr b="1" i="0" lang="ro" sz="1800" u="none" cap="none" strike="noStrike">
                <a:solidFill>
                  <a:srgbClr val="FFFFFF"/>
                </a:solidFill>
                <a:latin typeface="Times New Roman"/>
                <a:ea typeface="Times New Roman"/>
                <a:cs typeface="Times New Roman"/>
                <a:sym typeface="Times New Roman"/>
              </a:rPr>
              <a:t>Student ID: 2244807</a:t>
            </a:r>
            <a:endParaRPr b="1" i="0" sz="1800" u="none" cap="none" strike="noStrike">
              <a:solidFill>
                <a:srgbClr val="FFFFFF"/>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65" name="Google Shape;65;p1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66" name="Google Shape;66;p14"/>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67" name="Google Shape;67;p14"/>
          <p:cNvSpPr txBox="1"/>
          <p:nvPr/>
        </p:nvSpPr>
        <p:spPr>
          <a:xfrm>
            <a:off x="1464875" y="744575"/>
            <a:ext cx="6039600" cy="7389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ro" sz="4200">
                <a:solidFill>
                  <a:srgbClr val="FFFFFF"/>
                </a:solidFill>
                <a:latin typeface="Times New Roman"/>
                <a:ea typeface="Times New Roman"/>
                <a:cs typeface="Times New Roman"/>
                <a:sym typeface="Times New Roman"/>
              </a:rPr>
              <a:t>JW Marriott</a:t>
            </a:r>
            <a:endParaRPr b="1" i="0" sz="3000" u="none" cap="none" strike="noStrike">
              <a:solidFill>
                <a:srgbClr val="FFFFFF"/>
              </a:solidFill>
              <a:latin typeface="Times New Roman"/>
              <a:ea typeface="Times New Roman"/>
              <a:cs typeface="Times New Roman"/>
              <a:sym typeface="Times New Roman"/>
            </a:endParaRPr>
          </a:p>
        </p:txBody>
      </p:sp>
      <p:pic>
        <p:nvPicPr>
          <p:cNvPr id="68" name="Google Shape;68;p14"/>
          <p:cNvPicPr preferRelativeResize="0"/>
          <p:nvPr/>
        </p:nvPicPr>
        <p:blipFill>
          <a:blip r:embed="rId4">
            <a:alphaModFix/>
          </a:blip>
          <a:stretch>
            <a:fillRect/>
          </a:stretch>
        </p:blipFill>
        <p:spPr>
          <a:xfrm>
            <a:off x="5927427" y="2940024"/>
            <a:ext cx="3076722" cy="2052600"/>
          </a:xfrm>
          <a:prstGeom prst="rect">
            <a:avLst/>
          </a:prstGeom>
          <a:noFill/>
          <a:ln>
            <a:noFill/>
          </a:ln>
        </p:spPr>
      </p:pic>
      <p:sp>
        <p:nvSpPr>
          <p:cNvPr id="69" name="Google Shape;69;p14"/>
          <p:cNvSpPr txBox="1"/>
          <p:nvPr/>
        </p:nvSpPr>
        <p:spPr>
          <a:xfrm>
            <a:off x="311700" y="946825"/>
            <a:ext cx="6389700" cy="1993200"/>
          </a:xfrm>
          <a:prstGeom prst="rect">
            <a:avLst/>
          </a:prstGeom>
          <a:noFill/>
          <a:ln>
            <a:noFill/>
          </a:ln>
        </p:spPr>
        <p:txBody>
          <a:bodyPr anchorCtr="0" anchor="ctr" bIns="45700" lIns="91425" spcFirstLastPara="1" rIns="91425" wrap="square" tIns="45700">
            <a:noAutofit/>
          </a:bodyPr>
          <a:lstStyle/>
          <a:p>
            <a:pPr indent="0" lvl="0" marL="0" marR="0" rtl="0" algn="l">
              <a:lnSpc>
                <a:spcPct val="150000"/>
              </a:lnSpc>
              <a:spcBef>
                <a:spcPts val="0"/>
              </a:spcBef>
              <a:spcAft>
                <a:spcPts val="0"/>
              </a:spcAft>
              <a:buNone/>
            </a:pPr>
            <a:r>
              <a:t/>
            </a:r>
            <a:endParaRPr b="1" i="0" sz="1600" u="none" cap="none" strike="noStrike">
              <a:solidFill>
                <a:srgbClr val="FFFFFF"/>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None/>
            </a:pPr>
            <a:r>
              <a:rPr b="1" lang="ro" sz="2900">
                <a:solidFill>
                  <a:srgbClr val="FFFFFF"/>
                </a:solidFill>
                <a:latin typeface="Times New Roman"/>
                <a:ea typeface="Times New Roman"/>
                <a:cs typeface="Times New Roman"/>
                <a:sym typeface="Times New Roman"/>
              </a:rPr>
              <a:t>	</a:t>
            </a:r>
            <a:endParaRPr b="1">
              <a:solidFill>
                <a:srgbClr val="FFFFFF"/>
              </a:solidFill>
              <a:latin typeface="Times New Roman"/>
              <a:ea typeface="Times New Roman"/>
              <a:cs typeface="Times New Roman"/>
              <a:sym typeface="Times New Roman"/>
            </a:endParaRPr>
          </a:p>
          <a:p>
            <a:pPr indent="457200" lvl="0" marL="0" marR="0" rtl="0" algn="just">
              <a:lnSpc>
                <a:spcPct val="150000"/>
              </a:lnSpc>
              <a:spcBef>
                <a:spcPts val="0"/>
              </a:spcBef>
              <a:spcAft>
                <a:spcPts val="0"/>
              </a:spcAft>
              <a:buNone/>
            </a:pPr>
            <a:r>
              <a:rPr b="1" lang="ro">
                <a:solidFill>
                  <a:srgbClr val="FFFFFF"/>
                </a:solidFill>
                <a:latin typeface="Times New Roman"/>
                <a:ea typeface="Times New Roman"/>
                <a:cs typeface="Times New Roman"/>
                <a:sym typeface="Times New Roman"/>
              </a:rPr>
              <a:t>For this presentation we have chosen the JW Marriott luxury hotel brand. The reason why we made this choice is because of the luxury and comfort that the hotel offers. JW Marriott has always been known as a hotel that offers comfortable accommodation and a premium experience. JW Marriott hotels also offer the opportunity to dine at their luxury restaurant within the hotel.</a:t>
            </a:r>
            <a:endParaRPr b="1" i="0" u="none" cap="none" strike="noStrike">
              <a:solidFill>
                <a:srgbClr val="FFFFFF"/>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5"/>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75" name="Google Shape;75;p15"/>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76" name="Google Shape;76;p15"/>
          <p:cNvPicPr preferRelativeResize="0"/>
          <p:nvPr/>
        </p:nvPicPr>
        <p:blipFill>
          <a:blip r:embed="rId3">
            <a:alphaModFix/>
          </a:blip>
          <a:stretch>
            <a:fillRect/>
          </a:stretch>
        </p:blipFill>
        <p:spPr>
          <a:xfrm>
            <a:off x="0" y="58043"/>
            <a:ext cx="9144003" cy="5027415"/>
          </a:xfrm>
          <a:prstGeom prst="rect">
            <a:avLst/>
          </a:prstGeom>
          <a:noFill/>
          <a:ln>
            <a:noFill/>
          </a:ln>
        </p:spPr>
      </p:pic>
      <p:pic>
        <p:nvPicPr>
          <p:cNvPr id="77" name="Google Shape;77;p15"/>
          <p:cNvPicPr preferRelativeResize="0"/>
          <p:nvPr/>
        </p:nvPicPr>
        <p:blipFill>
          <a:blip r:embed="rId4">
            <a:alphaModFix/>
          </a:blip>
          <a:stretch>
            <a:fillRect/>
          </a:stretch>
        </p:blipFill>
        <p:spPr>
          <a:xfrm>
            <a:off x="6212913" y="1466963"/>
            <a:ext cx="2619375" cy="1743075"/>
          </a:xfrm>
          <a:prstGeom prst="rect">
            <a:avLst/>
          </a:prstGeom>
          <a:noFill/>
          <a:ln>
            <a:noFill/>
          </a:ln>
        </p:spPr>
      </p:pic>
      <p:sp>
        <p:nvSpPr>
          <p:cNvPr id="78" name="Google Shape;78;p15"/>
          <p:cNvSpPr txBox="1"/>
          <p:nvPr/>
        </p:nvSpPr>
        <p:spPr>
          <a:xfrm>
            <a:off x="2137425" y="953400"/>
            <a:ext cx="4075500" cy="631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Who are the consumers?</a:t>
            </a:r>
            <a:endParaRPr b="1" sz="2900">
              <a:solidFill>
                <a:schemeClr val="lt1"/>
              </a:solidFill>
              <a:latin typeface="Times New Roman"/>
              <a:ea typeface="Times New Roman"/>
              <a:cs typeface="Times New Roman"/>
              <a:sym typeface="Times New Roman"/>
            </a:endParaRPr>
          </a:p>
        </p:txBody>
      </p:sp>
      <p:sp>
        <p:nvSpPr>
          <p:cNvPr id="79" name="Google Shape;79;p15"/>
          <p:cNvSpPr txBox="1"/>
          <p:nvPr/>
        </p:nvSpPr>
        <p:spPr>
          <a:xfrm>
            <a:off x="581050" y="1584600"/>
            <a:ext cx="5511900" cy="23325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800">
                <a:solidFill>
                  <a:schemeClr val="lt1"/>
                </a:solidFill>
                <a:latin typeface="Times New Roman"/>
                <a:ea typeface="Times New Roman"/>
                <a:cs typeface="Times New Roman"/>
                <a:sym typeface="Times New Roman"/>
              </a:rPr>
              <a:t>The main consumers of the JW Marriott hotel are business travelers. They often appreciate luxury services and comfortable accommodations. Also, one of the reasons why business people choose the JW Marriott hotel brand is because of the facilities offered, specifically conference and seminar rooms.</a:t>
            </a:r>
            <a:endParaRPr b="1" sz="1800">
              <a:solidFill>
                <a:schemeClr val="lt1"/>
              </a:solidFill>
              <a:latin typeface="Times New Roman"/>
              <a:ea typeface="Times New Roman"/>
              <a:cs typeface="Times New Roman"/>
              <a:sym typeface="Times New Roman"/>
            </a:endParaRPr>
          </a:p>
        </p:txBody>
      </p:sp>
      <p:sp>
        <p:nvSpPr>
          <p:cNvPr id="80" name="Google Shape;80;p15"/>
          <p:cNvSpPr txBox="1"/>
          <p:nvPr/>
        </p:nvSpPr>
        <p:spPr>
          <a:xfrm>
            <a:off x="2881700" y="3280775"/>
            <a:ext cx="5511900" cy="16377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t/>
            </a:r>
            <a:endParaRPr b="1" sz="1800">
              <a:solidFill>
                <a:schemeClr val="lt1"/>
              </a:solidFill>
              <a:latin typeface="Times New Roman"/>
              <a:ea typeface="Times New Roman"/>
              <a:cs typeface="Times New Roman"/>
              <a:sym typeface="Times New Roman"/>
            </a:endParaRPr>
          </a:p>
          <a:p>
            <a:pPr indent="0" lvl="0" marL="0" rtl="0" algn="just">
              <a:spcBef>
                <a:spcPts val="0"/>
              </a:spcBef>
              <a:spcAft>
                <a:spcPts val="0"/>
              </a:spcAft>
              <a:buNone/>
            </a:pPr>
            <a:r>
              <a:rPr b="1" lang="ro" sz="1800">
                <a:solidFill>
                  <a:schemeClr val="lt1"/>
                </a:solidFill>
                <a:latin typeface="Times New Roman"/>
                <a:ea typeface="Times New Roman"/>
                <a:cs typeface="Times New Roman"/>
                <a:sym typeface="Times New Roman"/>
              </a:rPr>
              <a:t>	Another part of consumers is represented by luxury travelers, that is, those people who often prefer luxury options, refined dining and premium services.</a:t>
            </a:r>
            <a:endParaRPr b="1" sz="1800">
              <a:solidFill>
                <a:schemeClr val="lt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6"/>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86" name="Google Shape;86;p16"/>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87" name="Google Shape;87;p16"/>
          <p:cNvPicPr preferRelativeResize="0"/>
          <p:nvPr/>
        </p:nvPicPr>
        <p:blipFill>
          <a:blip r:embed="rId3">
            <a:alphaModFix/>
          </a:blip>
          <a:stretch>
            <a:fillRect/>
          </a:stretch>
        </p:blipFill>
        <p:spPr>
          <a:xfrm>
            <a:off x="0" y="58043"/>
            <a:ext cx="9144003" cy="5027415"/>
          </a:xfrm>
          <a:prstGeom prst="rect">
            <a:avLst/>
          </a:prstGeom>
          <a:noFill/>
          <a:ln>
            <a:noFill/>
          </a:ln>
        </p:spPr>
      </p:pic>
      <p:pic>
        <p:nvPicPr>
          <p:cNvPr id="88" name="Google Shape;88;p16"/>
          <p:cNvPicPr preferRelativeResize="0"/>
          <p:nvPr/>
        </p:nvPicPr>
        <p:blipFill>
          <a:blip r:embed="rId4">
            <a:alphaModFix/>
          </a:blip>
          <a:stretch>
            <a:fillRect/>
          </a:stretch>
        </p:blipFill>
        <p:spPr>
          <a:xfrm>
            <a:off x="6212913" y="1466963"/>
            <a:ext cx="2619375" cy="1743075"/>
          </a:xfrm>
          <a:prstGeom prst="rect">
            <a:avLst/>
          </a:prstGeom>
          <a:noFill/>
          <a:ln>
            <a:noFill/>
          </a:ln>
        </p:spPr>
      </p:pic>
      <p:sp>
        <p:nvSpPr>
          <p:cNvPr id="89" name="Google Shape;89;p16"/>
          <p:cNvSpPr txBox="1"/>
          <p:nvPr/>
        </p:nvSpPr>
        <p:spPr>
          <a:xfrm>
            <a:off x="2137425" y="953400"/>
            <a:ext cx="4075500" cy="631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Who are the consumers?</a:t>
            </a:r>
            <a:endParaRPr b="1" sz="2900">
              <a:solidFill>
                <a:schemeClr val="lt1"/>
              </a:solidFill>
              <a:latin typeface="Times New Roman"/>
              <a:ea typeface="Times New Roman"/>
              <a:cs typeface="Times New Roman"/>
              <a:sym typeface="Times New Roman"/>
            </a:endParaRPr>
          </a:p>
        </p:txBody>
      </p:sp>
      <p:sp>
        <p:nvSpPr>
          <p:cNvPr id="90" name="Google Shape;90;p16"/>
          <p:cNvSpPr txBox="1"/>
          <p:nvPr/>
        </p:nvSpPr>
        <p:spPr>
          <a:xfrm>
            <a:off x="581050" y="1584600"/>
            <a:ext cx="5511900" cy="23325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800">
                <a:solidFill>
                  <a:schemeClr val="lt1"/>
                </a:solidFill>
                <a:latin typeface="Times New Roman"/>
                <a:ea typeface="Times New Roman"/>
                <a:cs typeface="Times New Roman"/>
                <a:sym typeface="Times New Roman"/>
              </a:rPr>
              <a:t>But there is also another category of consumers represented by conference people. That is, public persons who organize events, seminars, conferences and meetings. JW Marriott is often chosen by these people because of the luxury spaces intended for the organization of events, conferences, seminars. </a:t>
            </a:r>
            <a:endParaRPr b="1" sz="1800">
              <a:solidFill>
                <a:schemeClr val="lt1"/>
              </a:solidFill>
              <a:latin typeface="Times New Roman"/>
              <a:ea typeface="Times New Roman"/>
              <a:cs typeface="Times New Roman"/>
              <a:sym typeface="Times New Roman"/>
            </a:endParaRPr>
          </a:p>
        </p:txBody>
      </p:sp>
      <p:sp>
        <p:nvSpPr>
          <p:cNvPr id="91" name="Google Shape;91;p16"/>
          <p:cNvSpPr txBox="1"/>
          <p:nvPr/>
        </p:nvSpPr>
        <p:spPr>
          <a:xfrm>
            <a:off x="2881700" y="3280775"/>
            <a:ext cx="5511900" cy="16377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t/>
            </a:r>
            <a:endParaRPr b="1" sz="1800">
              <a:solidFill>
                <a:schemeClr val="lt1"/>
              </a:solidFill>
              <a:latin typeface="Times New Roman"/>
              <a:ea typeface="Times New Roman"/>
              <a:cs typeface="Times New Roman"/>
              <a:sym typeface="Times New Roman"/>
            </a:endParaRPr>
          </a:p>
          <a:p>
            <a:pPr indent="0" lvl="0" marL="0" rtl="0" algn="just">
              <a:spcBef>
                <a:spcPts val="0"/>
              </a:spcBef>
              <a:spcAft>
                <a:spcPts val="0"/>
              </a:spcAft>
              <a:buNone/>
            </a:pPr>
            <a:r>
              <a:rPr b="1" lang="ro" sz="1800">
                <a:solidFill>
                  <a:schemeClr val="lt1"/>
                </a:solidFill>
                <a:latin typeface="Times New Roman"/>
                <a:ea typeface="Times New Roman"/>
                <a:cs typeface="Times New Roman"/>
                <a:sym typeface="Times New Roman"/>
              </a:rPr>
              <a:t>	But there are also consumers from category of celebrity people who are only received for occasional events and special occasions.</a:t>
            </a:r>
            <a:endParaRPr b="1" sz="1800">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7"/>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97" name="Google Shape;97;p17"/>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98" name="Google Shape;98;p17"/>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99" name="Google Shape;99;p17"/>
          <p:cNvSpPr txBox="1"/>
          <p:nvPr/>
        </p:nvSpPr>
        <p:spPr>
          <a:xfrm>
            <a:off x="1207100" y="990225"/>
            <a:ext cx="7132200" cy="576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The nature, scope and role of guest services and facilities</a:t>
            </a:r>
            <a:endParaRPr b="1" sz="2900">
              <a:solidFill>
                <a:schemeClr val="lt1"/>
              </a:solidFill>
              <a:latin typeface="Times New Roman"/>
              <a:ea typeface="Times New Roman"/>
              <a:cs typeface="Times New Roman"/>
              <a:sym typeface="Times New Roman"/>
            </a:endParaRPr>
          </a:p>
        </p:txBody>
      </p:sp>
      <p:sp>
        <p:nvSpPr>
          <p:cNvPr id="100" name="Google Shape;100;p17"/>
          <p:cNvSpPr txBox="1"/>
          <p:nvPr/>
        </p:nvSpPr>
        <p:spPr>
          <a:xfrm>
            <a:off x="556550" y="1984575"/>
            <a:ext cx="8433300" cy="18414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500">
                <a:solidFill>
                  <a:schemeClr val="lt1"/>
                </a:solidFill>
                <a:latin typeface="Times New Roman"/>
                <a:ea typeface="Times New Roman"/>
                <a:cs typeface="Times New Roman"/>
                <a:sym typeface="Times New Roman"/>
              </a:rPr>
              <a:t>The nature of the services and facilities offered by the luxury brand JW Marriott is hospitality, which provides </a:t>
            </a:r>
            <a:r>
              <a:rPr b="1" lang="ro" sz="1500">
                <a:solidFill>
                  <a:schemeClr val="lt1"/>
                </a:solidFill>
                <a:latin typeface="Times New Roman"/>
                <a:ea typeface="Times New Roman"/>
                <a:cs typeface="Times New Roman"/>
                <a:sym typeface="Times New Roman"/>
              </a:rPr>
              <a:t>guests</a:t>
            </a:r>
            <a:r>
              <a:rPr b="1" lang="ro" sz="1500">
                <a:solidFill>
                  <a:schemeClr val="lt1"/>
                </a:solidFill>
                <a:latin typeface="Times New Roman"/>
                <a:ea typeface="Times New Roman"/>
                <a:cs typeface="Times New Roman"/>
                <a:sym typeface="Times New Roman"/>
              </a:rPr>
              <a:t> with a welcoming and comfortable environment. Also, guests often have the opportunity to personalize their individual preferences, but also a wide range of facilities, such as fine dining, recreation and fitness.</a:t>
            </a:r>
            <a:endParaRPr b="1" sz="1500">
              <a:solidFill>
                <a:schemeClr val="lt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ro" sz="1500">
                <a:solidFill>
                  <a:schemeClr val="lt1"/>
                </a:solidFill>
                <a:latin typeface="Times New Roman"/>
                <a:ea typeface="Times New Roman"/>
                <a:cs typeface="Times New Roman"/>
                <a:sym typeface="Times New Roman"/>
              </a:rPr>
              <a:t>	The scope of services falls into the category of accommodation, comfortable and well-furnished rooms and apartments. Also, restaurants and dedicated spaces for organizing conferences.</a:t>
            </a:r>
            <a:endParaRPr b="1" sz="1500">
              <a:solidFill>
                <a:schemeClr val="lt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8"/>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106" name="Google Shape;106;p18"/>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107" name="Google Shape;107;p18"/>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108" name="Google Shape;108;p18"/>
          <p:cNvSpPr txBox="1"/>
          <p:nvPr/>
        </p:nvSpPr>
        <p:spPr>
          <a:xfrm>
            <a:off x="1207100" y="990225"/>
            <a:ext cx="7132200" cy="576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The nature, scope and role of guest services and facilities</a:t>
            </a:r>
            <a:endParaRPr b="1" sz="2900">
              <a:solidFill>
                <a:schemeClr val="lt1"/>
              </a:solidFill>
              <a:latin typeface="Times New Roman"/>
              <a:ea typeface="Times New Roman"/>
              <a:cs typeface="Times New Roman"/>
              <a:sym typeface="Times New Roman"/>
            </a:endParaRPr>
          </a:p>
        </p:txBody>
      </p:sp>
      <p:sp>
        <p:nvSpPr>
          <p:cNvPr id="109" name="Google Shape;109;p18"/>
          <p:cNvSpPr txBox="1"/>
          <p:nvPr/>
        </p:nvSpPr>
        <p:spPr>
          <a:xfrm>
            <a:off x="556550" y="1984575"/>
            <a:ext cx="8433300" cy="18414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600">
                <a:solidFill>
                  <a:schemeClr val="lt1"/>
                </a:solidFill>
                <a:latin typeface="Times New Roman"/>
                <a:ea typeface="Times New Roman"/>
                <a:cs typeface="Times New Roman"/>
                <a:sym typeface="Times New Roman"/>
              </a:rPr>
              <a:t>The main role of the JW Marriott luxury brand is to develop a memorable and luxurious experience for those who benefit from their services. Also, another role is the development of a luxury brand, but at the same time the generation of income from the facilities and services offered by the brand.</a:t>
            </a:r>
            <a:endParaRPr b="1" sz="1600">
              <a:solidFill>
                <a:schemeClr val="lt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9"/>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115" name="Google Shape;115;p19"/>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116" name="Google Shape;116;p19"/>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117" name="Google Shape;117;p19"/>
          <p:cNvSpPr txBox="1"/>
          <p:nvPr/>
        </p:nvSpPr>
        <p:spPr>
          <a:xfrm>
            <a:off x="1882250" y="1125275"/>
            <a:ext cx="5573100" cy="576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The importance of hospitality</a:t>
            </a:r>
            <a:endParaRPr b="1" sz="2900">
              <a:solidFill>
                <a:schemeClr val="lt1"/>
              </a:solidFill>
              <a:latin typeface="Times New Roman"/>
              <a:ea typeface="Times New Roman"/>
              <a:cs typeface="Times New Roman"/>
              <a:sym typeface="Times New Roman"/>
            </a:endParaRPr>
          </a:p>
        </p:txBody>
      </p:sp>
      <p:sp>
        <p:nvSpPr>
          <p:cNvPr id="118" name="Google Shape;118;p19"/>
          <p:cNvSpPr txBox="1"/>
          <p:nvPr/>
        </p:nvSpPr>
        <p:spPr>
          <a:xfrm>
            <a:off x="581100" y="1849525"/>
            <a:ext cx="8433300" cy="18414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600">
                <a:solidFill>
                  <a:schemeClr val="lt1"/>
                </a:solidFill>
                <a:latin typeface="Times New Roman"/>
                <a:ea typeface="Times New Roman"/>
                <a:cs typeface="Times New Roman"/>
                <a:sym typeface="Times New Roman"/>
              </a:rPr>
              <a:t>When we talk about the importance of hospitality, we can look at some key aspects. Like the first impression. A crucial aspect is the first interaction with the client, which will determine towards a warm and welcoming hospitality or towards a less pleasant one. Also, a quality hospitality will make the difference in the competition market. Moreover, quality hospitality will lead to a positive hotel reputation. Thus, through the high quality reputation of a hotel, it will attract new customers and build trust.</a:t>
            </a:r>
            <a:endParaRPr b="1" sz="1600">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20"/>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124" name="Google Shape;124;p20"/>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125" name="Google Shape;125;p20"/>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126" name="Google Shape;126;p20"/>
          <p:cNvSpPr txBox="1"/>
          <p:nvPr/>
        </p:nvSpPr>
        <p:spPr>
          <a:xfrm>
            <a:off x="1882250" y="1076175"/>
            <a:ext cx="5573100" cy="576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The importance of hospitality</a:t>
            </a:r>
            <a:endParaRPr b="1" sz="2900">
              <a:solidFill>
                <a:schemeClr val="lt1"/>
              </a:solidFill>
              <a:latin typeface="Times New Roman"/>
              <a:ea typeface="Times New Roman"/>
              <a:cs typeface="Times New Roman"/>
              <a:sym typeface="Times New Roman"/>
            </a:endParaRPr>
          </a:p>
        </p:txBody>
      </p:sp>
      <p:sp>
        <p:nvSpPr>
          <p:cNvPr id="127" name="Google Shape;127;p20"/>
          <p:cNvSpPr txBox="1"/>
          <p:nvPr/>
        </p:nvSpPr>
        <p:spPr>
          <a:xfrm>
            <a:off x="581100" y="1849525"/>
            <a:ext cx="8433300" cy="18414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600">
                <a:solidFill>
                  <a:schemeClr val="lt1"/>
                </a:solidFill>
                <a:latin typeface="Times New Roman"/>
                <a:ea typeface="Times New Roman"/>
                <a:cs typeface="Times New Roman"/>
                <a:sym typeface="Times New Roman"/>
              </a:rPr>
              <a:t>In terms of customer satisfaction, the luxury brand JW Marriott fulfills it excellently. For example, JW Marriott fulfills the expectation of luxury accommodation and a comfortable stay. Also, refined culinary experiences are a means by which the luxury hotel fulfills its mission of having quality services and satisfying the customers they have. In addition, through the spaces intended for events and seminars, the hotel satisfies those who are concerned with the organization of conferences, weddings and many other events and workshops.</a:t>
            </a:r>
            <a:endParaRPr b="1" sz="1600">
              <a:solidFill>
                <a:schemeClr val="lt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21"/>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133" name="Google Shape;133;p21"/>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134" name="Google Shape;134;p21"/>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135" name="Google Shape;135;p21"/>
          <p:cNvSpPr txBox="1"/>
          <p:nvPr/>
        </p:nvSpPr>
        <p:spPr>
          <a:xfrm>
            <a:off x="1882250" y="1076175"/>
            <a:ext cx="5573100" cy="576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Conclusion</a:t>
            </a:r>
            <a:endParaRPr b="1" sz="2900">
              <a:solidFill>
                <a:schemeClr val="lt1"/>
              </a:solidFill>
              <a:latin typeface="Times New Roman"/>
              <a:ea typeface="Times New Roman"/>
              <a:cs typeface="Times New Roman"/>
              <a:sym typeface="Times New Roman"/>
            </a:endParaRPr>
          </a:p>
        </p:txBody>
      </p:sp>
      <p:sp>
        <p:nvSpPr>
          <p:cNvPr id="136" name="Google Shape;136;p21"/>
          <p:cNvSpPr txBox="1"/>
          <p:nvPr/>
        </p:nvSpPr>
        <p:spPr>
          <a:xfrm>
            <a:off x="581100" y="1849525"/>
            <a:ext cx="8433300" cy="18414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600">
                <a:solidFill>
                  <a:schemeClr val="lt1"/>
                </a:solidFill>
                <a:latin typeface="Times New Roman"/>
                <a:ea typeface="Times New Roman"/>
                <a:cs typeface="Times New Roman"/>
                <a:sym typeface="Times New Roman"/>
              </a:rPr>
              <a:t>In conclusion, in this presentation we aimed to choose a luxury hotel brand. Afterwards, we identified the main consumers of that hotel and why they are attracted to such a hotel. Then, I highlighted the nature, scope and role of services and facilities for guests. In the end, I explained the importance of hospitality and how the hotel brand meets the guests expectations.</a:t>
            </a:r>
            <a:endParaRPr b="1" sz="1600">
              <a:solidFill>
                <a:schemeClr val="lt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2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142" name="Google Shape;142;p2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143" name="Google Shape;143;p22"/>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144" name="Google Shape;144;p22"/>
          <p:cNvSpPr txBox="1"/>
          <p:nvPr/>
        </p:nvSpPr>
        <p:spPr>
          <a:xfrm>
            <a:off x="3072000" y="1018750"/>
            <a:ext cx="3000000" cy="631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b="1" lang="ro" sz="2900">
                <a:solidFill>
                  <a:schemeClr val="lt1"/>
                </a:solidFill>
                <a:latin typeface="Times New Roman"/>
                <a:ea typeface="Times New Roman"/>
                <a:cs typeface="Times New Roman"/>
                <a:sym typeface="Times New Roman"/>
              </a:rPr>
              <a:t>Bibliography</a:t>
            </a:r>
            <a:endParaRPr/>
          </a:p>
        </p:txBody>
      </p:sp>
      <p:sp>
        <p:nvSpPr>
          <p:cNvPr id="145" name="Google Shape;145;p22"/>
          <p:cNvSpPr txBox="1"/>
          <p:nvPr/>
        </p:nvSpPr>
        <p:spPr>
          <a:xfrm>
            <a:off x="347100" y="1649950"/>
            <a:ext cx="8449800" cy="26937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600">
                <a:solidFill>
                  <a:schemeClr val="lt1"/>
                </a:solidFill>
                <a:latin typeface="Times New Roman"/>
                <a:ea typeface="Times New Roman"/>
                <a:cs typeface="Times New Roman"/>
                <a:sym typeface="Times New Roman"/>
              </a:rPr>
              <a:t>Walker, J. (2021) Introduction to Hospitality, Pearson, London</a:t>
            </a:r>
            <a:endParaRPr b="1" sz="1600">
              <a:solidFill>
                <a:schemeClr val="lt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ro" sz="1600">
                <a:solidFill>
                  <a:schemeClr val="lt1"/>
                </a:solidFill>
                <a:latin typeface="Times New Roman"/>
                <a:ea typeface="Times New Roman"/>
                <a:cs typeface="Times New Roman"/>
                <a:sym typeface="Times New Roman"/>
              </a:rPr>
              <a:t>	Ford, R.C (2020) Managing hospitality organizations: achieving excellence in the guest experience, SAGE Publications</a:t>
            </a:r>
            <a:endParaRPr b="1" sz="1600">
              <a:solidFill>
                <a:schemeClr val="lt1"/>
              </a:solidFill>
              <a:latin typeface="Times New Roman"/>
              <a:ea typeface="Times New Roman"/>
              <a:cs typeface="Times New Roman"/>
              <a:sym typeface="Times New Roman"/>
            </a:endParaRPr>
          </a:p>
          <a:p>
            <a:pPr indent="457200" lvl="0" marL="0" rtl="0" algn="just">
              <a:lnSpc>
                <a:spcPct val="150000"/>
              </a:lnSpc>
              <a:spcBef>
                <a:spcPts val="0"/>
              </a:spcBef>
              <a:spcAft>
                <a:spcPts val="0"/>
              </a:spcAft>
              <a:buNone/>
            </a:pPr>
            <a:r>
              <a:rPr b="1" lang="ro" sz="1600">
                <a:solidFill>
                  <a:schemeClr val="lt1"/>
                </a:solidFill>
                <a:latin typeface="Times New Roman"/>
                <a:ea typeface="Times New Roman"/>
                <a:cs typeface="Times New Roman"/>
                <a:sym typeface="Times New Roman"/>
              </a:rPr>
              <a:t>Soloman, M (2018) The heart of hospitality: a great hotel and restaurant leaders share their secrets, SelectBooks</a:t>
            </a:r>
            <a:endParaRPr b="1" sz="1600">
              <a:solidFill>
                <a:schemeClr val="lt1"/>
              </a:solidFill>
              <a:latin typeface="Times New Roman"/>
              <a:ea typeface="Times New Roman"/>
              <a:cs typeface="Times New Roman"/>
              <a:sym typeface="Times New Roman"/>
            </a:endParaRPr>
          </a:p>
          <a:p>
            <a:pPr indent="457200" lvl="0" marL="0" rtl="0" algn="just">
              <a:lnSpc>
                <a:spcPct val="150000"/>
              </a:lnSpc>
              <a:spcBef>
                <a:spcPts val="0"/>
              </a:spcBef>
              <a:spcAft>
                <a:spcPts val="0"/>
              </a:spcAft>
              <a:buNone/>
            </a:pPr>
            <a:r>
              <a:rPr b="1" lang="ro" sz="1600">
                <a:solidFill>
                  <a:schemeClr val="lt1"/>
                </a:solidFill>
                <a:latin typeface="Times New Roman"/>
                <a:ea typeface="Times New Roman"/>
                <a:cs typeface="Times New Roman"/>
                <a:sym typeface="Times New Roman"/>
              </a:rPr>
              <a:t>Panchapakesan, P. Jiseon, A (2020) Guest satisfaction &amp; dissatisfaction in luxury hotels: An application on big data</a:t>
            </a:r>
            <a:endParaRPr b="1" sz="1600">
              <a:solidFill>
                <a:schemeClr val="lt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2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151" name="Google Shape;151;p2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152" name="Google Shape;152;p23"/>
          <p:cNvPicPr preferRelativeResize="0"/>
          <p:nvPr/>
        </p:nvPicPr>
        <p:blipFill>
          <a:blip r:embed="rId3">
            <a:alphaModFix/>
          </a:blip>
          <a:stretch>
            <a:fillRect/>
          </a:stretch>
        </p:blipFill>
        <p:spPr>
          <a:xfrm>
            <a:off x="0" y="58043"/>
            <a:ext cx="9144003" cy="5027415"/>
          </a:xfrm>
          <a:prstGeom prst="rect">
            <a:avLst/>
          </a:prstGeom>
          <a:noFill/>
          <a:ln>
            <a:noFill/>
          </a:ln>
        </p:spPr>
      </p:pic>
      <p:sp>
        <p:nvSpPr>
          <p:cNvPr id="153" name="Google Shape;153;p23"/>
          <p:cNvSpPr txBox="1"/>
          <p:nvPr/>
        </p:nvSpPr>
        <p:spPr>
          <a:xfrm>
            <a:off x="347100" y="1428975"/>
            <a:ext cx="8449800" cy="2693700"/>
          </a:xfrm>
          <a:prstGeom prst="rect">
            <a:avLst/>
          </a:prstGeom>
          <a:noFill/>
          <a:ln>
            <a:noFill/>
          </a:ln>
        </p:spPr>
        <p:txBody>
          <a:bodyPr anchorCtr="0" anchor="t" bIns="91425" lIns="91425" spcFirstLastPara="1" rIns="91425" wrap="square" tIns="91425">
            <a:spAutoFit/>
          </a:bodyPr>
          <a:lstStyle/>
          <a:p>
            <a:pPr indent="0" lvl="0" marL="0" rtl="0" algn="just">
              <a:lnSpc>
                <a:spcPct val="150000"/>
              </a:lnSpc>
              <a:spcBef>
                <a:spcPts val="0"/>
              </a:spcBef>
              <a:spcAft>
                <a:spcPts val="0"/>
              </a:spcAft>
              <a:buNone/>
            </a:pPr>
            <a:r>
              <a:rPr lang="ro" sz="1800">
                <a:solidFill>
                  <a:schemeClr val="lt1"/>
                </a:solidFill>
                <a:latin typeface="Times New Roman"/>
                <a:ea typeface="Times New Roman"/>
                <a:cs typeface="Times New Roman"/>
                <a:sym typeface="Times New Roman"/>
              </a:rPr>
              <a:t>	</a:t>
            </a:r>
            <a:r>
              <a:rPr b="1" lang="ro" sz="1600">
                <a:solidFill>
                  <a:schemeClr val="lt1"/>
                </a:solidFill>
                <a:latin typeface="Times New Roman"/>
                <a:ea typeface="Times New Roman"/>
                <a:cs typeface="Times New Roman"/>
                <a:sym typeface="Times New Roman"/>
              </a:rPr>
              <a:t>Minwoo, L, Seonjeong, L, Yoon, K. (2019) Multisensory experience for enhancing hotel guest experiences: Empirical evidence form big data analytics</a:t>
            </a:r>
            <a:endParaRPr b="1" sz="1600">
              <a:solidFill>
                <a:schemeClr val="lt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ro" sz="1600">
                <a:solidFill>
                  <a:schemeClr val="lt1"/>
                </a:solidFill>
                <a:latin typeface="Times New Roman"/>
                <a:ea typeface="Times New Roman"/>
                <a:cs typeface="Times New Roman"/>
                <a:sym typeface="Times New Roman"/>
              </a:rPr>
              <a:t>	Heppell, M. (2015) Five Star Service: How to deliver Exceptional Customer Service, Pearson, London</a:t>
            </a:r>
            <a:endParaRPr b="1" sz="1600">
              <a:solidFill>
                <a:schemeClr val="lt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ro" sz="1600">
                <a:solidFill>
                  <a:schemeClr val="lt1"/>
                </a:solidFill>
                <a:latin typeface="Times New Roman"/>
                <a:ea typeface="Times New Roman"/>
                <a:cs typeface="Times New Roman"/>
                <a:sym typeface="Times New Roman"/>
              </a:rPr>
              <a:t>	Wood, R. C (2015) Hospitality Management: a brief introduction, Sage, London</a:t>
            </a:r>
            <a:endParaRPr b="1" sz="1600">
              <a:solidFill>
                <a:schemeClr val="lt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b="1" lang="ro" sz="1600">
                <a:solidFill>
                  <a:schemeClr val="lt1"/>
                </a:solidFill>
                <a:latin typeface="Times New Roman"/>
                <a:ea typeface="Times New Roman"/>
                <a:cs typeface="Times New Roman"/>
                <a:sym typeface="Times New Roman"/>
              </a:rPr>
              <a:t>	Tsao, W. C (2018) Star Power: the effect of start rating on service recovery in the hotel industry</a:t>
            </a:r>
            <a:endParaRPr b="1" sz="1600">
              <a:solidFill>
                <a:schemeClr val="lt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