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4"/>
  </p:sldMasterIdLst>
  <p:notesMasterIdLst>
    <p:notesMasterId r:id="rId15"/>
  </p:notesMasterIdLst>
  <p:handoutMasterIdLst>
    <p:handoutMasterId r:id="rId16"/>
  </p:handoutMasterIdLst>
  <p:sldIdLst>
    <p:sldId id="1519" r:id="rId5"/>
    <p:sldId id="1539" r:id="rId6"/>
    <p:sldId id="1530" r:id="rId7"/>
    <p:sldId id="1523" r:id="rId8"/>
    <p:sldId id="1538" r:id="rId9"/>
    <p:sldId id="1536" r:id="rId10"/>
    <p:sldId id="1540" r:id="rId11"/>
    <p:sldId id="1532" r:id="rId12"/>
    <p:sldId id="1541" r:id="rId13"/>
    <p:sldId id="154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39601" autoAdjust="0"/>
  </p:normalViewPr>
  <p:slideViewPr>
    <p:cSldViewPr snapToGrid="0">
      <p:cViewPr varScale="1">
        <p:scale>
          <a:sx n="14" d="100"/>
          <a:sy n="14" d="100"/>
        </p:scale>
        <p:origin x="1816" y="28"/>
      </p:cViewPr>
      <p:guideLst/>
    </p:cSldViewPr>
  </p:slideViewPr>
  <p:outlineViewPr>
    <p:cViewPr>
      <p:scale>
        <a:sx n="33" d="100"/>
        <a:sy n="33" d="100"/>
      </p:scale>
      <p:origin x="0" y="-4500"/>
    </p:cViewPr>
  </p:outlineViewPr>
  <p:notesTextViewPr>
    <p:cViewPr>
      <p:scale>
        <a:sx n="1" d="1"/>
        <a:sy n="1" d="1"/>
      </p:scale>
      <p:origin x="0" y="0"/>
    </p:cViewPr>
  </p:notesTextViewPr>
  <p:sorterViewPr>
    <p:cViewPr>
      <p:scale>
        <a:sx n="100" d="100"/>
        <a:sy n="100" d="100"/>
      </p:scale>
      <p:origin x="0" y="-290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629B36-BC57-4CDE-A099-B8FBF622A142}" type="doc">
      <dgm:prSet loTypeId="urn:microsoft.com/office/officeart/2018/2/layout/IconVerticalSolidList" loCatId="icon" qsTypeId="urn:microsoft.com/office/officeart/2005/8/quickstyle/simple1#29" qsCatId="simple" csTypeId="urn:microsoft.com/office/officeart/2005/8/colors/accent1_2#27" csCatId="accent1" phldr="1"/>
      <dgm:spPr/>
      <dgm:t>
        <a:bodyPr/>
        <a:lstStyle/>
        <a:p>
          <a:endParaRPr lang="en-US"/>
        </a:p>
      </dgm:t>
    </dgm:pt>
    <dgm:pt modelId="{10A29AC9-4010-4F51-8F16-FE606D1880E4}">
      <dgm:prSet/>
      <dgm:spPr/>
      <dgm:t>
        <a:bodyPr/>
        <a:lstStyle/>
        <a:p>
          <a:pPr>
            <a:lnSpc>
              <a:spcPct val="100000"/>
            </a:lnSpc>
          </a:pPr>
          <a:r>
            <a:rPr lang="en-US" b="1"/>
            <a:t>· Traffic Delays:</a:t>
          </a:r>
          <a:endParaRPr lang="en-US"/>
        </a:p>
      </dgm:t>
    </dgm:pt>
    <dgm:pt modelId="{7C972198-8CBD-4314-90E2-04D2B736F42C}" type="parTrans" cxnId="{21C5571D-4B3B-4B4F-A3BC-16CFB42D1707}">
      <dgm:prSet/>
      <dgm:spPr/>
      <dgm:t>
        <a:bodyPr/>
        <a:lstStyle/>
        <a:p>
          <a:endParaRPr lang="en-US"/>
        </a:p>
      </dgm:t>
    </dgm:pt>
    <dgm:pt modelId="{17693DDA-9397-4F4B-AA80-140AF0D525AD}" type="sibTrans" cxnId="{21C5571D-4B3B-4B4F-A3BC-16CFB42D1707}">
      <dgm:prSet/>
      <dgm:spPr/>
      <dgm:t>
        <a:bodyPr/>
        <a:lstStyle/>
        <a:p>
          <a:endParaRPr lang="en-US"/>
        </a:p>
      </dgm:t>
    </dgm:pt>
    <dgm:pt modelId="{54511342-E794-4526-B391-FFCF756BFF6B}">
      <dgm:prSet/>
      <dgm:spPr/>
      <dgm:t>
        <a:bodyPr/>
        <a:lstStyle/>
        <a:p>
          <a:pPr>
            <a:lnSpc>
              <a:spcPct val="100000"/>
            </a:lnSpc>
          </a:pPr>
          <a:r>
            <a:rPr lang="en-US"/>
            <a:t>A Support worker sends a quick Teams message and so the coordinator updates the rota instantly.</a:t>
          </a:r>
        </a:p>
      </dgm:t>
    </dgm:pt>
    <dgm:pt modelId="{C86A48AB-8039-47A9-8EFB-486A5F5C4112}" type="parTrans" cxnId="{5A583CB8-D256-4329-B94B-3AA0EEB06ED3}">
      <dgm:prSet/>
      <dgm:spPr/>
      <dgm:t>
        <a:bodyPr/>
        <a:lstStyle/>
        <a:p>
          <a:endParaRPr lang="en-US"/>
        </a:p>
      </dgm:t>
    </dgm:pt>
    <dgm:pt modelId="{F2E6CF3E-397B-4BB6-8C86-083B7AE1F4B9}" type="sibTrans" cxnId="{5A583CB8-D256-4329-B94B-3AA0EEB06ED3}">
      <dgm:prSet/>
      <dgm:spPr/>
      <dgm:t>
        <a:bodyPr/>
        <a:lstStyle/>
        <a:p>
          <a:endParaRPr lang="en-US"/>
        </a:p>
      </dgm:t>
    </dgm:pt>
    <dgm:pt modelId="{250E3B0A-ADC9-4F78-B374-D73B82E50536}">
      <dgm:prSet/>
      <dgm:spPr/>
      <dgm:t>
        <a:bodyPr/>
        <a:lstStyle/>
        <a:p>
          <a:pPr>
            <a:lnSpc>
              <a:spcPct val="100000"/>
            </a:lnSpc>
          </a:pPr>
          <a:r>
            <a:rPr lang="en-US" b="1"/>
            <a:t>· Morning Handover:</a:t>
          </a:r>
          <a:endParaRPr lang="en-US"/>
        </a:p>
      </dgm:t>
    </dgm:pt>
    <dgm:pt modelId="{BE0CAF0F-9259-44B0-B0DC-A614F1F88730}" type="parTrans" cxnId="{E45890C8-2B6D-41E1-8D6A-98B37BD90E37}">
      <dgm:prSet/>
      <dgm:spPr/>
      <dgm:t>
        <a:bodyPr/>
        <a:lstStyle/>
        <a:p>
          <a:endParaRPr lang="en-US"/>
        </a:p>
      </dgm:t>
    </dgm:pt>
    <dgm:pt modelId="{A43548D4-5DAF-452C-A799-F18FD8E591B8}" type="sibTrans" cxnId="{E45890C8-2B6D-41E1-8D6A-98B37BD90E37}">
      <dgm:prSet/>
      <dgm:spPr/>
      <dgm:t>
        <a:bodyPr/>
        <a:lstStyle/>
        <a:p>
          <a:endParaRPr lang="en-US"/>
        </a:p>
      </dgm:t>
    </dgm:pt>
    <dgm:pt modelId="{323D2490-E8CC-4F6C-B8D0-E3C3B59B6B32}">
      <dgm:prSet/>
      <dgm:spPr/>
      <dgm:t>
        <a:bodyPr/>
        <a:lstStyle/>
        <a:p>
          <a:pPr>
            <a:lnSpc>
              <a:spcPct val="100000"/>
            </a:lnSpc>
          </a:pPr>
          <a:r>
            <a:rPr lang="en-US"/>
            <a:t>A senior carer posts notes in the ‘Daily Updates’ channel and  everyone gets the same information</a:t>
          </a:r>
        </a:p>
      </dgm:t>
    </dgm:pt>
    <dgm:pt modelId="{FD183AA3-A4BF-4517-820C-E76102F3CCD3}" type="parTrans" cxnId="{28FBFA75-3070-4E73-BCD6-45E6D2B05F06}">
      <dgm:prSet/>
      <dgm:spPr/>
      <dgm:t>
        <a:bodyPr/>
        <a:lstStyle/>
        <a:p>
          <a:endParaRPr lang="en-US"/>
        </a:p>
      </dgm:t>
    </dgm:pt>
    <dgm:pt modelId="{5F0A0C5A-FE93-4831-ACFB-751445DA310C}" type="sibTrans" cxnId="{28FBFA75-3070-4E73-BCD6-45E6D2B05F06}">
      <dgm:prSet/>
      <dgm:spPr/>
      <dgm:t>
        <a:bodyPr/>
        <a:lstStyle/>
        <a:p>
          <a:endParaRPr lang="en-US"/>
        </a:p>
      </dgm:t>
    </dgm:pt>
    <dgm:pt modelId="{F362D734-E9C4-4DD2-8ECE-62E8AAC2899B}">
      <dgm:prSet/>
      <dgm:spPr/>
      <dgm:t>
        <a:bodyPr/>
        <a:lstStyle/>
        <a:p>
          <a:pPr>
            <a:lnSpc>
              <a:spcPct val="100000"/>
            </a:lnSpc>
          </a:pPr>
          <a:r>
            <a:rPr lang="en-US" b="1"/>
            <a:t>· Team Meetings:</a:t>
          </a:r>
          <a:endParaRPr lang="en-US"/>
        </a:p>
      </dgm:t>
    </dgm:pt>
    <dgm:pt modelId="{3869DACD-3BEC-45B0-919B-1B8A8030A73D}" type="parTrans" cxnId="{A07F0C02-4C02-43B8-9C7B-3F9C1912E777}">
      <dgm:prSet/>
      <dgm:spPr/>
      <dgm:t>
        <a:bodyPr/>
        <a:lstStyle/>
        <a:p>
          <a:endParaRPr lang="en-US"/>
        </a:p>
      </dgm:t>
    </dgm:pt>
    <dgm:pt modelId="{EFE19565-9941-497A-955C-BBADDFAED3E3}" type="sibTrans" cxnId="{A07F0C02-4C02-43B8-9C7B-3F9C1912E777}">
      <dgm:prSet/>
      <dgm:spPr/>
      <dgm:t>
        <a:bodyPr/>
        <a:lstStyle/>
        <a:p>
          <a:endParaRPr lang="en-US"/>
        </a:p>
      </dgm:t>
    </dgm:pt>
    <dgm:pt modelId="{B30A4BA5-696C-4081-978F-212E29DBE572}">
      <dgm:prSet/>
      <dgm:spPr/>
      <dgm:t>
        <a:bodyPr/>
        <a:lstStyle/>
        <a:p>
          <a:pPr>
            <a:lnSpc>
              <a:spcPct val="100000"/>
            </a:lnSpc>
          </a:pPr>
          <a:r>
            <a:rPr lang="en-US" dirty="0"/>
            <a:t>Community staff join via video call, so they don’t have drive back to the office.</a:t>
          </a:r>
        </a:p>
      </dgm:t>
    </dgm:pt>
    <dgm:pt modelId="{FEBFB05A-D347-40B2-9E10-D701026A4836}" type="parTrans" cxnId="{DA2CAAA5-1D88-4AD8-8D19-D5FEDF8429B8}">
      <dgm:prSet/>
      <dgm:spPr/>
      <dgm:t>
        <a:bodyPr/>
        <a:lstStyle/>
        <a:p>
          <a:endParaRPr lang="en-US"/>
        </a:p>
      </dgm:t>
    </dgm:pt>
    <dgm:pt modelId="{F4B85DA2-549C-497E-84D8-2EB5CD9D9A13}" type="sibTrans" cxnId="{DA2CAAA5-1D88-4AD8-8D19-D5FEDF8429B8}">
      <dgm:prSet/>
      <dgm:spPr/>
      <dgm:t>
        <a:bodyPr/>
        <a:lstStyle/>
        <a:p>
          <a:endParaRPr lang="en-US"/>
        </a:p>
      </dgm:t>
    </dgm:pt>
    <dgm:pt modelId="{A3FC85E9-934F-47F7-BBD5-7C935870573C}" type="pres">
      <dgm:prSet presAssocID="{43629B36-BC57-4CDE-A099-B8FBF622A142}" presName="root" presStyleCnt="0">
        <dgm:presLayoutVars>
          <dgm:dir/>
          <dgm:resizeHandles val="exact"/>
        </dgm:presLayoutVars>
      </dgm:prSet>
      <dgm:spPr/>
    </dgm:pt>
    <dgm:pt modelId="{0FAF5EF2-04C0-4EAB-95B2-098774B5CBD7}" type="pres">
      <dgm:prSet presAssocID="{10A29AC9-4010-4F51-8F16-FE606D1880E4}" presName="compNode" presStyleCnt="0"/>
      <dgm:spPr/>
    </dgm:pt>
    <dgm:pt modelId="{24F12BC2-9A6F-4595-B3CB-7576DE1FC0C8}" type="pres">
      <dgm:prSet presAssocID="{10A29AC9-4010-4F51-8F16-FE606D1880E4}" presName="bgRect" presStyleLbl="bgShp" presStyleIdx="0" presStyleCnt="6"/>
      <dgm:spPr/>
    </dgm:pt>
    <dgm:pt modelId="{EB98EC4D-C23C-4BC8-AFAC-9E252C5A1694}" type="pres">
      <dgm:prSet presAssocID="{10A29AC9-4010-4F51-8F16-FE606D1880E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raffic Light"/>
        </a:ext>
      </dgm:extLst>
    </dgm:pt>
    <dgm:pt modelId="{5CCD65E4-86C1-453F-A8A4-A8B2EBD51B09}" type="pres">
      <dgm:prSet presAssocID="{10A29AC9-4010-4F51-8F16-FE606D1880E4}" presName="spaceRect" presStyleCnt="0"/>
      <dgm:spPr/>
    </dgm:pt>
    <dgm:pt modelId="{38A2BBA3-BD8F-404E-A1BF-0613DE570FA8}" type="pres">
      <dgm:prSet presAssocID="{10A29AC9-4010-4F51-8F16-FE606D1880E4}" presName="parTx" presStyleLbl="revTx" presStyleIdx="0" presStyleCnt="6">
        <dgm:presLayoutVars>
          <dgm:chMax val="0"/>
          <dgm:chPref val="0"/>
        </dgm:presLayoutVars>
      </dgm:prSet>
      <dgm:spPr/>
    </dgm:pt>
    <dgm:pt modelId="{C070B72F-A9CD-4CED-A0FF-9E20FAD7360B}" type="pres">
      <dgm:prSet presAssocID="{17693DDA-9397-4F4B-AA80-140AF0D525AD}" presName="sibTrans" presStyleCnt="0"/>
      <dgm:spPr/>
    </dgm:pt>
    <dgm:pt modelId="{EA532882-5F8A-4577-A9E5-94A8CC2CAB90}" type="pres">
      <dgm:prSet presAssocID="{54511342-E794-4526-B391-FFCF756BFF6B}" presName="compNode" presStyleCnt="0"/>
      <dgm:spPr/>
    </dgm:pt>
    <dgm:pt modelId="{242B7DB3-BE11-4F33-9184-392CC9BA8345}" type="pres">
      <dgm:prSet presAssocID="{54511342-E794-4526-B391-FFCF756BFF6B}" presName="bgRect" presStyleLbl="bgShp" presStyleIdx="1" presStyleCnt="6"/>
      <dgm:spPr/>
    </dgm:pt>
    <dgm:pt modelId="{EBE4B566-BCCE-4C57-8F40-30EA879088EE}" type="pres">
      <dgm:prSet presAssocID="{54511342-E794-4526-B391-FFCF756BFF6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75943581-85EE-425A-A64F-EFB19423A08C}" type="pres">
      <dgm:prSet presAssocID="{54511342-E794-4526-B391-FFCF756BFF6B}" presName="spaceRect" presStyleCnt="0"/>
      <dgm:spPr/>
    </dgm:pt>
    <dgm:pt modelId="{E7396F55-84F2-4867-9F33-9D6250B20247}" type="pres">
      <dgm:prSet presAssocID="{54511342-E794-4526-B391-FFCF756BFF6B}" presName="parTx" presStyleLbl="revTx" presStyleIdx="1" presStyleCnt="6">
        <dgm:presLayoutVars>
          <dgm:chMax val="0"/>
          <dgm:chPref val="0"/>
        </dgm:presLayoutVars>
      </dgm:prSet>
      <dgm:spPr/>
    </dgm:pt>
    <dgm:pt modelId="{C09E388B-4B75-4B9A-9E3E-143217A83FB1}" type="pres">
      <dgm:prSet presAssocID="{F2E6CF3E-397B-4BB6-8C86-083B7AE1F4B9}" presName="sibTrans" presStyleCnt="0"/>
      <dgm:spPr/>
    </dgm:pt>
    <dgm:pt modelId="{7F10152E-87CF-47AD-A280-6370D0BD6E0C}" type="pres">
      <dgm:prSet presAssocID="{250E3B0A-ADC9-4F78-B374-D73B82E50536}" presName="compNode" presStyleCnt="0"/>
      <dgm:spPr/>
    </dgm:pt>
    <dgm:pt modelId="{0A3B8E17-DAE7-4C2A-A889-3E866584F3FB}" type="pres">
      <dgm:prSet presAssocID="{250E3B0A-ADC9-4F78-B374-D73B82E50536}" presName="bgRect" presStyleLbl="bgShp" presStyleIdx="2" presStyleCnt="6"/>
      <dgm:spPr/>
    </dgm:pt>
    <dgm:pt modelId="{0F9DDE94-DE1E-417C-943D-4C7761182587}" type="pres">
      <dgm:prSet presAssocID="{250E3B0A-ADC9-4F78-B374-D73B82E5053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ers"/>
        </a:ext>
      </dgm:extLst>
    </dgm:pt>
    <dgm:pt modelId="{70421DA7-1F54-45E1-8930-48928CB1871B}" type="pres">
      <dgm:prSet presAssocID="{250E3B0A-ADC9-4F78-B374-D73B82E50536}" presName="spaceRect" presStyleCnt="0"/>
      <dgm:spPr/>
    </dgm:pt>
    <dgm:pt modelId="{A4EAE54F-A10B-41E5-AD82-475640A56567}" type="pres">
      <dgm:prSet presAssocID="{250E3B0A-ADC9-4F78-B374-D73B82E50536}" presName="parTx" presStyleLbl="revTx" presStyleIdx="2" presStyleCnt="6">
        <dgm:presLayoutVars>
          <dgm:chMax val="0"/>
          <dgm:chPref val="0"/>
        </dgm:presLayoutVars>
      </dgm:prSet>
      <dgm:spPr/>
    </dgm:pt>
    <dgm:pt modelId="{0EC85FF3-B5C2-45F2-992B-18260D834235}" type="pres">
      <dgm:prSet presAssocID="{A43548D4-5DAF-452C-A799-F18FD8E591B8}" presName="sibTrans" presStyleCnt="0"/>
      <dgm:spPr/>
    </dgm:pt>
    <dgm:pt modelId="{23F2B5A4-9F97-4DE0-8F5E-785C5D9A8876}" type="pres">
      <dgm:prSet presAssocID="{323D2490-E8CC-4F6C-B8D0-E3C3B59B6B32}" presName="compNode" presStyleCnt="0"/>
      <dgm:spPr/>
    </dgm:pt>
    <dgm:pt modelId="{65DEE8FD-5F65-4CDA-82B4-918A9B140560}" type="pres">
      <dgm:prSet presAssocID="{323D2490-E8CC-4F6C-B8D0-E3C3B59B6B32}" presName="bgRect" presStyleLbl="bgShp" presStyleIdx="3" presStyleCnt="6"/>
      <dgm:spPr/>
    </dgm:pt>
    <dgm:pt modelId="{5EC818B0-58E7-4934-9FA5-22480ED4EE7A}" type="pres">
      <dgm:prSet presAssocID="{323D2490-E8CC-4F6C-B8D0-E3C3B59B6B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782096EE-C588-417A-B348-5C3A9F84F0E0}" type="pres">
      <dgm:prSet presAssocID="{323D2490-E8CC-4F6C-B8D0-E3C3B59B6B32}" presName="spaceRect" presStyleCnt="0"/>
      <dgm:spPr/>
    </dgm:pt>
    <dgm:pt modelId="{5BA1BF82-151A-48AD-BDA9-CD50144C5D09}" type="pres">
      <dgm:prSet presAssocID="{323D2490-E8CC-4F6C-B8D0-E3C3B59B6B32}" presName="parTx" presStyleLbl="revTx" presStyleIdx="3" presStyleCnt="6">
        <dgm:presLayoutVars>
          <dgm:chMax val="0"/>
          <dgm:chPref val="0"/>
        </dgm:presLayoutVars>
      </dgm:prSet>
      <dgm:spPr/>
    </dgm:pt>
    <dgm:pt modelId="{E6DFC439-2F41-43B0-BBB2-473B2365AAEB}" type="pres">
      <dgm:prSet presAssocID="{5F0A0C5A-FE93-4831-ACFB-751445DA310C}" presName="sibTrans" presStyleCnt="0"/>
      <dgm:spPr/>
    </dgm:pt>
    <dgm:pt modelId="{F245DA1F-A1F5-4598-AF56-63F4100AE797}" type="pres">
      <dgm:prSet presAssocID="{F362D734-E9C4-4DD2-8ECE-62E8AAC2899B}" presName="compNode" presStyleCnt="0"/>
      <dgm:spPr/>
    </dgm:pt>
    <dgm:pt modelId="{243D18AC-CEC1-44F4-BA63-0FDA68CFA507}" type="pres">
      <dgm:prSet presAssocID="{F362D734-E9C4-4DD2-8ECE-62E8AAC2899B}" presName="bgRect" presStyleLbl="bgShp" presStyleIdx="4" presStyleCnt="6"/>
      <dgm:spPr/>
    </dgm:pt>
    <dgm:pt modelId="{7685D12B-A2CB-4F28-85CC-3F2B7CCF5C91}" type="pres">
      <dgm:prSet presAssocID="{F362D734-E9C4-4DD2-8ECE-62E8AAC2899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eeting"/>
        </a:ext>
      </dgm:extLst>
    </dgm:pt>
    <dgm:pt modelId="{8E18FC70-FCC8-4A43-9C7D-AB6DFAF43DCB}" type="pres">
      <dgm:prSet presAssocID="{F362D734-E9C4-4DD2-8ECE-62E8AAC2899B}" presName="spaceRect" presStyleCnt="0"/>
      <dgm:spPr/>
    </dgm:pt>
    <dgm:pt modelId="{AD853D8C-4C8F-4D9A-ACA4-EA10BC43AA4A}" type="pres">
      <dgm:prSet presAssocID="{F362D734-E9C4-4DD2-8ECE-62E8AAC2899B}" presName="parTx" presStyleLbl="revTx" presStyleIdx="4" presStyleCnt="6">
        <dgm:presLayoutVars>
          <dgm:chMax val="0"/>
          <dgm:chPref val="0"/>
        </dgm:presLayoutVars>
      </dgm:prSet>
      <dgm:spPr/>
    </dgm:pt>
    <dgm:pt modelId="{5FBF874E-3119-43F3-A00E-5BD635D9EFB9}" type="pres">
      <dgm:prSet presAssocID="{EFE19565-9941-497A-955C-BBADDFAED3E3}" presName="sibTrans" presStyleCnt="0"/>
      <dgm:spPr/>
    </dgm:pt>
    <dgm:pt modelId="{04E77A83-CE0A-4EBE-8944-BD469F51893C}" type="pres">
      <dgm:prSet presAssocID="{B30A4BA5-696C-4081-978F-212E29DBE572}" presName="compNode" presStyleCnt="0"/>
      <dgm:spPr/>
    </dgm:pt>
    <dgm:pt modelId="{342BD408-914D-4D68-AFBD-D6F336F7EA83}" type="pres">
      <dgm:prSet presAssocID="{B30A4BA5-696C-4081-978F-212E29DBE572}" presName="bgRect" presStyleLbl="bgShp" presStyleIdx="5" presStyleCnt="6"/>
      <dgm:spPr/>
    </dgm:pt>
    <dgm:pt modelId="{F96EF72E-B4E6-4946-9E5F-0D6BED019A84}" type="pres">
      <dgm:prSet presAssocID="{B30A4BA5-696C-4081-978F-212E29DBE57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33626E46-6AAE-419A-925F-7D65A361C52D}" type="pres">
      <dgm:prSet presAssocID="{B30A4BA5-696C-4081-978F-212E29DBE572}" presName="spaceRect" presStyleCnt="0"/>
      <dgm:spPr/>
    </dgm:pt>
    <dgm:pt modelId="{C23E670E-47CC-48D2-AE4F-CE73E619B469}" type="pres">
      <dgm:prSet presAssocID="{B30A4BA5-696C-4081-978F-212E29DBE572}" presName="parTx" presStyleLbl="revTx" presStyleIdx="5" presStyleCnt="6">
        <dgm:presLayoutVars>
          <dgm:chMax val="0"/>
          <dgm:chPref val="0"/>
        </dgm:presLayoutVars>
      </dgm:prSet>
      <dgm:spPr/>
    </dgm:pt>
  </dgm:ptLst>
  <dgm:cxnLst>
    <dgm:cxn modelId="{A07F0C02-4C02-43B8-9C7B-3F9C1912E777}" srcId="{43629B36-BC57-4CDE-A099-B8FBF622A142}" destId="{F362D734-E9C4-4DD2-8ECE-62E8AAC2899B}" srcOrd="4" destOrd="0" parTransId="{3869DACD-3BEC-45B0-919B-1B8A8030A73D}" sibTransId="{EFE19565-9941-497A-955C-BBADDFAED3E3}"/>
    <dgm:cxn modelId="{D4AA1814-F350-4FAF-A5E3-CC241B80DC82}" type="presOf" srcId="{323D2490-E8CC-4F6C-B8D0-E3C3B59B6B32}" destId="{5BA1BF82-151A-48AD-BDA9-CD50144C5D09}" srcOrd="0" destOrd="0" presId="urn:microsoft.com/office/officeart/2018/2/layout/IconVerticalSolidList"/>
    <dgm:cxn modelId="{21C5571D-4B3B-4B4F-A3BC-16CFB42D1707}" srcId="{43629B36-BC57-4CDE-A099-B8FBF622A142}" destId="{10A29AC9-4010-4F51-8F16-FE606D1880E4}" srcOrd="0" destOrd="0" parTransId="{7C972198-8CBD-4314-90E2-04D2B736F42C}" sibTransId="{17693DDA-9397-4F4B-AA80-140AF0D525AD}"/>
    <dgm:cxn modelId="{6D683028-1020-4BB3-BC8A-CCF6BD43D121}" type="presOf" srcId="{43629B36-BC57-4CDE-A099-B8FBF622A142}" destId="{A3FC85E9-934F-47F7-BBD5-7C935870573C}" srcOrd="0" destOrd="0" presId="urn:microsoft.com/office/officeart/2018/2/layout/IconVerticalSolidList"/>
    <dgm:cxn modelId="{85BA854E-75AC-433E-A53F-F4F810A37E70}" type="presOf" srcId="{54511342-E794-4526-B391-FFCF756BFF6B}" destId="{E7396F55-84F2-4867-9F33-9D6250B20247}" srcOrd="0" destOrd="0" presId="urn:microsoft.com/office/officeart/2018/2/layout/IconVerticalSolidList"/>
    <dgm:cxn modelId="{28FBFA75-3070-4E73-BCD6-45E6D2B05F06}" srcId="{43629B36-BC57-4CDE-A099-B8FBF622A142}" destId="{323D2490-E8CC-4F6C-B8D0-E3C3B59B6B32}" srcOrd="3" destOrd="0" parTransId="{FD183AA3-A4BF-4517-820C-E76102F3CCD3}" sibTransId="{5F0A0C5A-FE93-4831-ACFB-751445DA310C}"/>
    <dgm:cxn modelId="{380E8D92-89C6-4AE2-8946-6A158F232379}" type="presOf" srcId="{F362D734-E9C4-4DD2-8ECE-62E8AAC2899B}" destId="{AD853D8C-4C8F-4D9A-ACA4-EA10BC43AA4A}" srcOrd="0" destOrd="0" presId="urn:microsoft.com/office/officeart/2018/2/layout/IconVerticalSolidList"/>
    <dgm:cxn modelId="{C79A6496-D5C1-4478-A44B-7FCE6D466C6E}" type="presOf" srcId="{250E3B0A-ADC9-4F78-B374-D73B82E50536}" destId="{A4EAE54F-A10B-41E5-AD82-475640A56567}" srcOrd="0" destOrd="0" presId="urn:microsoft.com/office/officeart/2018/2/layout/IconVerticalSolidList"/>
    <dgm:cxn modelId="{DA2CAAA5-1D88-4AD8-8D19-D5FEDF8429B8}" srcId="{43629B36-BC57-4CDE-A099-B8FBF622A142}" destId="{B30A4BA5-696C-4081-978F-212E29DBE572}" srcOrd="5" destOrd="0" parTransId="{FEBFB05A-D347-40B2-9E10-D701026A4836}" sibTransId="{F4B85DA2-549C-497E-84D8-2EB5CD9D9A13}"/>
    <dgm:cxn modelId="{5A583CB8-D256-4329-B94B-3AA0EEB06ED3}" srcId="{43629B36-BC57-4CDE-A099-B8FBF622A142}" destId="{54511342-E794-4526-B391-FFCF756BFF6B}" srcOrd="1" destOrd="0" parTransId="{C86A48AB-8039-47A9-8EFB-486A5F5C4112}" sibTransId="{F2E6CF3E-397B-4BB6-8C86-083B7AE1F4B9}"/>
    <dgm:cxn modelId="{6CFAC9C1-1D6B-42AB-B918-44F7BE8EB3D7}" type="presOf" srcId="{10A29AC9-4010-4F51-8F16-FE606D1880E4}" destId="{38A2BBA3-BD8F-404E-A1BF-0613DE570FA8}" srcOrd="0" destOrd="0" presId="urn:microsoft.com/office/officeart/2018/2/layout/IconVerticalSolidList"/>
    <dgm:cxn modelId="{E45890C8-2B6D-41E1-8D6A-98B37BD90E37}" srcId="{43629B36-BC57-4CDE-A099-B8FBF622A142}" destId="{250E3B0A-ADC9-4F78-B374-D73B82E50536}" srcOrd="2" destOrd="0" parTransId="{BE0CAF0F-9259-44B0-B0DC-A614F1F88730}" sibTransId="{A43548D4-5DAF-452C-A799-F18FD8E591B8}"/>
    <dgm:cxn modelId="{85457CDB-1B38-4245-BD5F-AF09559AA305}" type="presOf" srcId="{B30A4BA5-696C-4081-978F-212E29DBE572}" destId="{C23E670E-47CC-48D2-AE4F-CE73E619B469}" srcOrd="0" destOrd="0" presId="urn:microsoft.com/office/officeart/2018/2/layout/IconVerticalSolidList"/>
    <dgm:cxn modelId="{571428D6-2E50-4D89-98AA-8815054B2A3A}" type="presParOf" srcId="{A3FC85E9-934F-47F7-BBD5-7C935870573C}" destId="{0FAF5EF2-04C0-4EAB-95B2-098774B5CBD7}" srcOrd="0" destOrd="0" presId="urn:microsoft.com/office/officeart/2018/2/layout/IconVerticalSolidList"/>
    <dgm:cxn modelId="{1592692C-3766-4806-89F7-DE25D5A3359E}" type="presParOf" srcId="{0FAF5EF2-04C0-4EAB-95B2-098774B5CBD7}" destId="{24F12BC2-9A6F-4595-B3CB-7576DE1FC0C8}" srcOrd="0" destOrd="0" presId="urn:microsoft.com/office/officeart/2018/2/layout/IconVerticalSolidList"/>
    <dgm:cxn modelId="{F559C06A-9822-412D-8E25-86D6D57753C0}" type="presParOf" srcId="{0FAF5EF2-04C0-4EAB-95B2-098774B5CBD7}" destId="{EB98EC4D-C23C-4BC8-AFAC-9E252C5A1694}" srcOrd="1" destOrd="0" presId="urn:microsoft.com/office/officeart/2018/2/layout/IconVerticalSolidList"/>
    <dgm:cxn modelId="{4AF81EA5-D093-40F1-8D23-BD0F4D4BFEEE}" type="presParOf" srcId="{0FAF5EF2-04C0-4EAB-95B2-098774B5CBD7}" destId="{5CCD65E4-86C1-453F-A8A4-A8B2EBD51B09}" srcOrd="2" destOrd="0" presId="urn:microsoft.com/office/officeart/2018/2/layout/IconVerticalSolidList"/>
    <dgm:cxn modelId="{B0244F5E-47E1-4B27-A7E5-E9A06FF02CBE}" type="presParOf" srcId="{0FAF5EF2-04C0-4EAB-95B2-098774B5CBD7}" destId="{38A2BBA3-BD8F-404E-A1BF-0613DE570FA8}" srcOrd="3" destOrd="0" presId="urn:microsoft.com/office/officeart/2018/2/layout/IconVerticalSolidList"/>
    <dgm:cxn modelId="{5FAE0842-8E85-447B-9F83-545F5372377D}" type="presParOf" srcId="{A3FC85E9-934F-47F7-BBD5-7C935870573C}" destId="{C070B72F-A9CD-4CED-A0FF-9E20FAD7360B}" srcOrd="1" destOrd="0" presId="urn:microsoft.com/office/officeart/2018/2/layout/IconVerticalSolidList"/>
    <dgm:cxn modelId="{0165E78C-2B18-499A-9325-A60A8C299B43}" type="presParOf" srcId="{A3FC85E9-934F-47F7-BBD5-7C935870573C}" destId="{EA532882-5F8A-4577-A9E5-94A8CC2CAB90}" srcOrd="2" destOrd="0" presId="urn:microsoft.com/office/officeart/2018/2/layout/IconVerticalSolidList"/>
    <dgm:cxn modelId="{AC9195E3-156C-49B0-977B-5CFEE877D502}" type="presParOf" srcId="{EA532882-5F8A-4577-A9E5-94A8CC2CAB90}" destId="{242B7DB3-BE11-4F33-9184-392CC9BA8345}" srcOrd="0" destOrd="0" presId="urn:microsoft.com/office/officeart/2018/2/layout/IconVerticalSolidList"/>
    <dgm:cxn modelId="{183A9E73-E95F-4F4F-A172-F4FCBF303563}" type="presParOf" srcId="{EA532882-5F8A-4577-A9E5-94A8CC2CAB90}" destId="{EBE4B566-BCCE-4C57-8F40-30EA879088EE}" srcOrd="1" destOrd="0" presId="urn:microsoft.com/office/officeart/2018/2/layout/IconVerticalSolidList"/>
    <dgm:cxn modelId="{8A2F2B56-85A5-4295-8D50-E4EE192B780F}" type="presParOf" srcId="{EA532882-5F8A-4577-A9E5-94A8CC2CAB90}" destId="{75943581-85EE-425A-A64F-EFB19423A08C}" srcOrd="2" destOrd="0" presId="urn:microsoft.com/office/officeart/2018/2/layout/IconVerticalSolidList"/>
    <dgm:cxn modelId="{00080C3C-BA29-4557-9ABE-5449F61A24EF}" type="presParOf" srcId="{EA532882-5F8A-4577-A9E5-94A8CC2CAB90}" destId="{E7396F55-84F2-4867-9F33-9D6250B20247}" srcOrd="3" destOrd="0" presId="urn:microsoft.com/office/officeart/2018/2/layout/IconVerticalSolidList"/>
    <dgm:cxn modelId="{7ADC600E-495C-4CFD-9B7E-81640FEF4541}" type="presParOf" srcId="{A3FC85E9-934F-47F7-BBD5-7C935870573C}" destId="{C09E388B-4B75-4B9A-9E3E-143217A83FB1}" srcOrd="3" destOrd="0" presId="urn:microsoft.com/office/officeart/2018/2/layout/IconVerticalSolidList"/>
    <dgm:cxn modelId="{63EF69C4-9F5B-4C5D-84F2-8264D1E02014}" type="presParOf" srcId="{A3FC85E9-934F-47F7-BBD5-7C935870573C}" destId="{7F10152E-87CF-47AD-A280-6370D0BD6E0C}" srcOrd="4" destOrd="0" presId="urn:microsoft.com/office/officeart/2018/2/layout/IconVerticalSolidList"/>
    <dgm:cxn modelId="{32B6F11F-2BF6-4641-AD9E-4C380F739F99}" type="presParOf" srcId="{7F10152E-87CF-47AD-A280-6370D0BD6E0C}" destId="{0A3B8E17-DAE7-4C2A-A889-3E866584F3FB}" srcOrd="0" destOrd="0" presId="urn:microsoft.com/office/officeart/2018/2/layout/IconVerticalSolidList"/>
    <dgm:cxn modelId="{F3F0BAD6-ADFF-4F5A-9CDD-B06CCDC7B8A3}" type="presParOf" srcId="{7F10152E-87CF-47AD-A280-6370D0BD6E0C}" destId="{0F9DDE94-DE1E-417C-943D-4C7761182587}" srcOrd="1" destOrd="0" presId="urn:microsoft.com/office/officeart/2018/2/layout/IconVerticalSolidList"/>
    <dgm:cxn modelId="{D2FCF30F-4FF1-49EF-9062-64D4E8244F3F}" type="presParOf" srcId="{7F10152E-87CF-47AD-A280-6370D0BD6E0C}" destId="{70421DA7-1F54-45E1-8930-48928CB1871B}" srcOrd="2" destOrd="0" presId="urn:microsoft.com/office/officeart/2018/2/layout/IconVerticalSolidList"/>
    <dgm:cxn modelId="{4DFB8C80-E709-49CA-A018-93A4CBDA3155}" type="presParOf" srcId="{7F10152E-87CF-47AD-A280-6370D0BD6E0C}" destId="{A4EAE54F-A10B-41E5-AD82-475640A56567}" srcOrd="3" destOrd="0" presId="urn:microsoft.com/office/officeart/2018/2/layout/IconVerticalSolidList"/>
    <dgm:cxn modelId="{BC994C2A-243A-4CBD-974D-9586FB8BD5B5}" type="presParOf" srcId="{A3FC85E9-934F-47F7-BBD5-7C935870573C}" destId="{0EC85FF3-B5C2-45F2-992B-18260D834235}" srcOrd="5" destOrd="0" presId="urn:microsoft.com/office/officeart/2018/2/layout/IconVerticalSolidList"/>
    <dgm:cxn modelId="{2DE9E930-28C9-4E71-8112-ECCE11074CCD}" type="presParOf" srcId="{A3FC85E9-934F-47F7-BBD5-7C935870573C}" destId="{23F2B5A4-9F97-4DE0-8F5E-785C5D9A8876}" srcOrd="6" destOrd="0" presId="urn:microsoft.com/office/officeart/2018/2/layout/IconVerticalSolidList"/>
    <dgm:cxn modelId="{23AAD893-35E6-4FC3-91CE-8674A339833E}" type="presParOf" srcId="{23F2B5A4-9F97-4DE0-8F5E-785C5D9A8876}" destId="{65DEE8FD-5F65-4CDA-82B4-918A9B140560}" srcOrd="0" destOrd="0" presId="urn:microsoft.com/office/officeart/2018/2/layout/IconVerticalSolidList"/>
    <dgm:cxn modelId="{2CB6E22F-C25D-4501-9E79-CBB3A1C4C596}" type="presParOf" srcId="{23F2B5A4-9F97-4DE0-8F5E-785C5D9A8876}" destId="{5EC818B0-58E7-4934-9FA5-22480ED4EE7A}" srcOrd="1" destOrd="0" presId="urn:microsoft.com/office/officeart/2018/2/layout/IconVerticalSolidList"/>
    <dgm:cxn modelId="{89907329-4CC1-41D2-9500-809BD1577AEE}" type="presParOf" srcId="{23F2B5A4-9F97-4DE0-8F5E-785C5D9A8876}" destId="{782096EE-C588-417A-B348-5C3A9F84F0E0}" srcOrd="2" destOrd="0" presId="urn:microsoft.com/office/officeart/2018/2/layout/IconVerticalSolidList"/>
    <dgm:cxn modelId="{8CDDD72A-75AD-4F72-9CE7-4FA50D051274}" type="presParOf" srcId="{23F2B5A4-9F97-4DE0-8F5E-785C5D9A8876}" destId="{5BA1BF82-151A-48AD-BDA9-CD50144C5D09}" srcOrd="3" destOrd="0" presId="urn:microsoft.com/office/officeart/2018/2/layout/IconVerticalSolidList"/>
    <dgm:cxn modelId="{2A1151EF-ED10-40FB-B31F-B11F498FD05B}" type="presParOf" srcId="{A3FC85E9-934F-47F7-BBD5-7C935870573C}" destId="{E6DFC439-2F41-43B0-BBB2-473B2365AAEB}" srcOrd="7" destOrd="0" presId="urn:microsoft.com/office/officeart/2018/2/layout/IconVerticalSolidList"/>
    <dgm:cxn modelId="{D8FA3647-CEEE-42D1-8186-C93538400107}" type="presParOf" srcId="{A3FC85E9-934F-47F7-BBD5-7C935870573C}" destId="{F245DA1F-A1F5-4598-AF56-63F4100AE797}" srcOrd="8" destOrd="0" presId="urn:microsoft.com/office/officeart/2018/2/layout/IconVerticalSolidList"/>
    <dgm:cxn modelId="{509754AE-8147-46BB-B128-2BEFB81424E2}" type="presParOf" srcId="{F245DA1F-A1F5-4598-AF56-63F4100AE797}" destId="{243D18AC-CEC1-44F4-BA63-0FDA68CFA507}" srcOrd="0" destOrd="0" presId="urn:microsoft.com/office/officeart/2018/2/layout/IconVerticalSolidList"/>
    <dgm:cxn modelId="{E659D3B8-5975-4D77-BA8E-AEE044005509}" type="presParOf" srcId="{F245DA1F-A1F5-4598-AF56-63F4100AE797}" destId="{7685D12B-A2CB-4F28-85CC-3F2B7CCF5C91}" srcOrd="1" destOrd="0" presId="urn:microsoft.com/office/officeart/2018/2/layout/IconVerticalSolidList"/>
    <dgm:cxn modelId="{3582F567-0D50-45C9-A09A-AF4A97E33759}" type="presParOf" srcId="{F245DA1F-A1F5-4598-AF56-63F4100AE797}" destId="{8E18FC70-FCC8-4A43-9C7D-AB6DFAF43DCB}" srcOrd="2" destOrd="0" presId="urn:microsoft.com/office/officeart/2018/2/layout/IconVerticalSolidList"/>
    <dgm:cxn modelId="{10473DFB-F914-4FF0-8714-D7BD61B646D6}" type="presParOf" srcId="{F245DA1F-A1F5-4598-AF56-63F4100AE797}" destId="{AD853D8C-4C8F-4D9A-ACA4-EA10BC43AA4A}" srcOrd="3" destOrd="0" presId="urn:microsoft.com/office/officeart/2018/2/layout/IconVerticalSolidList"/>
    <dgm:cxn modelId="{CDAB203A-2608-48B0-9B44-626EE281C66C}" type="presParOf" srcId="{A3FC85E9-934F-47F7-BBD5-7C935870573C}" destId="{5FBF874E-3119-43F3-A00E-5BD635D9EFB9}" srcOrd="9" destOrd="0" presId="urn:microsoft.com/office/officeart/2018/2/layout/IconVerticalSolidList"/>
    <dgm:cxn modelId="{6CE5CA38-FAAB-4C76-96A8-C45CDF447560}" type="presParOf" srcId="{A3FC85E9-934F-47F7-BBD5-7C935870573C}" destId="{04E77A83-CE0A-4EBE-8944-BD469F51893C}" srcOrd="10" destOrd="0" presId="urn:microsoft.com/office/officeart/2018/2/layout/IconVerticalSolidList"/>
    <dgm:cxn modelId="{E9C96E2A-53B8-4921-A104-CAD5FFEE2FDC}" type="presParOf" srcId="{04E77A83-CE0A-4EBE-8944-BD469F51893C}" destId="{342BD408-914D-4D68-AFBD-D6F336F7EA83}" srcOrd="0" destOrd="0" presId="urn:microsoft.com/office/officeart/2018/2/layout/IconVerticalSolidList"/>
    <dgm:cxn modelId="{D40A1940-BF54-42A7-AB70-F8E8121AAF8E}" type="presParOf" srcId="{04E77A83-CE0A-4EBE-8944-BD469F51893C}" destId="{F96EF72E-B4E6-4946-9E5F-0D6BED019A84}" srcOrd="1" destOrd="0" presId="urn:microsoft.com/office/officeart/2018/2/layout/IconVerticalSolidList"/>
    <dgm:cxn modelId="{EDC37597-0B33-4E02-920D-BDE609A17397}" type="presParOf" srcId="{04E77A83-CE0A-4EBE-8944-BD469F51893C}" destId="{33626E46-6AAE-419A-925F-7D65A361C52D}" srcOrd="2" destOrd="0" presId="urn:microsoft.com/office/officeart/2018/2/layout/IconVerticalSolidList"/>
    <dgm:cxn modelId="{A95647D1-9C18-45F9-95BB-8C5E1838FD21}" type="presParOf" srcId="{04E77A83-CE0A-4EBE-8944-BD469F51893C}" destId="{C23E670E-47CC-48D2-AE4F-CE73E619B4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12BC2-9A6F-4595-B3CB-7576DE1FC0C8}">
      <dsp:nvSpPr>
        <dsp:cNvPr id="0" name=""/>
        <dsp:cNvSpPr/>
      </dsp:nvSpPr>
      <dsp:spPr>
        <a:xfrm>
          <a:off x="0" y="1407"/>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8EC4D-C23C-4BC8-AFAC-9E252C5A1694}">
      <dsp:nvSpPr>
        <dsp:cNvPr id="0" name=""/>
        <dsp:cNvSpPr/>
      </dsp:nvSpPr>
      <dsp:spPr>
        <a:xfrm>
          <a:off x="181438" y="136361"/>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2BBA3-BD8F-404E-A1BF-0613DE570FA8}">
      <dsp:nvSpPr>
        <dsp:cNvPr id="0" name=""/>
        <dsp:cNvSpPr/>
      </dsp:nvSpPr>
      <dsp:spPr>
        <a:xfrm>
          <a:off x="692764" y="1407"/>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Traffic Delays:</a:t>
          </a:r>
          <a:endParaRPr lang="en-US" sz="1500" kern="1200"/>
        </a:p>
      </dsp:txBody>
      <dsp:txXfrm>
        <a:off x="692764" y="1407"/>
        <a:ext cx="4240697" cy="599796"/>
      </dsp:txXfrm>
    </dsp:sp>
    <dsp:sp modelId="{242B7DB3-BE11-4F33-9184-392CC9BA8345}">
      <dsp:nvSpPr>
        <dsp:cNvPr id="0" name=""/>
        <dsp:cNvSpPr/>
      </dsp:nvSpPr>
      <dsp:spPr>
        <a:xfrm>
          <a:off x="0" y="751152"/>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4B566-BCCE-4C57-8F40-30EA879088EE}">
      <dsp:nvSpPr>
        <dsp:cNvPr id="0" name=""/>
        <dsp:cNvSpPr/>
      </dsp:nvSpPr>
      <dsp:spPr>
        <a:xfrm>
          <a:off x="181438" y="88610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396F55-84F2-4867-9F33-9D6250B20247}">
      <dsp:nvSpPr>
        <dsp:cNvPr id="0" name=""/>
        <dsp:cNvSpPr/>
      </dsp:nvSpPr>
      <dsp:spPr>
        <a:xfrm>
          <a:off x="692764" y="751152"/>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Support worker sends a quick Teams message and so the coordinator updates the rota instantly.</a:t>
          </a:r>
        </a:p>
      </dsp:txBody>
      <dsp:txXfrm>
        <a:off x="692764" y="751152"/>
        <a:ext cx="4240697" cy="599796"/>
      </dsp:txXfrm>
    </dsp:sp>
    <dsp:sp modelId="{0A3B8E17-DAE7-4C2A-A889-3E866584F3FB}">
      <dsp:nvSpPr>
        <dsp:cNvPr id="0" name=""/>
        <dsp:cNvSpPr/>
      </dsp:nvSpPr>
      <dsp:spPr>
        <a:xfrm>
          <a:off x="0" y="150089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DE94-DE1E-417C-943D-4C7761182587}">
      <dsp:nvSpPr>
        <dsp:cNvPr id="0" name=""/>
        <dsp:cNvSpPr/>
      </dsp:nvSpPr>
      <dsp:spPr>
        <a:xfrm>
          <a:off x="181438" y="163585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AE54F-A10B-41E5-AD82-475640A56567}">
      <dsp:nvSpPr>
        <dsp:cNvPr id="0" name=""/>
        <dsp:cNvSpPr/>
      </dsp:nvSpPr>
      <dsp:spPr>
        <a:xfrm>
          <a:off x="692764" y="150089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Morning Handover:</a:t>
          </a:r>
          <a:endParaRPr lang="en-US" sz="1500" kern="1200"/>
        </a:p>
      </dsp:txBody>
      <dsp:txXfrm>
        <a:off x="692764" y="1500898"/>
        <a:ext cx="4240697" cy="599796"/>
      </dsp:txXfrm>
    </dsp:sp>
    <dsp:sp modelId="{65DEE8FD-5F65-4CDA-82B4-918A9B140560}">
      <dsp:nvSpPr>
        <dsp:cNvPr id="0" name=""/>
        <dsp:cNvSpPr/>
      </dsp:nvSpPr>
      <dsp:spPr>
        <a:xfrm>
          <a:off x="0" y="2250643"/>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818B0-58E7-4934-9FA5-22480ED4EE7A}">
      <dsp:nvSpPr>
        <dsp:cNvPr id="0" name=""/>
        <dsp:cNvSpPr/>
      </dsp:nvSpPr>
      <dsp:spPr>
        <a:xfrm>
          <a:off x="181438" y="238559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A1BF82-151A-48AD-BDA9-CD50144C5D09}">
      <dsp:nvSpPr>
        <dsp:cNvPr id="0" name=""/>
        <dsp:cNvSpPr/>
      </dsp:nvSpPr>
      <dsp:spPr>
        <a:xfrm>
          <a:off x="692764" y="2250643"/>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senior carer posts notes in the ‘Daily Updates’ channel and  everyone gets the same information</a:t>
          </a:r>
        </a:p>
      </dsp:txBody>
      <dsp:txXfrm>
        <a:off x="692764" y="2250643"/>
        <a:ext cx="4240697" cy="599796"/>
      </dsp:txXfrm>
    </dsp:sp>
    <dsp:sp modelId="{243D18AC-CEC1-44F4-BA63-0FDA68CFA507}">
      <dsp:nvSpPr>
        <dsp:cNvPr id="0" name=""/>
        <dsp:cNvSpPr/>
      </dsp:nvSpPr>
      <dsp:spPr>
        <a:xfrm>
          <a:off x="0" y="300038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5D12B-A2CB-4F28-85CC-3F2B7CCF5C91}">
      <dsp:nvSpPr>
        <dsp:cNvPr id="0" name=""/>
        <dsp:cNvSpPr/>
      </dsp:nvSpPr>
      <dsp:spPr>
        <a:xfrm>
          <a:off x="181438" y="313534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853D8C-4C8F-4D9A-ACA4-EA10BC43AA4A}">
      <dsp:nvSpPr>
        <dsp:cNvPr id="0" name=""/>
        <dsp:cNvSpPr/>
      </dsp:nvSpPr>
      <dsp:spPr>
        <a:xfrm>
          <a:off x="692764" y="300038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Team Meetings:</a:t>
          </a:r>
          <a:endParaRPr lang="en-US" sz="1500" kern="1200"/>
        </a:p>
      </dsp:txBody>
      <dsp:txXfrm>
        <a:off x="692764" y="3000388"/>
        <a:ext cx="4240697" cy="599796"/>
      </dsp:txXfrm>
    </dsp:sp>
    <dsp:sp modelId="{342BD408-914D-4D68-AFBD-D6F336F7EA83}">
      <dsp:nvSpPr>
        <dsp:cNvPr id="0" name=""/>
        <dsp:cNvSpPr/>
      </dsp:nvSpPr>
      <dsp:spPr>
        <a:xfrm>
          <a:off x="0" y="3750134"/>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EF72E-B4E6-4946-9E5F-0D6BED019A84}">
      <dsp:nvSpPr>
        <dsp:cNvPr id="0" name=""/>
        <dsp:cNvSpPr/>
      </dsp:nvSpPr>
      <dsp:spPr>
        <a:xfrm>
          <a:off x="181438" y="3885088"/>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E670E-47CC-48D2-AE4F-CE73E619B469}">
      <dsp:nvSpPr>
        <dsp:cNvPr id="0" name=""/>
        <dsp:cNvSpPr/>
      </dsp:nvSpPr>
      <dsp:spPr>
        <a:xfrm>
          <a:off x="692764" y="3750134"/>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dirty="0"/>
            <a:t>Community staff join via video call, so they don’t have drive back to the office.</a:t>
          </a:r>
        </a:p>
      </dsp:txBody>
      <dsp:txXfrm>
        <a:off x="692764" y="3750134"/>
        <a:ext cx="4240697" cy="5997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 everyone, I’m Noreen, and this is my group: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Nasreen. For our presentation today, we looked at the Ashford Community Care Service case study.</a:t>
            </a:r>
          </a:p>
          <a:p>
            <a:r>
              <a:rPr lang="en-GB" sz="1200" b="0" i="0" kern="1200" dirty="0">
                <a:solidFill>
                  <a:schemeClr val="tx1"/>
                </a:solidFill>
                <a:effectLst/>
                <a:latin typeface="+mn-lt"/>
                <a:ea typeface="+mn-ea"/>
                <a:cs typeface="+mn-cs"/>
              </a:rPr>
              <a:t>Ashford supports adults with physical disabilities and long term care needs. They work in people’s homes, supported living, and the main office. It’s a really important service because these are vulnerable people who rely on their care team every day. So for our presentation, we had to look at their daily tasks and recommend a digital tool to fix the problems they’re having.</a:t>
            </a:r>
          </a:p>
          <a:p>
            <a:r>
              <a:rPr lang="en-GB" sz="1200" b="0" i="0" kern="1200" dirty="0">
                <a:solidFill>
                  <a:schemeClr val="tx1"/>
                </a:solidFill>
                <a:effectLst/>
                <a:latin typeface="+mn-lt"/>
                <a:ea typeface="+mn-ea"/>
                <a:cs typeface="+mn-cs"/>
              </a:rPr>
              <a:t>I’ll start by explaining the problem, then we’ll introduce our solution, look at the benefits and risks, and finally explain how Ashford can actually put this into practice.</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732300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let’s start with the problem. Ashford uses Microsoft 365, but there’s a significant issue. Staff are confused about which tool to use for which task. Some people are using texts, some use email, and some are even just writing things down on paper.</a:t>
            </a:r>
          </a:p>
          <a:p>
            <a:r>
              <a:rPr lang="en-GB" sz="1200" b="0" i="0" kern="1200" dirty="0">
                <a:solidFill>
                  <a:schemeClr val="tx1"/>
                </a:solidFill>
                <a:effectLst/>
                <a:latin typeface="+mn-lt"/>
                <a:ea typeface="+mn-ea"/>
                <a:cs typeface="+mn-cs"/>
              </a:rPr>
              <a:t>Because everything is so scattered, things get missed. Updates get missed, work gets duplicated, and shift rotas are unclear. As Warmoth et al. found in 2023, poor communication in care settings can create patient safety risks.</a:t>
            </a:r>
          </a:p>
          <a:p>
            <a:r>
              <a:rPr lang="en-GB" sz="1200" b="0" i="0" kern="1200" dirty="0">
                <a:solidFill>
                  <a:schemeClr val="tx1"/>
                </a:solidFill>
                <a:effectLst/>
                <a:latin typeface="+mn-lt"/>
                <a:ea typeface="+mn-ea"/>
                <a:cs typeface="+mn-cs"/>
              </a:rPr>
              <a:t>If a support worker misses an important update about a service user’s medication, or doesn’t see that a service user needs extra support that day, it could affect the quality and safety of the care they receive. It also puts extra stress on staff because they spend more time chasing information rather than focusing on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55382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fix this, our group decided to focus on the staff communication and daily updates task. We think the best solution is Microsoft Teams. One of the main reasons we chose Teams is because it’s already part of the Microsoft 365 package they use. So Ashford doesn’t need to buy new software, it’s already there.</a:t>
            </a:r>
          </a:p>
          <a:p>
            <a:r>
              <a:rPr lang="en-GB" sz="1200" b="0" i="0" kern="1200" dirty="0">
                <a:solidFill>
                  <a:schemeClr val="tx1"/>
                </a:solidFill>
                <a:effectLst/>
                <a:latin typeface="+mn-lt"/>
                <a:ea typeface="+mn-ea"/>
                <a:cs typeface="+mn-cs"/>
              </a:rPr>
              <a:t>Over the next few minutes, Laraib is going to explain exactly how Teams works. She’ll show you how features like channels and mentions can help fix the problems we just talked about. After that,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will look at the benefits, but also the very real risks and challenges Ashford needs to be aware of. And finally, Nasreen will walk you through a step by step plan for how Ashford can actually put this into practice safely.</a:t>
            </a:r>
          </a:p>
          <a:p>
            <a:r>
              <a:rPr lang="en-GB" sz="1200" b="0" i="0" kern="1200" dirty="0">
                <a:solidFill>
                  <a:schemeClr val="tx1"/>
                </a:solidFill>
                <a:effectLst/>
                <a:latin typeface="+mn-lt"/>
                <a:ea typeface="+mn-ea"/>
                <a:cs typeface="+mn-cs"/>
              </a:rPr>
              <a:t>So, I’ll hand over to Laraib.</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220889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a:p>
            <a:r>
              <a:rPr lang="en-GB" sz="1200" b="0" i="0" kern="1200" dirty="0">
                <a:solidFill>
                  <a:schemeClr val="tx1"/>
                </a:solidFill>
                <a:effectLst/>
                <a:latin typeface="+mn-lt"/>
                <a:ea typeface="+mn-ea"/>
                <a:cs typeface="+mn-cs"/>
              </a:rPr>
              <a:t>Thanks, Noreen, So let’s really break down the problem and our solution. When we say daily communication at Ashford, we don’t just mean sending a quick email. We’re talking about shift handovers, reminding staff about medication, passing on urgent updates, and keeping track of care plan notes.</a:t>
            </a:r>
          </a:p>
          <a:p>
            <a:r>
              <a:rPr lang="en-GB" sz="1200" b="0" i="0" kern="1200" dirty="0">
                <a:solidFill>
                  <a:schemeClr val="tx1"/>
                </a:solidFill>
                <a:effectLst/>
                <a:latin typeface="+mn-lt"/>
                <a:ea typeface="+mn-ea"/>
                <a:cs typeface="+mn-cs"/>
              </a:rPr>
              <a:t>Right now, a lot of this information gets lost or duplicated because the team isn’t using one main communication tool. Some staff are using texts, some are using email, and others are writing things down on paper. When information is scattered like that, things get missed.</a:t>
            </a:r>
          </a:p>
          <a:p>
            <a:r>
              <a:rPr lang="en-GB" sz="1200" b="0" i="0" kern="1200" dirty="0">
                <a:solidFill>
                  <a:schemeClr val="tx1"/>
                </a:solidFill>
                <a:effectLst/>
                <a:latin typeface="+mn-lt"/>
                <a:ea typeface="+mn-ea"/>
                <a:cs typeface="+mn-cs"/>
              </a:rPr>
              <a:t>And that’s a real problem. If a support worker misses an update about a service user, it doesn’t just cause admin issues. It could affect the quality of care that person receives.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solution is Microsoft Teams. One of the main reasons it works well is because of how it’s organised. It uses something called channels. Think of a channel like a dedicated noticeboard for a specific team. There could be a channel for Team A and another one for Team 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means that instead of everyone getting messages that aren’t relevant to them, each team has their own space. It keeps conversations in one place instead of having them spread across different apps and bits of paper.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really useful feature is the mention function. If a support worker has an urgent question about a service user’s medication, they can use an @mention to alert the relevant senior care worker or coordinator. This makes it clearer who the message is directed to and makes it easier for the right person to respond.</a:t>
            </a:r>
          </a:p>
          <a:p>
            <a:r>
              <a:rPr lang="en-GB" sz="1200" b="0" i="0" kern="1200" dirty="0">
                <a:solidFill>
                  <a:schemeClr val="tx1"/>
                </a:solidFill>
                <a:effectLst/>
                <a:latin typeface="+mn-lt"/>
                <a:ea typeface="+mn-ea"/>
                <a:cs typeface="+mn-cs"/>
              </a:rPr>
              <a:t>It also means the message is kept within the team’s communication system rather than being sent through different apps or separate text messages.</a:t>
            </a:r>
          </a:p>
          <a:p>
            <a:r>
              <a:rPr lang="en-GB" sz="1200" b="0" i="0" kern="1200" dirty="0">
                <a:solidFill>
                  <a:schemeClr val="tx1"/>
                </a:solidFill>
                <a:effectLst/>
                <a:latin typeface="+mn-lt"/>
                <a:ea typeface="+mn-ea"/>
                <a:cs typeface="+mn-cs"/>
              </a:rPr>
              <a:t>So, Microsoft Teams gives Ashford a way to keep communication organised and in one place. It’s a simple feature, but it could make communication much quicker for everyone.</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808352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Right, so let’s put this into context. Let’s look at three quick examples of how Teams would actually work at Ashford.</a:t>
            </a:r>
          </a:p>
          <a:p>
            <a:r>
              <a:rPr lang="en-GB" sz="1200" b="0" i="0" kern="1200" dirty="0">
                <a:solidFill>
                  <a:schemeClr val="tx1"/>
                </a:solidFill>
                <a:effectLst/>
                <a:latin typeface="+mn-lt"/>
                <a:ea typeface="+mn-ea"/>
                <a:cs typeface="+mn-cs"/>
              </a:rPr>
              <a:t>First, imagine a support worker is stuck in traffic. Instead of repeatedly trying to ring the busy office phone,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could send a quick Teams message to the coordinator to let them know they’re running late. The coordinator can then see the message and make the necessary changes, such as updating the rota or arranging cover if </a:t>
            </a:r>
            <a:r>
              <a:rPr lang="en-GB" sz="1200" b="0" i="0" kern="1200">
                <a:solidFill>
                  <a:schemeClr val="tx1"/>
                </a:solidFill>
                <a:effectLst/>
                <a:latin typeface="+mn-lt"/>
                <a:ea typeface="+mn-ea"/>
                <a:cs typeface="+mn-cs"/>
              </a:rPr>
              <a:t>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Then you’ve got the morning handover. At the moment, that might be recorded in a paper log that some of the team won’t see until they get into the office. Instead, the senior care worker could post the handover notes in a Daily Updates channel. Staff can then access the same information whether they’re already out in the community or arriving at the office.</a:t>
            </a:r>
          </a:p>
          <a:p>
            <a:r>
              <a:rPr lang="en-GB" sz="1200" b="0" i="0" kern="1200" dirty="0">
                <a:solidFill>
                  <a:schemeClr val="tx1"/>
                </a:solidFill>
                <a:effectLst/>
                <a:latin typeface="+mn-lt"/>
                <a:ea typeface="+mn-ea"/>
                <a:cs typeface="+mn-cs"/>
              </a:rPr>
              <a:t>And what about team meetings? Community staff might have to drive all the way back to the main office just for a 20 minute catch up, which takes up time and uses fuel. With Teams, they could join a video call remotely, where appropriate. This means staff can still communicate and stay connected without everyone having to travel back to the office.</a:t>
            </a:r>
          </a:p>
          <a:p>
            <a:r>
              <a:rPr lang="en-GB" sz="1200" b="0" i="0" kern="1200" dirty="0">
                <a:solidFill>
                  <a:schemeClr val="tx1"/>
                </a:solidFill>
                <a:effectLst/>
                <a:latin typeface="+mn-lt"/>
                <a:ea typeface="+mn-ea"/>
                <a:cs typeface="+mn-cs"/>
              </a:rPr>
              <a:t>So, those are three simple examples of how Teams could be used in everyday practice at Ashford. As Green and Joyce found in 2022, this can help reduce unnecessary travel time while still keeping people connected.</a:t>
            </a:r>
          </a:p>
          <a:p>
            <a:r>
              <a:rPr lang="en-GB" sz="1200" b="0" i="0" kern="1200" dirty="0">
                <a:solidFill>
                  <a:schemeClr val="tx1"/>
                </a:solidFill>
                <a:effectLst/>
                <a:latin typeface="+mn-lt"/>
                <a:ea typeface="+mn-ea"/>
                <a:cs typeface="+mn-cs"/>
              </a:rPr>
              <a:t>I’ll now hand over to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who will talk about the benefits and potential challenges of using Teams.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52661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Laraib.</a:t>
            </a:r>
          </a:p>
          <a:p>
            <a:r>
              <a:rPr lang="en-GB" sz="1200" b="0" i="0" kern="1200" dirty="0">
                <a:solidFill>
                  <a:schemeClr val="tx1"/>
                </a:solidFill>
                <a:effectLst/>
                <a:latin typeface="+mn-lt"/>
                <a:ea typeface="+mn-ea"/>
                <a:cs typeface="+mn-cs"/>
              </a:rPr>
              <a:t>So why Microsoft Teams? Well, let’s start with teamwork. Ashford has staff working in people’s homes, in supported living, and in the main office. Teams brings them all together in one space. Whether you’re out on the road or sitting at a desk, you’re still part of the same team.</a:t>
            </a:r>
          </a:p>
          <a:p>
            <a:r>
              <a:rPr lang="en-GB" sz="1200" b="0" i="0" kern="1200" dirty="0">
                <a:solidFill>
                  <a:schemeClr val="tx1"/>
                </a:solidFill>
                <a:effectLst/>
                <a:latin typeface="+mn-lt"/>
                <a:ea typeface="+mn-ea"/>
                <a:cs typeface="+mn-cs"/>
              </a:rPr>
              <a:t>It means staff can stay connected and have access to the same information, even when they’re working in different locations.</a:t>
            </a:r>
          </a:p>
          <a:p>
            <a:r>
              <a:rPr lang="en-GB" sz="1200" b="0" i="0" kern="1200" dirty="0">
                <a:solidFill>
                  <a:schemeClr val="tx1"/>
                </a:solidFill>
                <a:effectLst/>
                <a:latin typeface="+mn-lt"/>
                <a:ea typeface="+mn-ea"/>
                <a:cs typeface="+mn-cs"/>
              </a:rPr>
              <a:t>Another thing is accountability. Teams keeps a clear, searchable record of communication, so there is a record of who said what and when. If there’s a query about a service user’s care, this can make it easier to find the relevant information. It’s more organised than relying on bits of paper or separate text messages.</a:t>
            </a:r>
          </a:p>
          <a:p>
            <a:r>
              <a:rPr lang="en-GB" sz="1200" b="0" i="0" kern="1200" dirty="0">
                <a:solidFill>
                  <a:schemeClr val="tx1"/>
                </a:solidFill>
                <a:effectLst/>
                <a:latin typeface="+mn-lt"/>
                <a:ea typeface="+mn-ea"/>
                <a:cs typeface="+mn-cs"/>
              </a:rPr>
              <a:t>And then there’s the practical side. It’s already part of the Microsoft 365 package they use. That means Ashford doesn’t need to go out and buy new software. It can save money and means there isn’t the extra hassle of setting up a completely new system.</a:t>
            </a:r>
          </a:p>
          <a:p>
            <a:r>
              <a:rPr lang="en-GB" sz="1200" b="0" i="0" kern="1200" dirty="0">
                <a:solidFill>
                  <a:schemeClr val="tx1"/>
                </a:solidFill>
                <a:effectLst/>
                <a:latin typeface="+mn-lt"/>
                <a:ea typeface="+mn-ea"/>
                <a:cs typeface="+mn-cs"/>
              </a:rPr>
              <a:t>And finally, efficiency. Right now, because things are so disorganised, staff may end up doing the same work twice. If someone posts an update on Teams, the relevant staff can access it in one place. This could reduce the amount of time spent chasing people for information or accidentally sending the same information multiple times.</a:t>
            </a:r>
          </a:p>
          <a:p>
            <a:r>
              <a:rPr lang="en-GB" sz="1200" b="0" i="0" kern="1200" dirty="0" err="1">
                <a:solidFill>
                  <a:schemeClr val="tx1"/>
                </a:solidFill>
                <a:effectLst/>
                <a:latin typeface="+mn-lt"/>
                <a:ea typeface="+mn-ea"/>
                <a:cs typeface="+mn-cs"/>
              </a:rPr>
              <a:t>Sastrawan</a:t>
            </a:r>
            <a:r>
              <a:rPr lang="en-GB" sz="1200" b="0" i="0" kern="1200" dirty="0">
                <a:solidFill>
                  <a:schemeClr val="tx1"/>
                </a:solidFill>
                <a:effectLst/>
                <a:latin typeface="+mn-lt"/>
                <a:ea typeface="+mn-ea"/>
                <a:cs typeface="+mn-cs"/>
              </a:rPr>
              <a:t> and colleagues found in 2024 that using Microsoft Teams can enhance communication and interprofessional cooperation. So there’s research to support the potential benefits of using Teams.</a:t>
            </a:r>
          </a:p>
          <a:p>
            <a:r>
              <a:rPr lang="en-GB" sz="1200" b="0" i="0" kern="1200" dirty="0">
                <a:solidFill>
                  <a:schemeClr val="tx1"/>
                </a:solidFill>
                <a:effectLst/>
                <a:latin typeface="+mn-lt"/>
                <a:ea typeface="+mn-ea"/>
                <a:cs typeface="+mn-cs"/>
              </a:rPr>
              <a:t>But look, we have to be realistic. It’s not all perfect. There are definitely some risks Ashford needs to think about.</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900407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thing is the digital skills gap. </a:t>
            </a:r>
            <a:r>
              <a:rPr lang="en-GB" sz="1200" b="0" i="0" kern="1200" dirty="0" err="1">
                <a:solidFill>
                  <a:schemeClr val="tx1"/>
                </a:solidFill>
                <a:effectLst/>
                <a:latin typeface="+mn-lt"/>
                <a:ea typeface="+mn-ea"/>
                <a:cs typeface="+mn-cs"/>
              </a:rPr>
              <a:t>Ekosgen</a:t>
            </a:r>
            <a:r>
              <a:rPr lang="en-GB" sz="1200" b="0" i="0" kern="1200" dirty="0">
                <a:solidFill>
                  <a:schemeClr val="tx1"/>
                </a:solidFill>
                <a:effectLst/>
                <a:latin typeface="+mn-lt"/>
                <a:ea typeface="+mn-ea"/>
                <a:cs typeface="+mn-cs"/>
              </a:rPr>
              <a:t> found in 2024 that some staff may lack confidence or digital skills when using new technology. This could be a real issue in social care, especially for staff who are more used to traditional ways of working.</a:t>
            </a:r>
          </a:p>
          <a:p>
            <a:r>
              <a:rPr lang="en-GB" sz="1200" b="0" i="0" kern="1200" dirty="0">
                <a:solidFill>
                  <a:schemeClr val="tx1"/>
                </a:solidFill>
                <a:effectLst/>
                <a:latin typeface="+mn-lt"/>
                <a:ea typeface="+mn-ea"/>
                <a:cs typeface="+mn-cs"/>
              </a:rPr>
              <a:t>If people find Teams confusing or overwhelming, they might avoid using it, which would defeat the purpose of introducing it in the first place.</a:t>
            </a:r>
          </a:p>
          <a:p>
            <a:r>
              <a:rPr lang="en-GB" sz="1200" b="0" i="0" kern="1200" dirty="0">
                <a:solidFill>
                  <a:schemeClr val="tx1"/>
                </a:solidFill>
                <a:effectLst/>
                <a:latin typeface="+mn-lt"/>
                <a:ea typeface="+mn-ea"/>
                <a:cs typeface="+mn-cs"/>
              </a:rPr>
              <a:t>Then there’s the privacy and GDPR risk. Staff can’t just post patient names or sensitive health information in a general chat. </a:t>
            </a:r>
            <a:r>
              <a:rPr lang="en-GB" sz="1200" b="0" i="0" kern="1200" dirty="0" err="1">
                <a:solidFill>
                  <a:schemeClr val="tx1"/>
                </a:solidFill>
                <a:effectLst/>
                <a:latin typeface="+mn-lt"/>
                <a:ea typeface="+mn-ea"/>
                <a:cs typeface="+mn-cs"/>
              </a:rPr>
              <a:t>Jonnagaddala</a:t>
            </a:r>
            <a:r>
              <a:rPr lang="en-GB" sz="1200" b="0" i="0" kern="1200" dirty="0">
                <a:solidFill>
                  <a:schemeClr val="tx1"/>
                </a:solidFill>
                <a:effectLst/>
                <a:latin typeface="+mn-lt"/>
                <a:ea typeface="+mn-ea"/>
                <a:cs typeface="+mn-cs"/>
              </a:rPr>
              <a:t> and Wong highlight in 2025 the importance of strong privacy and data protection when using digital communication.</a:t>
            </a:r>
          </a:p>
          <a:p>
            <a:r>
              <a:rPr lang="en-GB" sz="1200" b="0" i="0" kern="1200" dirty="0">
                <a:solidFill>
                  <a:schemeClr val="tx1"/>
                </a:solidFill>
                <a:effectLst/>
                <a:latin typeface="+mn-lt"/>
                <a:ea typeface="+mn-ea"/>
                <a:cs typeface="+mn-cs"/>
              </a:rPr>
              <a:t>For Ashford, a data protection breach could have serious consequences, including financial penalties and loss of trust from service users.</a:t>
            </a:r>
          </a:p>
          <a:p>
            <a:r>
              <a:rPr lang="en-GB" sz="1200" b="0" i="0" kern="1200" dirty="0">
                <a:solidFill>
                  <a:schemeClr val="tx1"/>
                </a:solidFill>
                <a:effectLst/>
                <a:latin typeface="+mn-lt"/>
                <a:ea typeface="+mn-ea"/>
                <a:cs typeface="+mn-cs"/>
              </a:rPr>
              <a:t>Finally, there’s the issue of access and security. Not every member of staff may have the same level of digital confidence, access to a suitable device, or reliable internet connection. There could also be concerns about how securely information is being shared.</a:t>
            </a:r>
          </a:p>
          <a:p>
            <a:r>
              <a:rPr lang="en-GB" sz="1200" b="0" i="0" kern="1200" dirty="0">
                <a:solidFill>
                  <a:schemeClr val="tx1"/>
                </a:solidFill>
                <a:effectLst/>
                <a:latin typeface="+mn-lt"/>
                <a:ea typeface="+mn-ea"/>
                <a:cs typeface="+mn-cs"/>
              </a:rPr>
              <a:t>This is particularly important in a care setting because staff may be handling confidential information about service users.</a:t>
            </a:r>
          </a:p>
          <a:p>
            <a:r>
              <a:rPr lang="en-GB" sz="1200" b="0" i="0" kern="1200" dirty="0">
                <a:solidFill>
                  <a:schemeClr val="tx1"/>
                </a:solidFill>
                <a:effectLst/>
                <a:latin typeface="+mn-lt"/>
                <a:ea typeface="+mn-ea"/>
                <a:cs typeface="+mn-cs"/>
              </a:rPr>
              <a:t>So, what does this mean for Ashford? Basically, they can’t just introduce Teams and expect everything to work straight away. They would need proper training to support staff, as well as clear rules around privacy, data protection and appropriate use of the system.</a:t>
            </a:r>
          </a:p>
          <a:p>
            <a:r>
              <a:rPr lang="en-GB" sz="1200" b="0" i="0" kern="1200" dirty="0">
                <a:solidFill>
                  <a:schemeClr val="tx1"/>
                </a:solidFill>
                <a:effectLst/>
                <a:latin typeface="+mn-lt"/>
                <a:ea typeface="+mn-ea"/>
                <a:cs typeface="+mn-cs"/>
              </a:rPr>
              <a:t>If these things are planned properly, the risks can be managed.</a:t>
            </a:r>
          </a:p>
          <a:p>
            <a:r>
              <a:rPr lang="en-GB" sz="1200" b="0" i="0" kern="1200" dirty="0">
                <a:solidFill>
                  <a:schemeClr val="tx1"/>
                </a:solidFill>
                <a:effectLst/>
                <a:latin typeface="+mn-lt"/>
                <a:ea typeface="+mn-ea"/>
                <a:cs typeface="+mn-cs"/>
              </a:rPr>
              <a:t>And that brings us to our final part. I’ll now hand over to Nasreen, who will talk about how Ashford could put these changes into practice, as well as our final reflections and conclusion.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433618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So, we’ve talked about the benefits of Teams and the very real risks. Now, let’s bring it together and look at how Ashford can actually make this work in practice. It’s not as simple as just switching it on one day and hoping for the best.</a:t>
            </a:r>
          </a:p>
          <a:p>
            <a:r>
              <a:rPr lang="en-GB" sz="1200" b="0" i="0" kern="1200" dirty="0">
                <a:solidFill>
                  <a:schemeClr val="tx1"/>
                </a:solidFill>
                <a:effectLst/>
                <a:latin typeface="+mn-lt"/>
                <a:ea typeface="+mn-ea"/>
                <a:cs typeface="+mn-cs"/>
              </a:rPr>
              <a:t>The first step is to start small. We recommend they run a pilot with just one team first, maybe one of the supported living sites. This gives them a chance to test the system, see how staff react, and iron out any issues before rolling it out to everyone else. It keeps the pressure low and gives Ashford a chance to learn from the pilot. The second step is training. Remember the digital skills gap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mentioned? You can’t just give people a new app and expect them to know how to use it. Ashford needs to invest in proper training sessions. They could even set up digital champions on each team, meaning staff who are confident with technology and can help their colleagues. This way, staff have someone they can go to if they need help, and no one gets left behind.</a:t>
            </a:r>
          </a:p>
          <a:p>
            <a:r>
              <a:rPr lang="en-GB" sz="1200" b="0" i="0" kern="1200" dirty="0">
                <a:solidFill>
                  <a:schemeClr val="tx1"/>
                </a:solidFill>
                <a:effectLst/>
                <a:latin typeface="+mn-lt"/>
                <a:ea typeface="+mn-ea"/>
                <a:cs typeface="+mn-cs"/>
              </a:rPr>
              <a:t>And the third step is the most important: creating some Teams guidelines. This is basically a set of ground rules for how staff should use the platform.</a:t>
            </a:r>
          </a:p>
          <a:p>
            <a:r>
              <a:rPr lang="en-GB" sz="1200" b="0" i="0" kern="1200" dirty="0">
                <a:solidFill>
                  <a:schemeClr val="tx1"/>
                </a:solidFill>
                <a:effectLst/>
                <a:latin typeface="+mn-lt"/>
                <a:ea typeface="+mn-ea"/>
                <a:cs typeface="+mn-cs"/>
              </a:rPr>
              <a:t>For example, never share sensitive information in a general chat, always use the right channel for the right topic, and agree on response times for urgent messages. This directly addresses the privacy and GDPR risks we just talked about. It makes sure everyone knows exactly what is expected of them.</a:t>
            </a:r>
          </a:p>
          <a:p>
            <a:r>
              <a:rPr lang="en-GB" sz="1200" b="0" i="0" kern="1200" dirty="0">
                <a:solidFill>
                  <a:schemeClr val="tx1"/>
                </a:solidFill>
                <a:effectLst/>
                <a:latin typeface="+mn-lt"/>
                <a:ea typeface="+mn-ea"/>
                <a:cs typeface="+mn-cs"/>
              </a:rPr>
              <a:t>If Ashford follows these three steps, pilot, train, and set rules, they will have a smoother and safer transition. It means staff are less likely to feel overwhelmed, while service users’ information is better protected. That’s our implementation plan.</a:t>
            </a:r>
          </a:p>
          <a:p>
            <a:pPr rtl="0"/>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454080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to bring everything together, at the start we identified the main problem at Ashford: staff were confused about which Microsoft 365 tools to use. This was causing missed updates, duplicated work, and unclear shift rotas. It wasn’t just an admin issue. Poor communication could also create risks for the safety and quality of care. Our solution is Microsoft Teams. We’ve shown how it can be used for shift handovers, daily updates, and urgent communication. It keeps information organised in one place and provides a clear record of communication. It can also help connect staff working in the community with those back in the main office.</a:t>
            </a:r>
          </a:p>
          <a:p>
            <a:r>
              <a:rPr lang="en-GB" sz="1200" b="0" i="0" kern="1200" dirty="0">
                <a:solidFill>
                  <a:schemeClr val="tx1"/>
                </a:solidFill>
                <a:effectLst/>
                <a:latin typeface="+mn-lt"/>
                <a:ea typeface="+mn-ea"/>
                <a:cs typeface="+mn-cs"/>
              </a:rPr>
              <a:t>We also looked at the downsides. There’s a real digital skills gap, there are privacy and GDPR concerns, and there can be issues around access and security.</a:t>
            </a:r>
          </a:p>
          <a:p>
            <a:r>
              <a:rPr lang="en-GB" sz="1200" b="0" i="0" kern="1200" dirty="0">
                <a:solidFill>
                  <a:schemeClr val="tx1"/>
                </a:solidFill>
                <a:effectLst/>
                <a:latin typeface="+mn-lt"/>
                <a:ea typeface="+mn-ea"/>
                <a:cs typeface="+mn-cs"/>
              </a:rPr>
              <a:t>But these risks can be addressed through proper planning. That’s why our implementation plan focuses on starting small with a pilot, providing proper training, and creating clear guidelines. To support our recommendations, we used six credible sources. These include academic papers and real world reports, all found via Google Scholar. They’re all listed on the following slide in alphabetical order, following the UWTDS Harvard style. On behalf of the whole group, Noreen,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myself, thank you for listening. We’d be happy to answer any questions.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4155428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34660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D975-C8AE-7CBE-92F3-0AFFEC8161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03FE-2F2F-D168-ABE6-4184E6B356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72C75-6AD6-40A7-5E4B-637C49CD5EC7}"/>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AB990DFE-7217-1161-ECF0-EE6CD660C9A6}"/>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C50AC7C-E922-C60A-10EC-7E0FB4028EB9}"/>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097009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82AD0-3B62-C9D4-66D8-89DCA2720A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76623B-86FE-8B0B-A08B-E17D5FF798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68E50-B150-C505-0D3E-A145058D878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B6667459-8924-2D76-9D8B-E12CFA330412}"/>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311DB86D-4A06-AE0F-10A8-4B9A9B8D188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461496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98C3-B37E-04ED-BBAC-7B3344A78D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10F98D-3C6A-CBFF-B3CC-3B55896ECE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5A88B2-C333-80AC-822A-E2473A5550EB}"/>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70C362AC-F46E-BEF2-1615-83B4BAAF9BAA}"/>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4FA99A7C-CA9B-F406-7A74-1B15FA15E853}"/>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5142956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ADCA-525A-D082-3A82-00F1A27A1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083A06-940D-026E-8F27-6E0A13AD89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D10933-7F66-7484-4D14-C92435124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1CD7A3-EA5F-F06B-33FB-8979ADCE25CD}"/>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006230C-847D-3412-85B1-22F6D8F47659}"/>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554E8176-0FD5-6A44-4C7B-5C140CEBCC3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386023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1C25-5126-1112-85EE-8C1BFA535C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5CD57B-ACC4-6DC2-B217-4D1B41FD4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50D038-24BD-170D-CF4F-00CAA408C7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DFA8B-9657-E081-D9D2-A0B087DE8A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0208D5-1248-026A-B557-075AFB6D1F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6F56E6-2DEB-60F4-034A-8E46BE720E0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8" name="Footer Placeholder 7">
            <a:extLst>
              <a:ext uri="{FF2B5EF4-FFF2-40B4-BE49-F238E27FC236}">
                <a16:creationId xmlns:a16="http://schemas.microsoft.com/office/drawing/2014/main" id="{A507B2B3-BB43-FCEB-2299-9604B98F8F97}"/>
              </a:ext>
            </a:extLst>
          </p:cNvPr>
          <p:cNvSpPr>
            <a:spLocks noGrp="1"/>
          </p:cNvSpPr>
          <p:nvPr>
            <p:ph type="ftr" sz="quarter" idx="11"/>
          </p:nvPr>
        </p:nvSpPr>
        <p:spPr/>
        <p:txBody>
          <a:bodyPr/>
          <a:lstStyle/>
          <a:p>
            <a:r>
              <a:rPr lang="en-US"/>
              <a:t>Shaping the future of our industry</a:t>
            </a:r>
            <a:endParaRPr lang="en-US" dirty="0"/>
          </a:p>
        </p:txBody>
      </p:sp>
      <p:sp>
        <p:nvSpPr>
          <p:cNvPr id="9" name="Slide Number Placeholder 8">
            <a:extLst>
              <a:ext uri="{FF2B5EF4-FFF2-40B4-BE49-F238E27FC236}">
                <a16:creationId xmlns:a16="http://schemas.microsoft.com/office/drawing/2014/main" id="{D54572AD-28A2-CE3B-C361-783302570187}"/>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5982462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DE35-7A79-236F-9497-C976AC791B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44FCA3-F777-9329-B961-41F17CE3ED97}"/>
              </a:ext>
            </a:extLst>
          </p:cNvPr>
          <p:cNvSpPr>
            <a:spLocks noGrp="1"/>
          </p:cNvSpPr>
          <p:nvPr>
            <p:ph type="dt" sz="half" idx="10"/>
          </p:nvPr>
        </p:nvSpPr>
        <p:spPr/>
        <p:txBody>
          <a:bodyPr/>
          <a:lstStyle/>
          <a:p>
            <a:fld id="{49407084-E3CF-AE41-BB02-D224862A000A}" type="datetime1">
              <a:rPr lang="en-US" smtClean="0"/>
              <a:t>10/1/2026</a:t>
            </a:fld>
            <a:endParaRPr lang="en-US" dirty="0"/>
          </a:p>
        </p:txBody>
      </p:sp>
      <p:sp>
        <p:nvSpPr>
          <p:cNvPr id="4" name="Footer Placeholder 3">
            <a:extLst>
              <a:ext uri="{FF2B5EF4-FFF2-40B4-BE49-F238E27FC236}">
                <a16:creationId xmlns:a16="http://schemas.microsoft.com/office/drawing/2014/main" id="{2B9F4E96-D7F3-5F9C-5809-F01AFA201510}"/>
              </a:ext>
            </a:extLst>
          </p:cNvPr>
          <p:cNvSpPr>
            <a:spLocks noGrp="1"/>
          </p:cNvSpPr>
          <p:nvPr>
            <p:ph type="ftr" sz="quarter" idx="11"/>
          </p:nvPr>
        </p:nvSpPr>
        <p:spPr/>
        <p:txBody>
          <a:bodyPr/>
          <a:lstStyle/>
          <a:p>
            <a:r>
              <a:rPr lang="en-US"/>
              <a:t>Shaping the future of our industry</a:t>
            </a:r>
            <a:endParaRPr lang="en-US" dirty="0"/>
          </a:p>
        </p:txBody>
      </p:sp>
      <p:sp>
        <p:nvSpPr>
          <p:cNvPr id="5" name="Slide Number Placeholder 4">
            <a:extLst>
              <a:ext uri="{FF2B5EF4-FFF2-40B4-BE49-F238E27FC236}">
                <a16:creationId xmlns:a16="http://schemas.microsoft.com/office/drawing/2014/main" id="{8E8CCE77-3AD7-BC96-2DB2-2DBC077A361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227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E59179-C5C3-6206-C56F-FB2B86BA116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3" name="Footer Placeholder 2">
            <a:extLst>
              <a:ext uri="{FF2B5EF4-FFF2-40B4-BE49-F238E27FC236}">
                <a16:creationId xmlns:a16="http://schemas.microsoft.com/office/drawing/2014/main" id="{6157B748-34C9-A973-555F-817784399B42}"/>
              </a:ext>
            </a:extLst>
          </p:cNvPr>
          <p:cNvSpPr>
            <a:spLocks noGrp="1"/>
          </p:cNvSpPr>
          <p:nvPr>
            <p:ph type="ftr" sz="quarter" idx="11"/>
          </p:nvPr>
        </p:nvSpPr>
        <p:spPr/>
        <p:txBody>
          <a:bodyPr/>
          <a:lstStyle/>
          <a:p>
            <a:r>
              <a:rPr lang="en-US"/>
              <a:t>Shaping the future of our industry</a:t>
            </a:r>
            <a:endParaRPr lang="en-US" dirty="0"/>
          </a:p>
        </p:txBody>
      </p:sp>
      <p:sp>
        <p:nvSpPr>
          <p:cNvPr id="4" name="Slide Number Placeholder 3">
            <a:extLst>
              <a:ext uri="{FF2B5EF4-FFF2-40B4-BE49-F238E27FC236}">
                <a16:creationId xmlns:a16="http://schemas.microsoft.com/office/drawing/2014/main" id="{C055A0BA-8F2D-0E59-CA12-78021E2BC6D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9629712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0886-BBDA-5696-319D-2256EEFAF2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CEF426-3FED-C237-D9B8-E48F9E009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C0139-D3F8-7CE8-EE41-2A1EBA6CEE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FCBD81-3D6E-6820-2C38-8AB870311ED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B7B4D14B-8E7A-D38D-113F-AD014FB35E9F}"/>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0D614BBD-CCE4-0A4E-FBB9-1AFF9CF607C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6042511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D8DE-54B7-C1FE-9353-474A51E475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B0A86E-FD26-7761-3DC7-41C9A9E03B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B7137C-56B3-B8F3-984C-B403FC4D6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F7F807-6D1E-7CEF-53DF-28D92E6A164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F2CE369-7CAB-9AC9-98D5-19E488D818E5}"/>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30FB0859-A476-8243-04EA-C4FF15F924D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1577680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D91F4-1954-EF7F-7559-41561C841D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E0FBE-872D-9F8F-C788-C0542213FC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CBADF-E7B4-65AB-8E74-603B236B47E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C6103985-4DB2-A24E-B4B8-9F8EF40624F7}"/>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D8F4060D-61E1-E4DF-F574-0999E3F711CD}"/>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653853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88E7E9-446A-E4CD-2493-1F165982C1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3792D7-9E1B-6798-2B2D-D69FCDC510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F5A88-5499-23F6-4376-826D53CEFA03}"/>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028D88C5-B838-B773-4635-48113AD7C133}"/>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F792A84-A205-9713-C3FE-7B4CC7858B1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6949878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with Picture and D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5032197"/>
            <a:ext cx="10683240" cy="1814597"/>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3582" y="4184423"/>
            <a:ext cx="5086118"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1" y="0"/>
            <a:ext cx="12192000" cy="4000500"/>
          </a:xfrm>
          <a:blipFill dpi="0" rotWithShape="1">
            <a:blip r:embed="rId2">
              <a:alphaModFix amt="60000"/>
            </a:blip>
            <a:srcRect/>
            <a:stretch>
              <a:fillRect t="-218" b="218"/>
            </a:stretch>
          </a:blipFill>
        </p:spPr>
        <p:txBody>
          <a:bodyPr/>
          <a:lstStyle/>
          <a:p>
            <a:r>
              <a:rPr lang="en-US"/>
              <a:t>Click icon to add picture</a:t>
            </a:r>
            <a:endParaRPr lang="en-US" dirty="0"/>
          </a:p>
        </p:txBody>
      </p:sp>
      <p:pic>
        <p:nvPicPr>
          <p:cNvPr id="4" name="Graphic 3">
            <a:extLst>
              <a:ext uri="{FF2B5EF4-FFF2-40B4-BE49-F238E27FC236}">
                <a16:creationId xmlns:a16="http://schemas.microsoft.com/office/drawing/2014/main" id="{94CFF3B0-895D-60C4-CB96-5BF3CBA345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956289" y="5753627"/>
            <a:ext cx="1005840" cy="1005840"/>
          </a:xfrm>
          <a:prstGeom prst="rect">
            <a:avLst/>
          </a:prstGeom>
        </p:spPr>
      </p:pic>
      <p:sp>
        <p:nvSpPr>
          <p:cNvPr id="8" name="Text Placeholder 7">
            <a:extLst>
              <a:ext uri="{FF2B5EF4-FFF2-40B4-BE49-F238E27FC236}">
                <a16:creationId xmlns:a16="http://schemas.microsoft.com/office/drawing/2014/main" id="{11837CCC-4341-C0BA-0887-EAECDEF9BF39}"/>
              </a:ext>
            </a:extLst>
          </p:cNvPr>
          <p:cNvSpPr>
            <a:spLocks noGrp="1"/>
          </p:cNvSpPr>
          <p:nvPr>
            <p:ph type="body" sz="quarter" idx="15"/>
          </p:nvPr>
        </p:nvSpPr>
        <p:spPr>
          <a:xfrm>
            <a:off x="5381981" y="4184423"/>
            <a:ext cx="3494314" cy="480373"/>
          </a:xfrm>
        </p:spPr>
        <p:txBody>
          <a:bodyPr/>
          <a:lstStyle/>
          <a:p>
            <a:pPr lvl="0"/>
            <a:r>
              <a:rPr lang="en-US"/>
              <a:t>Click to edit Master text styles</a:t>
            </a:r>
          </a:p>
        </p:txBody>
      </p:sp>
    </p:spTree>
    <p:extLst>
      <p:ext uri="{BB962C8B-B14F-4D97-AF65-F5344CB8AC3E}">
        <p14:creationId xmlns:p14="http://schemas.microsoft.com/office/powerpoint/2010/main" val="1532962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863127"/>
            <a:ext cx="4361688" cy="1527048"/>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59" y="109728"/>
            <a:ext cx="4663440" cy="365125"/>
          </a:xfrm>
        </p:spPr>
        <p:txBody>
          <a:bodyPr/>
          <a:lstStyle>
            <a:lvl1pPr>
              <a:defRPr>
                <a:solidFill>
                  <a:schemeClr val="tx1"/>
                </a:solidFill>
                <a:effectLst/>
              </a:defRPr>
            </a:lvl1p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2492689"/>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474261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877456"/>
            <a:ext cx="4142232" cy="4940661"/>
          </a:xfrm>
        </p:spPr>
        <p:txBody>
          <a:bodyPr>
            <a:normAutofit/>
          </a:bodyPr>
          <a:lstStyle>
            <a:lvl1pPr>
              <a:defRPr sz="56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B790955-8D95-9784-B4EA-C7C09D75A0B4}"/>
              </a:ext>
            </a:extLst>
          </p:cNvPr>
          <p:cNvSpPr>
            <a:spLocks noGrp="1"/>
          </p:cNvSpPr>
          <p:nvPr>
            <p:ph type="dt" sz="half" idx="14"/>
          </p:nvPr>
        </p:nvSpPr>
        <p:spPr/>
        <p:txBody>
          <a:bodyPr/>
          <a:lstStyle/>
          <a:p>
            <a:fld id="{AAE0B33F-6CFB-4143-B242-11B4795772AE}" type="datetime1">
              <a:rPr lang="en-US" smtClean="0"/>
              <a:t>10/1/2026</a:t>
            </a:fld>
            <a:endParaRPr lang="en-US" dirty="0"/>
          </a:p>
        </p:txBody>
      </p:sp>
      <p:sp>
        <p:nvSpPr>
          <p:cNvPr id="7" name="Footer Placeholder 6">
            <a:extLst>
              <a:ext uri="{FF2B5EF4-FFF2-40B4-BE49-F238E27FC236}">
                <a16:creationId xmlns:a16="http://schemas.microsoft.com/office/drawing/2014/main" id="{60F7A256-B5DD-AEAE-EEC2-A058A7A3A1C0}"/>
              </a:ext>
            </a:extLst>
          </p:cNvPr>
          <p:cNvSpPr>
            <a:spLocks noGrp="1"/>
          </p:cNvSpPr>
          <p:nvPr>
            <p:ph type="ftr" sz="quarter" idx="15"/>
          </p:nvPr>
        </p:nvSpPr>
        <p:spPr>
          <a:xfrm>
            <a:off x="5522912" y="109728"/>
            <a:ext cx="530352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8F95F3F2-351A-F793-9D92-1C0F2F54D0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53309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86977" y="1129554"/>
            <a:ext cx="4361688" cy="3475236"/>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86978" y="4731335"/>
            <a:ext cx="4206240" cy="1184585"/>
          </a:xfrm>
        </p:spPr>
        <p:txBody>
          <a:bodyPr anchor="t">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686976" y="109728"/>
            <a:ext cx="4846320" cy="365125"/>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86976" y="6413862"/>
            <a:ext cx="1707625" cy="365125"/>
          </a:xfrm>
        </p:spPr>
        <p:txBody>
          <a:bodyPr/>
          <a:lstStyle>
            <a:lvl1pPr>
              <a:defRPr>
                <a:solidFill>
                  <a:schemeClr val="tx1"/>
                </a:solidFill>
                <a:effectLst/>
              </a:defRPr>
            </a:lvl1pPr>
          </a:lstStyle>
          <a:p>
            <a:fld id="{1933312F-AC95-D44A-86BE-9B23199F2210}" type="datetime1">
              <a:rPr lang="en-US" smtClean="0"/>
              <a:t>10/1/2026</a:t>
            </a:fld>
            <a:endParaRPr lang="en-US" dirty="0"/>
          </a:p>
        </p:txBody>
      </p:sp>
    </p:spTree>
    <p:extLst>
      <p:ext uri="{BB962C8B-B14F-4D97-AF65-F5344CB8AC3E}">
        <p14:creationId xmlns:p14="http://schemas.microsoft.com/office/powerpoint/2010/main" val="487918967"/>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7" y="171513"/>
            <a:ext cx="6400800" cy="1482005"/>
          </a:xfrm>
        </p:spPr>
        <p:txBody>
          <a:bodyPr anchor="t" anchorCtr="0">
            <a:normAutofit/>
          </a:bodyPr>
          <a:lstStyle>
            <a:lvl1pPr>
              <a:lnSpc>
                <a:spcPct val="80000"/>
              </a:lnSpc>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09726" y="2606040"/>
            <a:ext cx="6400800" cy="399904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614572" y="109728"/>
            <a:ext cx="429207" cy="365125"/>
          </a:xfrm>
        </p:spPr>
        <p:txBody>
          <a:bodyPr/>
          <a:lstStyle/>
          <a:p>
            <a:fld id="{CC057153-B650-4DEB-B370-79DDCFDCE934}" type="slidenum">
              <a:rPr lang="en-US" smtClean="0"/>
              <a:t>‹#›</a:t>
            </a:fld>
            <a:endParaRPr lang="en-US" dirty="0"/>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dpi="0" rotWithShape="1">
            <a:blip r:embed="rId2">
              <a:alphaModFix amt="60000"/>
            </a:blip>
            <a:srcRect/>
            <a:stretch>
              <a:fillRect l="-368" r="-58"/>
            </a:stretch>
          </a:blipFill>
        </p:spPr>
        <p:txBody>
          <a:bodyPr/>
          <a:lstStyle/>
          <a:p>
            <a:r>
              <a:rPr lang="en-US"/>
              <a:t>Click icon to add picture</a:t>
            </a:r>
            <a:endParaRPr lang="en-US" dirty="0"/>
          </a:p>
        </p:txBody>
      </p:sp>
    </p:spTree>
    <p:extLst>
      <p:ext uri="{BB962C8B-B14F-4D97-AF65-F5344CB8AC3E}">
        <p14:creationId xmlns:p14="http://schemas.microsoft.com/office/powerpoint/2010/main" val="468029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85914" y="1078992"/>
            <a:ext cx="3273552" cy="1942773"/>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85913" y="109728"/>
            <a:ext cx="3657600" cy="365125"/>
          </a:xfrm>
        </p:spPr>
        <p:txBody>
          <a:body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885914" y="3099816"/>
            <a:ext cx="3273552" cy="2953512"/>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51461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dirty="0"/>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
        <p:nvSpPr>
          <p:cNvPr id="8" name="Footer Placeholder 7">
            <a:extLst>
              <a:ext uri="{FF2B5EF4-FFF2-40B4-BE49-F238E27FC236}">
                <a16:creationId xmlns:a16="http://schemas.microsoft.com/office/drawing/2014/main" id="{8722129D-A009-1048-F4CC-0DD22291EAAA}"/>
              </a:ext>
            </a:extLst>
          </p:cNvPr>
          <p:cNvSpPr>
            <a:spLocks noGrp="1"/>
          </p:cNvSpPr>
          <p:nvPr>
            <p:ph type="ftr" sz="quarter" idx="15"/>
          </p:nvPr>
        </p:nvSpPr>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F511AB8E-654D-449F-FE27-9EE3329DE0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12242064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Shaping the future of our industry</a:t>
            </a:r>
            <a:endParaRPr lang="en-US" dirty="0"/>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6C612A5F-8D0C-3143-A058-03C06BC96C02}" type="datetime1">
              <a:rPr lang="en-US" smtClean="0"/>
              <a:t>10/1/2026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5357252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6053823"/>
            <a:ext cx="11460480" cy="786384"/>
          </a:xfrm>
        </p:spPr>
        <p:txBody>
          <a:bodyPr anchor="b">
            <a:no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5196840"/>
            <a:ext cx="11460480"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9145554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7" y="5660571"/>
            <a:ext cx="9144000" cy="1196890"/>
          </a:xfrm>
        </p:spPr>
        <p:txBody>
          <a:bodyPr anchor="b">
            <a:normAutofit/>
          </a:bodyPr>
          <a:lstStyle>
            <a:lvl1pPr algn="l">
              <a:defRPr sz="5600"/>
            </a:lvl1pPr>
          </a:lstStyle>
          <a:p>
            <a:r>
              <a:rPr lang="en-US"/>
              <a:t>Click to edit Master title style</a:t>
            </a:r>
            <a:endParaRPr lang="en-US" dirty="0"/>
          </a:p>
        </p:txBody>
      </p:sp>
      <p:sp>
        <p:nvSpPr>
          <p:cNvPr id="5" name="Subtitle 2">
            <a:extLst>
              <a:ext uri="{FF2B5EF4-FFF2-40B4-BE49-F238E27FC236}">
                <a16:creationId xmlns:a16="http://schemas.microsoft.com/office/drawing/2014/main" id="{28217C9D-487D-9CA3-0848-36BD988611BC}"/>
              </a:ext>
            </a:extLst>
          </p:cNvPr>
          <p:cNvSpPr>
            <a:spLocks noGrp="1"/>
          </p:cNvSpPr>
          <p:nvPr>
            <p:ph type="subTitle" idx="1"/>
          </p:nvPr>
        </p:nvSpPr>
        <p:spPr>
          <a:xfrm>
            <a:off x="9601200" y="5942862"/>
            <a:ext cx="2471058" cy="773624"/>
          </a:xfrm>
        </p:spPr>
        <p:txBody>
          <a:bodyPr anchor="b" anchorCtr="0">
            <a:normAutofit/>
          </a:bodyPr>
          <a:lstStyle>
            <a:lvl1pPr marL="0" indent="0" algn="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9BEE065B-EAB0-79D1-48A3-D7807B360D31}"/>
              </a:ext>
            </a:extLst>
          </p:cNvPr>
          <p:cNvSpPr>
            <a:spLocks noGrp="1"/>
          </p:cNvSpPr>
          <p:nvPr>
            <p:ph type="pic" sz="quarter" idx="14"/>
          </p:nvPr>
        </p:nvSpPr>
        <p:spPr>
          <a:xfrm>
            <a:off x="0" y="0"/>
            <a:ext cx="12191999" cy="542544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59008974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2269717"/>
            <a:ext cx="7772400" cy="4572000"/>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65490DB-50BD-D824-9EFB-809216160670}"/>
              </a:ext>
            </a:extLst>
          </p:cNvPr>
          <p:cNvSpPr>
            <a:spLocks noGrp="1"/>
          </p:cNvSpPr>
          <p:nvPr>
            <p:ph type="subTitle" idx="1"/>
          </p:nvPr>
        </p:nvSpPr>
        <p:spPr>
          <a:xfrm>
            <a:off x="137160" y="548640"/>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9671780-7FBB-3748-B88F-20A74E2E1CB6}" type="datetime1">
              <a:rPr lang="en-US" smtClean="0"/>
              <a:t>10/1/2026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2315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445" y="1212574"/>
            <a:ext cx="5895374" cy="5644887"/>
          </a:xfrm>
        </p:spPr>
        <p:txBody>
          <a:bodyPr anchor="b">
            <a:normAutofit/>
          </a:bodyPr>
          <a:lstStyle>
            <a:lvl1pPr algn="l">
              <a:defRPr sz="5600"/>
            </a:lvl1p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5321358E-4EAF-C9BD-ABF7-5C2164D213A1}"/>
              </a:ext>
            </a:extLst>
          </p:cNvPr>
          <p:cNvSpPr>
            <a:spLocks noGrp="1"/>
          </p:cNvSpPr>
          <p:nvPr>
            <p:ph type="pic" sz="quarter" idx="13"/>
          </p:nvPr>
        </p:nvSpPr>
        <p:spPr>
          <a:xfrm>
            <a:off x="0"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B0168F88-6A7F-7AA8-0B4A-2A06A58A6B7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242466" y="224984"/>
            <a:ext cx="731520" cy="731520"/>
          </a:xfrm>
          <a:prstGeom prst="rect">
            <a:avLst/>
          </a:prstGeom>
        </p:spPr>
      </p:pic>
    </p:spTree>
    <p:extLst>
      <p:ext uri="{BB962C8B-B14F-4D97-AF65-F5344CB8AC3E}">
        <p14:creationId xmlns:p14="http://schemas.microsoft.com/office/powerpoint/2010/main" val="42495963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181489"/>
            <a:ext cx="5895374" cy="5675972"/>
          </a:xfrm>
        </p:spPr>
        <p:txBody>
          <a:bodyPr anchor="b">
            <a:normAutofit/>
          </a:bodyPr>
          <a:lstStyle>
            <a:lvl1pPr algn="l">
              <a:defRPr sz="5600"/>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D7213002-AAC9-0545-0DF3-75872C41FB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6E9C5FDC-0407-40A7-D7F3-BE000CB61B4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10274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10/1/2026</a:t>
            </a:fld>
            <a:endParaRPr lang="en-US" dirty="0"/>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dirty="0"/>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r>
              <a:rPr lang="en-US"/>
              <a:t>Click icon to add picture</a:t>
            </a:r>
            <a:endParaRPr lang="en-US" dirty="0"/>
          </a:p>
        </p:txBody>
      </p:sp>
    </p:spTree>
    <p:extLst>
      <p:ext uri="{BB962C8B-B14F-4D97-AF65-F5344CB8AC3E}">
        <p14:creationId xmlns:p14="http://schemas.microsoft.com/office/powerpoint/2010/main" val="22429084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600" y="1181490"/>
            <a:ext cx="5986399" cy="5676510"/>
          </a:xfrm>
        </p:spPr>
        <p:txBody>
          <a:bodyPr anchor="b">
            <a:no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37160" y="182880"/>
            <a:ext cx="4572000" cy="731520"/>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227949438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CDA4C-9E7C-438A-7908-CC17D6C6FB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ADDADE-06EA-F23B-C064-4D814135BB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3CF9F5-A63A-D477-7E91-27F78193E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FEF542C7-5BCD-ED70-4DE3-68F95A5E1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B1CC6C15-FD48-AF5A-054D-6B8CA19B68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1949376"/>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 id="2147483906" r:id="rId18"/>
    <p:sldLayoutId id="2147483907" r:id="rId19"/>
    <p:sldLayoutId id="2147483783" r:id="rId20"/>
    <p:sldLayoutId id="2147483837" r:id="rId21"/>
    <p:sldLayoutId id="2147483789" r:id="rId22"/>
    <p:sldLayoutId id="2147483835" r:id="rId23"/>
    <p:sldLayoutId id="2147483836" r:id="rId24"/>
    <p:sldLayoutId id="2147483840" r:id="rId25"/>
    <p:sldLayoutId id="2147483850" r:id="rId2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www.htnovo.net/2020/05/come-aprire-chat-separate-microsoft-team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4.jpg"/></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28.jpg"/><Relationship Id="rId4" Type="http://schemas.openxmlformats.org/officeDocument/2006/relationships/image" Target="../media/image27.jpg"/></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31.jpg"/><Relationship Id="rId4" Type="http://schemas.openxmlformats.org/officeDocument/2006/relationships/image" Target="../media/image3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A057-FF69-DB4E-18F5-A26FC0C911FC}"/>
              </a:ext>
            </a:extLst>
          </p:cNvPr>
          <p:cNvSpPr>
            <a:spLocks noGrp="1"/>
          </p:cNvSpPr>
          <p:nvPr>
            <p:ph type="ctrTitle"/>
          </p:nvPr>
        </p:nvSpPr>
        <p:spPr>
          <a:xfrm>
            <a:off x="109728" y="5932714"/>
            <a:ext cx="10683240" cy="914080"/>
          </a:xfrm>
        </p:spPr>
        <p:txBody>
          <a:bodyPr>
            <a:normAutofit fontScale="90000"/>
          </a:bodyPr>
          <a:lstStyle/>
          <a:p>
            <a:r>
              <a:rPr lang="en-US" sz="3200" dirty="0">
                <a:latin typeface="Amasis MT Pro Medium" panose="020F0502020204030204" pitchFamily="18" charset="0"/>
              </a:rPr>
              <a:t>Ashford Community Care Service – Improving staff communication</a:t>
            </a:r>
          </a:p>
        </p:txBody>
      </p:sp>
      <p:sp>
        <p:nvSpPr>
          <p:cNvPr id="3" name="Subtitle 2">
            <a:extLst>
              <a:ext uri="{FF2B5EF4-FFF2-40B4-BE49-F238E27FC236}">
                <a16:creationId xmlns:a16="http://schemas.microsoft.com/office/drawing/2014/main" id="{5D2AF3FA-87A9-9163-3213-65A6A97B1B29}"/>
              </a:ext>
            </a:extLst>
          </p:cNvPr>
          <p:cNvSpPr>
            <a:spLocks noGrp="1"/>
          </p:cNvSpPr>
          <p:nvPr>
            <p:ph type="subTitle" idx="1"/>
          </p:nvPr>
        </p:nvSpPr>
        <p:spPr>
          <a:xfrm>
            <a:off x="304800" y="4184423"/>
            <a:ext cx="7783285" cy="1748290"/>
          </a:xfrm>
        </p:spPr>
        <p:txBody>
          <a:bodyPr>
            <a:normAutofit fontScale="77500" lnSpcReduction="20000"/>
          </a:bodyPr>
          <a:lstStyle/>
          <a:p>
            <a:r>
              <a:rPr lang="en-US" sz="3400" dirty="0"/>
              <a:t>LCHS4007 Digital Skills and Research Methods- Component 1</a:t>
            </a:r>
          </a:p>
          <a:p>
            <a:endParaRPr lang="en-US" sz="3500" dirty="0"/>
          </a:p>
          <a:p>
            <a:r>
              <a:rPr lang="en-US" sz="2900" dirty="0"/>
              <a:t>Group Members:  Noreen, Laraib, </a:t>
            </a:r>
            <a:r>
              <a:rPr lang="en-US" sz="2900" dirty="0" err="1"/>
              <a:t>Smaira</a:t>
            </a:r>
            <a:r>
              <a:rPr lang="en-US" sz="2900" dirty="0"/>
              <a:t> &amp; Nasreen</a:t>
            </a:r>
          </a:p>
          <a:p>
            <a:r>
              <a:rPr lang="en-US" sz="1600" dirty="0"/>
              <a:t>              </a:t>
            </a:r>
          </a:p>
          <a:p>
            <a:endParaRPr lang="en-US" sz="2200" dirty="0"/>
          </a:p>
          <a:p>
            <a:endParaRPr lang="en-US" dirty="0"/>
          </a:p>
          <a:p>
            <a:endParaRPr lang="en-US" dirty="0"/>
          </a:p>
        </p:txBody>
      </p:sp>
      <p:sp>
        <p:nvSpPr>
          <p:cNvPr id="6" name="Text Placeholder 5">
            <a:extLst>
              <a:ext uri="{FF2B5EF4-FFF2-40B4-BE49-F238E27FC236}">
                <a16:creationId xmlns:a16="http://schemas.microsoft.com/office/drawing/2014/main" id="{83FB7B1D-52CB-DAD4-A6A0-A803BD6C3DC5}"/>
              </a:ext>
            </a:extLst>
          </p:cNvPr>
          <p:cNvSpPr>
            <a:spLocks noGrp="1"/>
          </p:cNvSpPr>
          <p:nvPr>
            <p:ph type="body" sz="quarter" idx="15"/>
          </p:nvPr>
        </p:nvSpPr>
        <p:spPr>
          <a:xfrm>
            <a:off x="9296399" y="4184423"/>
            <a:ext cx="2590801" cy="1193120"/>
          </a:xfrm>
        </p:spPr>
        <p:txBody>
          <a:bodyPr>
            <a:normAutofit/>
          </a:bodyPr>
          <a:lstStyle/>
          <a:p>
            <a:r>
              <a:rPr lang="en-GB" sz="2000" dirty="0"/>
              <a:t>September 2026</a:t>
            </a:r>
          </a:p>
          <a:p>
            <a:r>
              <a:rPr lang="en-GB" sz="2000" dirty="0"/>
              <a:t>Lecturer- Reza Taghizadeh</a:t>
            </a:r>
          </a:p>
          <a:p>
            <a:endParaRPr lang="en-GB" dirty="0"/>
          </a:p>
        </p:txBody>
      </p:sp>
      <p:pic>
        <p:nvPicPr>
          <p:cNvPr id="8" name="Picture Placeholder 7" descr="Person holding a hand">
            <a:extLst>
              <a:ext uri="{FF2B5EF4-FFF2-40B4-BE49-F238E27FC236}">
                <a16:creationId xmlns:a16="http://schemas.microsoft.com/office/drawing/2014/main" id="{EE1824BF-3BD1-B550-232A-10FF7675F248}"/>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5391" b="25391"/>
          <a:stretch>
            <a:fillRect/>
          </a:stretch>
        </p:blipFill>
        <p:spPr>
          <a:xfrm>
            <a:off x="0" y="-519793"/>
            <a:ext cx="12301728" cy="4000500"/>
          </a:xfrm>
        </p:spPr>
      </p:pic>
      <p:sp>
        <p:nvSpPr>
          <p:cNvPr id="9" name="TextBox 8">
            <a:extLst>
              <a:ext uri="{FF2B5EF4-FFF2-40B4-BE49-F238E27FC236}">
                <a16:creationId xmlns:a16="http://schemas.microsoft.com/office/drawing/2014/main" id="{9BDE7C3C-D6BC-E450-30B6-BDCC691790D4}"/>
              </a:ext>
            </a:extLst>
          </p:cNvPr>
          <p:cNvSpPr txBox="1"/>
          <p:nvPr/>
        </p:nvSpPr>
        <p:spPr>
          <a:xfrm>
            <a:off x="0" y="3463233"/>
            <a:ext cx="2265680" cy="369332"/>
          </a:xfrm>
          <a:prstGeom prst="rect">
            <a:avLst/>
          </a:prstGeom>
          <a:noFill/>
        </p:spPr>
        <p:txBody>
          <a:bodyPr wrap="square" rtlCol="0">
            <a:spAutoFit/>
          </a:bodyPr>
          <a:lstStyle/>
          <a:p>
            <a:r>
              <a:rPr lang="en-GB" sz="1100" dirty="0"/>
              <a:t>Stock</a:t>
            </a:r>
            <a:r>
              <a:rPr lang="en-GB" dirty="0"/>
              <a:t> </a:t>
            </a:r>
            <a:r>
              <a:rPr lang="en-GB" sz="1100" dirty="0"/>
              <a:t>images</a:t>
            </a:r>
          </a:p>
        </p:txBody>
      </p:sp>
    </p:spTree>
    <p:extLst>
      <p:ext uri="{BB962C8B-B14F-4D97-AF65-F5344CB8AC3E}">
        <p14:creationId xmlns:p14="http://schemas.microsoft.com/office/powerpoint/2010/main" val="1369385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a:xfrm>
            <a:off x="411480" y="735412"/>
            <a:ext cx="4485861" cy="984296"/>
          </a:xfrm>
        </p:spPr>
        <p:txBody>
          <a:bodyPr vert="horz" lIns="91440" tIns="45720" rIns="91440" bIns="45720" rtlCol="0" anchor="b">
            <a:normAutofit/>
          </a:bodyPr>
          <a:lstStyle/>
          <a:p>
            <a:r>
              <a:rPr lang="en-US" sz="3400" u="sng" dirty="0"/>
              <a:t>The problem at Ashford</a:t>
            </a:r>
          </a:p>
        </p:txBody>
      </p:sp>
      <p:sp>
        <p:nvSpPr>
          <p:cNvPr id="21" name="Rectangle 2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a:xfrm>
            <a:off x="411479" y="2688336"/>
            <a:ext cx="4498848" cy="3201035"/>
          </a:xfrm>
        </p:spPr>
        <p:txBody>
          <a:bodyPr vert="horz" lIns="91440" tIns="45720" rIns="91440" bIns="45720" rtlCol="0" anchor="t">
            <a:normAutofit lnSpcReduction="10000"/>
          </a:bodyPr>
          <a:lstStyle/>
          <a:p>
            <a:pPr marL="285750"/>
            <a:r>
              <a:rPr lang="en-US" sz="1500" dirty="0"/>
              <a:t>Supports adults with physical disabilities across supported living and homes.</a:t>
            </a:r>
          </a:p>
          <a:p>
            <a:pPr marL="285750"/>
            <a:endParaRPr lang="en-US" sz="1500" dirty="0"/>
          </a:p>
          <a:p>
            <a:pPr marL="285750"/>
            <a:r>
              <a:rPr lang="en-US" sz="1500" dirty="0"/>
              <a:t>Staff confusion on which Microsoft 365 tools to use </a:t>
            </a:r>
          </a:p>
          <a:p>
            <a:endParaRPr lang="en-US" sz="1500" dirty="0"/>
          </a:p>
          <a:p>
            <a:r>
              <a:rPr lang="en-US" sz="1500" b="1" dirty="0"/>
              <a:t>Result: </a:t>
            </a:r>
          </a:p>
          <a:p>
            <a:pPr marL="285750"/>
            <a:r>
              <a:rPr lang="en-US" sz="1500" dirty="0"/>
              <a:t>Missed updates </a:t>
            </a:r>
          </a:p>
          <a:p>
            <a:pPr marL="285750"/>
            <a:r>
              <a:rPr lang="en-US" sz="1500" dirty="0"/>
              <a:t>Unclear </a:t>
            </a:r>
            <a:r>
              <a:rPr lang="en-US" sz="1500" dirty="0" err="1"/>
              <a:t>rotas</a:t>
            </a:r>
            <a:endParaRPr lang="en-US" sz="1500" dirty="0"/>
          </a:p>
          <a:p>
            <a:pPr marL="285750"/>
            <a:r>
              <a:rPr lang="en-US" sz="1500" dirty="0"/>
              <a:t>Inconsistent records </a:t>
            </a:r>
          </a:p>
          <a:p>
            <a:pPr marL="285750"/>
            <a:r>
              <a:rPr lang="en-US" sz="1500" dirty="0"/>
              <a:t>Duplicate work</a:t>
            </a:r>
          </a:p>
          <a:p>
            <a:pPr marL="285750"/>
            <a:endParaRPr lang="en-US" sz="1500" dirty="0"/>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1"/>
          </p:nvPr>
        </p:nvSpPr>
        <p:spPr>
          <a:xfrm>
            <a:off x="250372" y="5920654"/>
            <a:ext cx="1796142" cy="937345"/>
          </a:xfrm>
        </p:spPr>
        <p:txBody>
          <a:bodyPr vert="horz" lIns="91440" tIns="45720" rIns="91440" bIns="45720" rtlCol="0" anchor="ctr">
            <a:normAutofit/>
          </a:bodyPr>
          <a:lstStyle/>
          <a:p>
            <a:pPr algn="r">
              <a:spcAft>
                <a:spcPts val="600"/>
              </a:spcAft>
              <a:defRPr/>
            </a:pPr>
            <a:r>
              <a:rPr lang="en-US" dirty="0">
                <a:solidFill>
                  <a:schemeClr val="tx1">
                    <a:lumMod val="50000"/>
                    <a:lumOff val="50000"/>
                  </a:schemeClr>
                </a:solidFill>
                <a:latin typeface="Calibri" panose="020F0502020204030204"/>
              </a:rPr>
              <a:t>(</a:t>
            </a:r>
            <a:r>
              <a:rPr lang="en-US" b="1" kern="1200" dirty="0">
                <a:solidFill>
                  <a:schemeClr val="tx1">
                    <a:lumMod val="50000"/>
                    <a:lumOff val="50000"/>
                  </a:schemeClr>
                </a:solidFill>
                <a:latin typeface="Calibri" panose="020F0502020204030204"/>
                <a:ea typeface="+mn-ea"/>
                <a:cs typeface="+mn-cs"/>
              </a:rPr>
              <a:t>Warmoth et al., 2023</a:t>
            </a:r>
            <a:r>
              <a:rPr lang="en-US" kern="1200" dirty="0">
                <a:solidFill>
                  <a:schemeClr val="tx1">
                    <a:lumMod val="50000"/>
                    <a:lumOff val="50000"/>
                  </a:schemeClr>
                </a:solidFill>
                <a:latin typeface="Calibri" panose="020F0502020204030204"/>
                <a:ea typeface="+mn-ea"/>
                <a:cs typeface="+mn-cs"/>
              </a:rPr>
              <a:t>)</a:t>
            </a:r>
          </a:p>
        </p:txBody>
      </p:sp>
      <p:pic>
        <p:nvPicPr>
          <p:cNvPr id="14" name="Picture Placeholder 13" descr="Consulting with senior patient at home">
            <a:extLst>
              <a:ext uri="{FF2B5EF4-FFF2-40B4-BE49-F238E27FC236}">
                <a16:creationId xmlns:a16="http://schemas.microsoft.com/office/drawing/2014/main" id="{6F24C945-73B9-5404-2D16-20511E8E172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512" r="21484"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chemeClr val="bg1"/>
                </a:solidFill>
                <a:latin typeface="Calibri" panose="020F0502020204030204"/>
              </a:rPr>
              <a:pPr>
                <a:spcAft>
                  <a:spcPts val="600"/>
                </a:spcAft>
                <a:defRPr/>
              </a:pPr>
              <a:t>2</a:t>
            </a:fld>
            <a:endParaRPr lang="en-US">
              <a:solidFill>
                <a:schemeClr val="bg1"/>
              </a:solidFill>
              <a:latin typeface="Calibri" panose="020F0502020204030204"/>
            </a:endParaRPr>
          </a:p>
        </p:txBody>
      </p:sp>
      <p:sp>
        <p:nvSpPr>
          <p:cNvPr id="15" name="TextBox 14">
            <a:extLst>
              <a:ext uri="{FF2B5EF4-FFF2-40B4-BE49-F238E27FC236}">
                <a16:creationId xmlns:a16="http://schemas.microsoft.com/office/drawing/2014/main" id="{37947813-7759-F053-3F7A-B4770DBA0BCB}"/>
              </a:ext>
            </a:extLst>
          </p:cNvPr>
          <p:cNvSpPr txBox="1"/>
          <p:nvPr/>
        </p:nvSpPr>
        <p:spPr>
          <a:xfrm>
            <a:off x="4016829" y="5920654"/>
            <a:ext cx="1291223" cy="830997"/>
          </a:xfrm>
          <a:prstGeom prst="rect">
            <a:avLst/>
          </a:prstGeom>
          <a:noFill/>
        </p:spPr>
        <p:txBody>
          <a:bodyPr wrap="square" rtlCol="0">
            <a:spAutoFit/>
          </a:bodyPr>
          <a:lstStyle/>
          <a:p>
            <a:endParaRPr lang="en-GB" sz="1200" dirty="0"/>
          </a:p>
          <a:p>
            <a:endParaRPr lang="en-GB" sz="1200" dirty="0"/>
          </a:p>
          <a:p>
            <a:endParaRPr lang="en-GB" sz="1200" dirty="0"/>
          </a:p>
          <a:p>
            <a:r>
              <a:rPr lang="en-GB" sz="1200" dirty="0"/>
              <a:t>Stock Images</a:t>
            </a:r>
          </a:p>
        </p:txBody>
      </p:sp>
    </p:spTree>
    <p:extLst>
      <p:ext uri="{BB962C8B-B14F-4D97-AF65-F5344CB8AC3E}">
        <p14:creationId xmlns:p14="http://schemas.microsoft.com/office/powerpoint/2010/main" val="16406106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p:cTn id="13"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6">
                                            <p:txEl>
                                              <p:pRg st="2" end="2"/>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p:cTn id="19"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20"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21" dur="1000" fill="hold"/>
                                        <p:tgtEl>
                                          <p:spTgt spid="6">
                                            <p:txEl>
                                              <p:pRg st="4" end="4"/>
                                            </p:txEl>
                                          </p:spTgt>
                                        </p:tgtEl>
                                        <p:attrNameLst>
                                          <p:attrName>style.rotation</p:attrName>
                                        </p:attrNameLst>
                                      </p:cBhvr>
                                      <p:tavLst>
                                        <p:tav tm="0">
                                          <p:val>
                                            <p:fltVal val="90"/>
                                          </p:val>
                                        </p:tav>
                                        <p:tav tm="100000">
                                          <p:val>
                                            <p:fltVal val="0"/>
                                          </p:val>
                                        </p:tav>
                                      </p:tavLst>
                                    </p:anim>
                                    <p:animEffect transition="in" filter="fade">
                                      <p:cBhvr>
                                        <p:cTn id="22" dur="1000"/>
                                        <p:tgtEl>
                                          <p:spTgt spid="6">
                                            <p:txEl>
                                              <p:pRg st="4" end="4"/>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p:cTn id="25" dur="1000" fill="hold"/>
                                        <p:tgtEl>
                                          <p:spTgt spid="6">
                                            <p:txEl>
                                              <p:pRg st="5" end="5"/>
                                            </p:txEl>
                                          </p:spTgt>
                                        </p:tgtEl>
                                        <p:attrNameLst>
                                          <p:attrName>ppt_w</p:attrName>
                                        </p:attrNameLst>
                                      </p:cBhvr>
                                      <p:tavLst>
                                        <p:tav tm="0">
                                          <p:val>
                                            <p:fltVal val="0"/>
                                          </p:val>
                                        </p:tav>
                                        <p:tav tm="100000">
                                          <p:val>
                                            <p:strVal val="#ppt_w"/>
                                          </p:val>
                                        </p:tav>
                                      </p:tavLst>
                                    </p:anim>
                                    <p:anim calcmode="lin" valueType="num">
                                      <p:cBhvr>
                                        <p:cTn id="26" dur="1000" fill="hold"/>
                                        <p:tgtEl>
                                          <p:spTgt spid="6">
                                            <p:txEl>
                                              <p:pRg st="5" end="5"/>
                                            </p:txEl>
                                          </p:spTgt>
                                        </p:tgtEl>
                                        <p:attrNameLst>
                                          <p:attrName>ppt_h</p:attrName>
                                        </p:attrNameLst>
                                      </p:cBhvr>
                                      <p:tavLst>
                                        <p:tav tm="0">
                                          <p:val>
                                            <p:fltVal val="0"/>
                                          </p:val>
                                        </p:tav>
                                        <p:tav tm="100000">
                                          <p:val>
                                            <p:strVal val="#ppt_h"/>
                                          </p:val>
                                        </p:tav>
                                      </p:tavLst>
                                    </p:anim>
                                    <p:anim calcmode="lin" valueType="num">
                                      <p:cBhvr>
                                        <p:cTn id="27" dur="1000" fill="hold"/>
                                        <p:tgtEl>
                                          <p:spTgt spid="6">
                                            <p:txEl>
                                              <p:pRg st="5" end="5"/>
                                            </p:txEl>
                                          </p:spTgt>
                                        </p:tgtEl>
                                        <p:attrNameLst>
                                          <p:attrName>style.rotation</p:attrName>
                                        </p:attrNameLst>
                                      </p:cBhvr>
                                      <p:tavLst>
                                        <p:tav tm="0">
                                          <p:val>
                                            <p:fltVal val="90"/>
                                          </p:val>
                                        </p:tav>
                                        <p:tav tm="100000">
                                          <p:val>
                                            <p:fltVal val="0"/>
                                          </p:val>
                                        </p:tav>
                                      </p:tavLst>
                                    </p:anim>
                                    <p:animEffect transition="in" filter="fade">
                                      <p:cBhvr>
                                        <p:cTn id="28" dur="1000"/>
                                        <p:tgtEl>
                                          <p:spTgt spid="6">
                                            <p:txEl>
                                              <p:pRg st="5" end="5"/>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p:cTn id="31" dur="1000" fill="hold"/>
                                        <p:tgtEl>
                                          <p:spTgt spid="6">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6">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6">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6">
                                            <p:txEl>
                                              <p:pRg st="6" end="6"/>
                                            </p:txEl>
                                          </p:spTgt>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p:cTn id="37" dur="1000" fill="hold"/>
                                        <p:tgtEl>
                                          <p:spTgt spid="6">
                                            <p:txEl>
                                              <p:pRg st="7" end="7"/>
                                            </p:txEl>
                                          </p:spTgt>
                                        </p:tgtEl>
                                        <p:attrNameLst>
                                          <p:attrName>ppt_w</p:attrName>
                                        </p:attrNameLst>
                                      </p:cBhvr>
                                      <p:tavLst>
                                        <p:tav tm="0">
                                          <p:val>
                                            <p:fltVal val="0"/>
                                          </p:val>
                                        </p:tav>
                                        <p:tav tm="100000">
                                          <p:val>
                                            <p:strVal val="#ppt_w"/>
                                          </p:val>
                                        </p:tav>
                                      </p:tavLst>
                                    </p:anim>
                                    <p:anim calcmode="lin" valueType="num">
                                      <p:cBhvr>
                                        <p:cTn id="38" dur="1000" fill="hold"/>
                                        <p:tgtEl>
                                          <p:spTgt spid="6">
                                            <p:txEl>
                                              <p:pRg st="7" end="7"/>
                                            </p:txEl>
                                          </p:spTgt>
                                        </p:tgtEl>
                                        <p:attrNameLst>
                                          <p:attrName>ppt_h</p:attrName>
                                        </p:attrNameLst>
                                      </p:cBhvr>
                                      <p:tavLst>
                                        <p:tav tm="0">
                                          <p:val>
                                            <p:fltVal val="0"/>
                                          </p:val>
                                        </p:tav>
                                        <p:tav tm="100000">
                                          <p:val>
                                            <p:strVal val="#ppt_h"/>
                                          </p:val>
                                        </p:tav>
                                      </p:tavLst>
                                    </p:anim>
                                    <p:anim calcmode="lin" valueType="num">
                                      <p:cBhvr>
                                        <p:cTn id="39" dur="1000" fill="hold"/>
                                        <p:tgtEl>
                                          <p:spTgt spid="6">
                                            <p:txEl>
                                              <p:pRg st="7" end="7"/>
                                            </p:txEl>
                                          </p:spTgt>
                                        </p:tgtEl>
                                        <p:attrNameLst>
                                          <p:attrName>style.rotation</p:attrName>
                                        </p:attrNameLst>
                                      </p:cBhvr>
                                      <p:tavLst>
                                        <p:tav tm="0">
                                          <p:val>
                                            <p:fltVal val="90"/>
                                          </p:val>
                                        </p:tav>
                                        <p:tav tm="100000">
                                          <p:val>
                                            <p:fltVal val="0"/>
                                          </p:val>
                                        </p:tav>
                                      </p:tavLst>
                                    </p:anim>
                                    <p:animEffect transition="in" filter="fade">
                                      <p:cBhvr>
                                        <p:cTn id="40" dur="1000"/>
                                        <p:tgtEl>
                                          <p:spTgt spid="6">
                                            <p:txEl>
                                              <p:pRg st="7" end="7"/>
                                            </p:txEl>
                                          </p:spTgt>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 calcmode="lin" valueType="num">
                                      <p:cBhvr>
                                        <p:cTn id="43" dur="1000" fill="hold"/>
                                        <p:tgtEl>
                                          <p:spTgt spid="6">
                                            <p:txEl>
                                              <p:pRg st="8" end="8"/>
                                            </p:txEl>
                                          </p:spTgt>
                                        </p:tgtEl>
                                        <p:attrNameLst>
                                          <p:attrName>ppt_w</p:attrName>
                                        </p:attrNameLst>
                                      </p:cBhvr>
                                      <p:tavLst>
                                        <p:tav tm="0">
                                          <p:val>
                                            <p:fltVal val="0"/>
                                          </p:val>
                                        </p:tav>
                                        <p:tav tm="100000">
                                          <p:val>
                                            <p:strVal val="#ppt_w"/>
                                          </p:val>
                                        </p:tav>
                                      </p:tavLst>
                                    </p:anim>
                                    <p:anim calcmode="lin" valueType="num">
                                      <p:cBhvr>
                                        <p:cTn id="44" dur="1000" fill="hold"/>
                                        <p:tgtEl>
                                          <p:spTgt spid="6">
                                            <p:txEl>
                                              <p:pRg st="8" end="8"/>
                                            </p:txEl>
                                          </p:spTgt>
                                        </p:tgtEl>
                                        <p:attrNameLst>
                                          <p:attrName>ppt_h</p:attrName>
                                        </p:attrNameLst>
                                      </p:cBhvr>
                                      <p:tavLst>
                                        <p:tav tm="0">
                                          <p:val>
                                            <p:fltVal val="0"/>
                                          </p:val>
                                        </p:tav>
                                        <p:tav tm="100000">
                                          <p:val>
                                            <p:strVal val="#ppt_h"/>
                                          </p:val>
                                        </p:tav>
                                      </p:tavLst>
                                    </p:anim>
                                    <p:anim calcmode="lin" valueType="num">
                                      <p:cBhvr>
                                        <p:cTn id="45" dur="1000" fill="hold"/>
                                        <p:tgtEl>
                                          <p:spTgt spid="6">
                                            <p:txEl>
                                              <p:pRg st="8" end="8"/>
                                            </p:txEl>
                                          </p:spTgt>
                                        </p:tgtEl>
                                        <p:attrNameLst>
                                          <p:attrName>style.rotation</p:attrName>
                                        </p:attrNameLst>
                                      </p:cBhvr>
                                      <p:tavLst>
                                        <p:tav tm="0">
                                          <p:val>
                                            <p:fltVal val="90"/>
                                          </p:val>
                                        </p:tav>
                                        <p:tav tm="100000">
                                          <p:val>
                                            <p:fltVal val="0"/>
                                          </p:val>
                                        </p:tav>
                                      </p:tavLst>
                                    </p:anim>
                                    <p:animEffect transition="in" filter="fade">
                                      <p:cBhvr>
                                        <p:cTn id="46" dur="10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Placeholder 26">
            <a:extLst>
              <a:ext uri="{FF2B5EF4-FFF2-40B4-BE49-F238E27FC236}">
                <a16:creationId xmlns:a16="http://schemas.microsoft.com/office/drawing/2014/main" id="{0BB07481-E3AE-CC55-306A-BDECE92E234A}"/>
              </a:ext>
            </a:extLst>
          </p:cNvPr>
          <p:cNvPicPr>
            <a:picLocks noGrp="1" noChangeAspect="1"/>
          </p:cNvPicPr>
          <p:nvPr>
            <p:ph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512" r="16816" b="-1"/>
          <a:stretch>
            <a:fillRect/>
          </a:stretch>
        </p:blipFill>
        <p:spPr>
          <a:xfrm>
            <a:off x="2522358" y="10"/>
            <a:ext cx="9669642" cy="6857990"/>
          </a:xfrm>
          <a:prstGeom prst="rect">
            <a:avLst/>
          </a:prstGeom>
          <a:noFill/>
        </p:spPr>
      </p:pic>
      <p:sp>
        <p:nvSpPr>
          <p:cNvPr id="55" name="Rectangle 5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D888FD18-8D56-7519-9AC7-9E4F05729F55}"/>
              </a:ext>
            </a:extLst>
          </p:cNvPr>
          <p:cNvSpPr>
            <a:spLocks noGrp="1"/>
          </p:cNvSpPr>
          <p:nvPr>
            <p:ph type="title"/>
          </p:nvPr>
        </p:nvSpPr>
        <p:spPr>
          <a:xfrm>
            <a:off x="174172" y="743447"/>
            <a:ext cx="4751442" cy="5330782"/>
          </a:xfrm>
          <a:noFill/>
        </p:spPr>
        <p:txBody>
          <a:bodyPr vert="horz" lIns="91440" tIns="45720" rIns="91440" bIns="45720" rtlCol="0" anchor="b">
            <a:normAutofit fontScale="90000"/>
          </a:bodyPr>
          <a:lstStyle/>
          <a:p>
            <a:r>
              <a:rPr lang="en-US" sz="3200" u="sng" dirty="0"/>
              <a:t>OUR RECOMMENDATION</a:t>
            </a:r>
            <a:br>
              <a:rPr lang="en-US" sz="3200" dirty="0"/>
            </a:br>
            <a:br>
              <a:rPr lang="en-US" sz="1300" dirty="0"/>
            </a:br>
            <a:br>
              <a:rPr lang="en-US" sz="1300" dirty="0"/>
            </a:br>
            <a:br>
              <a:rPr lang="en-US" sz="1300" dirty="0"/>
            </a:br>
            <a:br>
              <a:rPr lang="en-US" sz="1300" dirty="0"/>
            </a:br>
            <a:br>
              <a:rPr lang="en-US" sz="1300" dirty="0"/>
            </a:br>
            <a:r>
              <a:rPr lang="en-US" sz="2400" dirty="0"/>
              <a:t>Chosen Task: Staff communication and daily updates</a:t>
            </a:r>
            <a:br>
              <a:rPr lang="en-US" sz="2400" dirty="0"/>
            </a:br>
            <a:br>
              <a:rPr lang="en-US" sz="2400" dirty="0"/>
            </a:br>
            <a:br>
              <a:rPr lang="en-US" sz="2400" dirty="0"/>
            </a:br>
            <a:r>
              <a:rPr lang="en-US" sz="2400" dirty="0"/>
              <a:t>Recommended Tool- Microsoft Teams </a:t>
            </a:r>
            <a:br>
              <a:rPr lang="en-US" sz="2400" dirty="0"/>
            </a:br>
            <a:br>
              <a:rPr lang="en-US" sz="2400" dirty="0"/>
            </a:br>
            <a:br>
              <a:rPr lang="en-US" sz="2400" dirty="0"/>
            </a:br>
            <a:r>
              <a:rPr lang="en-US" sz="2400" dirty="0"/>
              <a:t>Goal- To improve communication, teamwork and efficiency</a:t>
            </a:r>
            <a:br>
              <a:rPr lang="en-US" sz="2400" dirty="0"/>
            </a:br>
            <a:r>
              <a:rPr lang="en-US" sz="2400" dirty="0"/>
              <a:t> at Ashford</a:t>
            </a:r>
            <a:br>
              <a:rPr lang="en-US" sz="1300" dirty="0"/>
            </a:br>
            <a:br>
              <a:rPr lang="en-US" sz="1300" dirty="0"/>
            </a:br>
            <a:endParaRPr lang="en-US" sz="1300" dirty="0"/>
          </a:p>
        </p:txBody>
      </p:sp>
      <p:sp>
        <p:nvSpPr>
          <p:cNvPr id="48" name="Slide Number Placeholder 6">
            <a:extLst>
              <a:ext uri="{FF2B5EF4-FFF2-40B4-BE49-F238E27FC236}">
                <a16:creationId xmlns:a16="http://schemas.microsoft.com/office/drawing/2014/main" id="{BD000D85-27F5-3E50-B11D-53E16868C2D7}"/>
              </a:ext>
            </a:extLst>
          </p:cNvPr>
          <p:cNvSpPr>
            <a:spLocks noGrp="1"/>
          </p:cNvSpPr>
          <p:nvPr>
            <p:ph type="sldNum" sz="quarter" idx="16"/>
          </p:nvPr>
        </p:nvSpPr>
        <p:spPr>
          <a:xfrm>
            <a:off x="8610600"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rgbClr val="FFFFFF"/>
                </a:solidFill>
                <a:latin typeface="Calibri" panose="020F0502020204030204"/>
              </a:rPr>
              <a:pPr>
                <a:spcAft>
                  <a:spcPts val="600"/>
                </a:spcAft>
                <a:defRPr/>
              </a:pPr>
              <a:t>3</a:t>
            </a:fld>
            <a:endParaRPr lang="en-US">
              <a:solidFill>
                <a:srgbClr val="FFFFFF"/>
              </a:solidFill>
              <a:latin typeface="Calibri" panose="020F0502020204030204"/>
            </a:endParaRPr>
          </a:p>
        </p:txBody>
      </p:sp>
      <p:sp>
        <p:nvSpPr>
          <p:cNvPr id="37" name="Date Placeholder 2" hidden="1">
            <a:extLst>
              <a:ext uri="{FF2B5EF4-FFF2-40B4-BE49-F238E27FC236}">
                <a16:creationId xmlns:a16="http://schemas.microsoft.com/office/drawing/2014/main" id="{6E66B3B9-C519-9FCA-EE9F-4B937928CE19}"/>
              </a:ext>
            </a:extLst>
          </p:cNvPr>
          <p:cNvSpPr>
            <a:spLocks noGrp="1"/>
          </p:cNvSpPr>
          <p:nvPr>
            <p:ph type="dt" sz="half" idx="14"/>
          </p:nvPr>
        </p:nvSpPr>
        <p:spPr>
          <a:xfrm>
            <a:off x="139035" y="110364"/>
            <a:ext cx="3494314" cy="365125"/>
          </a:xfrm>
        </p:spPr>
        <p:txBody>
          <a:bodyPr/>
          <a:lstStyle/>
          <a:p>
            <a:pPr>
              <a:spcAft>
                <a:spcPts val="600"/>
              </a:spcAft>
            </a:pPr>
            <a:fld id="{799F4F94-C660-894A-AD11-4D48451EE4A9}" type="datetime1">
              <a:rPr lang="en-US" smtClean="0"/>
              <a:pPr>
                <a:spcAft>
                  <a:spcPts val="600"/>
                </a:spcAft>
              </a:pPr>
              <a:t>10/1/2026</a:t>
            </a:fld>
            <a:endParaRPr lang="en-US" dirty="0"/>
          </a:p>
        </p:txBody>
      </p:sp>
      <p:sp>
        <p:nvSpPr>
          <p:cNvPr id="4" name="Slide Number Placeholder 3" hidden="1">
            <a:extLst>
              <a:ext uri="{FF2B5EF4-FFF2-40B4-BE49-F238E27FC236}">
                <a16:creationId xmlns:a16="http://schemas.microsoft.com/office/drawing/2014/main" id="{C0CB2449-B8F6-300E-A693-94E263F7A887}"/>
              </a:ext>
            </a:extLst>
          </p:cNvPr>
          <p:cNvSpPr>
            <a:spLocks noGrp="1"/>
          </p:cNvSpPr>
          <p:nvPr>
            <p:ph type="sldNum" sz="quarter" idx="4294967295"/>
          </p:nvPr>
        </p:nvSpPr>
        <p:spPr>
          <a:xfrm>
            <a:off x="11761788" y="111125"/>
            <a:ext cx="430212"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
        <p:nvSpPr>
          <p:cNvPr id="2" name="TextBox 1">
            <a:extLst>
              <a:ext uri="{FF2B5EF4-FFF2-40B4-BE49-F238E27FC236}">
                <a16:creationId xmlns:a16="http://schemas.microsoft.com/office/drawing/2014/main" id="{333F527C-91AE-B97B-AB6D-0F24CFA3B90F}"/>
              </a:ext>
            </a:extLst>
          </p:cNvPr>
          <p:cNvSpPr txBox="1"/>
          <p:nvPr/>
        </p:nvSpPr>
        <p:spPr>
          <a:xfrm>
            <a:off x="1894114" y="6356351"/>
            <a:ext cx="1817915" cy="276999"/>
          </a:xfrm>
          <a:prstGeom prst="rect">
            <a:avLst/>
          </a:prstGeom>
          <a:noFill/>
        </p:spPr>
        <p:txBody>
          <a:bodyPr wrap="square" rtlCol="0">
            <a:spAutoFit/>
          </a:bodyPr>
          <a:lstStyle/>
          <a:p>
            <a:r>
              <a:rPr lang="en-GB" sz="1200" dirty="0"/>
              <a:t>Stock images</a:t>
            </a:r>
          </a:p>
        </p:txBody>
      </p:sp>
    </p:spTree>
    <p:extLst>
      <p:ext uri="{BB962C8B-B14F-4D97-AF65-F5344CB8AC3E}">
        <p14:creationId xmlns:p14="http://schemas.microsoft.com/office/powerpoint/2010/main" val="30755604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87649A-0C9C-A44A-55A5-C6D6656869D4}"/>
              </a:ext>
            </a:extLst>
          </p:cNvPr>
          <p:cNvSpPr>
            <a:spLocks noGrp="1"/>
          </p:cNvSpPr>
          <p:nvPr>
            <p:ph type="ctrTitle"/>
          </p:nvPr>
        </p:nvSpPr>
        <p:spPr>
          <a:xfrm>
            <a:off x="7010400" y="-177799"/>
            <a:ext cx="5333999" cy="2082800"/>
          </a:xfrm>
        </p:spPr>
        <p:txBody>
          <a:bodyPr anchor="b">
            <a:normAutofit/>
          </a:bodyPr>
          <a:lstStyle/>
          <a:p>
            <a:r>
              <a:rPr lang="en-US" u="sng" dirty="0"/>
              <a:t>The Problem &amp; Our Solution </a:t>
            </a:r>
          </a:p>
        </p:txBody>
      </p:sp>
      <p:sp>
        <p:nvSpPr>
          <p:cNvPr id="22" name="Subtitle 2">
            <a:extLst>
              <a:ext uri="{FF2B5EF4-FFF2-40B4-BE49-F238E27FC236}">
                <a16:creationId xmlns:a16="http://schemas.microsoft.com/office/drawing/2014/main" id="{E835A658-9888-5E67-25E8-6D022BFCF961}"/>
              </a:ext>
            </a:extLst>
          </p:cNvPr>
          <p:cNvSpPr>
            <a:spLocks noGrp="1"/>
          </p:cNvSpPr>
          <p:nvPr>
            <p:ph type="subTitle" idx="1"/>
          </p:nvPr>
        </p:nvSpPr>
        <p:spPr>
          <a:xfrm>
            <a:off x="7010400" y="2040618"/>
            <a:ext cx="4038265" cy="4137075"/>
          </a:xfrm>
        </p:spPr>
        <p:txBody>
          <a:bodyPr>
            <a:normAutofit/>
          </a:bodyPr>
          <a:lstStyle/>
          <a:p>
            <a:r>
              <a:rPr lang="en-US" b="1" dirty="0"/>
              <a:t>THE TASK:</a:t>
            </a:r>
          </a:p>
          <a:p>
            <a:pPr marL="342900" indent="-342900">
              <a:buFont typeface="Arial" panose="020B0604020202020204" pitchFamily="34" charset="0"/>
              <a:buChar char="•"/>
            </a:pPr>
            <a:r>
              <a:rPr lang="en-US" dirty="0"/>
              <a:t>Shift handovers</a:t>
            </a:r>
          </a:p>
          <a:p>
            <a:pPr marL="342900" indent="-342900">
              <a:buFont typeface="Arial" panose="020B0604020202020204" pitchFamily="34" charset="0"/>
              <a:buChar char="•"/>
            </a:pPr>
            <a:r>
              <a:rPr lang="en-US" dirty="0"/>
              <a:t>Care plan notes</a:t>
            </a:r>
          </a:p>
          <a:p>
            <a:pPr marL="342900" indent="-342900">
              <a:buFont typeface="Arial" panose="020B0604020202020204" pitchFamily="34" charset="0"/>
              <a:buChar char="•"/>
            </a:pPr>
            <a:r>
              <a:rPr lang="en-US" dirty="0"/>
              <a:t>Medication reminders</a:t>
            </a:r>
          </a:p>
          <a:p>
            <a:pPr marL="342900" indent="-342900">
              <a:buFont typeface="Arial" panose="020B0604020202020204" pitchFamily="34" charset="0"/>
              <a:buChar char="•"/>
            </a:pPr>
            <a:r>
              <a:rPr lang="en-US" dirty="0"/>
              <a:t>Urgent updates</a:t>
            </a:r>
          </a:p>
          <a:p>
            <a:pPr marL="342900" indent="-342900">
              <a:buAutoNum type="arabicPeriod"/>
            </a:pPr>
            <a:endParaRPr lang="en-US" dirty="0"/>
          </a:p>
          <a:p>
            <a:r>
              <a:rPr lang="en-US" b="1" dirty="0"/>
              <a:t>THE TOOL:</a:t>
            </a:r>
          </a:p>
          <a:p>
            <a:pPr marL="342900" indent="-342900">
              <a:buFont typeface="Arial" panose="020B0604020202020204" pitchFamily="34" charset="0"/>
              <a:buChar char="•"/>
            </a:pPr>
            <a:r>
              <a:rPr lang="en-US" dirty="0"/>
              <a:t>Chat for instant messaging</a:t>
            </a:r>
          </a:p>
          <a:p>
            <a:pPr marL="342900" indent="-342900">
              <a:buFont typeface="Arial" panose="020B0604020202020204" pitchFamily="34" charset="0"/>
              <a:buChar char="•"/>
            </a:pPr>
            <a:r>
              <a:rPr lang="en-US" dirty="0"/>
              <a:t>@Mention for urgent alerts</a:t>
            </a:r>
          </a:p>
          <a:p>
            <a:pPr marL="342900" indent="-342900">
              <a:buFont typeface="Arial" panose="020B0604020202020204" pitchFamily="34" charset="0"/>
              <a:buChar char="•"/>
            </a:pPr>
            <a:r>
              <a:rPr lang="en-US" dirty="0"/>
              <a:t>Channels to keep Teams organised</a:t>
            </a:r>
          </a:p>
          <a:p>
            <a:pPr marL="342900" indent="-342900">
              <a:buAutoNum type="arabicPeriod"/>
            </a:pPr>
            <a:endParaRPr lang="en-US" dirty="0"/>
          </a:p>
        </p:txBody>
      </p:sp>
      <p:sp>
        <p:nvSpPr>
          <p:cNvPr id="6" name="Slide Number Placeholder 5">
            <a:extLst>
              <a:ext uri="{FF2B5EF4-FFF2-40B4-BE49-F238E27FC236}">
                <a16:creationId xmlns:a16="http://schemas.microsoft.com/office/drawing/2014/main" id="{172AF806-23B3-78F5-EBFC-26C29DF059D7}"/>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11" name="Title 10">
            <a:extLst>
              <a:ext uri="{FF2B5EF4-FFF2-40B4-BE49-F238E27FC236}">
                <a16:creationId xmlns:a16="http://schemas.microsoft.com/office/drawing/2014/main" id="{EF6C45D1-AA06-893C-3F9A-0618FD149B0A}"/>
              </a:ext>
            </a:extLst>
          </p:cNvPr>
          <p:cNvSpPr>
            <a:spLocks noGrp="1"/>
          </p:cNvSpPr>
          <p:nvPr>
            <p:ph type="title" idx="4294967295"/>
          </p:nvPr>
        </p:nvSpPr>
        <p:spPr>
          <a:xfrm>
            <a:off x="0" y="-1133475"/>
            <a:ext cx="10652125" cy="1133475"/>
          </a:xfrm>
        </p:spPr>
        <p:txBody>
          <a:bodyPr>
            <a:normAutofit/>
          </a:bodyPr>
          <a:lstStyle/>
          <a:p>
            <a:r>
              <a:rPr lang="en-US" sz="1400"/>
              <a:t>Quote</a:t>
            </a:r>
          </a:p>
        </p:txBody>
      </p:sp>
      <p:pic>
        <p:nvPicPr>
          <p:cNvPr id="23" name="Picture 22" descr="Wood human figure">
            <a:extLst>
              <a:ext uri="{FF2B5EF4-FFF2-40B4-BE49-F238E27FC236}">
                <a16:creationId xmlns:a16="http://schemas.microsoft.com/office/drawing/2014/main" id="{F1DF08FF-2227-E555-6517-3C15A6B46B3C}"/>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
        <p:nvSpPr>
          <p:cNvPr id="2" name="TextBox 1">
            <a:extLst>
              <a:ext uri="{FF2B5EF4-FFF2-40B4-BE49-F238E27FC236}">
                <a16:creationId xmlns:a16="http://schemas.microsoft.com/office/drawing/2014/main" id="{0F663964-9FE0-7D95-20E1-910D1ED3E99A}"/>
              </a:ext>
            </a:extLst>
          </p:cNvPr>
          <p:cNvSpPr txBox="1"/>
          <p:nvPr/>
        </p:nvSpPr>
        <p:spPr>
          <a:xfrm>
            <a:off x="6686977" y="5826876"/>
            <a:ext cx="2553194" cy="307777"/>
          </a:xfrm>
          <a:prstGeom prst="rect">
            <a:avLst/>
          </a:prstGeom>
          <a:noFill/>
        </p:spPr>
        <p:txBody>
          <a:bodyPr wrap="square" rtlCol="0">
            <a:spAutoFit/>
          </a:bodyPr>
          <a:lstStyle/>
          <a:p>
            <a:r>
              <a:rPr lang="en-GB" sz="1400" dirty="0"/>
              <a:t>(Green &amp; Joyce, 2022)</a:t>
            </a:r>
          </a:p>
        </p:txBody>
      </p:sp>
      <p:sp>
        <p:nvSpPr>
          <p:cNvPr id="4" name="TextBox 3">
            <a:extLst>
              <a:ext uri="{FF2B5EF4-FFF2-40B4-BE49-F238E27FC236}">
                <a16:creationId xmlns:a16="http://schemas.microsoft.com/office/drawing/2014/main" id="{7B9A9A3B-1810-744C-0E3F-DCA307BD7492}"/>
              </a:ext>
            </a:extLst>
          </p:cNvPr>
          <p:cNvSpPr txBox="1"/>
          <p:nvPr/>
        </p:nvSpPr>
        <p:spPr>
          <a:xfrm>
            <a:off x="6686977" y="6491967"/>
            <a:ext cx="2013857" cy="369332"/>
          </a:xfrm>
          <a:prstGeom prst="rect">
            <a:avLst/>
          </a:prstGeom>
          <a:noFill/>
        </p:spPr>
        <p:txBody>
          <a:bodyPr wrap="square" rtlCol="0">
            <a:spAutoFit/>
          </a:bodyPr>
          <a:lstStyle/>
          <a:p>
            <a:r>
              <a:rPr lang="en-GB" sz="1200" dirty="0"/>
              <a:t>Stock</a:t>
            </a:r>
            <a:r>
              <a:rPr lang="en-GB" dirty="0"/>
              <a:t> </a:t>
            </a:r>
            <a:r>
              <a:rPr lang="en-GB" sz="1200" dirty="0"/>
              <a:t>images</a:t>
            </a:r>
          </a:p>
        </p:txBody>
      </p:sp>
    </p:spTree>
    <p:extLst>
      <p:ext uri="{BB962C8B-B14F-4D97-AF65-F5344CB8AC3E}">
        <p14:creationId xmlns:p14="http://schemas.microsoft.com/office/powerpoint/2010/main" val="38177733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fade">
                                      <p:cBhvr>
                                        <p:cTn id="7" dur="1000"/>
                                        <p:tgtEl>
                                          <p:spTgt spid="22">
                                            <p:txEl>
                                              <p:pRg st="0" end="0"/>
                                            </p:txEl>
                                          </p:spTgt>
                                        </p:tgtEl>
                                      </p:cBhvr>
                                    </p:animEffect>
                                    <p:anim calcmode="lin" valueType="num">
                                      <p:cBhvr>
                                        <p:cTn id="8" dur="1000" fill="hold"/>
                                        <p:tgtEl>
                                          <p:spTgt spid="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
                                            <p:txEl>
                                              <p:pRg st="0" end="0"/>
                                            </p:txEl>
                                          </p:spTgt>
                                        </p:tgtEl>
                                        <p:attrNameLst>
                                          <p:attrName>ppt_y</p:attrName>
                                        </p:attrNameLst>
                                      </p:cBhvr>
                                      <p:tavLst>
                                        <p:tav tm="0">
                                          <p:val>
                                            <p:strVal val="#ppt_y+.1"/>
                                          </p:val>
                                        </p:tav>
                                        <p:tav tm="100000">
                                          <p:val>
                                            <p:strVal val="#ppt_y"/>
                                          </p:val>
                                        </p:tav>
                                      </p:tavLst>
                                    </p:anim>
                                  </p:childTnLst>
                                </p:cTn>
                              </p:par>
                              <p:par>
                                <p:cTn id="10" presetID="26" presetClass="entr" presetSubtype="0" fill="hold" nodeType="with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wipe(down)">
                                      <p:cBhvr>
                                        <p:cTn id="12" dur="580">
                                          <p:stCondLst>
                                            <p:cond delay="0"/>
                                          </p:stCondLst>
                                        </p:cTn>
                                        <p:tgtEl>
                                          <p:spTgt spid="22">
                                            <p:txEl>
                                              <p:pRg st="1" end="1"/>
                                            </p:txEl>
                                          </p:spTgt>
                                        </p:tgtEl>
                                      </p:cBhvr>
                                    </p:animEffect>
                                    <p:anim calcmode="lin" valueType="num">
                                      <p:cBhvr>
                                        <p:cTn id="13" dur="1822" tmFilter="0,0; 0.14,0.36; 0.43,0.73; 0.71,0.91; 1.0,1.0">
                                          <p:stCondLst>
                                            <p:cond delay="0"/>
                                          </p:stCondLst>
                                        </p:cTn>
                                        <p:tgtEl>
                                          <p:spTgt spid="22">
                                            <p:txEl>
                                              <p:pRg st="1" end="1"/>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2">
                                            <p:txEl>
                                              <p:pRg st="1" end="1"/>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2">
                                            <p:txEl>
                                              <p:pRg st="1" end="1"/>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2">
                                            <p:txEl>
                                              <p:pRg st="1" end="1"/>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2">
                                            <p:txEl>
                                              <p:pRg st="1" end="1"/>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2">
                                            <p:txEl>
                                              <p:pRg st="1" end="1"/>
                                            </p:txEl>
                                          </p:spTgt>
                                        </p:tgtEl>
                                      </p:cBhvr>
                                      <p:to x="100000" y="60000"/>
                                    </p:animScale>
                                    <p:animScale>
                                      <p:cBhvr>
                                        <p:cTn id="19" dur="166" decel="50000">
                                          <p:stCondLst>
                                            <p:cond delay="676"/>
                                          </p:stCondLst>
                                        </p:cTn>
                                        <p:tgtEl>
                                          <p:spTgt spid="22">
                                            <p:txEl>
                                              <p:pRg st="1" end="1"/>
                                            </p:txEl>
                                          </p:spTgt>
                                        </p:tgtEl>
                                      </p:cBhvr>
                                      <p:to x="100000" y="100000"/>
                                    </p:animScale>
                                    <p:animScale>
                                      <p:cBhvr>
                                        <p:cTn id="20" dur="26">
                                          <p:stCondLst>
                                            <p:cond delay="1312"/>
                                          </p:stCondLst>
                                        </p:cTn>
                                        <p:tgtEl>
                                          <p:spTgt spid="22">
                                            <p:txEl>
                                              <p:pRg st="1" end="1"/>
                                            </p:txEl>
                                          </p:spTgt>
                                        </p:tgtEl>
                                      </p:cBhvr>
                                      <p:to x="100000" y="80000"/>
                                    </p:animScale>
                                    <p:animScale>
                                      <p:cBhvr>
                                        <p:cTn id="21" dur="166" decel="50000">
                                          <p:stCondLst>
                                            <p:cond delay="1338"/>
                                          </p:stCondLst>
                                        </p:cTn>
                                        <p:tgtEl>
                                          <p:spTgt spid="22">
                                            <p:txEl>
                                              <p:pRg st="1" end="1"/>
                                            </p:txEl>
                                          </p:spTgt>
                                        </p:tgtEl>
                                      </p:cBhvr>
                                      <p:to x="100000" y="100000"/>
                                    </p:animScale>
                                    <p:animScale>
                                      <p:cBhvr>
                                        <p:cTn id="22" dur="26">
                                          <p:stCondLst>
                                            <p:cond delay="1642"/>
                                          </p:stCondLst>
                                        </p:cTn>
                                        <p:tgtEl>
                                          <p:spTgt spid="22">
                                            <p:txEl>
                                              <p:pRg st="1" end="1"/>
                                            </p:txEl>
                                          </p:spTgt>
                                        </p:tgtEl>
                                      </p:cBhvr>
                                      <p:to x="100000" y="90000"/>
                                    </p:animScale>
                                    <p:animScale>
                                      <p:cBhvr>
                                        <p:cTn id="23" dur="166" decel="50000">
                                          <p:stCondLst>
                                            <p:cond delay="1668"/>
                                          </p:stCondLst>
                                        </p:cTn>
                                        <p:tgtEl>
                                          <p:spTgt spid="22">
                                            <p:txEl>
                                              <p:pRg st="1" end="1"/>
                                            </p:txEl>
                                          </p:spTgt>
                                        </p:tgtEl>
                                      </p:cBhvr>
                                      <p:to x="100000" y="100000"/>
                                    </p:animScale>
                                    <p:animScale>
                                      <p:cBhvr>
                                        <p:cTn id="24" dur="26">
                                          <p:stCondLst>
                                            <p:cond delay="1808"/>
                                          </p:stCondLst>
                                        </p:cTn>
                                        <p:tgtEl>
                                          <p:spTgt spid="22">
                                            <p:txEl>
                                              <p:pRg st="1" end="1"/>
                                            </p:txEl>
                                          </p:spTgt>
                                        </p:tgtEl>
                                      </p:cBhvr>
                                      <p:to x="100000" y="95000"/>
                                    </p:animScale>
                                    <p:animScale>
                                      <p:cBhvr>
                                        <p:cTn id="25" dur="166" decel="50000">
                                          <p:stCondLst>
                                            <p:cond delay="1834"/>
                                          </p:stCondLst>
                                        </p:cTn>
                                        <p:tgtEl>
                                          <p:spTgt spid="22">
                                            <p:txEl>
                                              <p:pRg st="1" end="1"/>
                                            </p:txEl>
                                          </p:spTgt>
                                        </p:tgtEl>
                                      </p:cBhvr>
                                      <p:to x="100000" y="100000"/>
                                    </p:animScale>
                                  </p:childTnLst>
                                </p:cTn>
                              </p:par>
                              <p:par>
                                <p:cTn id="26" presetID="26" presetClass="entr" presetSubtype="0" fill="hold" nodeType="withEffect">
                                  <p:stCondLst>
                                    <p:cond delay="0"/>
                                  </p:stCondLst>
                                  <p:childTnLst>
                                    <p:set>
                                      <p:cBhvr>
                                        <p:cTn id="27" dur="1" fill="hold">
                                          <p:stCondLst>
                                            <p:cond delay="0"/>
                                          </p:stCondLst>
                                        </p:cTn>
                                        <p:tgtEl>
                                          <p:spTgt spid="22">
                                            <p:txEl>
                                              <p:pRg st="2" end="2"/>
                                            </p:txEl>
                                          </p:spTgt>
                                        </p:tgtEl>
                                        <p:attrNameLst>
                                          <p:attrName>style.visibility</p:attrName>
                                        </p:attrNameLst>
                                      </p:cBhvr>
                                      <p:to>
                                        <p:strVal val="visible"/>
                                      </p:to>
                                    </p:set>
                                    <p:animEffect transition="in" filter="wipe(down)">
                                      <p:cBhvr>
                                        <p:cTn id="28" dur="580">
                                          <p:stCondLst>
                                            <p:cond delay="0"/>
                                          </p:stCondLst>
                                        </p:cTn>
                                        <p:tgtEl>
                                          <p:spTgt spid="22">
                                            <p:txEl>
                                              <p:pRg st="2" end="2"/>
                                            </p:txEl>
                                          </p:spTgt>
                                        </p:tgtEl>
                                      </p:cBhvr>
                                    </p:animEffect>
                                    <p:anim calcmode="lin" valueType="num">
                                      <p:cBhvr>
                                        <p:cTn id="29" dur="1822" tmFilter="0,0; 0.14,0.36; 0.43,0.73; 0.71,0.91; 1.0,1.0">
                                          <p:stCondLst>
                                            <p:cond delay="0"/>
                                          </p:stCondLst>
                                        </p:cTn>
                                        <p:tgtEl>
                                          <p:spTgt spid="22">
                                            <p:txEl>
                                              <p:pRg st="2" end="2"/>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22">
                                            <p:txEl>
                                              <p:pRg st="2" end="2"/>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22">
                                            <p:txEl>
                                              <p:pRg st="2" end="2"/>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22">
                                            <p:txEl>
                                              <p:pRg st="2" end="2"/>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22">
                                            <p:txEl>
                                              <p:pRg st="2" end="2"/>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22">
                                            <p:txEl>
                                              <p:pRg st="2" end="2"/>
                                            </p:txEl>
                                          </p:spTgt>
                                        </p:tgtEl>
                                      </p:cBhvr>
                                      <p:to x="100000" y="60000"/>
                                    </p:animScale>
                                    <p:animScale>
                                      <p:cBhvr>
                                        <p:cTn id="35" dur="166" decel="50000">
                                          <p:stCondLst>
                                            <p:cond delay="676"/>
                                          </p:stCondLst>
                                        </p:cTn>
                                        <p:tgtEl>
                                          <p:spTgt spid="22">
                                            <p:txEl>
                                              <p:pRg st="2" end="2"/>
                                            </p:txEl>
                                          </p:spTgt>
                                        </p:tgtEl>
                                      </p:cBhvr>
                                      <p:to x="100000" y="100000"/>
                                    </p:animScale>
                                    <p:animScale>
                                      <p:cBhvr>
                                        <p:cTn id="36" dur="26">
                                          <p:stCondLst>
                                            <p:cond delay="1312"/>
                                          </p:stCondLst>
                                        </p:cTn>
                                        <p:tgtEl>
                                          <p:spTgt spid="22">
                                            <p:txEl>
                                              <p:pRg st="2" end="2"/>
                                            </p:txEl>
                                          </p:spTgt>
                                        </p:tgtEl>
                                      </p:cBhvr>
                                      <p:to x="100000" y="80000"/>
                                    </p:animScale>
                                    <p:animScale>
                                      <p:cBhvr>
                                        <p:cTn id="37" dur="166" decel="50000">
                                          <p:stCondLst>
                                            <p:cond delay="1338"/>
                                          </p:stCondLst>
                                        </p:cTn>
                                        <p:tgtEl>
                                          <p:spTgt spid="22">
                                            <p:txEl>
                                              <p:pRg st="2" end="2"/>
                                            </p:txEl>
                                          </p:spTgt>
                                        </p:tgtEl>
                                      </p:cBhvr>
                                      <p:to x="100000" y="100000"/>
                                    </p:animScale>
                                    <p:animScale>
                                      <p:cBhvr>
                                        <p:cTn id="38" dur="26">
                                          <p:stCondLst>
                                            <p:cond delay="1642"/>
                                          </p:stCondLst>
                                        </p:cTn>
                                        <p:tgtEl>
                                          <p:spTgt spid="22">
                                            <p:txEl>
                                              <p:pRg st="2" end="2"/>
                                            </p:txEl>
                                          </p:spTgt>
                                        </p:tgtEl>
                                      </p:cBhvr>
                                      <p:to x="100000" y="90000"/>
                                    </p:animScale>
                                    <p:animScale>
                                      <p:cBhvr>
                                        <p:cTn id="39" dur="166" decel="50000">
                                          <p:stCondLst>
                                            <p:cond delay="1668"/>
                                          </p:stCondLst>
                                        </p:cTn>
                                        <p:tgtEl>
                                          <p:spTgt spid="22">
                                            <p:txEl>
                                              <p:pRg st="2" end="2"/>
                                            </p:txEl>
                                          </p:spTgt>
                                        </p:tgtEl>
                                      </p:cBhvr>
                                      <p:to x="100000" y="100000"/>
                                    </p:animScale>
                                    <p:animScale>
                                      <p:cBhvr>
                                        <p:cTn id="40" dur="26">
                                          <p:stCondLst>
                                            <p:cond delay="1808"/>
                                          </p:stCondLst>
                                        </p:cTn>
                                        <p:tgtEl>
                                          <p:spTgt spid="22">
                                            <p:txEl>
                                              <p:pRg st="2" end="2"/>
                                            </p:txEl>
                                          </p:spTgt>
                                        </p:tgtEl>
                                      </p:cBhvr>
                                      <p:to x="100000" y="95000"/>
                                    </p:animScale>
                                    <p:animScale>
                                      <p:cBhvr>
                                        <p:cTn id="41" dur="166" decel="50000">
                                          <p:stCondLst>
                                            <p:cond delay="1834"/>
                                          </p:stCondLst>
                                        </p:cTn>
                                        <p:tgtEl>
                                          <p:spTgt spid="22">
                                            <p:txEl>
                                              <p:pRg st="2" end="2"/>
                                            </p:txEl>
                                          </p:spTgt>
                                        </p:tgtEl>
                                      </p:cBhvr>
                                      <p:to x="100000" y="100000"/>
                                    </p:animScale>
                                  </p:childTnLst>
                                </p:cTn>
                              </p:par>
                              <p:par>
                                <p:cTn id="42" presetID="26" presetClass="entr" presetSubtype="0" fill="hold" nodeType="withEffect">
                                  <p:stCondLst>
                                    <p:cond delay="0"/>
                                  </p:stCondLst>
                                  <p:childTnLst>
                                    <p:set>
                                      <p:cBhvr>
                                        <p:cTn id="43" dur="1" fill="hold">
                                          <p:stCondLst>
                                            <p:cond delay="0"/>
                                          </p:stCondLst>
                                        </p:cTn>
                                        <p:tgtEl>
                                          <p:spTgt spid="22">
                                            <p:txEl>
                                              <p:pRg st="3" end="3"/>
                                            </p:txEl>
                                          </p:spTgt>
                                        </p:tgtEl>
                                        <p:attrNameLst>
                                          <p:attrName>style.visibility</p:attrName>
                                        </p:attrNameLst>
                                      </p:cBhvr>
                                      <p:to>
                                        <p:strVal val="visible"/>
                                      </p:to>
                                    </p:set>
                                    <p:animEffect transition="in" filter="wipe(down)">
                                      <p:cBhvr>
                                        <p:cTn id="44" dur="580">
                                          <p:stCondLst>
                                            <p:cond delay="0"/>
                                          </p:stCondLst>
                                        </p:cTn>
                                        <p:tgtEl>
                                          <p:spTgt spid="22">
                                            <p:txEl>
                                              <p:pRg st="3" end="3"/>
                                            </p:txEl>
                                          </p:spTgt>
                                        </p:tgtEl>
                                      </p:cBhvr>
                                    </p:animEffect>
                                    <p:anim calcmode="lin" valueType="num">
                                      <p:cBhvr>
                                        <p:cTn id="45" dur="1822" tmFilter="0,0; 0.14,0.36; 0.43,0.73; 0.71,0.91; 1.0,1.0">
                                          <p:stCondLst>
                                            <p:cond delay="0"/>
                                          </p:stCondLst>
                                        </p:cTn>
                                        <p:tgtEl>
                                          <p:spTgt spid="22">
                                            <p:txEl>
                                              <p:pRg st="3" end="3"/>
                                            </p:txEl>
                                          </p:spTgt>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22">
                                            <p:txEl>
                                              <p:pRg st="3" end="3"/>
                                            </p:txEl>
                                          </p:spTgt>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22">
                                            <p:txEl>
                                              <p:pRg st="3" end="3"/>
                                            </p:txEl>
                                          </p:spTgt>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22">
                                            <p:txEl>
                                              <p:pRg st="3" end="3"/>
                                            </p:txEl>
                                          </p:spTgt>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22">
                                            <p:txEl>
                                              <p:pRg st="3" end="3"/>
                                            </p:txEl>
                                          </p:spTgt>
                                        </p:tgtEl>
                                        <p:attrNameLst>
                                          <p:attrName>ppt_y</p:attrName>
                                        </p:attrNameLst>
                                      </p:cBhvr>
                                      <p:tavLst>
                                        <p:tav tm="0" fmla="#ppt_y-sin(pi*$)/81">
                                          <p:val>
                                            <p:fltVal val="0"/>
                                          </p:val>
                                        </p:tav>
                                        <p:tav tm="100000">
                                          <p:val>
                                            <p:fltVal val="1"/>
                                          </p:val>
                                        </p:tav>
                                      </p:tavLst>
                                    </p:anim>
                                    <p:animScale>
                                      <p:cBhvr>
                                        <p:cTn id="50" dur="26">
                                          <p:stCondLst>
                                            <p:cond delay="650"/>
                                          </p:stCondLst>
                                        </p:cTn>
                                        <p:tgtEl>
                                          <p:spTgt spid="22">
                                            <p:txEl>
                                              <p:pRg st="3" end="3"/>
                                            </p:txEl>
                                          </p:spTgt>
                                        </p:tgtEl>
                                      </p:cBhvr>
                                      <p:to x="100000" y="60000"/>
                                    </p:animScale>
                                    <p:animScale>
                                      <p:cBhvr>
                                        <p:cTn id="51" dur="166" decel="50000">
                                          <p:stCondLst>
                                            <p:cond delay="676"/>
                                          </p:stCondLst>
                                        </p:cTn>
                                        <p:tgtEl>
                                          <p:spTgt spid="22">
                                            <p:txEl>
                                              <p:pRg st="3" end="3"/>
                                            </p:txEl>
                                          </p:spTgt>
                                        </p:tgtEl>
                                      </p:cBhvr>
                                      <p:to x="100000" y="100000"/>
                                    </p:animScale>
                                    <p:animScale>
                                      <p:cBhvr>
                                        <p:cTn id="52" dur="26">
                                          <p:stCondLst>
                                            <p:cond delay="1312"/>
                                          </p:stCondLst>
                                        </p:cTn>
                                        <p:tgtEl>
                                          <p:spTgt spid="22">
                                            <p:txEl>
                                              <p:pRg st="3" end="3"/>
                                            </p:txEl>
                                          </p:spTgt>
                                        </p:tgtEl>
                                      </p:cBhvr>
                                      <p:to x="100000" y="80000"/>
                                    </p:animScale>
                                    <p:animScale>
                                      <p:cBhvr>
                                        <p:cTn id="53" dur="166" decel="50000">
                                          <p:stCondLst>
                                            <p:cond delay="1338"/>
                                          </p:stCondLst>
                                        </p:cTn>
                                        <p:tgtEl>
                                          <p:spTgt spid="22">
                                            <p:txEl>
                                              <p:pRg st="3" end="3"/>
                                            </p:txEl>
                                          </p:spTgt>
                                        </p:tgtEl>
                                      </p:cBhvr>
                                      <p:to x="100000" y="100000"/>
                                    </p:animScale>
                                    <p:animScale>
                                      <p:cBhvr>
                                        <p:cTn id="54" dur="26">
                                          <p:stCondLst>
                                            <p:cond delay="1642"/>
                                          </p:stCondLst>
                                        </p:cTn>
                                        <p:tgtEl>
                                          <p:spTgt spid="22">
                                            <p:txEl>
                                              <p:pRg st="3" end="3"/>
                                            </p:txEl>
                                          </p:spTgt>
                                        </p:tgtEl>
                                      </p:cBhvr>
                                      <p:to x="100000" y="90000"/>
                                    </p:animScale>
                                    <p:animScale>
                                      <p:cBhvr>
                                        <p:cTn id="55" dur="166" decel="50000">
                                          <p:stCondLst>
                                            <p:cond delay="1668"/>
                                          </p:stCondLst>
                                        </p:cTn>
                                        <p:tgtEl>
                                          <p:spTgt spid="22">
                                            <p:txEl>
                                              <p:pRg st="3" end="3"/>
                                            </p:txEl>
                                          </p:spTgt>
                                        </p:tgtEl>
                                      </p:cBhvr>
                                      <p:to x="100000" y="100000"/>
                                    </p:animScale>
                                    <p:animScale>
                                      <p:cBhvr>
                                        <p:cTn id="56" dur="26">
                                          <p:stCondLst>
                                            <p:cond delay="1808"/>
                                          </p:stCondLst>
                                        </p:cTn>
                                        <p:tgtEl>
                                          <p:spTgt spid="22">
                                            <p:txEl>
                                              <p:pRg st="3" end="3"/>
                                            </p:txEl>
                                          </p:spTgt>
                                        </p:tgtEl>
                                      </p:cBhvr>
                                      <p:to x="100000" y="95000"/>
                                    </p:animScale>
                                    <p:animScale>
                                      <p:cBhvr>
                                        <p:cTn id="57" dur="166" decel="50000">
                                          <p:stCondLst>
                                            <p:cond delay="1834"/>
                                          </p:stCondLst>
                                        </p:cTn>
                                        <p:tgtEl>
                                          <p:spTgt spid="22">
                                            <p:txEl>
                                              <p:pRg st="3" end="3"/>
                                            </p:txEl>
                                          </p:spTgt>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22">
                                            <p:txEl>
                                              <p:pRg st="4" end="4"/>
                                            </p:txEl>
                                          </p:spTgt>
                                        </p:tgtEl>
                                        <p:attrNameLst>
                                          <p:attrName>style.visibility</p:attrName>
                                        </p:attrNameLst>
                                      </p:cBhvr>
                                      <p:to>
                                        <p:strVal val="visible"/>
                                      </p:to>
                                    </p:set>
                                    <p:animEffect transition="in" filter="wipe(down)">
                                      <p:cBhvr>
                                        <p:cTn id="60" dur="580">
                                          <p:stCondLst>
                                            <p:cond delay="0"/>
                                          </p:stCondLst>
                                        </p:cTn>
                                        <p:tgtEl>
                                          <p:spTgt spid="22">
                                            <p:txEl>
                                              <p:pRg st="4" end="4"/>
                                            </p:txEl>
                                          </p:spTgt>
                                        </p:tgtEl>
                                      </p:cBhvr>
                                    </p:animEffect>
                                    <p:anim calcmode="lin" valueType="num">
                                      <p:cBhvr>
                                        <p:cTn id="61" dur="1822" tmFilter="0,0; 0.14,0.36; 0.43,0.73; 0.71,0.91; 1.0,1.0">
                                          <p:stCondLst>
                                            <p:cond delay="0"/>
                                          </p:stCondLst>
                                        </p:cTn>
                                        <p:tgtEl>
                                          <p:spTgt spid="22">
                                            <p:txEl>
                                              <p:pRg st="4" end="4"/>
                                            </p:txEl>
                                          </p:spTgt>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22">
                                            <p:txEl>
                                              <p:pRg st="4" end="4"/>
                                            </p:txEl>
                                          </p:spTgt>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22">
                                            <p:txEl>
                                              <p:pRg st="4" end="4"/>
                                            </p:txEl>
                                          </p:spTgt>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22">
                                            <p:txEl>
                                              <p:pRg st="4" end="4"/>
                                            </p:txEl>
                                          </p:spTgt>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22">
                                            <p:txEl>
                                              <p:pRg st="4" end="4"/>
                                            </p:txEl>
                                          </p:spTgt>
                                        </p:tgtEl>
                                        <p:attrNameLst>
                                          <p:attrName>ppt_y</p:attrName>
                                        </p:attrNameLst>
                                      </p:cBhvr>
                                      <p:tavLst>
                                        <p:tav tm="0" fmla="#ppt_y-sin(pi*$)/81">
                                          <p:val>
                                            <p:fltVal val="0"/>
                                          </p:val>
                                        </p:tav>
                                        <p:tav tm="100000">
                                          <p:val>
                                            <p:fltVal val="1"/>
                                          </p:val>
                                        </p:tav>
                                      </p:tavLst>
                                    </p:anim>
                                    <p:animScale>
                                      <p:cBhvr>
                                        <p:cTn id="66" dur="26">
                                          <p:stCondLst>
                                            <p:cond delay="650"/>
                                          </p:stCondLst>
                                        </p:cTn>
                                        <p:tgtEl>
                                          <p:spTgt spid="22">
                                            <p:txEl>
                                              <p:pRg st="4" end="4"/>
                                            </p:txEl>
                                          </p:spTgt>
                                        </p:tgtEl>
                                      </p:cBhvr>
                                      <p:to x="100000" y="60000"/>
                                    </p:animScale>
                                    <p:animScale>
                                      <p:cBhvr>
                                        <p:cTn id="67" dur="166" decel="50000">
                                          <p:stCondLst>
                                            <p:cond delay="676"/>
                                          </p:stCondLst>
                                        </p:cTn>
                                        <p:tgtEl>
                                          <p:spTgt spid="22">
                                            <p:txEl>
                                              <p:pRg st="4" end="4"/>
                                            </p:txEl>
                                          </p:spTgt>
                                        </p:tgtEl>
                                      </p:cBhvr>
                                      <p:to x="100000" y="100000"/>
                                    </p:animScale>
                                    <p:animScale>
                                      <p:cBhvr>
                                        <p:cTn id="68" dur="26">
                                          <p:stCondLst>
                                            <p:cond delay="1312"/>
                                          </p:stCondLst>
                                        </p:cTn>
                                        <p:tgtEl>
                                          <p:spTgt spid="22">
                                            <p:txEl>
                                              <p:pRg st="4" end="4"/>
                                            </p:txEl>
                                          </p:spTgt>
                                        </p:tgtEl>
                                      </p:cBhvr>
                                      <p:to x="100000" y="80000"/>
                                    </p:animScale>
                                    <p:animScale>
                                      <p:cBhvr>
                                        <p:cTn id="69" dur="166" decel="50000">
                                          <p:stCondLst>
                                            <p:cond delay="1338"/>
                                          </p:stCondLst>
                                        </p:cTn>
                                        <p:tgtEl>
                                          <p:spTgt spid="22">
                                            <p:txEl>
                                              <p:pRg st="4" end="4"/>
                                            </p:txEl>
                                          </p:spTgt>
                                        </p:tgtEl>
                                      </p:cBhvr>
                                      <p:to x="100000" y="100000"/>
                                    </p:animScale>
                                    <p:animScale>
                                      <p:cBhvr>
                                        <p:cTn id="70" dur="26">
                                          <p:stCondLst>
                                            <p:cond delay="1642"/>
                                          </p:stCondLst>
                                        </p:cTn>
                                        <p:tgtEl>
                                          <p:spTgt spid="22">
                                            <p:txEl>
                                              <p:pRg st="4" end="4"/>
                                            </p:txEl>
                                          </p:spTgt>
                                        </p:tgtEl>
                                      </p:cBhvr>
                                      <p:to x="100000" y="90000"/>
                                    </p:animScale>
                                    <p:animScale>
                                      <p:cBhvr>
                                        <p:cTn id="71" dur="166" decel="50000">
                                          <p:stCondLst>
                                            <p:cond delay="1668"/>
                                          </p:stCondLst>
                                        </p:cTn>
                                        <p:tgtEl>
                                          <p:spTgt spid="22">
                                            <p:txEl>
                                              <p:pRg st="4" end="4"/>
                                            </p:txEl>
                                          </p:spTgt>
                                        </p:tgtEl>
                                      </p:cBhvr>
                                      <p:to x="100000" y="100000"/>
                                    </p:animScale>
                                    <p:animScale>
                                      <p:cBhvr>
                                        <p:cTn id="72" dur="26">
                                          <p:stCondLst>
                                            <p:cond delay="1808"/>
                                          </p:stCondLst>
                                        </p:cTn>
                                        <p:tgtEl>
                                          <p:spTgt spid="22">
                                            <p:txEl>
                                              <p:pRg st="4" end="4"/>
                                            </p:txEl>
                                          </p:spTgt>
                                        </p:tgtEl>
                                      </p:cBhvr>
                                      <p:to x="100000" y="95000"/>
                                    </p:animScale>
                                    <p:animScale>
                                      <p:cBhvr>
                                        <p:cTn id="73" dur="166" decel="50000">
                                          <p:stCondLst>
                                            <p:cond delay="1834"/>
                                          </p:stCondLst>
                                        </p:cTn>
                                        <p:tgtEl>
                                          <p:spTgt spid="22">
                                            <p:txEl>
                                              <p:pRg st="4" end="4"/>
                                            </p:txEl>
                                          </p:spTgt>
                                        </p:tgtEl>
                                      </p:cBhvr>
                                      <p:to x="100000" y="100000"/>
                                    </p:animScale>
                                  </p:childTnLst>
                                </p:cTn>
                              </p:par>
                              <p:par>
                                <p:cTn id="74" presetID="26" presetClass="entr" presetSubtype="0" fill="hold" nodeType="withEffect">
                                  <p:stCondLst>
                                    <p:cond delay="0"/>
                                  </p:stCondLst>
                                  <p:childTnLst>
                                    <p:set>
                                      <p:cBhvr>
                                        <p:cTn id="75" dur="1" fill="hold">
                                          <p:stCondLst>
                                            <p:cond delay="0"/>
                                          </p:stCondLst>
                                        </p:cTn>
                                        <p:tgtEl>
                                          <p:spTgt spid="22">
                                            <p:txEl>
                                              <p:pRg st="6" end="6"/>
                                            </p:txEl>
                                          </p:spTgt>
                                        </p:tgtEl>
                                        <p:attrNameLst>
                                          <p:attrName>style.visibility</p:attrName>
                                        </p:attrNameLst>
                                      </p:cBhvr>
                                      <p:to>
                                        <p:strVal val="visible"/>
                                      </p:to>
                                    </p:set>
                                    <p:animEffect transition="in" filter="wipe(down)">
                                      <p:cBhvr>
                                        <p:cTn id="76" dur="580">
                                          <p:stCondLst>
                                            <p:cond delay="0"/>
                                          </p:stCondLst>
                                        </p:cTn>
                                        <p:tgtEl>
                                          <p:spTgt spid="22">
                                            <p:txEl>
                                              <p:pRg st="6" end="6"/>
                                            </p:txEl>
                                          </p:spTgt>
                                        </p:tgtEl>
                                      </p:cBhvr>
                                    </p:animEffect>
                                    <p:anim calcmode="lin" valueType="num">
                                      <p:cBhvr>
                                        <p:cTn id="77" dur="1822" tmFilter="0,0; 0.14,0.36; 0.43,0.73; 0.71,0.91; 1.0,1.0">
                                          <p:stCondLst>
                                            <p:cond delay="0"/>
                                          </p:stCondLst>
                                        </p:cTn>
                                        <p:tgtEl>
                                          <p:spTgt spid="22">
                                            <p:txEl>
                                              <p:pRg st="6" end="6"/>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22">
                                            <p:txEl>
                                              <p:pRg st="6" end="6"/>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22">
                                            <p:txEl>
                                              <p:pRg st="6" end="6"/>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22">
                                            <p:txEl>
                                              <p:pRg st="6" end="6"/>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22">
                                            <p:txEl>
                                              <p:pRg st="6" end="6"/>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22">
                                            <p:txEl>
                                              <p:pRg st="6" end="6"/>
                                            </p:txEl>
                                          </p:spTgt>
                                        </p:tgtEl>
                                      </p:cBhvr>
                                      <p:to x="100000" y="60000"/>
                                    </p:animScale>
                                    <p:animScale>
                                      <p:cBhvr>
                                        <p:cTn id="83" dur="166" decel="50000">
                                          <p:stCondLst>
                                            <p:cond delay="676"/>
                                          </p:stCondLst>
                                        </p:cTn>
                                        <p:tgtEl>
                                          <p:spTgt spid="22">
                                            <p:txEl>
                                              <p:pRg st="6" end="6"/>
                                            </p:txEl>
                                          </p:spTgt>
                                        </p:tgtEl>
                                      </p:cBhvr>
                                      <p:to x="100000" y="100000"/>
                                    </p:animScale>
                                    <p:animScale>
                                      <p:cBhvr>
                                        <p:cTn id="84" dur="26">
                                          <p:stCondLst>
                                            <p:cond delay="1312"/>
                                          </p:stCondLst>
                                        </p:cTn>
                                        <p:tgtEl>
                                          <p:spTgt spid="22">
                                            <p:txEl>
                                              <p:pRg st="6" end="6"/>
                                            </p:txEl>
                                          </p:spTgt>
                                        </p:tgtEl>
                                      </p:cBhvr>
                                      <p:to x="100000" y="80000"/>
                                    </p:animScale>
                                    <p:animScale>
                                      <p:cBhvr>
                                        <p:cTn id="85" dur="166" decel="50000">
                                          <p:stCondLst>
                                            <p:cond delay="1338"/>
                                          </p:stCondLst>
                                        </p:cTn>
                                        <p:tgtEl>
                                          <p:spTgt spid="22">
                                            <p:txEl>
                                              <p:pRg st="6" end="6"/>
                                            </p:txEl>
                                          </p:spTgt>
                                        </p:tgtEl>
                                      </p:cBhvr>
                                      <p:to x="100000" y="100000"/>
                                    </p:animScale>
                                    <p:animScale>
                                      <p:cBhvr>
                                        <p:cTn id="86" dur="26">
                                          <p:stCondLst>
                                            <p:cond delay="1642"/>
                                          </p:stCondLst>
                                        </p:cTn>
                                        <p:tgtEl>
                                          <p:spTgt spid="22">
                                            <p:txEl>
                                              <p:pRg st="6" end="6"/>
                                            </p:txEl>
                                          </p:spTgt>
                                        </p:tgtEl>
                                      </p:cBhvr>
                                      <p:to x="100000" y="90000"/>
                                    </p:animScale>
                                    <p:animScale>
                                      <p:cBhvr>
                                        <p:cTn id="87" dur="166" decel="50000">
                                          <p:stCondLst>
                                            <p:cond delay="1668"/>
                                          </p:stCondLst>
                                        </p:cTn>
                                        <p:tgtEl>
                                          <p:spTgt spid="22">
                                            <p:txEl>
                                              <p:pRg st="6" end="6"/>
                                            </p:txEl>
                                          </p:spTgt>
                                        </p:tgtEl>
                                      </p:cBhvr>
                                      <p:to x="100000" y="100000"/>
                                    </p:animScale>
                                    <p:animScale>
                                      <p:cBhvr>
                                        <p:cTn id="88" dur="26">
                                          <p:stCondLst>
                                            <p:cond delay="1808"/>
                                          </p:stCondLst>
                                        </p:cTn>
                                        <p:tgtEl>
                                          <p:spTgt spid="22">
                                            <p:txEl>
                                              <p:pRg st="6" end="6"/>
                                            </p:txEl>
                                          </p:spTgt>
                                        </p:tgtEl>
                                      </p:cBhvr>
                                      <p:to x="100000" y="95000"/>
                                    </p:animScale>
                                    <p:animScale>
                                      <p:cBhvr>
                                        <p:cTn id="89" dur="166" decel="50000">
                                          <p:stCondLst>
                                            <p:cond delay="1834"/>
                                          </p:stCondLst>
                                        </p:cTn>
                                        <p:tgtEl>
                                          <p:spTgt spid="22">
                                            <p:txEl>
                                              <p:pRg st="6" end="6"/>
                                            </p:txEl>
                                          </p:spTgt>
                                        </p:tgtEl>
                                      </p:cBhvr>
                                      <p:to x="100000" y="100000"/>
                                    </p:animScale>
                                  </p:childTnLst>
                                </p:cTn>
                              </p:par>
                              <p:par>
                                <p:cTn id="90" presetID="26" presetClass="entr" presetSubtype="0" fill="hold" nodeType="withEffect">
                                  <p:stCondLst>
                                    <p:cond delay="0"/>
                                  </p:stCondLst>
                                  <p:childTnLst>
                                    <p:set>
                                      <p:cBhvr>
                                        <p:cTn id="91" dur="1" fill="hold">
                                          <p:stCondLst>
                                            <p:cond delay="0"/>
                                          </p:stCondLst>
                                        </p:cTn>
                                        <p:tgtEl>
                                          <p:spTgt spid="22">
                                            <p:txEl>
                                              <p:pRg st="7" end="7"/>
                                            </p:txEl>
                                          </p:spTgt>
                                        </p:tgtEl>
                                        <p:attrNameLst>
                                          <p:attrName>style.visibility</p:attrName>
                                        </p:attrNameLst>
                                      </p:cBhvr>
                                      <p:to>
                                        <p:strVal val="visible"/>
                                      </p:to>
                                    </p:set>
                                    <p:animEffect transition="in" filter="wipe(down)">
                                      <p:cBhvr>
                                        <p:cTn id="92" dur="580">
                                          <p:stCondLst>
                                            <p:cond delay="0"/>
                                          </p:stCondLst>
                                        </p:cTn>
                                        <p:tgtEl>
                                          <p:spTgt spid="22">
                                            <p:txEl>
                                              <p:pRg st="7" end="7"/>
                                            </p:txEl>
                                          </p:spTgt>
                                        </p:tgtEl>
                                      </p:cBhvr>
                                    </p:animEffect>
                                    <p:anim calcmode="lin" valueType="num">
                                      <p:cBhvr>
                                        <p:cTn id="93" dur="1822" tmFilter="0,0; 0.14,0.36; 0.43,0.73; 0.71,0.91; 1.0,1.0">
                                          <p:stCondLst>
                                            <p:cond delay="0"/>
                                          </p:stCondLst>
                                        </p:cTn>
                                        <p:tgtEl>
                                          <p:spTgt spid="22">
                                            <p:txEl>
                                              <p:pRg st="7" end="7"/>
                                            </p:txEl>
                                          </p:spTgt>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22">
                                            <p:txEl>
                                              <p:pRg st="7" end="7"/>
                                            </p:txEl>
                                          </p:spTgt>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22">
                                            <p:txEl>
                                              <p:pRg st="7" end="7"/>
                                            </p:txEl>
                                          </p:spTgt>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22">
                                            <p:txEl>
                                              <p:pRg st="7" end="7"/>
                                            </p:txEl>
                                          </p:spTgt>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22">
                                            <p:txEl>
                                              <p:pRg st="7" end="7"/>
                                            </p:txEl>
                                          </p:spTgt>
                                        </p:tgtEl>
                                        <p:attrNameLst>
                                          <p:attrName>ppt_y</p:attrName>
                                        </p:attrNameLst>
                                      </p:cBhvr>
                                      <p:tavLst>
                                        <p:tav tm="0" fmla="#ppt_y-sin(pi*$)/81">
                                          <p:val>
                                            <p:fltVal val="0"/>
                                          </p:val>
                                        </p:tav>
                                        <p:tav tm="100000">
                                          <p:val>
                                            <p:fltVal val="1"/>
                                          </p:val>
                                        </p:tav>
                                      </p:tavLst>
                                    </p:anim>
                                    <p:animScale>
                                      <p:cBhvr>
                                        <p:cTn id="98" dur="26">
                                          <p:stCondLst>
                                            <p:cond delay="650"/>
                                          </p:stCondLst>
                                        </p:cTn>
                                        <p:tgtEl>
                                          <p:spTgt spid="22">
                                            <p:txEl>
                                              <p:pRg st="7" end="7"/>
                                            </p:txEl>
                                          </p:spTgt>
                                        </p:tgtEl>
                                      </p:cBhvr>
                                      <p:to x="100000" y="60000"/>
                                    </p:animScale>
                                    <p:animScale>
                                      <p:cBhvr>
                                        <p:cTn id="99" dur="166" decel="50000">
                                          <p:stCondLst>
                                            <p:cond delay="676"/>
                                          </p:stCondLst>
                                        </p:cTn>
                                        <p:tgtEl>
                                          <p:spTgt spid="22">
                                            <p:txEl>
                                              <p:pRg st="7" end="7"/>
                                            </p:txEl>
                                          </p:spTgt>
                                        </p:tgtEl>
                                      </p:cBhvr>
                                      <p:to x="100000" y="100000"/>
                                    </p:animScale>
                                    <p:animScale>
                                      <p:cBhvr>
                                        <p:cTn id="100" dur="26">
                                          <p:stCondLst>
                                            <p:cond delay="1312"/>
                                          </p:stCondLst>
                                        </p:cTn>
                                        <p:tgtEl>
                                          <p:spTgt spid="22">
                                            <p:txEl>
                                              <p:pRg st="7" end="7"/>
                                            </p:txEl>
                                          </p:spTgt>
                                        </p:tgtEl>
                                      </p:cBhvr>
                                      <p:to x="100000" y="80000"/>
                                    </p:animScale>
                                    <p:animScale>
                                      <p:cBhvr>
                                        <p:cTn id="101" dur="166" decel="50000">
                                          <p:stCondLst>
                                            <p:cond delay="1338"/>
                                          </p:stCondLst>
                                        </p:cTn>
                                        <p:tgtEl>
                                          <p:spTgt spid="22">
                                            <p:txEl>
                                              <p:pRg st="7" end="7"/>
                                            </p:txEl>
                                          </p:spTgt>
                                        </p:tgtEl>
                                      </p:cBhvr>
                                      <p:to x="100000" y="100000"/>
                                    </p:animScale>
                                    <p:animScale>
                                      <p:cBhvr>
                                        <p:cTn id="102" dur="26">
                                          <p:stCondLst>
                                            <p:cond delay="1642"/>
                                          </p:stCondLst>
                                        </p:cTn>
                                        <p:tgtEl>
                                          <p:spTgt spid="22">
                                            <p:txEl>
                                              <p:pRg st="7" end="7"/>
                                            </p:txEl>
                                          </p:spTgt>
                                        </p:tgtEl>
                                      </p:cBhvr>
                                      <p:to x="100000" y="90000"/>
                                    </p:animScale>
                                    <p:animScale>
                                      <p:cBhvr>
                                        <p:cTn id="103" dur="166" decel="50000">
                                          <p:stCondLst>
                                            <p:cond delay="1668"/>
                                          </p:stCondLst>
                                        </p:cTn>
                                        <p:tgtEl>
                                          <p:spTgt spid="22">
                                            <p:txEl>
                                              <p:pRg st="7" end="7"/>
                                            </p:txEl>
                                          </p:spTgt>
                                        </p:tgtEl>
                                      </p:cBhvr>
                                      <p:to x="100000" y="100000"/>
                                    </p:animScale>
                                    <p:animScale>
                                      <p:cBhvr>
                                        <p:cTn id="104" dur="26">
                                          <p:stCondLst>
                                            <p:cond delay="1808"/>
                                          </p:stCondLst>
                                        </p:cTn>
                                        <p:tgtEl>
                                          <p:spTgt spid="22">
                                            <p:txEl>
                                              <p:pRg st="7" end="7"/>
                                            </p:txEl>
                                          </p:spTgt>
                                        </p:tgtEl>
                                      </p:cBhvr>
                                      <p:to x="100000" y="95000"/>
                                    </p:animScale>
                                    <p:animScale>
                                      <p:cBhvr>
                                        <p:cTn id="105" dur="166" decel="50000">
                                          <p:stCondLst>
                                            <p:cond delay="1834"/>
                                          </p:stCondLst>
                                        </p:cTn>
                                        <p:tgtEl>
                                          <p:spTgt spid="22">
                                            <p:txEl>
                                              <p:pRg st="7" end="7"/>
                                            </p:txEl>
                                          </p:spTgt>
                                        </p:tgtEl>
                                      </p:cBhvr>
                                      <p:to x="100000" y="100000"/>
                                    </p:animScale>
                                  </p:childTnLst>
                                </p:cTn>
                              </p:par>
                              <p:par>
                                <p:cTn id="106" presetID="26" presetClass="entr" presetSubtype="0" fill="hold" nodeType="withEffect">
                                  <p:stCondLst>
                                    <p:cond delay="0"/>
                                  </p:stCondLst>
                                  <p:childTnLst>
                                    <p:set>
                                      <p:cBhvr>
                                        <p:cTn id="107" dur="1" fill="hold">
                                          <p:stCondLst>
                                            <p:cond delay="0"/>
                                          </p:stCondLst>
                                        </p:cTn>
                                        <p:tgtEl>
                                          <p:spTgt spid="22">
                                            <p:txEl>
                                              <p:pRg st="8" end="8"/>
                                            </p:txEl>
                                          </p:spTgt>
                                        </p:tgtEl>
                                        <p:attrNameLst>
                                          <p:attrName>style.visibility</p:attrName>
                                        </p:attrNameLst>
                                      </p:cBhvr>
                                      <p:to>
                                        <p:strVal val="visible"/>
                                      </p:to>
                                    </p:set>
                                    <p:animEffect transition="in" filter="wipe(down)">
                                      <p:cBhvr>
                                        <p:cTn id="108" dur="580">
                                          <p:stCondLst>
                                            <p:cond delay="0"/>
                                          </p:stCondLst>
                                        </p:cTn>
                                        <p:tgtEl>
                                          <p:spTgt spid="22">
                                            <p:txEl>
                                              <p:pRg st="8" end="8"/>
                                            </p:txEl>
                                          </p:spTgt>
                                        </p:tgtEl>
                                      </p:cBhvr>
                                    </p:animEffect>
                                    <p:anim calcmode="lin" valueType="num">
                                      <p:cBhvr>
                                        <p:cTn id="109" dur="1822" tmFilter="0,0; 0.14,0.36; 0.43,0.73; 0.71,0.91; 1.0,1.0">
                                          <p:stCondLst>
                                            <p:cond delay="0"/>
                                          </p:stCondLst>
                                        </p:cTn>
                                        <p:tgtEl>
                                          <p:spTgt spid="22">
                                            <p:txEl>
                                              <p:pRg st="8" end="8"/>
                                            </p:txEl>
                                          </p:spTgt>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22">
                                            <p:txEl>
                                              <p:pRg st="8" end="8"/>
                                            </p:txEl>
                                          </p:spTgt>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22">
                                            <p:txEl>
                                              <p:pRg st="8" end="8"/>
                                            </p:txEl>
                                          </p:spTgt>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22">
                                            <p:txEl>
                                              <p:pRg st="8" end="8"/>
                                            </p:txEl>
                                          </p:spTgt>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22">
                                            <p:txEl>
                                              <p:pRg st="8" end="8"/>
                                            </p:txEl>
                                          </p:spTgt>
                                        </p:tgtEl>
                                        <p:attrNameLst>
                                          <p:attrName>ppt_y</p:attrName>
                                        </p:attrNameLst>
                                      </p:cBhvr>
                                      <p:tavLst>
                                        <p:tav tm="0" fmla="#ppt_y-sin(pi*$)/81">
                                          <p:val>
                                            <p:fltVal val="0"/>
                                          </p:val>
                                        </p:tav>
                                        <p:tav tm="100000">
                                          <p:val>
                                            <p:fltVal val="1"/>
                                          </p:val>
                                        </p:tav>
                                      </p:tavLst>
                                    </p:anim>
                                    <p:animScale>
                                      <p:cBhvr>
                                        <p:cTn id="114" dur="26">
                                          <p:stCondLst>
                                            <p:cond delay="650"/>
                                          </p:stCondLst>
                                        </p:cTn>
                                        <p:tgtEl>
                                          <p:spTgt spid="22">
                                            <p:txEl>
                                              <p:pRg st="8" end="8"/>
                                            </p:txEl>
                                          </p:spTgt>
                                        </p:tgtEl>
                                      </p:cBhvr>
                                      <p:to x="100000" y="60000"/>
                                    </p:animScale>
                                    <p:animScale>
                                      <p:cBhvr>
                                        <p:cTn id="115" dur="166" decel="50000">
                                          <p:stCondLst>
                                            <p:cond delay="676"/>
                                          </p:stCondLst>
                                        </p:cTn>
                                        <p:tgtEl>
                                          <p:spTgt spid="22">
                                            <p:txEl>
                                              <p:pRg st="8" end="8"/>
                                            </p:txEl>
                                          </p:spTgt>
                                        </p:tgtEl>
                                      </p:cBhvr>
                                      <p:to x="100000" y="100000"/>
                                    </p:animScale>
                                    <p:animScale>
                                      <p:cBhvr>
                                        <p:cTn id="116" dur="26">
                                          <p:stCondLst>
                                            <p:cond delay="1312"/>
                                          </p:stCondLst>
                                        </p:cTn>
                                        <p:tgtEl>
                                          <p:spTgt spid="22">
                                            <p:txEl>
                                              <p:pRg st="8" end="8"/>
                                            </p:txEl>
                                          </p:spTgt>
                                        </p:tgtEl>
                                      </p:cBhvr>
                                      <p:to x="100000" y="80000"/>
                                    </p:animScale>
                                    <p:animScale>
                                      <p:cBhvr>
                                        <p:cTn id="117" dur="166" decel="50000">
                                          <p:stCondLst>
                                            <p:cond delay="1338"/>
                                          </p:stCondLst>
                                        </p:cTn>
                                        <p:tgtEl>
                                          <p:spTgt spid="22">
                                            <p:txEl>
                                              <p:pRg st="8" end="8"/>
                                            </p:txEl>
                                          </p:spTgt>
                                        </p:tgtEl>
                                      </p:cBhvr>
                                      <p:to x="100000" y="100000"/>
                                    </p:animScale>
                                    <p:animScale>
                                      <p:cBhvr>
                                        <p:cTn id="118" dur="26">
                                          <p:stCondLst>
                                            <p:cond delay="1642"/>
                                          </p:stCondLst>
                                        </p:cTn>
                                        <p:tgtEl>
                                          <p:spTgt spid="22">
                                            <p:txEl>
                                              <p:pRg st="8" end="8"/>
                                            </p:txEl>
                                          </p:spTgt>
                                        </p:tgtEl>
                                      </p:cBhvr>
                                      <p:to x="100000" y="90000"/>
                                    </p:animScale>
                                    <p:animScale>
                                      <p:cBhvr>
                                        <p:cTn id="119" dur="166" decel="50000">
                                          <p:stCondLst>
                                            <p:cond delay="1668"/>
                                          </p:stCondLst>
                                        </p:cTn>
                                        <p:tgtEl>
                                          <p:spTgt spid="22">
                                            <p:txEl>
                                              <p:pRg st="8" end="8"/>
                                            </p:txEl>
                                          </p:spTgt>
                                        </p:tgtEl>
                                      </p:cBhvr>
                                      <p:to x="100000" y="100000"/>
                                    </p:animScale>
                                    <p:animScale>
                                      <p:cBhvr>
                                        <p:cTn id="120" dur="26">
                                          <p:stCondLst>
                                            <p:cond delay="1808"/>
                                          </p:stCondLst>
                                        </p:cTn>
                                        <p:tgtEl>
                                          <p:spTgt spid="22">
                                            <p:txEl>
                                              <p:pRg st="8" end="8"/>
                                            </p:txEl>
                                          </p:spTgt>
                                        </p:tgtEl>
                                      </p:cBhvr>
                                      <p:to x="100000" y="95000"/>
                                    </p:animScale>
                                    <p:animScale>
                                      <p:cBhvr>
                                        <p:cTn id="121" dur="166" decel="50000">
                                          <p:stCondLst>
                                            <p:cond delay="1834"/>
                                          </p:stCondLst>
                                        </p:cTn>
                                        <p:tgtEl>
                                          <p:spTgt spid="22">
                                            <p:txEl>
                                              <p:pRg st="8" end="8"/>
                                            </p:txEl>
                                          </p:spTgt>
                                        </p:tgtEl>
                                      </p:cBhvr>
                                      <p:to x="100000" y="100000"/>
                                    </p:animScale>
                                  </p:childTnLst>
                                </p:cTn>
                              </p:par>
                              <p:par>
                                <p:cTn id="122" presetID="26" presetClass="entr" presetSubtype="0" fill="hold" nodeType="withEffect">
                                  <p:stCondLst>
                                    <p:cond delay="0"/>
                                  </p:stCondLst>
                                  <p:childTnLst>
                                    <p:set>
                                      <p:cBhvr>
                                        <p:cTn id="123" dur="1" fill="hold">
                                          <p:stCondLst>
                                            <p:cond delay="0"/>
                                          </p:stCondLst>
                                        </p:cTn>
                                        <p:tgtEl>
                                          <p:spTgt spid="22">
                                            <p:txEl>
                                              <p:pRg st="9" end="9"/>
                                            </p:txEl>
                                          </p:spTgt>
                                        </p:tgtEl>
                                        <p:attrNameLst>
                                          <p:attrName>style.visibility</p:attrName>
                                        </p:attrNameLst>
                                      </p:cBhvr>
                                      <p:to>
                                        <p:strVal val="visible"/>
                                      </p:to>
                                    </p:set>
                                    <p:animEffect transition="in" filter="wipe(down)">
                                      <p:cBhvr>
                                        <p:cTn id="124" dur="580">
                                          <p:stCondLst>
                                            <p:cond delay="0"/>
                                          </p:stCondLst>
                                        </p:cTn>
                                        <p:tgtEl>
                                          <p:spTgt spid="22">
                                            <p:txEl>
                                              <p:pRg st="9" end="9"/>
                                            </p:txEl>
                                          </p:spTgt>
                                        </p:tgtEl>
                                      </p:cBhvr>
                                    </p:animEffect>
                                    <p:anim calcmode="lin" valueType="num">
                                      <p:cBhvr>
                                        <p:cTn id="125" dur="1822" tmFilter="0,0; 0.14,0.36; 0.43,0.73; 0.71,0.91; 1.0,1.0">
                                          <p:stCondLst>
                                            <p:cond delay="0"/>
                                          </p:stCondLst>
                                        </p:cTn>
                                        <p:tgtEl>
                                          <p:spTgt spid="22">
                                            <p:txEl>
                                              <p:pRg st="9" end="9"/>
                                            </p:txEl>
                                          </p:spTgt>
                                        </p:tgtEl>
                                        <p:attrNameLst>
                                          <p:attrName>ppt_x</p:attrName>
                                        </p:attrNameLst>
                                      </p:cBhvr>
                                      <p:tavLst>
                                        <p:tav tm="0">
                                          <p:val>
                                            <p:strVal val="#ppt_x-0.25"/>
                                          </p:val>
                                        </p:tav>
                                        <p:tav tm="100000">
                                          <p:val>
                                            <p:strVal val="#ppt_x"/>
                                          </p:val>
                                        </p:tav>
                                      </p:tavLst>
                                    </p:anim>
                                    <p:anim calcmode="lin" valueType="num">
                                      <p:cBhvr>
                                        <p:cTn id="126" dur="664" tmFilter="0.0,0.0; 0.25,0.07; 0.50,0.2; 0.75,0.467; 1.0,1.0">
                                          <p:stCondLst>
                                            <p:cond delay="0"/>
                                          </p:stCondLst>
                                        </p:cTn>
                                        <p:tgtEl>
                                          <p:spTgt spid="22">
                                            <p:txEl>
                                              <p:pRg st="9" end="9"/>
                                            </p:txEl>
                                          </p:spTgt>
                                        </p:tgtEl>
                                        <p:attrNameLst>
                                          <p:attrName>ppt_y</p:attrName>
                                        </p:attrNameLst>
                                      </p:cBhvr>
                                      <p:tavLst>
                                        <p:tav tm="0" fmla="#ppt_y-sin(pi*$)/3">
                                          <p:val>
                                            <p:fltVal val="0.5"/>
                                          </p:val>
                                        </p:tav>
                                        <p:tav tm="100000">
                                          <p:val>
                                            <p:fltVal val="1"/>
                                          </p:val>
                                        </p:tav>
                                      </p:tavLst>
                                    </p:anim>
                                    <p:anim calcmode="lin" valueType="num">
                                      <p:cBhvr>
                                        <p:cTn id="127" dur="664" tmFilter="0, 0; 0.125,0.2665; 0.25,0.4; 0.375,0.465; 0.5,0.5;  0.625,0.535; 0.75,0.6; 0.875,0.7335; 1,1">
                                          <p:stCondLst>
                                            <p:cond delay="664"/>
                                          </p:stCondLst>
                                        </p:cTn>
                                        <p:tgtEl>
                                          <p:spTgt spid="22">
                                            <p:txEl>
                                              <p:pRg st="9" end="9"/>
                                            </p:txEl>
                                          </p:spTgt>
                                        </p:tgtEl>
                                        <p:attrNameLst>
                                          <p:attrName>ppt_y</p:attrName>
                                        </p:attrNameLst>
                                      </p:cBhvr>
                                      <p:tavLst>
                                        <p:tav tm="0" fmla="#ppt_y-sin(pi*$)/9">
                                          <p:val>
                                            <p:fltVal val="0"/>
                                          </p:val>
                                        </p:tav>
                                        <p:tav tm="100000">
                                          <p:val>
                                            <p:fltVal val="1"/>
                                          </p:val>
                                        </p:tav>
                                      </p:tavLst>
                                    </p:anim>
                                    <p:anim calcmode="lin" valueType="num">
                                      <p:cBhvr>
                                        <p:cTn id="128" dur="332" tmFilter="0, 0; 0.125,0.2665; 0.25,0.4; 0.375,0.465; 0.5,0.5;  0.625,0.535; 0.75,0.6; 0.875,0.7335; 1,1">
                                          <p:stCondLst>
                                            <p:cond delay="1324"/>
                                          </p:stCondLst>
                                        </p:cTn>
                                        <p:tgtEl>
                                          <p:spTgt spid="22">
                                            <p:txEl>
                                              <p:pRg st="9" end="9"/>
                                            </p:txEl>
                                          </p:spTgt>
                                        </p:tgtEl>
                                        <p:attrNameLst>
                                          <p:attrName>ppt_y</p:attrName>
                                        </p:attrNameLst>
                                      </p:cBhvr>
                                      <p:tavLst>
                                        <p:tav tm="0" fmla="#ppt_y-sin(pi*$)/27">
                                          <p:val>
                                            <p:fltVal val="0"/>
                                          </p:val>
                                        </p:tav>
                                        <p:tav tm="100000">
                                          <p:val>
                                            <p:fltVal val="1"/>
                                          </p:val>
                                        </p:tav>
                                      </p:tavLst>
                                    </p:anim>
                                    <p:anim calcmode="lin" valueType="num">
                                      <p:cBhvr>
                                        <p:cTn id="129" dur="164" tmFilter="0, 0; 0.125,0.2665; 0.25,0.4; 0.375,0.465; 0.5,0.5;  0.625,0.535; 0.75,0.6; 0.875,0.7335; 1,1">
                                          <p:stCondLst>
                                            <p:cond delay="1656"/>
                                          </p:stCondLst>
                                        </p:cTn>
                                        <p:tgtEl>
                                          <p:spTgt spid="22">
                                            <p:txEl>
                                              <p:pRg st="9" end="9"/>
                                            </p:txEl>
                                          </p:spTgt>
                                        </p:tgtEl>
                                        <p:attrNameLst>
                                          <p:attrName>ppt_y</p:attrName>
                                        </p:attrNameLst>
                                      </p:cBhvr>
                                      <p:tavLst>
                                        <p:tav tm="0" fmla="#ppt_y-sin(pi*$)/81">
                                          <p:val>
                                            <p:fltVal val="0"/>
                                          </p:val>
                                        </p:tav>
                                        <p:tav tm="100000">
                                          <p:val>
                                            <p:fltVal val="1"/>
                                          </p:val>
                                        </p:tav>
                                      </p:tavLst>
                                    </p:anim>
                                    <p:animScale>
                                      <p:cBhvr>
                                        <p:cTn id="130" dur="26">
                                          <p:stCondLst>
                                            <p:cond delay="650"/>
                                          </p:stCondLst>
                                        </p:cTn>
                                        <p:tgtEl>
                                          <p:spTgt spid="22">
                                            <p:txEl>
                                              <p:pRg st="9" end="9"/>
                                            </p:txEl>
                                          </p:spTgt>
                                        </p:tgtEl>
                                      </p:cBhvr>
                                      <p:to x="100000" y="60000"/>
                                    </p:animScale>
                                    <p:animScale>
                                      <p:cBhvr>
                                        <p:cTn id="131" dur="166" decel="50000">
                                          <p:stCondLst>
                                            <p:cond delay="676"/>
                                          </p:stCondLst>
                                        </p:cTn>
                                        <p:tgtEl>
                                          <p:spTgt spid="22">
                                            <p:txEl>
                                              <p:pRg st="9" end="9"/>
                                            </p:txEl>
                                          </p:spTgt>
                                        </p:tgtEl>
                                      </p:cBhvr>
                                      <p:to x="100000" y="100000"/>
                                    </p:animScale>
                                    <p:animScale>
                                      <p:cBhvr>
                                        <p:cTn id="132" dur="26">
                                          <p:stCondLst>
                                            <p:cond delay="1312"/>
                                          </p:stCondLst>
                                        </p:cTn>
                                        <p:tgtEl>
                                          <p:spTgt spid="22">
                                            <p:txEl>
                                              <p:pRg st="9" end="9"/>
                                            </p:txEl>
                                          </p:spTgt>
                                        </p:tgtEl>
                                      </p:cBhvr>
                                      <p:to x="100000" y="80000"/>
                                    </p:animScale>
                                    <p:animScale>
                                      <p:cBhvr>
                                        <p:cTn id="133" dur="166" decel="50000">
                                          <p:stCondLst>
                                            <p:cond delay="1338"/>
                                          </p:stCondLst>
                                        </p:cTn>
                                        <p:tgtEl>
                                          <p:spTgt spid="22">
                                            <p:txEl>
                                              <p:pRg st="9" end="9"/>
                                            </p:txEl>
                                          </p:spTgt>
                                        </p:tgtEl>
                                      </p:cBhvr>
                                      <p:to x="100000" y="100000"/>
                                    </p:animScale>
                                    <p:animScale>
                                      <p:cBhvr>
                                        <p:cTn id="134" dur="26">
                                          <p:stCondLst>
                                            <p:cond delay="1642"/>
                                          </p:stCondLst>
                                        </p:cTn>
                                        <p:tgtEl>
                                          <p:spTgt spid="22">
                                            <p:txEl>
                                              <p:pRg st="9" end="9"/>
                                            </p:txEl>
                                          </p:spTgt>
                                        </p:tgtEl>
                                      </p:cBhvr>
                                      <p:to x="100000" y="90000"/>
                                    </p:animScale>
                                    <p:animScale>
                                      <p:cBhvr>
                                        <p:cTn id="135" dur="166" decel="50000">
                                          <p:stCondLst>
                                            <p:cond delay="1668"/>
                                          </p:stCondLst>
                                        </p:cTn>
                                        <p:tgtEl>
                                          <p:spTgt spid="22">
                                            <p:txEl>
                                              <p:pRg st="9" end="9"/>
                                            </p:txEl>
                                          </p:spTgt>
                                        </p:tgtEl>
                                      </p:cBhvr>
                                      <p:to x="100000" y="100000"/>
                                    </p:animScale>
                                    <p:animScale>
                                      <p:cBhvr>
                                        <p:cTn id="136" dur="26">
                                          <p:stCondLst>
                                            <p:cond delay="1808"/>
                                          </p:stCondLst>
                                        </p:cTn>
                                        <p:tgtEl>
                                          <p:spTgt spid="22">
                                            <p:txEl>
                                              <p:pRg st="9" end="9"/>
                                            </p:txEl>
                                          </p:spTgt>
                                        </p:tgtEl>
                                      </p:cBhvr>
                                      <p:to x="100000" y="95000"/>
                                    </p:animScale>
                                    <p:animScale>
                                      <p:cBhvr>
                                        <p:cTn id="137" dur="166" decel="50000">
                                          <p:stCondLst>
                                            <p:cond delay="1834"/>
                                          </p:stCondLst>
                                        </p:cTn>
                                        <p:tgtEl>
                                          <p:spTgt spid="22">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EDD1CA39-2462-65AC-9478-EA9B600AA7AD}"/>
              </a:ext>
            </a:extLst>
          </p:cNvPr>
          <p:cNvSpPr>
            <a:spLocks noGrp="1"/>
          </p:cNvSpPr>
          <p:nvPr>
            <p:ph type="title"/>
          </p:nvPr>
        </p:nvSpPr>
        <p:spPr>
          <a:xfrm>
            <a:off x="838201" y="345810"/>
            <a:ext cx="4960945" cy="1325563"/>
          </a:xfrm>
        </p:spPr>
        <p:txBody>
          <a:bodyPr vert="horz" lIns="91440" tIns="45720" rIns="91440" bIns="45720" rtlCol="0" anchor="ctr">
            <a:normAutofit/>
          </a:bodyPr>
          <a:lstStyle/>
          <a:p>
            <a:pPr>
              <a:lnSpc>
                <a:spcPct val="90000"/>
              </a:lnSpc>
            </a:pPr>
            <a:r>
              <a:rPr lang="en-US" sz="4400" u="sng" kern="1200" dirty="0">
                <a:solidFill>
                  <a:schemeClr val="tx1"/>
                </a:solidFill>
                <a:latin typeface="+mj-lt"/>
                <a:ea typeface="+mj-ea"/>
                <a:cs typeface="+mj-cs"/>
              </a:rPr>
              <a:t>How it works in practice </a:t>
            </a:r>
          </a:p>
        </p:txBody>
      </p:sp>
      <p:graphicFrame>
        <p:nvGraphicFramePr>
          <p:cNvPr id="30" name="Content Placeholder 4">
            <a:extLst>
              <a:ext uri="{FF2B5EF4-FFF2-40B4-BE49-F238E27FC236}">
                <a16:creationId xmlns:a16="http://schemas.microsoft.com/office/drawing/2014/main" id="{37E0823B-457B-4CF2-7F17-585A4756C2B7}"/>
              </a:ext>
            </a:extLst>
          </p:cNvPr>
          <p:cNvGraphicFramePr>
            <a:graphicFrameLocks noGrp="1"/>
          </p:cNvGraphicFramePr>
          <p:nvPr>
            <p:ph sz="quarter" idx="14"/>
            <p:extLst>
              <p:ext uri="{D42A27DB-BD31-4B8C-83A1-F6EECF244321}">
                <p14:modId xmlns:p14="http://schemas.microsoft.com/office/powerpoint/2010/main" val="1906169480"/>
              </p:ext>
            </p:extLst>
          </p:nvPr>
        </p:nvGraphicFramePr>
        <p:xfrm>
          <a:off x="838201" y="1825625"/>
          <a:ext cx="49334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8">
            <a:extLst>
              <a:ext uri="{FF2B5EF4-FFF2-40B4-BE49-F238E27FC236}">
                <a16:creationId xmlns:a16="http://schemas.microsoft.com/office/drawing/2014/main" id="{0C79623F-E054-B5F9-5D7E-0EFDCFDFCF1D}"/>
              </a:ext>
            </a:extLst>
          </p:cNvPr>
          <p:cNvPicPr>
            <a:picLocks noChangeAspect="1"/>
          </p:cNvPicPr>
          <p:nvPr/>
        </p:nvPicPr>
        <p:blipFill>
          <a:blip r:embed="rId8">
            <a:extLst>
              <a:ext uri="{28A0092B-C50C-407E-A947-70E740481C1C}">
                <a14:useLocalDpi xmlns:a14="http://schemas.microsoft.com/office/drawing/2010/main" val="0"/>
              </a:ext>
            </a:extLst>
          </a:blip>
          <a:srcRect r="27346" b="-3"/>
          <a:stretch>
            <a:fillRect/>
          </a:stretch>
        </p:blipFill>
        <p:spPr>
          <a:xfrm>
            <a:off x="8023807" y="2906487"/>
            <a:ext cx="4211390" cy="3965344"/>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6" name="Arc 2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29D1A6A-F3B0-0824-856E-7EE292EDCB65}"/>
              </a:ext>
            </a:extLst>
          </p:cNvPr>
          <p:cNvPicPr>
            <a:picLocks noChangeAspect="1"/>
          </p:cNvPicPr>
          <p:nvPr/>
        </p:nvPicPr>
        <p:blipFill>
          <a:blip r:embed="rId9">
            <a:extLst>
              <a:ext uri="{28A0092B-C50C-407E-A947-70E740481C1C}">
                <a14:useLocalDpi xmlns:a14="http://schemas.microsoft.com/office/drawing/2010/main" val="0"/>
              </a:ext>
            </a:extLst>
          </a:blip>
          <a:srcRect l="3107" r="18797" b="4"/>
          <a:stretch>
            <a:fillRect/>
          </a:stretch>
        </p:blipFill>
        <p:spPr>
          <a:xfrm>
            <a:off x="6358603" y="0"/>
            <a:ext cx="4078771"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3" name="Footer Placeholder 2">
            <a:extLst>
              <a:ext uri="{FF2B5EF4-FFF2-40B4-BE49-F238E27FC236}">
                <a16:creationId xmlns:a16="http://schemas.microsoft.com/office/drawing/2014/main" id="{C2FCCA7D-E1DD-F463-FAA1-CE8CEC8A1758}"/>
              </a:ext>
            </a:extLst>
          </p:cNvPr>
          <p:cNvSpPr>
            <a:spLocks noGrp="1"/>
          </p:cNvSpPr>
          <p:nvPr>
            <p:ph type="ftr" sz="quarter" idx="16"/>
          </p:nvPr>
        </p:nvSpPr>
        <p:spPr>
          <a:xfrm>
            <a:off x="2833417" y="6356350"/>
            <a:ext cx="4030579"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(Green &amp; Joyce, 2022)</a:t>
            </a:r>
          </a:p>
        </p:txBody>
      </p:sp>
      <p:sp>
        <p:nvSpPr>
          <p:cNvPr id="4" name="Slide Number Placeholder 3">
            <a:extLst>
              <a:ext uri="{FF2B5EF4-FFF2-40B4-BE49-F238E27FC236}">
                <a16:creationId xmlns:a16="http://schemas.microsoft.com/office/drawing/2014/main" id="{60F2DCD5-A6AA-1DC6-680C-C9342BF71DD4}"/>
              </a:ext>
            </a:extLst>
          </p:cNvPr>
          <p:cNvSpPr>
            <a:spLocks noGrp="1"/>
          </p:cNvSpPr>
          <p:nvPr>
            <p:ph type="sldNum" sz="quarter" idx="17"/>
          </p:nvPr>
        </p:nvSpPr>
        <p:spPr>
          <a:xfrm>
            <a:off x="6863996" y="6534077"/>
            <a:ext cx="1330083" cy="353178"/>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21" name="TextBox 20">
            <a:extLst>
              <a:ext uri="{FF2B5EF4-FFF2-40B4-BE49-F238E27FC236}">
                <a16:creationId xmlns:a16="http://schemas.microsoft.com/office/drawing/2014/main" id="{A8212613-13E1-EBB6-D019-BAEC199C7691}"/>
              </a:ext>
            </a:extLst>
          </p:cNvPr>
          <p:cNvSpPr txBox="1"/>
          <p:nvPr/>
        </p:nvSpPr>
        <p:spPr>
          <a:xfrm>
            <a:off x="7707086" y="2906486"/>
            <a:ext cx="1353494" cy="369332"/>
          </a:xfrm>
          <a:prstGeom prst="rect">
            <a:avLst/>
          </a:prstGeom>
          <a:noFill/>
        </p:spPr>
        <p:txBody>
          <a:bodyPr wrap="square" rtlCol="0">
            <a:spAutoFit/>
          </a:bodyPr>
          <a:lstStyle/>
          <a:p>
            <a:r>
              <a:rPr lang="en-GB" sz="1000" dirty="0"/>
              <a:t>Getty</a:t>
            </a:r>
            <a:r>
              <a:rPr lang="en-GB" dirty="0"/>
              <a:t> </a:t>
            </a:r>
            <a:r>
              <a:rPr lang="en-GB" sz="1200" dirty="0"/>
              <a:t>images</a:t>
            </a:r>
          </a:p>
        </p:txBody>
      </p:sp>
    </p:spTree>
    <p:extLst>
      <p:ext uri="{BB962C8B-B14F-4D97-AF65-F5344CB8AC3E}">
        <p14:creationId xmlns:p14="http://schemas.microsoft.com/office/powerpoint/2010/main" val="13206726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circle(in)">
                                      <p:cBhvr>
                                        <p:cTn id="12"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Graphic spid="3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F13861-4C6F-03D6-BD41-379221B591CC}"/>
              </a:ext>
            </a:extLst>
          </p:cNvPr>
          <p:cNvSpPr>
            <a:spLocks noGrp="1"/>
          </p:cNvSpPr>
          <p:nvPr>
            <p:ph type="title"/>
          </p:nvPr>
        </p:nvSpPr>
        <p:spPr>
          <a:xfrm>
            <a:off x="7885914" y="250372"/>
            <a:ext cx="3273552" cy="2024742"/>
          </a:xfrm>
        </p:spPr>
        <p:txBody>
          <a:bodyPr vert="horz" lIns="91440" tIns="45720" rIns="91440" bIns="45720" rtlCol="0" anchor="b">
            <a:normAutofit fontScale="90000"/>
          </a:bodyPr>
          <a:lstStyle/>
          <a:p>
            <a:r>
              <a:rPr lang="en-US" sz="4800" b="0" i="0" kern="1200" spc="-200" baseline="0" dirty="0">
                <a:latin typeface="+mj-lt"/>
                <a:ea typeface="+mj-ea"/>
                <a:cs typeface="+mj-cs"/>
              </a:rPr>
              <a:t>Why Microsoft Teams?</a:t>
            </a:r>
          </a:p>
        </p:txBody>
      </p:sp>
      <p:sp>
        <p:nvSpPr>
          <p:cNvPr id="21" name="Slide Number Placeholder 4">
            <a:extLst>
              <a:ext uri="{FF2B5EF4-FFF2-40B4-BE49-F238E27FC236}">
                <a16:creationId xmlns:a16="http://schemas.microsoft.com/office/drawing/2014/main" id="{EAE864F1-8A7B-CA1E-EB7A-E16780D2F627}"/>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6</a:t>
            </a:fld>
            <a:endParaRPr lang="en-US"/>
          </a:p>
        </p:txBody>
      </p:sp>
      <p:sp>
        <p:nvSpPr>
          <p:cNvPr id="2" name="TextBox 1">
            <a:extLst>
              <a:ext uri="{FF2B5EF4-FFF2-40B4-BE49-F238E27FC236}">
                <a16:creationId xmlns:a16="http://schemas.microsoft.com/office/drawing/2014/main" id="{47385B31-CFA4-06DA-FB1E-65A81340D015}"/>
              </a:ext>
            </a:extLst>
          </p:cNvPr>
          <p:cNvSpPr txBox="1"/>
          <p:nvPr/>
        </p:nvSpPr>
        <p:spPr>
          <a:xfrm>
            <a:off x="7979229" y="2275115"/>
            <a:ext cx="3647989" cy="4038600"/>
          </a:xfrm>
          <a:prstGeom prst="rect">
            <a:avLst/>
          </a:prstGeom>
        </p:spPr>
        <p:txBody>
          <a:bodyPr vert="horz" lIns="91440" tIns="45720" rIns="91440" bIns="45720" rtlCol="0">
            <a:normAutofit/>
          </a:bodyPr>
          <a:lstStyle/>
          <a:p>
            <a:pPr>
              <a:lnSpc>
                <a:spcPct val="80000"/>
              </a:lnSpc>
              <a:spcBef>
                <a:spcPts val="1000"/>
              </a:spcBef>
            </a:pPr>
            <a:r>
              <a:rPr lang="en-US" dirty="0"/>
              <a:t>TEAMWORK- Connects office staff with community workers</a:t>
            </a:r>
          </a:p>
          <a:p>
            <a:pPr>
              <a:lnSpc>
                <a:spcPct val="80000"/>
              </a:lnSpc>
              <a:spcBef>
                <a:spcPts val="1000"/>
              </a:spcBef>
            </a:pPr>
            <a:endParaRPr lang="en-US" dirty="0"/>
          </a:p>
          <a:p>
            <a:pPr>
              <a:lnSpc>
                <a:spcPct val="80000"/>
              </a:lnSpc>
              <a:spcBef>
                <a:spcPts val="1000"/>
              </a:spcBef>
            </a:pPr>
            <a:r>
              <a:rPr lang="en-US" dirty="0"/>
              <a:t>ACCOUNTABILITY- Clear searchable record of what was said by who</a:t>
            </a:r>
          </a:p>
          <a:p>
            <a:pPr>
              <a:lnSpc>
                <a:spcPct val="80000"/>
              </a:lnSpc>
              <a:spcBef>
                <a:spcPts val="1000"/>
              </a:spcBef>
            </a:pPr>
            <a:endParaRPr lang="en-US" dirty="0"/>
          </a:p>
          <a:p>
            <a:pPr>
              <a:lnSpc>
                <a:spcPct val="80000"/>
              </a:lnSpc>
              <a:spcBef>
                <a:spcPts val="1000"/>
              </a:spcBef>
            </a:pPr>
            <a:r>
              <a:rPr lang="en-US" dirty="0"/>
              <a:t>ALREADY PART OF MS 365- Ashford wouldn’t need to buy new software </a:t>
            </a:r>
          </a:p>
          <a:p>
            <a:pPr>
              <a:lnSpc>
                <a:spcPct val="80000"/>
              </a:lnSpc>
              <a:spcBef>
                <a:spcPts val="1000"/>
              </a:spcBef>
            </a:pPr>
            <a:endParaRPr lang="en-US" dirty="0"/>
          </a:p>
          <a:p>
            <a:pPr>
              <a:lnSpc>
                <a:spcPct val="80000"/>
              </a:lnSpc>
              <a:spcBef>
                <a:spcPts val="1000"/>
              </a:spcBef>
            </a:pPr>
            <a:r>
              <a:rPr lang="en-US" dirty="0"/>
              <a:t>EFFICIENCY- Instant updated help stop duplicated work</a:t>
            </a:r>
          </a:p>
          <a:p>
            <a:pPr>
              <a:lnSpc>
                <a:spcPct val="80000"/>
              </a:lnSpc>
              <a:spcBef>
                <a:spcPts val="1000"/>
              </a:spcBef>
            </a:pPr>
            <a:endParaRPr lang="en-US" sz="1400" dirty="0"/>
          </a:p>
        </p:txBody>
      </p:sp>
      <p:sp>
        <p:nvSpPr>
          <p:cNvPr id="4" name="TextBox 3">
            <a:extLst>
              <a:ext uri="{FF2B5EF4-FFF2-40B4-BE49-F238E27FC236}">
                <a16:creationId xmlns:a16="http://schemas.microsoft.com/office/drawing/2014/main" id="{B0551EE3-F77C-0AD4-FBC0-E190CC91EC17}"/>
              </a:ext>
            </a:extLst>
          </p:cNvPr>
          <p:cNvSpPr txBox="1"/>
          <p:nvPr/>
        </p:nvSpPr>
        <p:spPr>
          <a:xfrm>
            <a:off x="7922156" y="5872480"/>
            <a:ext cx="3028874" cy="276999"/>
          </a:xfrm>
          <a:prstGeom prst="rect">
            <a:avLst/>
          </a:prstGeom>
          <a:noFill/>
        </p:spPr>
        <p:txBody>
          <a:bodyPr wrap="square" rtlCol="0">
            <a:spAutoFit/>
          </a:bodyPr>
          <a:lstStyle/>
          <a:p>
            <a:r>
              <a:rPr lang="en-GB" sz="1200" dirty="0"/>
              <a:t>(</a:t>
            </a:r>
            <a:r>
              <a:rPr lang="en-GB" sz="1200" dirty="0" err="1"/>
              <a:t>sastrawan</a:t>
            </a:r>
            <a:r>
              <a:rPr lang="en-GB" sz="1200" dirty="0"/>
              <a:t> et al., 2024)</a:t>
            </a:r>
          </a:p>
        </p:txBody>
      </p:sp>
      <p:pic>
        <p:nvPicPr>
          <p:cNvPr id="8" name="Picture Placeholder 7">
            <a:extLst>
              <a:ext uri="{FF2B5EF4-FFF2-40B4-BE49-F238E27FC236}">
                <a16:creationId xmlns:a16="http://schemas.microsoft.com/office/drawing/2014/main" id="{E021F2B7-6C62-D97F-BE31-F4CDC11922B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7448" r="7448"/>
          <a:stretch>
            <a:fillRect/>
          </a:stretch>
        </p:blipFill>
        <p:spPr>
          <a:prstGeom prst="rect">
            <a:avLst/>
          </a:prstGeom>
          <a:blipFill dpi="0" rotWithShape="1">
            <a:blip r:embed="rId4">
              <a:alphaModFix amt="60000"/>
            </a:blip>
            <a:srcRect/>
            <a:stretch>
              <a:fillRect/>
            </a:stretch>
          </a:blipFill>
        </p:spPr>
      </p:pic>
      <p:sp>
        <p:nvSpPr>
          <p:cNvPr id="9" name="TextBox 8">
            <a:extLst>
              <a:ext uri="{FF2B5EF4-FFF2-40B4-BE49-F238E27FC236}">
                <a16:creationId xmlns:a16="http://schemas.microsoft.com/office/drawing/2014/main" id="{05752219-FD40-AA9A-45EE-D89BFEEDF02C}"/>
              </a:ext>
            </a:extLst>
          </p:cNvPr>
          <p:cNvSpPr txBox="1"/>
          <p:nvPr/>
        </p:nvSpPr>
        <p:spPr>
          <a:xfrm>
            <a:off x="7781365" y="6536809"/>
            <a:ext cx="3028875" cy="369332"/>
          </a:xfrm>
          <a:prstGeom prst="rect">
            <a:avLst/>
          </a:prstGeom>
          <a:noFill/>
        </p:spPr>
        <p:txBody>
          <a:bodyPr wrap="square" rtlCol="0">
            <a:spAutoFit/>
          </a:bodyPr>
          <a:lstStyle/>
          <a:p>
            <a:r>
              <a:rPr lang="en-GB" sz="1100" dirty="0"/>
              <a:t>Getty</a:t>
            </a:r>
            <a:r>
              <a:rPr lang="en-GB" dirty="0"/>
              <a:t> </a:t>
            </a:r>
            <a:r>
              <a:rPr lang="en-GB" sz="1100" dirty="0"/>
              <a:t>images</a:t>
            </a:r>
          </a:p>
        </p:txBody>
      </p:sp>
    </p:spTree>
    <p:extLst>
      <p:ext uri="{BB962C8B-B14F-4D97-AF65-F5344CB8AC3E}">
        <p14:creationId xmlns:p14="http://schemas.microsoft.com/office/powerpoint/2010/main" val="28623927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2">
                                            <p:txEl>
                                              <p:pRg st="0" end="0"/>
                                            </p:txEl>
                                          </p:spTgt>
                                        </p:tgtEl>
                                      </p:cBhvr>
                                    </p:animEffect>
                                    <p:anim calcmode="lin" valueType="num">
                                      <p:cBhvr>
                                        <p:cTn id="7" dur="1000"/>
                                        <p:tgtEl>
                                          <p:spTgt spid="2">
                                            <p:txEl>
                                              <p:pRg st="0" end="0"/>
                                            </p:txEl>
                                          </p:spTgt>
                                        </p:tgtEl>
                                        <p:attrNameLst>
                                          <p:attrName>ppt_x</p:attrName>
                                        </p:attrNameLst>
                                      </p:cBhvr>
                                      <p:tavLst>
                                        <p:tav tm="0">
                                          <p:val>
                                            <p:strVal val="ppt_x"/>
                                          </p:val>
                                        </p:tav>
                                        <p:tav tm="100000">
                                          <p:val>
                                            <p:strVal val="ppt_x"/>
                                          </p:val>
                                        </p:tav>
                                      </p:tavLst>
                                    </p:anim>
                                    <p:anim calcmode="lin" valueType="num">
                                      <p:cBhvr>
                                        <p:cTn id="8" dur="1000"/>
                                        <p:tgtEl>
                                          <p:spTgt spid="2">
                                            <p:txEl>
                                              <p:pRg st="0" end="0"/>
                                            </p:txEl>
                                          </p:spTgt>
                                        </p:tgtEl>
                                        <p:attrNameLst>
                                          <p:attrName>ppt_y</p:attrName>
                                        </p:attrNameLst>
                                      </p:cBhvr>
                                      <p:tavLst>
                                        <p:tav tm="0">
                                          <p:val>
                                            <p:strVal val="ppt_y"/>
                                          </p:val>
                                        </p:tav>
                                        <p:tav tm="100000">
                                          <p:val>
                                            <p:strVal val="ppt_y+.1"/>
                                          </p:val>
                                        </p:tav>
                                      </p:tavLst>
                                    </p:anim>
                                    <p:set>
                                      <p:cBhvr>
                                        <p:cTn id="9" dur="1" fill="hold">
                                          <p:stCondLst>
                                            <p:cond delay="999"/>
                                          </p:stCondLst>
                                        </p:cTn>
                                        <p:tgtEl>
                                          <p:spTgt spid="2">
                                            <p:txEl>
                                              <p:pRg st="0" end="0"/>
                                            </p:txEl>
                                          </p:spTgt>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2">
                                            <p:txEl>
                                              <p:pRg st="2" end="2"/>
                                            </p:txEl>
                                          </p:spTgt>
                                        </p:tgtEl>
                                      </p:cBhvr>
                                    </p:animEffect>
                                    <p:anim calcmode="lin" valueType="num">
                                      <p:cBhvr>
                                        <p:cTn id="12" dur="1000"/>
                                        <p:tgtEl>
                                          <p:spTgt spid="2">
                                            <p:txEl>
                                              <p:pRg st="2" end="2"/>
                                            </p:txEl>
                                          </p:spTgt>
                                        </p:tgtEl>
                                        <p:attrNameLst>
                                          <p:attrName>ppt_x</p:attrName>
                                        </p:attrNameLst>
                                      </p:cBhvr>
                                      <p:tavLst>
                                        <p:tav tm="0">
                                          <p:val>
                                            <p:strVal val="ppt_x"/>
                                          </p:val>
                                        </p:tav>
                                        <p:tav tm="100000">
                                          <p:val>
                                            <p:strVal val="ppt_x"/>
                                          </p:val>
                                        </p:tav>
                                      </p:tavLst>
                                    </p:anim>
                                    <p:anim calcmode="lin" valueType="num">
                                      <p:cBhvr>
                                        <p:cTn id="13" dur="1000"/>
                                        <p:tgtEl>
                                          <p:spTgt spid="2">
                                            <p:txEl>
                                              <p:pRg st="2" end="2"/>
                                            </p:txEl>
                                          </p:spTgt>
                                        </p:tgtEl>
                                        <p:attrNameLst>
                                          <p:attrName>ppt_y</p:attrName>
                                        </p:attrNameLst>
                                      </p:cBhvr>
                                      <p:tavLst>
                                        <p:tav tm="0">
                                          <p:val>
                                            <p:strVal val="ppt_y"/>
                                          </p:val>
                                        </p:tav>
                                        <p:tav tm="100000">
                                          <p:val>
                                            <p:strVal val="ppt_y+.1"/>
                                          </p:val>
                                        </p:tav>
                                      </p:tavLst>
                                    </p:anim>
                                    <p:set>
                                      <p:cBhvr>
                                        <p:cTn id="14" dur="1" fill="hold">
                                          <p:stCondLst>
                                            <p:cond delay="999"/>
                                          </p:stCondLst>
                                        </p:cTn>
                                        <p:tgtEl>
                                          <p:spTgt spid="2">
                                            <p:txEl>
                                              <p:pRg st="2" end="2"/>
                                            </p:txEl>
                                          </p:spTgt>
                                        </p:tgtEl>
                                        <p:attrNameLst>
                                          <p:attrName>style.visibility</p:attrName>
                                        </p:attrNameLst>
                                      </p:cBhvr>
                                      <p:to>
                                        <p:strVal val="hidden"/>
                                      </p:to>
                                    </p:set>
                                  </p:childTnLst>
                                </p:cTn>
                              </p:par>
                              <p:par>
                                <p:cTn id="15" presetID="42" presetClass="exit" presetSubtype="0" fill="hold" nodeType="withEffect">
                                  <p:stCondLst>
                                    <p:cond delay="0"/>
                                  </p:stCondLst>
                                  <p:childTnLst>
                                    <p:animEffect transition="out" filter="fade">
                                      <p:cBhvr>
                                        <p:cTn id="16" dur="1000"/>
                                        <p:tgtEl>
                                          <p:spTgt spid="2">
                                            <p:txEl>
                                              <p:pRg st="4" end="4"/>
                                            </p:txEl>
                                          </p:spTgt>
                                        </p:tgtEl>
                                      </p:cBhvr>
                                    </p:animEffect>
                                    <p:anim calcmode="lin" valueType="num">
                                      <p:cBhvr>
                                        <p:cTn id="17" dur="1000"/>
                                        <p:tgtEl>
                                          <p:spTgt spid="2">
                                            <p:txEl>
                                              <p:pRg st="4" end="4"/>
                                            </p:txEl>
                                          </p:spTgt>
                                        </p:tgtEl>
                                        <p:attrNameLst>
                                          <p:attrName>ppt_x</p:attrName>
                                        </p:attrNameLst>
                                      </p:cBhvr>
                                      <p:tavLst>
                                        <p:tav tm="0">
                                          <p:val>
                                            <p:strVal val="ppt_x"/>
                                          </p:val>
                                        </p:tav>
                                        <p:tav tm="100000">
                                          <p:val>
                                            <p:strVal val="ppt_x"/>
                                          </p:val>
                                        </p:tav>
                                      </p:tavLst>
                                    </p:anim>
                                    <p:anim calcmode="lin" valueType="num">
                                      <p:cBhvr>
                                        <p:cTn id="18" dur="1000"/>
                                        <p:tgtEl>
                                          <p:spTgt spid="2">
                                            <p:txEl>
                                              <p:pRg st="4" end="4"/>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2">
                                            <p:txEl>
                                              <p:pRg st="4" end="4"/>
                                            </p:txEl>
                                          </p:spTgt>
                                        </p:tgtEl>
                                        <p:attrNameLst>
                                          <p:attrName>style.visibility</p:attrName>
                                        </p:attrNameLst>
                                      </p:cBhvr>
                                      <p:to>
                                        <p:strVal val="hidden"/>
                                      </p:to>
                                    </p:set>
                                  </p:childTnLst>
                                </p:cTn>
                              </p:par>
                              <p:par>
                                <p:cTn id="20" presetID="42" presetClass="exit" presetSubtype="0" fill="hold" nodeType="withEffect">
                                  <p:stCondLst>
                                    <p:cond delay="0"/>
                                  </p:stCondLst>
                                  <p:childTnLst>
                                    <p:animEffect transition="out" filter="fade">
                                      <p:cBhvr>
                                        <p:cTn id="21" dur="1000"/>
                                        <p:tgtEl>
                                          <p:spTgt spid="2">
                                            <p:txEl>
                                              <p:pRg st="6" end="6"/>
                                            </p:txEl>
                                          </p:spTgt>
                                        </p:tgtEl>
                                      </p:cBhvr>
                                    </p:animEffect>
                                    <p:anim calcmode="lin" valueType="num">
                                      <p:cBhvr>
                                        <p:cTn id="22" dur="1000"/>
                                        <p:tgtEl>
                                          <p:spTgt spid="2">
                                            <p:txEl>
                                              <p:pRg st="6" end="6"/>
                                            </p:txEl>
                                          </p:spTgt>
                                        </p:tgtEl>
                                        <p:attrNameLst>
                                          <p:attrName>ppt_x</p:attrName>
                                        </p:attrNameLst>
                                      </p:cBhvr>
                                      <p:tavLst>
                                        <p:tav tm="0">
                                          <p:val>
                                            <p:strVal val="ppt_x"/>
                                          </p:val>
                                        </p:tav>
                                        <p:tav tm="100000">
                                          <p:val>
                                            <p:strVal val="ppt_x"/>
                                          </p:val>
                                        </p:tav>
                                      </p:tavLst>
                                    </p:anim>
                                    <p:anim calcmode="lin" valueType="num">
                                      <p:cBhvr>
                                        <p:cTn id="23" dur="1000"/>
                                        <p:tgtEl>
                                          <p:spTgt spid="2">
                                            <p:txEl>
                                              <p:pRg st="6" end="6"/>
                                            </p:txEl>
                                          </p:spTgt>
                                        </p:tgtEl>
                                        <p:attrNameLst>
                                          <p:attrName>ppt_y</p:attrName>
                                        </p:attrNameLst>
                                      </p:cBhvr>
                                      <p:tavLst>
                                        <p:tav tm="0">
                                          <p:val>
                                            <p:strVal val="ppt_y"/>
                                          </p:val>
                                        </p:tav>
                                        <p:tav tm="100000">
                                          <p:val>
                                            <p:strVal val="ppt_y+.1"/>
                                          </p:val>
                                        </p:tav>
                                      </p:tavLst>
                                    </p:anim>
                                    <p:set>
                                      <p:cBhvr>
                                        <p:cTn id="24" dur="1" fill="hold">
                                          <p:stCondLst>
                                            <p:cond delay="999"/>
                                          </p:stCondLst>
                                        </p:cTn>
                                        <p:tgtEl>
                                          <p:spTgt spid="2">
                                            <p:txEl>
                                              <p:pRg st="6" end="6"/>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CF28F342-60C8-BBF7-7069-0315C4F6D673}"/>
              </a:ext>
            </a:extLst>
          </p:cNvPr>
          <p:cNvSpPr>
            <a:spLocks noGrp="1"/>
          </p:cNvSpPr>
          <p:nvPr>
            <p:ph type="title"/>
          </p:nvPr>
        </p:nvSpPr>
        <p:spPr>
          <a:xfrm>
            <a:off x="711200" y="368301"/>
            <a:ext cx="6386132" cy="812799"/>
          </a:xfrm>
        </p:spPr>
        <p:txBody>
          <a:bodyPr vert="horz" lIns="91440" tIns="45720" rIns="91440" bIns="45720" rtlCol="0" anchor="b">
            <a:normAutofit/>
          </a:bodyPr>
          <a:lstStyle/>
          <a:p>
            <a:r>
              <a:rPr lang="en-US" sz="4400" u="sng" kern="1200" dirty="0">
                <a:solidFill>
                  <a:schemeClr val="tx1"/>
                </a:solidFill>
                <a:latin typeface="+mj-lt"/>
                <a:ea typeface="+mj-ea"/>
                <a:cs typeface="+mj-cs"/>
              </a:rPr>
              <a:t>What could go wrong?</a:t>
            </a:r>
          </a:p>
        </p:txBody>
      </p:sp>
      <p:sp>
        <p:nvSpPr>
          <p:cNvPr id="12" name="TextBox 11">
            <a:extLst>
              <a:ext uri="{FF2B5EF4-FFF2-40B4-BE49-F238E27FC236}">
                <a16:creationId xmlns:a16="http://schemas.microsoft.com/office/drawing/2014/main" id="{93478076-A355-E15D-9047-9AEE3E6CDC0F}"/>
              </a:ext>
            </a:extLst>
          </p:cNvPr>
          <p:cNvSpPr txBox="1"/>
          <p:nvPr/>
        </p:nvSpPr>
        <p:spPr>
          <a:xfrm>
            <a:off x="304801" y="1549401"/>
            <a:ext cx="4737100" cy="5172074"/>
          </a:xfrm>
          <a:prstGeom prst="rect">
            <a:avLst/>
          </a:prstGeom>
        </p:spPr>
        <p:txBody>
          <a:bodyPr vert="horz" lIns="91440" tIns="45720" rIns="91440" bIns="45720" rtlCol="0">
            <a:normAutofit lnSpcReduction="10000"/>
          </a:bodyPr>
          <a:lstStyle/>
          <a:p>
            <a:pPr lvl="0" indent="-228600">
              <a:lnSpc>
                <a:spcPct val="90000"/>
              </a:lnSpc>
              <a:spcAft>
                <a:spcPts val="600"/>
              </a:spcAft>
              <a:buFont typeface="Arial" panose="020B0604020202020204" pitchFamily="34" charset="0"/>
              <a:buChar char="•"/>
            </a:pPr>
            <a:r>
              <a:rPr lang="en-US" sz="2000" dirty="0"/>
              <a:t>Digital Skills Gap: Some staff may lack confidence or digital skills when using new technology (</a:t>
            </a:r>
            <a:r>
              <a:rPr lang="en-US" sz="2000" dirty="0" err="1"/>
              <a:t>Ekosgen</a:t>
            </a:r>
            <a:r>
              <a:rPr lang="en-US" sz="2000" dirty="0"/>
              <a:t>, 2024).</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Privacy &amp; GDPR: Sensitive health information needs strong privacy and data protection when using digital communication (</a:t>
            </a:r>
            <a:r>
              <a:rPr lang="en-US" sz="2000" dirty="0" err="1"/>
              <a:t>Jonnagaddala</a:t>
            </a:r>
            <a:r>
              <a:rPr lang="en-US" sz="2000" dirty="0"/>
              <a:t> and Wong, 2025).</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Capacity &amp; Security: Some service users may have difficulties with digital capacity, access or security when using digital communication (Dodd et al., 2026).</a:t>
            </a:r>
          </a:p>
          <a:p>
            <a:pPr>
              <a:lnSpc>
                <a:spcPct val="90000"/>
              </a:lnSpc>
              <a:spcAft>
                <a:spcPts val="600"/>
              </a:spcAft>
            </a:pPr>
            <a:endParaRPr lang="en-US" sz="1300" dirty="0"/>
          </a:p>
        </p:txBody>
      </p:sp>
      <p:pic>
        <p:nvPicPr>
          <p:cNvPr id="17" name="Picture 16">
            <a:extLst>
              <a:ext uri="{FF2B5EF4-FFF2-40B4-BE49-F238E27FC236}">
                <a16:creationId xmlns:a16="http://schemas.microsoft.com/office/drawing/2014/main" id="{AD8729EF-ABB6-5A45-2B56-FE452B366124}"/>
              </a:ext>
            </a:extLst>
          </p:cNvPr>
          <p:cNvPicPr>
            <a:picLocks noChangeAspect="1"/>
          </p:cNvPicPr>
          <p:nvPr/>
        </p:nvPicPr>
        <p:blipFill>
          <a:blip r:embed="rId3">
            <a:extLst>
              <a:ext uri="{28A0092B-C50C-407E-A947-70E740481C1C}">
                <a14:useLocalDpi xmlns:a14="http://schemas.microsoft.com/office/drawing/2010/main" val="0"/>
              </a:ext>
            </a:extLst>
          </a:blip>
          <a:srcRect l="8828" r="12414"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a:extLst>
              <a:ext uri="{FF2B5EF4-FFF2-40B4-BE49-F238E27FC236}">
                <a16:creationId xmlns:a16="http://schemas.microsoft.com/office/drawing/2014/main" id="{01A4654B-45C4-F945-F714-1A5E7B3C040C}"/>
              </a:ext>
            </a:extLst>
          </p:cNvPr>
          <p:cNvPicPr>
            <a:picLocks noChangeAspect="1"/>
          </p:cNvPicPr>
          <p:nvPr/>
        </p:nvPicPr>
        <p:blipFill>
          <a:blip r:embed="rId4">
            <a:extLst>
              <a:ext uri="{28A0092B-C50C-407E-A947-70E740481C1C}">
                <a14:useLocalDpi xmlns:a14="http://schemas.microsoft.com/office/drawing/2010/main" val="0"/>
              </a:ext>
            </a:extLst>
          </a:blip>
          <a:srcRect l="32967" r="629"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Content Placeholder 6">
            <a:extLst>
              <a:ext uri="{FF2B5EF4-FFF2-40B4-BE49-F238E27FC236}">
                <a16:creationId xmlns:a16="http://schemas.microsoft.com/office/drawing/2014/main" id="{15F7AFFD-2398-D488-C417-03703EFA7CFB}"/>
              </a:ext>
            </a:extLst>
          </p:cNvPr>
          <p:cNvPicPr>
            <a:picLocks noGrp="1" noChangeAspect="1"/>
          </p:cNvPicPr>
          <p:nvPr>
            <p:ph sz="quarter" idx="13"/>
          </p:nvPr>
        </p:nvPicPr>
        <p:blipFill>
          <a:blip r:embed="rId5">
            <a:extLst>
              <a:ext uri="{28A0092B-C50C-407E-A947-70E740481C1C}">
                <a14:useLocalDpi xmlns:a14="http://schemas.microsoft.com/office/drawing/2010/main" val="0"/>
              </a:ext>
            </a:extLst>
          </a:blip>
          <a:srcRect l="5124" r="8430"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3" name="Date Placeholder 2">
            <a:extLst>
              <a:ext uri="{FF2B5EF4-FFF2-40B4-BE49-F238E27FC236}">
                <a16:creationId xmlns:a16="http://schemas.microsoft.com/office/drawing/2014/main" id="{836CC902-4CA8-2945-890E-C918CD2E5859}"/>
              </a:ext>
            </a:extLst>
          </p:cNvPr>
          <p:cNvSpPr>
            <a:spLocks noGrp="1"/>
          </p:cNvSpPr>
          <p:nvPr>
            <p:ph type="dt" sz="half" idx="14"/>
          </p:nvPr>
        </p:nvSpPr>
        <p:spPr>
          <a:xfrm flipH="1">
            <a:off x="6985000" y="6486280"/>
            <a:ext cx="1247648" cy="371719"/>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6" name="Slide Number Placeholder 5">
            <a:extLst>
              <a:ext uri="{FF2B5EF4-FFF2-40B4-BE49-F238E27FC236}">
                <a16:creationId xmlns:a16="http://schemas.microsoft.com/office/drawing/2014/main" id="{D986FB6D-7E77-138D-E1CA-4554F4F80787}"/>
              </a:ext>
            </a:extLst>
          </p:cNvPr>
          <p:cNvSpPr>
            <a:spLocks noGrp="1"/>
          </p:cNvSpPr>
          <p:nvPr>
            <p:ph type="sldNum" sz="quarter" idx="16"/>
          </p:nvPr>
        </p:nvSpPr>
        <p:spPr>
          <a:xfrm>
            <a:off x="9067800" y="6356350"/>
            <a:ext cx="2286000"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33494811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p:cTn id="7" dur="1000" fill="hold"/>
                                        <p:tgtEl>
                                          <p:spTgt spid="1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2">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12">
                                            <p:txEl>
                                              <p:pRg st="3" end="3"/>
                                            </p:txEl>
                                          </p:spTgt>
                                        </p:tgtEl>
                                        <p:attrNameLst>
                                          <p:attrName>style.visibility</p:attrName>
                                        </p:attrNameLst>
                                      </p:cBhvr>
                                      <p:to>
                                        <p:strVal val="visible"/>
                                      </p:to>
                                    </p:set>
                                    <p:anim calcmode="lin" valueType="num">
                                      <p:cBhvr>
                                        <p:cTn id="12" dur="1000" fill="hold"/>
                                        <p:tgtEl>
                                          <p:spTgt spid="12">
                                            <p:txEl>
                                              <p:pRg st="3" end="3"/>
                                            </p:txEl>
                                          </p:spTgt>
                                        </p:tgtEl>
                                        <p:attrNameLst>
                                          <p:attrName>ppt_w</p:attrName>
                                        </p:attrNameLst>
                                      </p:cBhvr>
                                      <p:tavLst>
                                        <p:tav tm="0">
                                          <p:val>
                                            <p:strVal val="#ppt_w*0.70"/>
                                          </p:val>
                                        </p:tav>
                                        <p:tav tm="100000">
                                          <p:val>
                                            <p:strVal val="#ppt_w"/>
                                          </p:val>
                                        </p:tav>
                                      </p:tavLst>
                                    </p:anim>
                                    <p:anim calcmode="lin" valueType="num">
                                      <p:cBhvr>
                                        <p:cTn id="13" dur="1000" fill="hold"/>
                                        <p:tgtEl>
                                          <p:spTgt spid="12">
                                            <p:txEl>
                                              <p:pRg st="3" end="3"/>
                                            </p:txEl>
                                          </p:spTgt>
                                        </p:tgtEl>
                                        <p:attrNameLst>
                                          <p:attrName>ppt_h</p:attrName>
                                        </p:attrNameLst>
                                      </p:cBhvr>
                                      <p:tavLst>
                                        <p:tav tm="0">
                                          <p:val>
                                            <p:strVal val="#ppt_h"/>
                                          </p:val>
                                        </p:tav>
                                        <p:tav tm="100000">
                                          <p:val>
                                            <p:strVal val="#ppt_h"/>
                                          </p:val>
                                        </p:tav>
                                      </p:tavLst>
                                    </p:anim>
                                    <p:animEffect transition="in" filter="fade">
                                      <p:cBhvr>
                                        <p:cTn id="14" dur="1000"/>
                                        <p:tgtEl>
                                          <p:spTgt spid="12">
                                            <p:txEl>
                                              <p:pRg st="3" end="3"/>
                                            </p:txEl>
                                          </p:spTgt>
                                        </p:tgtEl>
                                      </p:cBhvr>
                                    </p:animEffect>
                                  </p:childTnLst>
                                </p:cTn>
                              </p:par>
                              <p:par>
                                <p:cTn id="15" presetID="55" presetClass="entr" presetSubtype="0" fill="hold" nodeType="withEffect">
                                  <p:stCondLst>
                                    <p:cond delay="0"/>
                                  </p:stCondLst>
                                  <p:childTnLst>
                                    <p:set>
                                      <p:cBhvr>
                                        <p:cTn id="16" dur="1" fill="hold">
                                          <p:stCondLst>
                                            <p:cond delay="0"/>
                                          </p:stCondLst>
                                        </p:cTn>
                                        <p:tgtEl>
                                          <p:spTgt spid="12">
                                            <p:txEl>
                                              <p:pRg st="6" end="6"/>
                                            </p:txEl>
                                          </p:spTgt>
                                        </p:tgtEl>
                                        <p:attrNameLst>
                                          <p:attrName>style.visibility</p:attrName>
                                        </p:attrNameLst>
                                      </p:cBhvr>
                                      <p:to>
                                        <p:strVal val="visible"/>
                                      </p:to>
                                    </p:set>
                                    <p:anim calcmode="lin" valueType="num">
                                      <p:cBhvr>
                                        <p:cTn id="17" dur="1000" fill="hold"/>
                                        <p:tgtEl>
                                          <p:spTgt spid="12">
                                            <p:txEl>
                                              <p:pRg st="6" end="6"/>
                                            </p:txEl>
                                          </p:spTgt>
                                        </p:tgtEl>
                                        <p:attrNameLst>
                                          <p:attrName>ppt_w</p:attrName>
                                        </p:attrNameLst>
                                      </p:cBhvr>
                                      <p:tavLst>
                                        <p:tav tm="0">
                                          <p:val>
                                            <p:strVal val="#ppt_w*0.70"/>
                                          </p:val>
                                        </p:tav>
                                        <p:tav tm="100000">
                                          <p:val>
                                            <p:strVal val="#ppt_w"/>
                                          </p:val>
                                        </p:tav>
                                      </p:tavLst>
                                    </p:anim>
                                    <p:anim calcmode="lin" valueType="num">
                                      <p:cBhvr>
                                        <p:cTn id="18" dur="1000" fill="hold"/>
                                        <p:tgtEl>
                                          <p:spTgt spid="12">
                                            <p:txEl>
                                              <p:pRg st="6" end="6"/>
                                            </p:txEl>
                                          </p:spTgt>
                                        </p:tgtEl>
                                        <p:attrNameLst>
                                          <p:attrName>ppt_h</p:attrName>
                                        </p:attrNameLst>
                                      </p:cBhvr>
                                      <p:tavLst>
                                        <p:tav tm="0">
                                          <p:val>
                                            <p:strVal val="#ppt_h"/>
                                          </p:val>
                                        </p:tav>
                                        <p:tav tm="100000">
                                          <p:val>
                                            <p:strVal val="#ppt_h"/>
                                          </p:val>
                                        </p:tav>
                                      </p:tavLst>
                                    </p:anim>
                                    <p:animEffect transition="in" filter="fade">
                                      <p:cBhvr>
                                        <p:cTn id="19" dur="1000"/>
                                        <p:tgtEl>
                                          <p:spTgt spid="1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55A5118-7BE4-9A78-53C5-2713D8D935AF}"/>
              </a:ext>
            </a:extLst>
          </p:cNvPr>
          <p:cNvSpPr>
            <a:spLocks noGrp="1"/>
          </p:cNvSpPr>
          <p:nvPr>
            <p:ph type="sldNum" sz="quarter" idx="16"/>
          </p:nvPr>
        </p:nvSpPr>
        <p:spPr/>
        <p:txBody>
          <a:bodyPr/>
          <a:lstStyle/>
          <a:p>
            <a:fld id="{CC057153-B650-4DEB-B370-79DDCFDCE934}" type="slidenum">
              <a:rPr lang="en-US" smtClean="0"/>
              <a:pPr/>
              <a:t>8</a:t>
            </a:fld>
            <a:endParaRPr lang="en-US" dirty="0"/>
          </a:p>
        </p:txBody>
      </p:sp>
      <p:sp>
        <p:nvSpPr>
          <p:cNvPr id="4" name="Content Placeholder 3">
            <a:extLst>
              <a:ext uri="{FF2B5EF4-FFF2-40B4-BE49-F238E27FC236}">
                <a16:creationId xmlns:a16="http://schemas.microsoft.com/office/drawing/2014/main" id="{36FE6F55-244D-8E3A-A5E5-F564560FFBA6}"/>
              </a:ext>
            </a:extLst>
          </p:cNvPr>
          <p:cNvSpPr>
            <a:spLocks noGrp="1"/>
          </p:cNvSpPr>
          <p:nvPr>
            <p:ph sz="quarter" idx="13"/>
          </p:nvPr>
        </p:nvSpPr>
        <p:spPr>
          <a:xfrm>
            <a:off x="1227909" y="110365"/>
            <a:ext cx="10828517" cy="804036"/>
          </a:xfrm>
        </p:spPr>
        <p:txBody>
          <a:bodyPr>
            <a:normAutofit/>
          </a:bodyPr>
          <a:lstStyle/>
          <a:p>
            <a:r>
              <a:rPr lang="en-US" sz="4400" u="sng" dirty="0"/>
              <a:t>How can Ashford make this work?</a:t>
            </a:r>
          </a:p>
        </p:txBody>
      </p:sp>
      <p:sp>
        <p:nvSpPr>
          <p:cNvPr id="8" name="TextBox 7">
            <a:extLst>
              <a:ext uri="{FF2B5EF4-FFF2-40B4-BE49-F238E27FC236}">
                <a16:creationId xmlns:a16="http://schemas.microsoft.com/office/drawing/2014/main" id="{D2680E76-6AF5-C55C-0A1A-B790585167B2}"/>
              </a:ext>
            </a:extLst>
          </p:cNvPr>
          <p:cNvSpPr txBox="1"/>
          <p:nvPr/>
        </p:nvSpPr>
        <p:spPr>
          <a:xfrm>
            <a:off x="352697" y="1188719"/>
            <a:ext cx="7145383" cy="4893647"/>
          </a:xfrm>
          <a:prstGeom prst="rect">
            <a:avLst/>
          </a:prstGeom>
          <a:noFill/>
        </p:spPr>
        <p:txBody>
          <a:bodyPr wrap="square" rtlCol="0">
            <a:spAutoFit/>
          </a:bodyPr>
          <a:lstStyle/>
          <a:p>
            <a:pPr marL="285750" indent="-285750">
              <a:buFont typeface="Arial" panose="020B0604020202020204" pitchFamily="34" charset="0"/>
              <a:buChar char="•"/>
            </a:pPr>
            <a:r>
              <a:rPr lang="en-GB" sz="2600" dirty="0"/>
              <a:t>START SMALL- Trial Microsoft Teams with one team first and see how it works in practice</a:t>
            </a:r>
          </a:p>
          <a:p>
            <a:endParaRPr lang="en-GB" sz="2600" dirty="0"/>
          </a:p>
          <a:p>
            <a:pPr marL="285750" indent="-285750">
              <a:buFont typeface="Arial" panose="020B0604020202020204" pitchFamily="34" charset="0"/>
              <a:buChar char="•"/>
            </a:pPr>
            <a:r>
              <a:rPr lang="en-GB" sz="2600" dirty="0"/>
              <a:t>PROVIDE TRAINING- Give staff basic training so everyone feels confident using Teams</a:t>
            </a:r>
          </a:p>
          <a:p>
            <a:pPr marL="285750" indent="-285750">
              <a:buFont typeface="Arial" panose="020B0604020202020204" pitchFamily="34" charset="0"/>
              <a:buChar char="•"/>
            </a:pPr>
            <a:endParaRPr lang="en-GB" sz="2600" dirty="0"/>
          </a:p>
          <a:p>
            <a:pPr marL="457200" indent="-457200">
              <a:buFont typeface="Arial" panose="020B0604020202020204" pitchFamily="34" charset="0"/>
              <a:buChar char="•"/>
            </a:pPr>
            <a:r>
              <a:rPr lang="en-GB" sz="2600" dirty="0"/>
              <a:t>SET CLEAR RULES- Create simple Teams Guidelines and explain what Teams should be used for, including rules about protecting patient information</a:t>
            </a:r>
          </a:p>
        </p:txBody>
      </p:sp>
      <p:pic>
        <p:nvPicPr>
          <p:cNvPr id="5" name="Picture 4">
            <a:extLst>
              <a:ext uri="{FF2B5EF4-FFF2-40B4-BE49-F238E27FC236}">
                <a16:creationId xmlns:a16="http://schemas.microsoft.com/office/drawing/2014/main" id="{1D6EBEEE-B572-1CD1-B780-9DBAFD9A5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9294" y="1"/>
            <a:ext cx="3842706" cy="2297926"/>
          </a:xfrm>
          <a:prstGeom prst="rect">
            <a:avLst/>
          </a:prstGeom>
        </p:spPr>
      </p:pic>
      <p:pic>
        <p:nvPicPr>
          <p:cNvPr id="7" name="Picture 6">
            <a:extLst>
              <a:ext uri="{FF2B5EF4-FFF2-40B4-BE49-F238E27FC236}">
                <a16:creationId xmlns:a16="http://schemas.microsoft.com/office/drawing/2014/main" id="{32D3D2AB-6EF9-F8BF-D9F8-E2E60D6A9B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3744" y="2295427"/>
            <a:ext cx="3842706" cy="2442351"/>
          </a:xfrm>
          <a:prstGeom prst="rect">
            <a:avLst/>
          </a:prstGeom>
        </p:spPr>
      </p:pic>
      <p:pic>
        <p:nvPicPr>
          <p:cNvPr id="10" name="Picture 9">
            <a:extLst>
              <a:ext uri="{FF2B5EF4-FFF2-40B4-BE49-F238E27FC236}">
                <a16:creationId xmlns:a16="http://schemas.microsoft.com/office/drawing/2014/main" id="{ACAB826C-2D58-1B1F-7B31-433F742909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3744" y="4593353"/>
            <a:ext cx="3842706" cy="2268597"/>
          </a:xfrm>
          <a:prstGeom prst="rect">
            <a:avLst/>
          </a:prstGeom>
        </p:spPr>
      </p:pic>
      <p:sp>
        <p:nvSpPr>
          <p:cNvPr id="11" name="TextBox 10">
            <a:extLst>
              <a:ext uri="{FF2B5EF4-FFF2-40B4-BE49-F238E27FC236}">
                <a16:creationId xmlns:a16="http://schemas.microsoft.com/office/drawing/2014/main" id="{2DF2FDCA-49CC-4E71-5E27-76DD2F8E0022}"/>
              </a:ext>
            </a:extLst>
          </p:cNvPr>
          <p:cNvSpPr txBox="1"/>
          <p:nvPr/>
        </p:nvSpPr>
        <p:spPr>
          <a:xfrm>
            <a:off x="6705600" y="6167477"/>
            <a:ext cx="1409700" cy="369332"/>
          </a:xfrm>
          <a:prstGeom prst="rect">
            <a:avLst/>
          </a:prstGeom>
          <a:noFill/>
        </p:spPr>
        <p:txBody>
          <a:bodyPr wrap="square" rtlCol="0">
            <a:spAutoFit/>
          </a:bodyPr>
          <a:lstStyle/>
          <a:p>
            <a:r>
              <a:rPr lang="en-GB" sz="1200" dirty="0"/>
              <a:t>Getty</a:t>
            </a:r>
            <a:r>
              <a:rPr lang="en-GB" dirty="0"/>
              <a:t> </a:t>
            </a:r>
            <a:r>
              <a:rPr lang="en-GB" sz="1200" dirty="0"/>
              <a:t>images</a:t>
            </a:r>
          </a:p>
        </p:txBody>
      </p:sp>
    </p:spTree>
    <p:extLst>
      <p:ext uri="{BB962C8B-B14F-4D97-AF65-F5344CB8AC3E}">
        <p14:creationId xmlns:p14="http://schemas.microsoft.com/office/powerpoint/2010/main" val="30744919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8">
                                            <p:txEl>
                                              <p:pRg st="0" end="0"/>
                                            </p:txEl>
                                          </p:spTgt>
                                        </p:tgtEl>
                                        <p:attrNameLst>
                                          <p:attrName>r</p:attrName>
                                        </p:attrNameLst>
                                      </p:cBhvr>
                                    </p:animRot>
                                    <p:animRot by="-240000">
                                      <p:cBhvr>
                                        <p:cTn id="7" dur="200" fill="hold">
                                          <p:stCondLst>
                                            <p:cond delay="200"/>
                                          </p:stCondLst>
                                        </p:cTn>
                                        <p:tgtEl>
                                          <p:spTgt spid="8">
                                            <p:txEl>
                                              <p:pRg st="0" end="0"/>
                                            </p:txEl>
                                          </p:spTgt>
                                        </p:tgtEl>
                                        <p:attrNameLst>
                                          <p:attrName>r</p:attrName>
                                        </p:attrNameLst>
                                      </p:cBhvr>
                                    </p:animRot>
                                    <p:animRot by="240000">
                                      <p:cBhvr>
                                        <p:cTn id="8" dur="200" fill="hold">
                                          <p:stCondLst>
                                            <p:cond delay="400"/>
                                          </p:stCondLst>
                                        </p:cTn>
                                        <p:tgtEl>
                                          <p:spTgt spid="8">
                                            <p:txEl>
                                              <p:pRg st="0" end="0"/>
                                            </p:txEl>
                                          </p:spTgt>
                                        </p:tgtEl>
                                        <p:attrNameLst>
                                          <p:attrName>r</p:attrName>
                                        </p:attrNameLst>
                                      </p:cBhvr>
                                    </p:animRot>
                                    <p:animRot by="-240000">
                                      <p:cBhvr>
                                        <p:cTn id="9" dur="200" fill="hold">
                                          <p:stCondLst>
                                            <p:cond delay="600"/>
                                          </p:stCondLst>
                                        </p:cTn>
                                        <p:tgtEl>
                                          <p:spTgt spid="8">
                                            <p:txEl>
                                              <p:pRg st="0" end="0"/>
                                            </p:txEl>
                                          </p:spTgt>
                                        </p:tgtEl>
                                        <p:attrNameLst>
                                          <p:attrName>r</p:attrName>
                                        </p:attrNameLst>
                                      </p:cBhvr>
                                    </p:animRot>
                                    <p:animRot by="120000">
                                      <p:cBhvr>
                                        <p:cTn id="10" dur="200" fill="hold">
                                          <p:stCondLst>
                                            <p:cond delay="800"/>
                                          </p:stCondLst>
                                        </p:cTn>
                                        <p:tgtEl>
                                          <p:spTgt spid="8">
                                            <p:txEl>
                                              <p:pRg st="0" end="0"/>
                                            </p:txEl>
                                          </p:spTgt>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8">
                                            <p:txEl>
                                              <p:pRg st="2" end="2"/>
                                            </p:txEl>
                                          </p:spTgt>
                                        </p:tgtEl>
                                        <p:attrNameLst>
                                          <p:attrName>r</p:attrName>
                                        </p:attrNameLst>
                                      </p:cBhvr>
                                    </p:animRot>
                                    <p:animRot by="-240000">
                                      <p:cBhvr>
                                        <p:cTn id="13" dur="200" fill="hold">
                                          <p:stCondLst>
                                            <p:cond delay="200"/>
                                          </p:stCondLst>
                                        </p:cTn>
                                        <p:tgtEl>
                                          <p:spTgt spid="8">
                                            <p:txEl>
                                              <p:pRg st="2" end="2"/>
                                            </p:txEl>
                                          </p:spTgt>
                                        </p:tgtEl>
                                        <p:attrNameLst>
                                          <p:attrName>r</p:attrName>
                                        </p:attrNameLst>
                                      </p:cBhvr>
                                    </p:animRot>
                                    <p:animRot by="240000">
                                      <p:cBhvr>
                                        <p:cTn id="14" dur="200" fill="hold">
                                          <p:stCondLst>
                                            <p:cond delay="400"/>
                                          </p:stCondLst>
                                        </p:cTn>
                                        <p:tgtEl>
                                          <p:spTgt spid="8">
                                            <p:txEl>
                                              <p:pRg st="2" end="2"/>
                                            </p:txEl>
                                          </p:spTgt>
                                        </p:tgtEl>
                                        <p:attrNameLst>
                                          <p:attrName>r</p:attrName>
                                        </p:attrNameLst>
                                      </p:cBhvr>
                                    </p:animRot>
                                    <p:animRot by="-240000">
                                      <p:cBhvr>
                                        <p:cTn id="15" dur="200" fill="hold">
                                          <p:stCondLst>
                                            <p:cond delay="600"/>
                                          </p:stCondLst>
                                        </p:cTn>
                                        <p:tgtEl>
                                          <p:spTgt spid="8">
                                            <p:txEl>
                                              <p:pRg st="2" end="2"/>
                                            </p:txEl>
                                          </p:spTgt>
                                        </p:tgtEl>
                                        <p:attrNameLst>
                                          <p:attrName>r</p:attrName>
                                        </p:attrNameLst>
                                      </p:cBhvr>
                                    </p:animRot>
                                    <p:animRot by="120000">
                                      <p:cBhvr>
                                        <p:cTn id="16" dur="200" fill="hold">
                                          <p:stCondLst>
                                            <p:cond delay="800"/>
                                          </p:stCondLst>
                                        </p:cTn>
                                        <p:tgtEl>
                                          <p:spTgt spid="8">
                                            <p:txEl>
                                              <p:pRg st="2" end="2"/>
                                            </p:txEl>
                                          </p:spTgt>
                                        </p:tgtEl>
                                        <p:attrNameLst>
                                          <p:attrName>r</p:attrName>
                                        </p:attrNameLst>
                                      </p:cBhvr>
                                    </p:animRot>
                                  </p:childTnLst>
                                </p:cTn>
                              </p:par>
                              <p:par>
                                <p:cTn id="17" presetID="32" presetClass="emph" presetSubtype="0" fill="hold" nodeType="withEffect">
                                  <p:stCondLst>
                                    <p:cond delay="0"/>
                                  </p:stCondLst>
                                  <p:childTnLst>
                                    <p:animRot by="120000">
                                      <p:cBhvr>
                                        <p:cTn id="18" dur="100" fill="hold">
                                          <p:stCondLst>
                                            <p:cond delay="0"/>
                                          </p:stCondLst>
                                        </p:cTn>
                                        <p:tgtEl>
                                          <p:spTgt spid="8">
                                            <p:txEl>
                                              <p:pRg st="4" end="4"/>
                                            </p:txEl>
                                          </p:spTgt>
                                        </p:tgtEl>
                                        <p:attrNameLst>
                                          <p:attrName>r</p:attrName>
                                        </p:attrNameLst>
                                      </p:cBhvr>
                                    </p:animRot>
                                    <p:animRot by="-240000">
                                      <p:cBhvr>
                                        <p:cTn id="19" dur="200" fill="hold">
                                          <p:stCondLst>
                                            <p:cond delay="200"/>
                                          </p:stCondLst>
                                        </p:cTn>
                                        <p:tgtEl>
                                          <p:spTgt spid="8">
                                            <p:txEl>
                                              <p:pRg st="4" end="4"/>
                                            </p:txEl>
                                          </p:spTgt>
                                        </p:tgtEl>
                                        <p:attrNameLst>
                                          <p:attrName>r</p:attrName>
                                        </p:attrNameLst>
                                      </p:cBhvr>
                                    </p:animRot>
                                    <p:animRot by="240000">
                                      <p:cBhvr>
                                        <p:cTn id="20" dur="200" fill="hold">
                                          <p:stCondLst>
                                            <p:cond delay="400"/>
                                          </p:stCondLst>
                                        </p:cTn>
                                        <p:tgtEl>
                                          <p:spTgt spid="8">
                                            <p:txEl>
                                              <p:pRg st="4" end="4"/>
                                            </p:txEl>
                                          </p:spTgt>
                                        </p:tgtEl>
                                        <p:attrNameLst>
                                          <p:attrName>r</p:attrName>
                                        </p:attrNameLst>
                                      </p:cBhvr>
                                    </p:animRot>
                                    <p:animRot by="-240000">
                                      <p:cBhvr>
                                        <p:cTn id="21" dur="200" fill="hold">
                                          <p:stCondLst>
                                            <p:cond delay="600"/>
                                          </p:stCondLst>
                                        </p:cTn>
                                        <p:tgtEl>
                                          <p:spTgt spid="8">
                                            <p:txEl>
                                              <p:pRg st="4" end="4"/>
                                            </p:txEl>
                                          </p:spTgt>
                                        </p:tgtEl>
                                        <p:attrNameLst>
                                          <p:attrName>r</p:attrName>
                                        </p:attrNameLst>
                                      </p:cBhvr>
                                    </p:animRot>
                                    <p:animRot by="120000">
                                      <p:cBhvr>
                                        <p:cTn id="22" dur="200" fill="hold">
                                          <p:stCondLst>
                                            <p:cond delay="800"/>
                                          </p:stCondLst>
                                        </p:cTn>
                                        <p:tgtEl>
                                          <p:spTgt spid="8">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C7D0DC-B4ED-1AC8-FEA5-4279FFE2EFD6}"/>
              </a:ext>
            </a:extLst>
          </p:cNvPr>
          <p:cNvSpPr>
            <a:spLocks noGrp="1"/>
          </p:cNvSpPr>
          <p:nvPr>
            <p:ph type="sldNum" sz="quarter" idx="16"/>
          </p:nvPr>
        </p:nvSpPr>
        <p:spPr/>
        <p:txBody>
          <a:bodyPr/>
          <a:lstStyle/>
          <a:p>
            <a:fld id="{CC057153-B650-4DEB-B370-79DDCFDCE934}" type="slidenum">
              <a:rPr lang="en-US" smtClean="0"/>
              <a:pPr/>
              <a:t>9</a:t>
            </a:fld>
            <a:endParaRPr lang="en-US" dirty="0"/>
          </a:p>
        </p:txBody>
      </p:sp>
      <p:sp>
        <p:nvSpPr>
          <p:cNvPr id="5" name="Content Placeholder 4">
            <a:extLst>
              <a:ext uri="{FF2B5EF4-FFF2-40B4-BE49-F238E27FC236}">
                <a16:creationId xmlns:a16="http://schemas.microsoft.com/office/drawing/2014/main" id="{02D74F79-82C1-A0D6-26A3-F42E216FE1F2}"/>
              </a:ext>
            </a:extLst>
          </p:cNvPr>
          <p:cNvSpPr>
            <a:spLocks noGrp="1"/>
          </p:cNvSpPr>
          <p:nvPr>
            <p:ph sz="quarter" idx="13"/>
          </p:nvPr>
        </p:nvSpPr>
        <p:spPr>
          <a:xfrm>
            <a:off x="4532811" y="-19846"/>
            <a:ext cx="7120532" cy="952968"/>
          </a:xfrm>
        </p:spPr>
        <p:txBody>
          <a:bodyPr>
            <a:normAutofit/>
          </a:bodyPr>
          <a:lstStyle/>
          <a:p>
            <a:r>
              <a:rPr lang="en-GB" sz="4800" u="sng" dirty="0"/>
              <a:t>Conclusions</a:t>
            </a:r>
            <a:r>
              <a:rPr lang="en-GB" sz="2800" u="sng" dirty="0"/>
              <a:t> </a:t>
            </a:r>
          </a:p>
        </p:txBody>
      </p:sp>
      <p:sp>
        <p:nvSpPr>
          <p:cNvPr id="7" name="TextBox 6">
            <a:extLst>
              <a:ext uri="{FF2B5EF4-FFF2-40B4-BE49-F238E27FC236}">
                <a16:creationId xmlns:a16="http://schemas.microsoft.com/office/drawing/2014/main" id="{F3B858C9-34FE-6169-C652-FA75876ACE3C}"/>
              </a:ext>
            </a:extLst>
          </p:cNvPr>
          <p:cNvSpPr txBox="1"/>
          <p:nvPr/>
        </p:nvSpPr>
        <p:spPr>
          <a:xfrm>
            <a:off x="516277" y="1259377"/>
            <a:ext cx="10774385" cy="5909310"/>
          </a:xfrm>
          <a:prstGeom prst="rect">
            <a:avLst/>
          </a:prstGeom>
          <a:noFill/>
        </p:spPr>
        <p:txBody>
          <a:bodyPr wrap="square" rtlCol="0">
            <a:spAutoFit/>
          </a:bodyPr>
          <a:lstStyle/>
          <a:p>
            <a:pPr marL="285750" indent="-285750">
              <a:buFont typeface="Arial" panose="020B0604020202020204" pitchFamily="34" charset="0"/>
              <a:buChar char="•"/>
            </a:pPr>
            <a:r>
              <a:rPr lang="en-GB" sz="2400" dirty="0"/>
              <a:t> This research made us realise that introducing new technology isn’t just about choosing the right tool. Staff need training, support and clear guidance to feel confident using it </a:t>
            </a:r>
          </a:p>
          <a:p>
            <a:pPr marL="285750" indent="-285750">
              <a:buFont typeface="Arial" panose="020B0604020202020204" pitchFamily="34" charset="0"/>
              <a:buChar char="•"/>
            </a:pPr>
            <a:endParaRPr lang="en-GB" sz="2400" dirty="0"/>
          </a:p>
          <a:p>
            <a:endParaRPr lang="en-GB" sz="2400" dirty="0"/>
          </a:p>
          <a:p>
            <a:pPr marL="285750" indent="-285750">
              <a:buFont typeface="Arial" panose="020B0604020202020204" pitchFamily="34" charset="0"/>
              <a:buChar char="•"/>
            </a:pPr>
            <a:r>
              <a:rPr lang="en-GB" sz="2400" dirty="0"/>
              <a:t>What we learned : Good communication is vital in care because missed information can have a direct impact on the service users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Conclusion: Microsoft Teams could help Ashford make daily communication and handovers more organised as long as the risks are managed properly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sz="2400" dirty="0"/>
          </a:p>
          <a:p>
            <a:endParaRPr lang="en-GB" dirty="0"/>
          </a:p>
        </p:txBody>
      </p:sp>
    </p:spTree>
    <p:extLst>
      <p:ext uri="{BB962C8B-B14F-4D97-AF65-F5344CB8AC3E}">
        <p14:creationId xmlns:p14="http://schemas.microsoft.com/office/powerpoint/2010/main" val="27593984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1000"/>
                                        <p:tgtEl>
                                          <p:spTgt spid="7">
                                            <p:txEl>
                                              <p:pRg st="3" end="3"/>
                                            </p:txEl>
                                          </p:spTgt>
                                        </p:tgtEl>
                                      </p:cBhvr>
                                    </p:animEffect>
                                    <p:anim calcmode="lin" valueType="num">
                                      <p:cBhvr>
                                        <p:cTn id="1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animEffect transition="in" filter="fade">
                                      <p:cBhvr>
                                        <p:cTn id="17" dur="1000"/>
                                        <p:tgtEl>
                                          <p:spTgt spid="7">
                                            <p:txEl>
                                              <p:pRg st="7" end="7"/>
                                            </p:txEl>
                                          </p:spTgt>
                                        </p:tgtEl>
                                      </p:cBhvr>
                                    </p:animEffect>
                                    <p:anim calcmode="lin" valueType="num">
                                      <p:cBhvr>
                                        <p:cTn id="18"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C243F389-DB19-67CE-65D4-781FA21B5132}"/>
              </a:ext>
            </a:extLst>
          </p:cNvPr>
          <p:cNvSpPr>
            <a:spLocks noGrp="1"/>
          </p:cNvSpPr>
          <p:nvPr>
            <p:ph type="title"/>
          </p:nvPr>
        </p:nvSpPr>
        <p:spPr>
          <a:xfrm flipH="1">
            <a:off x="4551680" y="109728"/>
            <a:ext cx="2286000" cy="491163"/>
          </a:xfrm>
        </p:spPr>
        <p:txBody>
          <a:bodyPr>
            <a:normAutofit/>
          </a:bodyPr>
          <a:lstStyle/>
          <a:p>
            <a:r>
              <a:rPr lang="en-US" sz="2400" u="sng" dirty="0"/>
              <a:t>REFRENCES</a:t>
            </a:r>
          </a:p>
        </p:txBody>
      </p:sp>
      <p:sp>
        <p:nvSpPr>
          <p:cNvPr id="4" name="Slide Number Placeholder 3">
            <a:extLst>
              <a:ext uri="{FF2B5EF4-FFF2-40B4-BE49-F238E27FC236}">
                <a16:creationId xmlns:a16="http://schemas.microsoft.com/office/drawing/2014/main" id="{81CD60D1-6E21-16D7-4D87-256DF1585B69}"/>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10</a:t>
            </a:fld>
            <a:endParaRPr lang="en-US"/>
          </a:p>
        </p:txBody>
      </p:sp>
      <p:pic>
        <p:nvPicPr>
          <p:cNvPr id="11" name="Picture 10" descr="Light bulb on green grass">
            <a:extLst>
              <a:ext uri="{FF2B5EF4-FFF2-40B4-BE49-F238E27FC236}">
                <a16:creationId xmlns:a16="http://schemas.microsoft.com/office/drawing/2014/main" id="{00712F90-14D1-D7C0-05CB-6BE03FD33453}"/>
              </a:ext>
            </a:extLst>
          </p:cNvPr>
          <p:cNvPicPr>
            <a:picLocks noChangeAspect="1"/>
          </p:cNvPicPr>
          <p:nvPr/>
        </p:nvPicPr>
        <p:blipFill>
          <a:blip r:embed="rId3">
            <a:extLst>
              <a:ext uri="{28A0092B-C50C-407E-A947-70E740481C1C}">
                <a14:useLocalDpi xmlns:a14="http://schemas.microsoft.com/office/drawing/2010/main" val="0"/>
              </a:ext>
            </a:extLst>
          </a:blip>
          <a:srcRect l="35122" r="24969" b="-1"/>
          <a:stretch>
            <a:fillRect/>
          </a:stretch>
        </p:blipFill>
        <p:spPr>
          <a:xfrm>
            <a:off x="9191501" y="0"/>
            <a:ext cx="3000499" cy="6858000"/>
          </a:xfrm>
          <a:prstGeom prst="rect">
            <a:avLst/>
          </a:prstGeom>
          <a:noFill/>
        </p:spPr>
      </p:pic>
      <p:sp>
        <p:nvSpPr>
          <p:cNvPr id="3" name="TextBox 2">
            <a:extLst>
              <a:ext uri="{FF2B5EF4-FFF2-40B4-BE49-F238E27FC236}">
                <a16:creationId xmlns:a16="http://schemas.microsoft.com/office/drawing/2014/main" id="{052F3CFE-1321-78BA-5628-3122D9C7FC6B}"/>
              </a:ext>
            </a:extLst>
          </p:cNvPr>
          <p:cNvSpPr txBox="1"/>
          <p:nvPr/>
        </p:nvSpPr>
        <p:spPr>
          <a:xfrm>
            <a:off x="1781299" y="2434442"/>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37ECEA34-760F-41CC-C740-2B45AA54324F}"/>
              </a:ext>
            </a:extLst>
          </p:cNvPr>
          <p:cNvSpPr txBox="1"/>
          <p:nvPr/>
        </p:nvSpPr>
        <p:spPr>
          <a:xfrm>
            <a:off x="166256" y="849086"/>
            <a:ext cx="9179626" cy="5909310"/>
          </a:xfrm>
          <a:prstGeom prst="rect">
            <a:avLst/>
          </a:prstGeom>
          <a:noFill/>
        </p:spPr>
        <p:txBody>
          <a:bodyPr wrap="square" rtlCol="0">
            <a:spAutoFit/>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p:txBody>
      </p:sp>
      <p:sp>
        <p:nvSpPr>
          <p:cNvPr id="5" name="TextBox 4">
            <a:extLst>
              <a:ext uri="{FF2B5EF4-FFF2-40B4-BE49-F238E27FC236}">
                <a16:creationId xmlns:a16="http://schemas.microsoft.com/office/drawing/2014/main" id="{8FD35195-EF17-A12D-A480-EB55EE04C261}"/>
              </a:ext>
            </a:extLst>
          </p:cNvPr>
          <p:cNvSpPr txBox="1"/>
          <p:nvPr/>
        </p:nvSpPr>
        <p:spPr>
          <a:xfrm>
            <a:off x="7696200" y="38099"/>
            <a:ext cx="1193800" cy="253916"/>
          </a:xfrm>
          <a:prstGeom prst="rect">
            <a:avLst/>
          </a:prstGeom>
          <a:noFill/>
        </p:spPr>
        <p:txBody>
          <a:bodyPr wrap="square" rtlCol="0">
            <a:spAutoFit/>
          </a:bodyPr>
          <a:lstStyle/>
          <a:p>
            <a:r>
              <a:rPr lang="en-GB" sz="1050" dirty="0"/>
              <a:t>Stock images</a:t>
            </a:r>
          </a:p>
        </p:txBody>
      </p:sp>
    </p:spTree>
    <p:extLst>
      <p:ext uri="{BB962C8B-B14F-4D97-AF65-F5344CB8AC3E}">
        <p14:creationId xmlns:p14="http://schemas.microsoft.com/office/powerpoint/2010/main" val="17985649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p:cTn id="11"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2" end="2"/>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p:cTn id="15"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4" end="4"/>
                                            </p:txEl>
                                          </p:spTgt>
                                        </p:tgtEl>
                                        <p:attrNameLst>
                                          <p:attrName>ppt_h</p:attrName>
                                        </p:attrNameLst>
                                      </p:cBhvr>
                                      <p:tavLst>
                                        <p:tav tm="0">
                                          <p:val>
                                            <p:fltVal val="0"/>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p:cTn id="19"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6" end="6"/>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p:cTn id="23" dur="500" fill="hold"/>
                                        <p:tgtEl>
                                          <p:spTgt spid="2">
                                            <p:txEl>
                                              <p:pRg st="8" end="8"/>
                                            </p:txEl>
                                          </p:spTgt>
                                        </p:tgtEl>
                                        <p:attrNameLst>
                                          <p:attrName>ppt_w</p:attrName>
                                        </p:attrNameLst>
                                      </p:cBhvr>
                                      <p:tavLst>
                                        <p:tav tm="0">
                                          <p:val>
                                            <p:fltVal val="0"/>
                                          </p:val>
                                        </p:tav>
                                        <p:tav tm="100000">
                                          <p:val>
                                            <p:strVal val="#ppt_w"/>
                                          </p:val>
                                        </p:tav>
                                      </p:tavLst>
                                    </p:anim>
                                    <p:anim calcmode="lin" valueType="num">
                                      <p:cBhvr>
                                        <p:cTn id="24" dur="500" fill="hold"/>
                                        <p:tgtEl>
                                          <p:spTgt spid="2">
                                            <p:txEl>
                                              <p:pRg st="8" end="8"/>
                                            </p:txEl>
                                          </p:spTgt>
                                        </p:tgtEl>
                                        <p:attrNameLst>
                                          <p:attrName>ppt_h</p:attrName>
                                        </p:attrNameLst>
                                      </p:cBhvr>
                                      <p:tavLst>
                                        <p:tav tm="0">
                                          <p:val>
                                            <p:fltVal val="0"/>
                                          </p:val>
                                        </p:tav>
                                        <p:tav tm="100000">
                                          <p:val>
                                            <p:strVal val="#ppt_h"/>
                                          </p:val>
                                        </p:tav>
                                      </p:tavLst>
                                    </p:anim>
                                  </p:childTnLst>
                                </p:cTn>
                              </p:par>
                              <p:par>
                                <p:cTn id="25" presetID="23" presetClass="entr" presetSubtype="16"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 calcmode="lin" valueType="num">
                                      <p:cBhvr>
                                        <p:cTn id="27" dur="500" fill="hold"/>
                                        <p:tgtEl>
                                          <p:spTgt spid="2">
                                            <p:txEl>
                                              <p:pRg st="10" end="10"/>
                                            </p:txEl>
                                          </p:spTgt>
                                        </p:tgtEl>
                                        <p:attrNameLst>
                                          <p:attrName>ppt_w</p:attrName>
                                        </p:attrNameLst>
                                      </p:cBhvr>
                                      <p:tavLst>
                                        <p:tav tm="0">
                                          <p:val>
                                            <p:fltVal val="0"/>
                                          </p:val>
                                        </p:tav>
                                        <p:tav tm="100000">
                                          <p:val>
                                            <p:strVal val="#ppt_w"/>
                                          </p:val>
                                        </p:tav>
                                      </p:tavLst>
                                    </p:anim>
                                    <p:anim calcmode="lin" valueType="num">
                                      <p:cBhvr>
                                        <p:cTn id="28" dur="500" fill="hold"/>
                                        <p:tgtEl>
                                          <p:spTgt spid="2">
                                            <p:txEl>
                                              <p:pRg st="10" end="1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5" ma:contentTypeDescription="Create a new document." ma:contentTypeScope="" ma:versionID="16e3fd011280a0b36ab90ebc793121dc">
  <xsd:schema xmlns:xsd="http://www.w3.org/2001/XMLSchema" xmlns:xs="http://www.w3.org/2001/XMLSchema" xmlns:p="http://schemas.microsoft.com/office/2006/metadata/properties" xmlns:ns3="7776a00f-01fb-47bc-962e-3746121dba2d" targetNamespace="http://schemas.microsoft.com/office/2006/metadata/properties" ma:root="true" ma:fieldsID="88f373ff4c5f356646238daee08e9ba6"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2.xml><?xml version="1.0" encoding="utf-8"?>
<ds:datastoreItem xmlns:ds="http://schemas.openxmlformats.org/officeDocument/2006/customXml" ds:itemID="{EF782DA7-86C0-4A84-A860-11A1E6E3FB6B}">
  <ds:schemaRef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purl.org/dc/elements/1.1/"/>
    <ds:schemaRef ds:uri="7776a00f-01fb-47bc-962e-3746121dba2d"/>
    <ds:schemaRef ds:uri="http://www.w3.org/XML/1998/namespace"/>
    <ds:schemaRef ds:uri="http://purl.org/dc/dcmitype/"/>
  </ds:schemaRefs>
</ds:datastoreItem>
</file>

<file path=customXml/itemProps3.xml><?xml version="1.0" encoding="utf-8"?>
<ds:datastoreItem xmlns:ds="http://schemas.openxmlformats.org/officeDocument/2006/customXml" ds:itemID="{FB398CCE-6219-4DB4-9196-9881098BBF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2108</TotalTime>
  <Words>3320</Words>
  <Application>Microsoft Office PowerPoint</Application>
  <PresentationFormat>Widescreen</PresentationFormat>
  <Paragraphs>191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 Medium</vt:lpstr>
      <vt:lpstr>Aptos</vt:lpstr>
      <vt:lpstr>Aptos Display</vt:lpstr>
      <vt:lpstr>Arial</vt:lpstr>
      <vt:lpstr>Calibri</vt:lpstr>
      <vt:lpstr>Office Theme</vt:lpstr>
      <vt:lpstr>Ashford Community Care Service – Improving staff communication</vt:lpstr>
      <vt:lpstr>The problem at Ashford</vt:lpstr>
      <vt:lpstr>OUR RECOMMENDATION      Chosen Task: Staff communication and daily updates   Recommended Tool- Microsoft Teams    Goal- To improve communication, teamwork and efficiency  at Ashford  </vt:lpstr>
      <vt:lpstr>The Problem &amp; Our Solution </vt:lpstr>
      <vt:lpstr>How it works in practice </vt:lpstr>
      <vt:lpstr>Why Microsoft Teams?</vt:lpstr>
      <vt:lpstr>What could go wrong?</vt:lpstr>
      <vt:lpstr>PowerPoint Presentation</vt:lpstr>
      <vt:lpstr>PowerPoint Presentation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Larab Bashir (2604385)</dc:creator>
  <cp:lastModifiedBy>Smaira Bi (2608650)</cp:lastModifiedBy>
  <cp:revision>5</cp:revision>
  <dcterms:created xsi:type="dcterms:W3CDTF">2026-09-16T15:56:38Z</dcterms:created>
  <dcterms:modified xsi:type="dcterms:W3CDTF">2026-10-01T16:00:16Z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y fmtid="{D5CDD505-2E9C-101B-9397-08002B2CF9AE}" pid="3" name="MediaServiceImageTags">
    <vt:lpwstr/>
  </property>
</Properties>
</file>