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4"/>
  </p:notesMasterIdLst>
  <p:sldIdLst>
    <p:sldId id="256" r:id="rId2"/>
    <p:sldId id="257" r:id="rId3"/>
    <p:sldId id="267" r:id="rId4"/>
    <p:sldId id="258" r:id="rId5"/>
    <p:sldId id="268" r:id="rId6"/>
    <p:sldId id="269" r:id="rId7"/>
    <p:sldId id="270" r:id="rId8"/>
    <p:sldId id="272" r:id="rId9"/>
    <p:sldId id="273" r:id="rId10"/>
    <p:sldId id="274" r:id="rId11"/>
    <p:sldId id="275" r:id="rId12"/>
    <p:sldId id="278" r:id="rId13"/>
    <p:sldId id="279" r:id="rId14"/>
    <p:sldId id="280" r:id="rId15"/>
    <p:sldId id="281" r:id="rId16"/>
    <p:sldId id="282" r:id="rId17"/>
    <p:sldId id="283" r:id="rId18"/>
    <p:sldId id="288" r:id="rId19"/>
    <p:sldId id="289" r:id="rId20"/>
    <p:sldId id="261" r:id="rId21"/>
    <p:sldId id="259" r:id="rId22"/>
    <p:sldId id="260" r:id="rId23"/>
    <p:sldId id="262" r:id="rId24"/>
    <p:sldId id="263" r:id="rId25"/>
    <p:sldId id="264" r:id="rId26"/>
    <p:sldId id="265" r:id="rId27"/>
    <p:sldId id="266" r:id="rId28"/>
    <p:sldId id="284" r:id="rId29"/>
    <p:sldId id="290" r:id="rId30"/>
    <p:sldId id="291" r:id="rId31"/>
    <p:sldId id="286" r:id="rId32"/>
    <p:sldId id="28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3537"/>
  </p:normalViewPr>
  <p:slideViewPr>
    <p:cSldViewPr snapToGrid="0">
      <p:cViewPr varScale="1">
        <p:scale>
          <a:sx n="79" d="100"/>
          <a:sy n="79" d="100"/>
        </p:scale>
        <p:origin x="212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D59A3C-2753-F148-9CEC-38E91089DA0F}" type="datetimeFigureOut">
              <a:rPr lang="en-US" smtClean="0"/>
              <a:t>12/8/23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C652F8-C4FA-A34D-BE63-D9CBE1AF381E}" type="slidenum">
              <a:rPr lang="en-US" smtClean="0"/>
              <a:t>‹#›</a:t>
            </a:fld>
            <a:endParaRPr lang="en-US"/>
          </a:p>
        </p:txBody>
      </p:sp>
    </p:spTree>
    <p:extLst>
      <p:ext uri="{BB962C8B-B14F-4D97-AF65-F5344CB8AC3E}">
        <p14:creationId xmlns:p14="http://schemas.microsoft.com/office/powerpoint/2010/main" val="109149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4</a:t>
            </a:fld>
            <a:endParaRPr lang="en-US"/>
          </a:p>
        </p:txBody>
      </p:sp>
    </p:spTree>
    <p:extLst>
      <p:ext uri="{BB962C8B-B14F-4D97-AF65-F5344CB8AC3E}">
        <p14:creationId xmlns:p14="http://schemas.microsoft.com/office/powerpoint/2010/main" val="29982268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5</a:t>
            </a:fld>
            <a:endParaRPr lang="en-US"/>
          </a:p>
        </p:txBody>
      </p:sp>
    </p:spTree>
    <p:extLst>
      <p:ext uri="{BB962C8B-B14F-4D97-AF65-F5344CB8AC3E}">
        <p14:creationId xmlns:p14="http://schemas.microsoft.com/office/powerpoint/2010/main" val="337905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7</a:t>
            </a:fld>
            <a:endParaRPr lang="en-US"/>
          </a:p>
        </p:txBody>
      </p:sp>
    </p:spTree>
    <p:extLst>
      <p:ext uri="{BB962C8B-B14F-4D97-AF65-F5344CB8AC3E}">
        <p14:creationId xmlns:p14="http://schemas.microsoft.com/office/powerpoint/2010/main" val="2094395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8</a:t>
            </a:fld>
            <a:endParaRPr lang="en-US"/>
          </a:p>
        </p:txBody>
      </p:sp>
    </p:spTree>
    <p:extLst>
      <p:ext uri="{BB962C8B-B14F-4D97-AF65-F5344CB8AC3E}">
        <p14:creationId xmlns:p14="http://schemas.microsoft.com/office/powerpoint/2010/main" val="7500099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9</a:t>
            </a:fld>
            <a:endParaRPr lang="en-US"/>
          </a:p>
        </p:txBody>
      </p:sp>
    </p:spTree>
    <p:extLst>
      <p:ext uri="{BB962C8B-B14F-4D97-AF65-F5344CB8AC3E}">
        <p14:creationId xmlns:p14="http://schemas.microsoft.com/office/powerpoint/2010/main" val="7598419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10</a:t>
            </a:fld>
            <a:endParaRPr lang="en-US"/>
          </a:p>
        </p:txBody>
      </p:sp>
    </p:spTree>
    <p:extLst>
      <p:ext uri="{BB962C8B-B14F-4D97-AF65-F5344CB8AC3E}">
        <p14:creationId xmlns:p14="http://schemas.microsoft.com/office/powerpoint/2010/main" val="28894799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12</a:t>
            </a:fld>
            <a:endParaRPr lang="en-US"/>
          </a:p>
        </p:txBody>
      </p:sp>
    </p:spTree>
    <p:extLst>
      <p:ext uri="{BB962C8B-B14F-4D97-AF65-F5344CB8AC3E}">
        <p14:creationId xmlns:p14="http://schemas.microsoft.com/office/powerpoint/2010/main" val="38007849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13</a:t>
            </a:fld>
            <a:endParaRPr lang="en-US"/>
          </a:p>
        </p:txBody>
      </p:sp>
    </p:spTree>
    <p:extLst>
      <p:ext uri="{BB962C8B-B14F-4D97-AF65-F5344CB8AC3E}">
        <p14:creationId xmlns:p14="http://schemas.microsoft.com/office/powerpoint/2010/main" val="23808841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14</a:t>
            </a:fld>
            <a:endParaRPr lang="en-US"/>
          </a:p>
        </p:txBody>
      </p:sp>
    </p:spTree>
    <p:extLst>
      <p:ext uri="{BB962C8B-B14F-4D97-AF65-F5344CB8AC3E}">
        <p14:creationId xmlns:p14="http://schemas.microsoft.com/office/powerpoint/2010/main" val="10426863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15</a:t>
            </a:fld>
            <a:endParaRPr lang="en-US"/>
          </a:p>
        </p:txBody>
      </p:sp>
    </p:spTree>
    <p:extLst>
      <p:ext uri="{BB962C8B-B14F-4D97-AF65-F5344CB8AC3E}">
        <p14:creationId xmlns:p14="http://schemas.microsoft.com/office/powerpoint/2010/main" val="32247185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16</a:t>
            </a:fld>
            <a:endParaRPr lang="en-US"/>
          </a:p>
        </p:txBody>
      </p:sp>
    </p:spTree>
    <p:extLst>
      <p:ext uri="{BB962C8B-B14F-4D97-AF65-F5344CB8AC3E}">
        <p14:creationId xmlns:p14="http://schemas.microsoft.com/office/powerpoint/2010/main" val="28718899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17</a:t>
            </a:fld>
            <a:endParaRPr lang="en-US"/>
          </a:p>
        </p:txBody>
      </p:sp>
    </p:spTree>
    <p:extLst>
      <p:ext uri="{BB962C8B-B14F-4D97-AF65-F5344CB8AC3E}">
        <p14:creationId xmlns:p14="http://schemas.microsoft.com/office/powerpoint/2010/main" val="29848950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18</a:t>
            </a:fld>
            <a:endParaRPr lang="en-US"/>
          </a:p>
        </p:txBody>
      </p:sp>
    </p:spTree>
    <p:extLst>
      <p:ext uri="{BB962C8B-B14F-4D97-AF65-F5344CB8AC3E}">
        <p14:creationId xmlns:p14="http://schemas.microsoft.com/office/powerpoint/2010/main" val="26881709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19</a:t>
            </a:fld>
            <a:endParaRPr lang="en-US"/>
          </a:p>
        </p:txBody>
      </p:sp>
    </p:spTree>
    <p:extLst>
      <p:ext uri="{BB962C8B-B14F-4D97-AF65-F5344CB8AC3E}">
        <p14:creationId xmlns:p14="http://schemas.microsoft.com/office/powerpoint/2010/main" val="15480273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20</a:t>
            </a:fld>
            <a:endParaRPr lang="en-US"/>
          </a:p>
        </p:txBody>
      </p:sp>
    </p:spTree>
    <p:extLst>
      <p:ext uri="{BB962C8B-B14F-4D97-AF65-F5344CB8AC3E}">
        <p14:creationId xmlns:p14="http://schemas.microsoft.com/office/powerpoint/2010/main" val="29142907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21</a:t>
            </a:fld>
            <a:endParaRPr lang="en-US"/>
          </a:p>
        </p:txBody>
      </p:sp>
    </p:spTree>
    <p:extLst>
      <p:ext uri="{BB962C8B-B14F-4D97-AF65-F5344CB8AC3E}">
        <p14:creationId xmlns:p14="http://schemas.microsoft.com/office/powerpoint/2010/main" val="17219479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22</a:t>
            </a:fld>
            <a:endParaRPr lang="en-US"/>
          </a:p>
        </p:txBody>
      </p:sp>
    </p:spTree>
    <p:extLst>
      <p:ext uri="{BB962C8B-B14F-4D97-AF65-F5344CB8AC3E}">
        <p14:creationId xmlns:p14="http://schemas.microsoft.com/office/powerpoint/2010/main" val="41619964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23</a:t>
            </a:fld>
            <a:endParaRPr lang="en-US"/>
          </a:p>
        </p:txBody>
      </p:sp>
    </p:spTree>
    <p:extLst>
      <p:ext uri="{BB962C8B-B14F-4D97-AF65-F5344CB8AC3E}">
        <p14:creationId xmlns:p14="http://schemas.microsoft.com/office/powerpoint/2010/main" val="42265499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24</a:t>
            </a:fld>
            <a:endParaRPr lang="en-US"/>
          </a:p>
        </p:txBody>
      </p:sp>
    </p:spTree>
    <p:extLst>
      <p:ext uri="{BB962C8B-B14F-4D97-AF65-F5344CB8AC3E}">
        <p14:creationId xmlns:p14="http://schemas.microsoft.com/office/powerpoint/2010/main" val="16162955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25</a:t>
            </a:fld>
            <a:endParaRPr lang="en-US"/>
          </a:p>
        </p:txBody>
      </p:sp>
    </p:spTree>
    <p:extLst>
      <p:ext uri="{BB962C8B-B14F-4D97-AF65-F5344CB8AC3E}">
        <p14:creationId xmlns:p14="http://schemas.microsoft.com/office/powerpoint/2010/main" val="26857147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26</a:t>
            </a:fld>
            <a:endParaRPr lang="en-US"/>
          </a:p>
        </p:txBody>
      </p:sp>
    </p:spTree>
    <p:extLst>
      <p:ext uri="{BB962C8B-B14F-4D97-AF65-F5344CB8AC3E}">
        <p14:creationId xmlns:p14="http://schemas.microsoft.com/office/powerpoint/2010/main" val="40574504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27</a:t>
            </a:fld>
            <a:endParaRPr lang="en-US"/>
          </a:p>
        </p:txBody>
      </p:sp>
    </p:spTree>
    <p:extLst>
      <p:ext uri="{BB962C8B-B14F-4D97-AF65-F5344CB8AC3E}">
        <p14:creationId xmlns:p14="http://schemas.microsoft.com/office/powerpoint/2010/main" val="11077790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28</a:t>
            </a:fld>
            <a:endParaRPr lang="en-US"/>
          </a:p>
        </p:txBody>
      </p:sp>
    </p:spTree>
    <p:extLst>
      <p:ext uri="{BB962C8B-B14F-4D97-AF65-F5344CB8AC3E}">
        <p14:creationId xmlns:p14="http://schemas.microsoft.com/office/powerpoint/2010/main" val="30741385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29</a:t>
            </a:fld>
            <a:endParaRPr lang="en-US"/>
          </a:p>
        </p:txBody>
      </p:sp>
    </p:spTree>
    <p:extLst>
      <p:ext uri="{BB962C8B-B14F-4D97-AF65-F5344CB8AC3E}">
        <p14:creationId xmlns:p14="http://schemas.microsoft.com/office/powerpoint/2010/main" val="16095889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30</a:t>
            </a:fld>
            <a:endParaRPr lang="en-US"/>
          </a:p>
        </p:txBody>
      </p:sp>
    </p:spTree>
    <p:extLst>
      <p:ext uri="{BB962C8B-B14F-4D97-AF65-F5344CB8AC3E}">
        <p14:creationId xmlns:p14="http://schemas.microsoft.com/office/powerpoint/2010/main" val="42521338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31</a:t>
            </a:fld>
            <a:endParaRPr lang="en-US"/>
          </a:p>
        </p:txBody>
      </p:sp>
    </p:spTree>
    <p:extLst>
      <p:ext uri="{BB962C8B-B14F-4D97-AF65-F5344CB8AC3E}">
        <p14:creationId xmlns:p14="http://schemas.microsoft.com/office/powerpoint/2010/main" val="32375099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652F8-C4FA-A34D-BE63-D9CBE1AF381E}" type="slidenum">
              <a:rPr lang="en-US" smtClean="0"/>
              <a:t>32</a:t>
            </a:fld>
            <a:endParaRPr lang="en-US"/>
          </a:p>
        </p:txBody>
      </p:sp>
    </p:spTree>
    <p:extLst>
      <p:ext uri="{BB962C8B-B14F-4D97-AF65-F5344CB8AC3E}">
        <p14:creationId xmlns:p14="http://schemas.microsoft.com/office/powerpoint/2010/main" val="3494515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12/8/23</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0753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12/8/23</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6177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12/8/23</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3353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12/8/23</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0802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12/8/23</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3908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12/8/23</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4047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12/8/23</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7470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12/8/23</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30905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12/8/23</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847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12/8/23</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8766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12/8/23</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27557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12/8/23</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4162027920"/>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85" r:id="rId5"/>
    <p:sldLayoutId id="2147483690" r:id="rId6"/>
    <p:sldLayoutId id="2147483686" r:id="rId7"/>
    <p:sldLayoutId id="2147483687" r:id="rId8"/>
    <p:sldLayoutId id="2147483688" r:id="rId9"/>
    <p:sldLayoutId id="2147483689"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ramsac.com/blog/cybercrime-legislation-uk/#:~:text=The%20primary%20cybercrime%20legislation%20in,are%20prosecuted%20for%20cybercrime%20attacks."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cps.gov.uk/legal-guidance/cybercrime-prosecution-guidance"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D7EC86-7CB9-431D-8AC3-8AAF0440B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D4B9777F-B610-419B-9193-80306388F3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Arc">
            <a:extLst>
              <a:ext uri="{FF2B5EF4-FFF2-40B4-BE49-F238E27FC236}">
                <a16:creationId xmlns:a16="http://schemas.microsoft.com/office/drawing/2014/main" id="{311F016A-A753-449B-9EA6-322199B71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7715">
            <a:off x="1108520" y="775849"/>
            <a:ext cx="2987899" cy="2987899"/>
          </a:xfrm>
          <a:prstGeom prst="arc">
            <a:avLst>
              <a:gd name="adj1" fmla="val 16200000"/>
              <a:gd name="adj2" fmla="val 2287352"/>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8E733E-A820-067A-3F15-B9416D4B81DE}"/>
              </a:ext>
            </a:extLst>
          </p:cNvPr>
          <p:cNvSpPr>
            <a:spLocks noGrp="1"/>
          </p:cNvSpPr>
          <p:nvPr>
            <p:ph type="ctrTitle"/>
          </p:nvPr>
        </p:nvSpPr>
        <p:spPr>
          <a:xfrm>
            <a:off x="860742" y="1124988"/>
            <a:ext cx="4425962" cy="2387600"/>
          </a:xfrm>
        </p:spPr>
        <p:txBody>
          <a:bodyPr>
            <a:normAutofit/>
          </a:bodyPr>
          <a:lstStyle/>
          <a:p>
            <a:r>
              <a:rPr lang="en-GB" dirty="0"/>
              <a:t>Terrorism and Cybercrime</a:t>
            </a:r>
          </a:p>
        </p:txBody>
      </p:sp>
      <p:sp>
        <p:nvSpPr>
          <p:cNvPr id="3" name="Subtitle 2">
            <a:extLst>
              <a:ext uri="{FF2B5EF4-FFF2-40B4-BE49-F238E27FC236}">
                <a16:creationId xmlns:a16="http://schemas.microsoft.com/office/drawing/2014/main" id="{62F1BFA0-588C-6A34-0E64-B62D72FB77A7}"/>
              </a:ext>
            </a:extLst>
          </p:cNvPr>
          <p:cNvSpPr>
            <a:spLocks noGrp="1"/>
          </p:cNvSpPr>
          <p:nvPr>
            <p:ph type="subTitle" idx="1"/>
          </p:nvPr>
        </p:nvSpPr>
        <p:spPr>
          <a:xfrm>
            <a:off x="860742" y="4077250"/>
            <a:ext cx="4425962" cy="1655762"/>
          </a:xfrm>
        </p:spPr>
        <p:txBody>
          <a:bodyPr>
            <a:normAutofit/>
          </a:bodyPr>
          <a:lstStyle/>
          <a:p>
            <a:r>
              <a:rPr lang="en-GB" sz="2200" dirty="0"/>
              <a:t>Week 10</a:t>
            </a:r>
          </a:p>
          <a:p>
            <a:r>
              <a:rPr lang="en-GB" sz="2200" dirty="0"/>
              <a:t>Recap and Assignment 2</a:t>
            </a:r>
          </a:p>
        </p:txBody>
      </p:sp>
      <p:pic>
        <p:nvPicPr>
          <p:cNvPr id="4" name="Picture 3">
            <a:extLst>
              <a:ext uri="{FF2B5EF4-FFF2-40B4-BE49-F238E27FC236}">
                <a16:creationId xmlns:a16="http://schemas.microsoft.com/office/drawing/2014/main" id="{2CFBD159-C56F-1217-6D38-A4E4C6559D5B}"/>
              </a:ext>
            </a:extLst>
          </p:cNvPr>
          <p:cNvPicPr>
            <a:picLocks noChangeAspect="1"/>
          </p:cNvPicPr>
          <p:nvPr/>
        </p:nvPicPr>
        <p:blipFill rotWithShape="1">
          <a:blip r:embed="rId2"/>
          <a:srcRect l="5829"/>
          <a:stretch/>
        </p:blipFill>
        <p:spPr>
          <a:xfrm>
            <a:off x="5733768" y="-1"/>
            <a:ext cx="6458232" cy="6858001"/>
          </a:xfrm>
          <a:custGeom>
            <a:avLst/>
            <a:gdLst/>
            <a:ahLst/>
            <a:cxnLst/>
            <a:rect l="l" t="t" r="r" b="b"/>
            <a:pathLst>
              <a:path w="6458232" h="6858001">
                <a:moveTo>
                  <a:pt x="2209000" y="0"/>
                </a:moveTo>
                <a:lnTo>
                  <a:pt x="6458232" y="0"/>
                </a:lnTo>
                <a:lnTo>
                  <a:pt x="6458232" y="6858001"/>
                </a:lnTo>
                <a:lnTo>
                  <a:pt x="651045" y="6858001"/>
                </a:lnTo>
                <a:lnTo>
                  <a:pt x="635146" y="6830200"/>
                </a:lnTo>
                <a:cubicBezTo>
                  <a:pt x="230085" y="6080469"/>
                  <a:pt x="0" y="5221296"/>
                  <a:pt x="0" y="4308089"/>
                </a:cubicBezTo>
                <a:cubicBezTo>
                  <a:pt x="0" y="2572997"/>
                  <a:pt x="830606" y="1032965"/>
                  <a:pt x="2113832" y="68046"/>
                </a:cubicBezTo>
                <a:close/>
              </a:path>
            </a:pathLst>
          </a:custGeom>
        </p:spPr>
      </p:pic>
      <p:sp>
        <p:nvSpPr>
          <p:cNvPr id="19" name="!!Rectangle">
            <a:extLst>
              <a:ext uri="{FF2B5EF4-FFF2-40B4-BE49-F238E27FC236}">
                <a16:creationId xmlns:a16="http://schemas.microsoft.com/office/drawing/2014/main" id="{95106A28-883A-4993-BF9E-C403B81A8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4269" y="4274457"/>
            <a:ext cx="825256" cy="825256"/>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Oval">
            <a:extLst>
              <a:ext uri="{FF2B5EF4-FFF2-40B4-BE49-F238E27FC236}">
                <a16:creationId xmlns:a16="http://schemas.microsoft.com/office/drawing/2014/main" id="{F5AE4E4F-9F4C-43ED-8299-9BD63B74E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742" y="5649686"/>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891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8A0184-AAB0-B94A-6E5A-59F54217BA6C}"/>
              </a:ext>
            </a:extLst>
          </p:cNvPr>
          <p:cNvSpPr>
            <a:spLocks noGrp="1"/>
          </p:cNvSpPr>
          <p:nvPr>
            <p:ph idx="1"/>
          </p:nvPr>
        </p:nvSpPr>
        <p:spPr>
          <a:xfrm>
            <a:off x="838200" y="1499129"/>
            <a:ext cx="10515600" cy="3859742"/>
          </a:xfrm>
        </p:spPr>
        <p:txBody>
          <a:bodyPr anchor="ctr">
            <a:normAutofit/>
          </a:bodyPr>
          <a:lstStyle/>
          <a:p>
            <a:pPr marL="0" indent="0" algn="ctr">
              <a:buNone/>
            </a:pPr>
            <a:r>
              <a:rPr lang="en-GB" sz="3600" dirty="0">
                <a:latin typeface="Calibri" panose="020F0502020204030204" pitchFamily="34" charset="0"/>
                <a:cs typeface="Calibri" panose="020F0502020204030204" pitchFamily="34" charset="0"/>
              </a:rPr>
              <a:t>Definitions: Terrorism and Cybercrime</a:t>
            </a:r>
          </a:p>
          <a:p>
            <a:pPr marL="0" indent="0" algn="ctr">
              <a:buNone/>
            </a:pPr>
            <a:r>
              <a:rPr lang="en-GB" sz="3600" dirty="0">
                <a:latin typeface="Calibri" panose="020F0502020204030204" pitchFamily="34" charset="0"/>
                <a:cs typeface="Calibri" panose="020F0502020204030204" pitchFamily="34" charset="0"/>
              </a:rPr>
              <a:t>Social Media</a:t>
            </a:r>
          </a:p>
          <a:p>
            <a:pPr marL="0" indent="0" algn="ctr">
              <a:buNone/>
            </a:pPr>
            <a:r>
              <a:rPr lang="en-GB" sz="3600" dirty="0">
                <a:latin typeface="Calibri" panose="020F0502020204030204" pitchFamily="34" charset="0"/>
                <a:cs typeface="Calibri" panose="020F0502020204030204" pitchFamily="34" charset="0"/>
              </a:rPr>
              <a:t>Legislation</a:t>
            </a:r>
          </a:p>
          <a:p>
            <a:pPr marL="0" indent="0" algn="ctr">
              <a:buNone/>
            </a:pPr>
            <a:r>
              <a:rPr lang="en-GB" sz="3600" dirty="0">
                <a:latin typeface="Calibri" panose="020F0502020204030204" pitchFamily="34" charset="0"/>
                <a:cs typeface="Calibri" panose="020F0502020204030204" pitchFamily="34" charset="0"/>
              </a:rPr>
              <a:t>Assignment 2</a:t>
            </a:r>
          </a:p>
        </p:txBody>
      </p:sp>
    </p:spTree>
    <p:extLst>
      <p:ext uri="{BB962C8B-B14F-4D97-AF65-F5344CB8AC3E}">
        <p14:creationId xmlns:p14="http://schemas.microsoft.com/office/powerpoint/2010/main" val="393580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025EFD5-738C-41B9-87FE-0C00E211B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1260835-39EA-2F67-C5EF-2FC57F4A3579}"/>
              </a:ext>
            </a:extLst>
          </p:cNvPr>
          <p:cNvSpPr>
            <a:spLocks noGrp="1"/>
          </p:cNvSpPr>
          <p:nvPr>
            <p:ph type="title"/>
          </p:nvPr>
        </p:nvSpPr>
        <p:spPr>
          <a:xfrm>
            <a:off x="5827048" y="444272"/>
            <a:ext cx="5721484" cy="1325563"/>
          </a:xfrm>
        </p:spPr>
        <p:txBody>
          <a:bodyPr>
            <a:normAutofit/>
          </a:bodyPr>
          <a:lstStyle/>
          <a:p>
            <a:r>
              <a:rPr lang="en-GB" sz="4000" dirty="0">
                <a:latin typeface="Calibri" panose="020F0502020204030204" pitchFamily="34" charset="0"/>
                <a:cs typeface="Calibri" panose="020F0502020204030204" pitchFamily="34" charset="0"/>
              </a:rPr>
              <a:t>Definitions of Terrorism: Legal Approach</a:t>
            </a:r>
          </a:p>
        </p:txBody>
      </p:sp>
      <p:pic>
        <p:nvPicPr>
          <p:cNvPr id="4" name="Picture 2" descr="Current Index to Legal Periodicals | HeinOnline">
            <a:extLst>
              <a:ext uri="{FF2B5EF4-FFF2-40B4-BE49-F238E27FC236}">
                <a16:creationId xmlns:a16="http://schemas.microsoft.com/office/drawing/2014/main" id="{2BC4EE25-7368-0914-C1D8-BD9CC1550FD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834" t="-1265" r="5324" b="1266"/>
          <a:stretch/>
        </p:blipFill>
        <p:spPr bwMode="auto">
          <a:xfrm>
            <a:off x="858284" y="1165109"/>
            <a:ext cx="4261337" cy="435133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9B7E3AA-7D07-A3C8-3544-8ECA2931C420}"/>
              </a:ext>
            </a:extLst>
          </p:cNvPr>
          <p:cNvSpPr>
            <a:spLocks noGrp="1"/>
          </p:cNvSpPr>
          <p:nvPr>
            <p:ph idx="1"/>
          </p:nvPr>
        </p:nvSpPr>
        <p:spPr>
          <a:xfrm>
            <a:off x="5827048" y="1904772"/>
            <a:ext cx="5721484" cy="4351338"/>
          </a:xfrm>
        </p:spPr>
        <p:txBody>
          <a:bodyPr>
            <a:normAutofit/>
          </a:bodyPr>
          <a:lstStyle/>
          <a:p>
            <a:r>
              <a:rPr lang="en-GB" sz="2200" dirty="0">
                <a:latin typeface="Calibri" panose="020F0502020204030204" pitchFamily="34" charset="0"/>
                <a:cs typeface="Calibri" panose="020F0502020204030204" pitchFamily="34" charset="0"/>
              </a:rPr>
              <a:t>Provide a framework to view and tackle terrorist activity through the application of legislation.</a:t>
            </a:r>
          </a:p>
          <a:p>
            <a:endParaRPr lang="en-GB" sz="2200" dirty="0">
              <a:latin typeface="Calibri" panose="020F0502020204030204" pitchFamily="34" charset="0"/>
              <a:cs typeface="Calibri" panose="020F0502020204030204" pitchFamily="34" charset="0"/>
            </a:endParaRPr>
          </a:p>
          <a:p>
            <a:r>
              <a:rPr lang="en-GB" sz="2200" dirty="0">
                <a:latin typeface="Calibri" panose="020F0502020204030204" pitchFamily="34" charset="0"/>
                <a:cs typeface="Calibri" panose="020F0502020204030204" pitchFamily="34" charset="0"/>
              </a:rPr>
              <a:t>Historically, legislation relating to terrorism has been introduced as a ‘knee jerk’ reaction to some situation or event.</a:t>
            </a:r>
          </a:p>
          <a:p>
            <a:endParaRPr lang="en-GB" sz="2200" dirty="0">
              <a:latin typeface="Calibri" panose="020F0502020204030204" pitchFamily="34" charset="0"/>
              <a:cs typeface="Calibri" panose="020F0502020204030204" pitchFamily="34" charset="0"/>
            </a:endParaRPr>
          </a:p>
          <a:p>
            <a:r>
              <a:rPr lang="en-GB" sz="2200" dirty="0">
                <a:latin typeface="Calibri" panose="020F0502020204030204" pitchFamily="34" charset="0"/>
                <a:cs typeface="Calibri" panose="020F0502020204030204" pitchFamily="34" charset="0"/>
              </a:rPr>
              <a:t>The Terrorism Act 2000 changed this pattern. However, post- 9/11 further legislation was rushed through. </a:t>
            </a:r>
          </a:p>
        </p:txBody>
      </p:sp>
    </p:spTree>
    <p:extLst>
      <p:ext uri="{BB962C8B-B14F-4D97-AF65-F5344CB8AC3E}">
        <p14:creationId xmlns:p14="http://schemas.microsoft.com/office/powerpoint/2010/main" val="926561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Miranda detention is a &quot;defining point&quot; - Index on Censorship Index on  Censorship">
            <a:extLst>
              <a:ext uri="{FF2B5EF4-FFF2-40B4-BE49-F238E27FC236}">
                <a16:creationId xmlns:a16="http://schemas.microsoft.com/office/drawing/2014/main" id="{0B86C35A-DBDF-CB38-BE48-9A149006957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929" r="2870" b="-1"/>
          <a:stretch/>
        </p:blipFill>
        <p:spPr bwMode="auto">
          <a:xfrm>
            <a:off x="6541054" y="1595753"/>
            <a:ext cx="4777381" cy="368807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17"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59E3507-3111-B443-BDED-A84E1E9AC2EE}"/>
              </a:ext>
            </a:extLst>
          </p:cNvPr>
          <p:cNvSpPr>
            <a:spLocks noGrp="1"/>
          </p:cNvSpPr>
          <p:nvPr>
            <p:ph type="title"/>
          </p:nvPr>
        </p:nvSpPr>
        <p:spPr>
          <a:xfrm>
            <a:off x="397329" y="149041"/>
            <a:ext cx="5257800" cy="1325563"/>
          </a:xfrm>
        </p:spPr>
        <p:txBody>
          <a:bodyPr>
            <a:normAutofit/>
          </a:bodyPr>
          <a:lstStyle/>
          <a:p>
            <a:r>
              <a:rPr lang="en-GB" sz="4000" dirty="0">
                <a:latin typeface="Calibri" panose="020F0502020204030204" pitchFamily="34" charset="0"/>
                <a:cs typeface="Calibri" panose="020F0502020204030204" pitchFamily="34" charset="0"/>
              </a:rPr>
              <a:t>Definitions: Terrorism</a:t>
            </a:r>
          </a:p>
        </p:txBody>
      </p:sp>
      <p:sp>
        <p:nvSpPr>
          <p:cNvPr id="3" name="Content Placeholder 2">
            <a:extLst>
              <a:ext uri="{FF2B5EF4-FFF2-40B4-BE49-F238E27FC236}">
                <a16:creationId xmlns:a16="http://schemas.microsoft.com/office/drawing/2014/main" id="{6890211B-9FF7-E8E8-EA5A-14D7362E754A}"/>
              </a:ext>
            </a:extLst>
          </p:cNvPr>
          <p:cNvSpPr>
            <a:spLocks noGrp="1"/>
          </p:cNvSpPr>
          <p:nvPr>
            <p:ph idx="1"/>
          </p:nvPr>
        </p:nvSpPr>
        <p:spPr>
          <a:xfrm>
            <a:off x="641627" y="1343533"/>
            <a:ext cx="5257800" cy="4192520"/>
          </a:xfrm>
        </p:spPr>
        <p:txBody>
          <a:bodyPr>
            <a:noAutofit/>
          </a:bodyPr>
          <a:lstStyle/>
          <a:p>
            <a:pPr marL="0" indent="0">
              <a:spcBef>
                <a:spcPct val="50000"/>
              </a:spcBef>
              <a:buNone/>
              <a:defRPr/>
            </a:pPr>
            <a:r>
              <a:rPr lang="en-US" altLang="en-US" sz="1600" u="sng" dirty="0">
                <a:latin typeface="Calibri" panose="020F0502020204030204" pitchFamily="34" charset="0"/>
                <a:cs typeface="Calibri" panose="020F0502020204030204" pitchFamily="34" charset="0"/>
              </a:rPr>
              <a:t>“Terrorism” </a:t>
            </a:r>
          </a:p>
          <a:p>
            <a:pPr>
              <a:spcBef>
                <a:spcPct val="50000"/>
              </a:spcBef>
              <a:defRPr/>
            </a:pPr>
            <a:r>
              <a:rPr lang="en-US" altLang="en-US" sz="1600" dirty="0">
                <a:latin typeface="Calibri" panose="020F0502020204030204" pitchFamily="34" charset="0"/>
                <a:cs typeface="Calibri" panose="020F0502020204030204" pitchFamily="34" charset="0"/>
              </a:rPr>
              <a:t>The use or threat of “action” where -</a:t>
            </a:r>
          </a:p>
          <a:p>
            <a:pPr marL="342900" indent="-342900">
              <a:buAutoNum type="alphaLcParenBoth"/>
            </a:pPr>
            <a:r>
              <a:rPr lang="en-US" altLang="en-US" sz="1600" dirty="0">
                <a:latin typeface="Calibri" panose="020F0502020204030204" pitchFamily="34" charset="0"/>
                <a:cs typeface="Calibri" panose="020F0502020204030204" pitchFamily="34" charset="0"/>
              </a:rPr>
              <a:t>involves serious violence against a person,</a:t>
            </a:r>
          </a:p>
          <a:p>
            <a:pPr marL="0" indent="0">
              <a:buNone/>
            </a:pPr>
            <a:r>
              <a:rPr lang="en-US" altLang="en-US" sz="1600" dirty="0">
                <a:latin typeface="Calibri" panose="020F0502020204030204" pitchFamily="34" charset="0"/>
                <a:cs typeface="Calibri" panose="020F0502020204030204" pitchFamily="34" charset="0"/>
              </a:rPr>
              <a:t>(b) involves serious damage to property,</a:t>
            </a:r>
          </a:p>
          <a:p>
            <a:pPr marL="0" indent="0">
              <a:buNone/>
            </a:pPr>
            <a:r>
              <a:rPr lang="en-US" altLang="en-US" sz="1600" dirty="0">
                <a:latin typeface="Calibri" panose="020F0502020204030204" pitchFamily="34" charset="0"/>
                <a:cs typeface="Calibri" panose="020F0502020204030204" pitchFamily="34" charset="0"/>
              </a:rPr>
              <a:t>(c) endangers a person's life, other than that of the person committing the action,</a:t>
            </a:r>
          </a:p>
          <a:p>
            <a:pPr marL="0" indent="0">
              <a:buNone/>
            </a:pPr>
            <a:r>
              <a:rPr lang="en-US" altLang="en-US" sz="1600" dirty="0">
                <a:latin typeface="Calibri" panose="020F0502020204030204" pitchFamily="34" charset="0"/>
                <a:cs typeface="Calibri" panose="020F0502020204030204" pitchFamily="34" charset="0"/>
              </a:rPr>
              <a:t>(d) creates a serious risk to the health or safety of the public or a section of the public, or</a:t>
            </a:r>
          </a:p>
          <a:p>
            <a:pPr marL="0" indent="0">
              <a:buNone/>
            </a:pPr>
            <a:r>
              <a:rPr lang="en-US" altLang="en-US" sz="1600" dirty="0">
                <a:latin typeface="Calibri" panose="020F0502020204030204" pitchFamily="34" charset="0"/>
                <a:cs typeface="Calibri" panose="020F0502020204030204" pitchFamily="34" charset="0"/>
              </a:rPr>
              <a:t>(e) is designed seriously to interfere with or seriously to disrupt an electronic system,</a:t>
            </a:r>
          </a:p>
          <a:p>
            <a:pPr indent="-228600">
              <a:buFont typeface="Arial" panose="020B0604020202020204" pitchFamily="34" charset="0"/>
              <a:buChar char="•"/>
            </a:pPr>
            <a:endParaRPr lang="en-US" altLang="en-US" sz="1600" dirty="0">
              <a:latin typeface="Calibri" panose="020F0502020204030204" pitchFamily="34" charset="0"/>
              <a:cs typeface="Calibri" panose="020F0502020204030204" pitchFamily="34" charset="0"/>
            </a:endParaRPr>
          </a:p>
          <a:p>
            <a:pPr indent="-228600">
              <a:buFont typeface="Arial" panose="020B0604020202020204" pitchFamily="34" charset="0"/>
              <a:buChar char="•"/>
            </a:pPr>
            <a:r>
              <a:rPr lang="en-US" altLang="en-US" sz="1600" dirty="0">
                <a:latin typeface="Calibri" panose="020F0502020204030204" pitchFamily="34" charset="0"/>
                <a:cs typeface="Calibri" panose="020F0502020204030204" pitchFamily="34" charset="0"/>
              </a:rPr>
              <a:t>to influence the government, or an international governmental </a:t>
            </a:r>
            <a:r>
              <a:rPr lang="en-US" altLang="en-US" sz="1600" dirty="0" err="1">
                <a:latin typeface="Calibri" panose="020F0502020204030204" pitchFamily="34" charset="0"/>
                <a:cs typeface="Calibri" panose="020F0502020204030204" pitchFamily="34" charset="0"/>
              </a:rPr>
              <a:t>organisation</a:t>
            </a:r>
            <a:r>
              <a:rPr lang="en-US" altLang="en-US" sz="1600" dirty="0">
                <a:latin typeface="Calibri" panose="020F0502020204030204" pitchFamily="34" charset="0"/>
                <a:cs typeface="Calibri" panose="020F0502020204030204" pitchFamily="34" charset="0"/>
              </a:rPr>
              <a:t>.</a:t>
            </a:r>
          </a:p>
          <a:p>
            <a:pPr indent="-228600">
              <a:buFont typeface="Arial" panose="020B0604020202020204" pitchFamily="34" charset="0"/>
              <a:buChar char="•"/>
            </a:pPr>
            <a:r>
              <a:rPr lang="en-US" altLang="en-US" sz="1600" dirty="0">
                <a:latin typeface="Calibri" panose="020F0502020204030204" pitchFamily="34" charset="0"/>
                <a:cs typeface="Calibri" panose="020F0502020204030204" pitchFamily="34" charset="0"/>
              </a:rPr>
              <a:t>Or to intimidate the public, or a section of the public, </a:t>
            </a:r>
          </a:p>
          <a:p>
            <a:pPr indent="-228600">
              <a:buFont typeface="Arial" panose="020B0604020202020204" pitchFamily="34" charset="0"/>
              <a:buChar char="•"/>
            </a:pPr>
            <a:r>
              <a:rPr lang="en-US" altLang="en-US" sz="1600" dirty="0">
                <a:latin typeface="Calibri" panose="020F0502020204030204" pitchFamily="34" charset="0"/>
                <a:cs typeface="Calibri" panose="020F0502020204030204" pitchFamily="34" charset="0"/>
              </a:rPr>
              <a:t>Or the purpose of advancing</a:t>
            </a:r>
          </a:p>
          <a:p>
            <a:pPr indent="-228600">
              <a:spcBef>
                <a:spcPct val="50000"/>
              </a:spcBef>
              <a:buFont typeface="Arial" panose="020B0604020202020204" pitchFamily="34" charset="0"/>
              <a:buChar char="•"/>
              <a:defRPr/>
            </a:pPr>
            <a:r>
              <a:rPr lang="en-US" altLang="en-US" sz="1600" dirty="0">
                <a:latin typeface="Calibri" panose="020F0502020204030204" pitchFamily="34" charset="0"/>
                <a:cs typeface="Calibri" panose="020F0502020204030204" pitchFamily="34" charset="0"/>
              </a:rPr>
              <a:t>A </a:t>
            </a:r>
            <a:r>
              <a:rPr lang="en-US" altLang="en-US" sz="1600" u="sng" dirty="0">
                <a:latin typeface="Calibri" panose="020F0502020204030204" pitchFamily="34" charset="0"/>
                <a:cs typeface="Calibri" panose="020F0502020204030204" pitchFamily="34" charset="0"/>
              </a:rPr>
              <a:t>Political, Racial, Religious or Ideological </a:t>
            </a:r>
            <a:r>
              <a:rPr lang="en-US" altLang="en-US" sz="1600" dirty="0">
                <a:latin typeface="Calibri" panose="020F0502020204030204" pitchFamily="34" charset="0"/>
                <a:cs typeface="Calibri" panose="020F0502020204030204" pitchFamily="34" charset="0"/>
              </a:rPr>
              <a:t>(PRRI) Cause. </a:t>
            </a:r>
          </a:p>
        </p:txBody>
      </p:sp>
    </p:spTree>
    <p:extLst>
      <p:ext uri="{BB962C8B-B14F-4D97-AF65-F5344CB8AC3E}">
        <p14:creationId xmlns:p14="http://schemas.microsoft.com/office/powerpoint/2010/main" val="2301723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5654F82-5A77-8C88-14B3-94C4821CCCC0}"/>
              </a:ext>
            </a:extLst>
          </p:cNvPr>
          <p:cNvSpPr>
            <a:spLocks noGrp="1"/>
          </p:cNvSpPr>
          <p:nvPr>
            <p:ph type="title"/>
          </p:nvPr>
        </p:nvSpPr>
        <p:spPr>
          <a:xfrm>
            <a:off x="838200" y="365125"/>
            <a:ext cx="5387502" cy="1325563"/>
          </a:xfrm>
        </p:spPr>
        <p:txBody>
          <a:bodyPr>
            <a:normAutofit/>
          </a:bodyPr>
          <a:lstStyle/>
          <a:p>
            <a:r>
              <a:rPr lang="en-GB" sz="3600" dirty="0">
                <a:latin typeface="Calibri" panose="020F0502020204030204" pitchFamily="34" charset="0"/>
                <a:cs typeface="Calibri" panose="020F0502020204030204" pitchFamily="34" charset="0"/>
              </a:rPr>
              <a:t>Definitions of Terrorism: Academic Approach</a:t>
            </a:r>
          </a:p>
        </p:txBody>
      </p:sp>
      <p:sp>
        <p:nvSpPr>
          <p:cNvPr id="3" name="Content Placeholder 2">
            <a:extLst>
              <a:ext uri="{FF2B5EF4-FFF2-40B4-BE49-F238E27FC236}">
                <a16:creationId xmlns:a16="http://schemas.microsoft.com/office/drawing/2014/main" id="{D62241D2-6B47-C7EE-3DB0-08EECC0081F9}"/>
              </a:ext>
            </a:extLst>
          </p:cNvPr>
          <p:cNvSpPr>
            <a:spLocks noGrp="1"/>
          </p:cNvSpPr>
          <p:nvPr>
            <p:ph idx="1"/>
          </p:nvPr>
        </p:nvSpPr>
        <p:spPr>
          <a:xfrm>
            <a:off x="838200" y="2202247"/>
            <a:ext cx="5387502" cy="4351338"/>
          </a:xfrm>
        </p:spPr>
        <p:txBody>
          <a:bodyPr>
            <a:normAutofit/>
          </a:bodyPr>
          <a:lstStyle/>
          <a:p>
            <a:pPr indent="-228600">
              <a:spcAft>
                <a:spcPts val="600"/>
              </a:spcAft>
              <a:buFont typeface="Arial" panose="020B0604020202020204" pitchFamily="34" charset="0"/>
              <a:buChar char="•"/>
            </a:pPr>
            <a:r>
              <a:rPr lang="en-US" sz="1800" dirty="0">
                <a:latin typeface="Calibri" panose="020F0502020204030204" pitchFamily="34" charset="0"/>
                <a:cs typeface="Calibri" panose="020F0502020204030204" pitchFamily="34" charset="0"/>
              </a:rPr>
              <a:t>Definitions of terrorism by academics tend to mirror the disciplines of those who devise them </a:t>
            </a:r>
            <a:r>
              <a:rPr lang="en-US" sz="1800" dirty="0" err="1">
                <a:latin typeface="Calibri" panose="020F0502020204030204" pitchFamily="34" charset="0"/>
                <a:cs typeface="Calibri" panose="020F0502020204030204" pitchFamily="34" charset="0"/>
              </a:rPr>
              <a:t>e.g</a:t>
            </a:r>
            <a:r>
              <a:rPr lang="en-US" sz="1800" dirty="0">
                <a:latin typeface="Calibri" panose="020F0502020204030204" pitchFamily="34" charset="0"/>
                <a:cs typeface="Calibri" panose="020F0502020204030204" pitchFamily="34" charset="0"/>
              </a:rPr>
              <a:t> former police officers and psychologists. </a:t>
            </a:r>
          </a:p>
          <a:p>
            <a:pPr indent="-228600">
              <a:spcAft>
                <a:spcPts val="600"/>
              </a:spcAft>
              <a:buFont typeface="Arial" panose="020B0604020202020204" pitchFamily="34" charset="0"/>
              <a:buChar char="•"/>
            </a:pPr>
            <a:r>
              <a:rPr lang="en-US" sz="1800" dirty="0">
                <a:latin typeface="Calibri" panose="020F0502020204030204" pitchFamily="34" charset="0"/>
                <a:cs typeface="Calibri" panose="020F0502020204030204" pitchFamily="34" charset="0"/>
              </a:rPr>
              <a:t>Social psychologists argue that terrorism is a </a:t>
            </a:r>
            <a:r>
              <a:rPr lang="en-US" sz="1800" u="sng" dirty="0">
                <a:latin typeface="Calibri" panose="020F0502020204030204" pitchFamily="34" charset="0"/>
                <a:cs typeface="Calibri" panose="020F0502020204030204" pitchFamily="34" charset="0"/>
              </a:rPr>
              <a:t>product of group processes or dynamics</a:t>
            </a:r>
            <a:r>
              <a:rPr lang="en-US" sz="1800" dirty="0">
                <a:latin typeface="Calibri" panose="020F0502020204030204" pitchFamily="34" charset="0"/>
                <a:cs typeface="Calibri" panose="020F0502020204030204" pitchFamily="34" charset="0"/>
              </a:rPr>
              <a:t> (McCauley </a:t>
            </a:r>
            <a:r>
              <a:rPr lang="en-US" sz="1800" i="1" dirty="0">
                <a:latin typeface="Calibri" panose="020F0502020204030204" pitchFamily="34" charset="0"/>
                <a:cs typeface="Calibri" panose="020F0502020204030204" pitchFamily="34" charset="0"/>
              </a:rPr>
              <a:t>et al</a:t>
            </a:r>
            <a:r>
              <a:rPr lang="en-US" sz="1800" dirty="0">
                <a:latin typeface="Calibri" panose="020F0502020204030204" pitchFamily="34" charset="0"/>
                <a:cs typeface="Calibri" panose="020F0502020204030204" pitchFamily="34" charset="0"/>
              </a:rPr>
              <a:t>, 1972) </a:t>
            </a:r>
          </a:p>
          <a:p>
            <a:pPr indent="-228600">
              <a:spcAft>
                <a:spcPts val="600"/>
              </a:spcAft>
              <a:buFont typeface="Arial" panose="020B0604020202020204" pitchFamily="34" charset="0"/>
              <a:buChar char="•"/>
            </a:pPr>
            <a:r>
              <a:rPr lang="en-US" sz="1800" dirty="0">
                <a:latin typeface="Calibri" panose="020F0502020204030204" pitchFamily="34" charset="0"/>
                <a:cs typeface="Calibri" panose="020F0502020204030204" pitchFamily="34" charset="0"/>
              </a:rPr>
              <a:t>Psychoanalysts deem it to be the tool of </a:t>
            </a:r>
            <a:r>
              <a:rPr lang="en-US" sz="1800" u="sng" dirty="0">
                <a:latin typeface="Calibri" panose="020F0502020204030204" pitchFamily="34" charset="0"/>
                <a:cs typeface="Calibri" panose="020F0502020204030204" pitchFamily="34" charset="0"/>
              </a:rPr>
              <a:t>unconscious patriarchal impulses</a:t>
            </a:r>
            <a:r>
              <a:rPr lang="en-US" sz="1800" dirty="0">
                <a:latin typeface="Calibri" panose="020F0502020204030204" pitchFamily="34" charset="0"/>
                <a:cs typeface="Calibri" panose="020F0502020204030204" pitchFamily="34" charset="0"/>
              </a:rPr>
              <a:t> (Konrad, 1979) </a:t>
            </a:r>
          </a:p>
          <a:p>
            <a:pPr indent="-228600">
              <a:spcAft>
                <a:spcPts val="600"/>
              </a:spcAft>
              <a:buFont typeface="Arial" panose="020B0604020202020204" pitchFamily="34" charset="0"/>
              <a:buChar char="•"/>
            </a:pPr>
            <a:r>
              <a:rPr lang="en-US" sz="1800" dirty="0">
                <a:latin typeface="Calibri" panose="020F0502020204030204" pitchFamily="34" charset="0"/>
                <a:cs typeface="Calibri" panose="020F0502020204030204" pitchFamily="34" charset="0"/>
              </a:rPr>
              <a:t>Sociologists </a:t>
            </a:r>
            <a:r>
              <a:rPr lang="en-US" sz="1800" dirty="0" err="1">
                <a:latin typeface="Calibri" panose="020F0502020204030204" pitchFamily="34" charset="0"/>
                <a:cs typeface="Calibri" panose="020F0502020204030204" pitchFamily="34" charset="0"/>
              </a:rPr>
              <a:t>conceptualise</a:t>
            </a:r>
            <a:r>
              <a:rPr lang="en-US" sz="1800" dirty="0">
                <a:latin typeface="Calibri" panose="020F0502020204030204" pitchFamily="34" charset="0"/>
                <a:cs typeface="Calibri" panose="020F0502020204030204" pitchFamily="34" charset="0"/>
              </a:rPr>
              <a:t> terrorism through an understanding of </a:t>
            </a:r>
            <a:r>
              <a:rPr lang="en-US" sz="1800" u="sng" dirty="0">
                <a:latin typeface="Calibri" panose="020F0502020204030204" pitchFamily="34" charset="0"/>
                <a:cs typeface="Calibri" panose="020F0502020204030204" pitchFamily="34" charset="0"/>
              </a:rPr>
              <a:t>‘structural inequalities’ </a:t>
            </a:r>
            <a:r>
              <a:rPr lang="en-US" sz="1800" dirty="0">
                <a:latin typeface="Calibri" panose="020F0502020204030204" pitchFamily="34" charset="0"/>
                <a:cs typeface="Calibri" panose="020F0502020204030204" pitchFamily="34" charset="0"/>
              </a:rPr>
              <a:t>(Turk, 2004; </a:t>
            </a:r>
            <a:r>
              <a:rPr lang="en-US" sz="1800" dirty="0" err="1">
                <a:latin typeface="Calibri" panose="020F0502020204030204" pitchFamily="34" charset="0"/>
                <a:cs typeface="Calibri" panose="020F0502020204030204" pitchFamily="34" charset="0"/>
              </a:rPr>
              <a:t>Boyns</a:t>
            </a:r>
            <a:r>
              <a:rPr lang="en-US" sz="1800" dirty="0">
                <a:latin typeface="Calibri" panose="020F0502020204030204" pitchFamily="34" charset="0"/>
                <a:cs typeface="Calibri" panose="020F0502020204030204" pitchFamily="34" charset="0"/>
              </a:rPr>
              <a:t> &amp; Ballard, 2004)</a:t>
            </a:r>
            <a:endParaRPr lang="en-US" sz="1800" u="sng" dirty="0">
              <a:latin typeface="Calibri" panose="020F0502020204030204" pitchFamily="34" charset="0"/>
              <a:cs typeface="Calibri" panose="020F0502020204030204" pitchFamily="34" charset="0"/>
            </a:endParaRPr>
          </a:p>
        </p:txBody>
      </p:sp>
      <p:pic>
        <p:nvPicPr>
          <p:cNvPr id="4" name="Picture 2" descr="Academic achievements of area residents celebrated | Detroit Lakes Tribune">
            <a:extLst>
              <a:ext uri="{FF2B5EF4-FFF2-40B4-BE49-F238E27FC236}">
                <a16:creationId xmlns:a16="http://schemas.microsoft.com/office/drawing/2014/main" id="{56654E0A-D807-0FBE-9D32-ADEAE36FB1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49" r="15836"/>
          <a:stretch/>
        </p:blipFill>
        <p:spPr bwMode="auto">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Lst>
        </p:spPr>
      </p:pic>
      <p:sp>
        <p:nvSpPr>
          <p:cNvPr id="1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1765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D5D7A2-880F-8EBF-F5DA-43E7E27B38FD}"/>
              </a:ext>
            </a:extLst>
          </p:cNvPr>
          <p:cNvSpPr>
            <a:spLocks noGrp="1"/>
          </p:cNvSpPr>
          <p:nvPr>
            <p:ph type="title"/>
          </p:nvPr>
        </p:nvSpPr>
        <p:spPr>
          <a:xfrm>
            <a:off x="5894962" y="479493"/>
            <a:ext cx="5458838" cy="1325563"/>
          </a:xfrm>
        </p:spPr>
        <p:txBody>
          <a:bodyPr>
            <a:normAutofit/>
          </a:bodyPr>
          <a:lstStyle/>
          <a:p>
            <a:r>
              <a:rPr lang="en-GB" dirty="0"/>
              <a:t>Definitions of Terrorism: Political Approach</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The Political Economy of Economic Policy - IMF F&amp;D">
            <a:extLst>
              <a:ext uri="{FF2B5EF4-FFF2-40B4-BE49-F238E27FC236}">
                <a16:creationId xmlns:a16="http://schemas.microsoft.com/office/drawing/2014/main" id="{6FF6CF4C-2F7F-D9FD-46B2-3602867B1CD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313" r="31703"/>
          <a:stretch/>
        </p:blipFill>
        <p:spPr bwMode="auto">
          <a:xfrm>
            <a:off x="850576" y="511293"/>
            <a:ext cx="4482593"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FE5F72E-EA90-9104-3A4B-4D8ECFA53876}"/>
              </a:ext>
            </a:extLst>
          </p:cNvPr>
          <p:cNvSpPr>
            <a:spLocks noGrp="1"/>
          </p:cNvSpPr>
          <p:nvPr>
            <p:ph idx="1"/>
          </p:nvPr>
        </p:nvSpPr>
        <p:spPr>
          <a:xfrm>
            <a:off x="5894962" y="1984443"/>
            <a:ext cx="5458838" cy="4192520"/>
          </a:xfrm>
        </p:spPr>
        <p:txBody>
          <a:bodyPr>
            <a:normAutofit/>
          </a:bodyPr>
          <a:lstStyle/>
          <a:p>
            <a:r>
              <a:rPr lang="en-GB" sz="2400"/>
              <a:t>Implementation of Counter Terrorism Legislation. </a:t>
            </a:r>
          </a:p>
          <a:p>
            <a:endParaRPr lang="en-GB" sz="2400"/>
          </a:p>
          <a:p>
            <a:r>
              <a:rPr lang="en-GB" sz="2400"/>
              <a:t>Creation of Counter Terrorism Strategies. </a:t>
            </a:r>
          </a:p>
          <a:p>
            <a:endParaRPr lang="en-GB" sz="2400"/>
          </a:p>
          <a:p>
            <a:r>
              <a:rPr lang="en-GB" sz="2400"/>
              <a:t>States in the USA have opted for sub state definitions to suit their political purposes – How can this work?</a:t>
            </a:r>
          </a:p>
        </p:txBody>
      </p:sp>
    </p:spTree>
    <p:extLst>
      <p:ext uri="{BB962C8B-B14F-4D97-AF65-F5344CB8AC3E}">
        <p14:creationId xmlns:p14="http://schemas.microsoft.com/office/powerpoint/2010/main" val="22945902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02801-50ED-6F44-B841-82A9967C011C}"/>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Definitions of Terrorism: Political Approach</a:t>
            </a:r>
          </a:p>
        </p:txBody>
      </p:sp>
      <p:sp>
        <p:nvSpPr>
          <p:cNvPr id="3" name="Content Placeholder 2">
            <a:extLst>
              <a:ext uri="{FF2B5EF4-FFF2-40B4-BE49-F238E27FC236}">
                <a16:creationId xmlns:a16="http://schemas.microsoft.com/office/drawing/2014/main" id="{4D81C6FB-5E25-6F0B-D4EB-3F18AB244AB0}"/>
              </a:ext>
            </a:extLst>
          </p:cNvPr>
          <p:cNvSpPr>
            <a:spLocks noGrp="1"/>
          </p:cNvSpPr>
          <p:nvPr>
            <p:ph idx="1"/>
          </p:nvPr>
        </p:nvSpPr>
        <p:spPr/>
        <p:txBody>
          <a:bodyPr/>
          <a:lstStyle/>
          <a:p>
            <a:pPr marL="0" indent="0">
              <a:buNone/>
            </a:pPr>
            <a:r>
              <a:rPr lang="en-GB" sz="2800" dirty="0">
                <a:latin typeface="Calibri" panose="020F0502020204030204" pitchFamily="34" charset="0"/>
                <a:cs typeface="Calibri" panose="020F0502020204030204" pitchFamily="34" charset="0"/>
              </a:rPr>
              <a:t>George Bush 14</a:t>
            </a:r>
            <a:r>
              <a:rPr lang="en-GB" sz="2800" baseline="30000" dirty="0">
                <a:latin typeface="Calibri" panose="020F0502020204030204" pitchFamily="34" charset="0"/>
                <a:cs typeface="Calibri" panose="020F0502020204030204" pitchFamily="34" charset="0"/>
              </a:rPr>
              <a:t>th</a:t>
            </a:r>
            <a:r>
              <a:rPr lang="en-GB" sz="2800" dirty="0">
                <a:latin typeface="Calibri" panose="020F0502020204030204" pitchFamily="34" charset="0"/>
                <a:cs typeface="Calibri" panose="020F0502020204030204" pitchFamily="34" charset="0"/>
              </a:rPr>
              <a:t> September 2001:</a:t>
            </a:r>
          </a:p>
          <a:p>
            <a:endParaRPr lang="en-GB"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“Americans do not yet have the distance of history, but our responsibility to history is already clear: to answer these attacks and rid the world of evil. War has been waged against us by stealth and deceit and murder. This nation is peaceful, but fierce when stirred to anger. This conflict was begun on the timing and terms of others; it will end in a way and at an hour of our choosing”.</a:t>
            </a:r>
          </a:p>
          <a:p>
            <a:endParaRPr lang="en-GB" dirty="0"/>
          </a:p>
        </p:txBody>
      </p:sp>
    </p:spTree>
    <p:extLst>
      <p:ext uri="{BB962C8B-B14F-4D97-AF65-F5344CB8AC3E}">
        <p14:creationId xmlns:p14="http://schemas.microsoft.com/office/powerpoint/2010/main" val="3092708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FB279-4A33-6A5D-E6CC-18D00C8170C5}"/>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Definitions of Cybercrime</a:t>
            </a:r>
          </a:p>
        </p:txBody>
      </p:sp>
      <p:sp>
        <p:nvSpPr>
          <p:cNvPr id="3" name="Content Placeholder 2">
            <a:extLst>
              <a:ext uri="{FF2B5EF4-FFF2-40B4-BE49-F238E27FC236}">
                <a16:creationId xmlns:a16="http://schemas.microsoft.com/office/drawing/2014/main" id="{53D57752-F410-4BF4-E0BE-092F8D13D7FB}"/>
              </a:ext>
            </a:extLst>
          </p:cNvPr>
          <p:cNvSpPr>
            <a:spLocks noGrp="1"/>
          </p:cNvSpPr>
          <p:nvPr>
            <p:ph idx="1"/>
          </p:nvPr>
        </p:nvSpPr>
        <p:spPr/>
        <p:txBody>
          <a:bodyPr/>
          <a:lstStyle/>
          <a:p>
            <a:r>
              <a:rPr lang="en-GB" sz="2800" dirty="0">
                <a:latin typeface="Calibri" panose="020F0502020204030204" pitchFamily="34" charset="0"/>
                <a:cs typeface="Calibri" panose="020F0502020204030204" pitchFamily="34" charset="0"/>
              </a:rPr>
              <a:t>Yar (2006): “A diverse range of illegal and illicit activities that share in common the unique electronic environment in which they take place”.</a:t>
            </a:r>
          </a:p>
          <a:p>
            <a:r>
              <a:rPr lang="en-GB" sz="2800" dirty="0">
                <a:latin typeface="Calibri" panose="020F0502020204030204" pitchFamily="34" charset="0"/>
                <a:cs typeface="Calibri" panose="020F0502020204030204" pitchFamily="34" charset="0"/>
              </a:rPr>
              <a:t>Moore (2005): “Computer, or cyber, crime is any crime that involves a computer and a network”.</a:t>
            </a:r>
          </a:p>
          <a:p>
            <a:r>
              <a:rPr lang="en-GB" sz="2800" dirty="0">
                <a:latin typeface="Calibri" panose="020F0502020204030204" pitchFamily="34" charset="0"/>
                <a:cs typeface="Calibri" panose="020F0502020204030204" pitchFamily="34" charset="0"/>
              </a:rPr>
              <a:t>Dowling and Maguire (2013): “Cybercrime is an umbrella term used to describe two distinct, but closely related, criminal activities: cyber-dependant and cyber-related crimes.”</a:t>
            </a:r>
          </a:p>
        </p:txBody>
      </p:sp>
    </p:spTree>
    <p:extLst>
      <p:ext uri="{BB962C8B-B14F-4D97-AF65-F5344CB8AC3E}">
        <p14:creationId xmlns:p14="http://schemas.microsoft.com/office/powerpoint/2010/main" val="231537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C2B04-75F1-9D4A-A873-D228D9855D58}"/>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Cyber-enabled Crimes</a:t>
            </a:r>
          </a:p>
        </p:txBody>
      </p:sp>
      <p:sp>
        <p:nvSpPr>
          <p:cNvPr id="3" name="Content Placeholder 2">
            <a:extLst>
              <a:ext uri="{FF2B5EF4-FFF2-40B4-BE49-F238E27FC236}">
                <a16:creationId xmlns:a16="http://schemas.microsoft.com/office/drawing/2014/main" id="{199C9926-EE61-77E7-58AD-2D7C85101757}"/>
              </a:ext>
            </a:extLst>
          </p:cNvPr>
          <p:cNvSpPr>
            <a:spLocks noGrp="1"/>
          </p:cNvSpPr>
          <p:nvPr>
            <p:ph idx="1"/>
          </p:nvPr>
        </p:nvSpPr>
        <p:spPr/>
        <p:txBody>
          <a:bodyPr>
            <a:normAutofit/>
          </a:bodyPr>
          <a:lstStyle/>
          <a:p>
            <a:r>
              <a:rPr lang="en-GB" dirty="0">
                <a:latin typeface="Calibri" panose="020F0502020204030204" pitchFamily="34" charset="0"/>
                <a:cs typeface="Calibri" panose="020F0502020204030204" pitchFamily="34" charset="0"/>
              </a:rPr>
              <a:t>Cyber-enabled crimes are traditional crimes that are increased in their scale or reach by the use of computers, computer networks, or other ICT.</a:t>
            </a:r>
          </a:p>
          <a:p>
            <a:r>
              <a:rPr lang="en-GB" dirty="0">
                <a:latin typeface="Calibri" panose="020F0502020204030204" pitchFamily="34" charset="0"/>
                <a:cs typeface="Calibri" panose="020F0502020204030204" pitchFamily="34" charset="0"/>
              </a:rPr>
              <a:t>Unlike cyber-dependant crimes, they can still be committed without the use of ICT. Examples of cyber-enabled crimes are:</a:t>
            </a:r>
          </a:p>
          <a:p>
            <a:pPr lvl="1"/>
            <a:r>
              <a:rPr lang="en-GB" sz="2800" dirty="0">
                <a:latin typeface="Calibri" panose="020F0502020204030204" pitchFamily="34" charset="0"/>
                <a:cs typeface="Calibri" panose="020F0502020204030204" pitchFamily="34" charset="0"/>
              </a:rPr>
              <a:t>Fraud</a:t>
            </a:r>
          </a:p>
          <a:p>
            <a:pPr lvl="1"/>
            <a:r>
              <a:rPr lang="en-GB" sz="2800" dirty="0">
                <a:latin typeface="Calibri" panose="020F0502020204030204" pitchFamily="34" charset="0"/>
                <a:cs typeface="Calibri" panose="020F0502020204030204" pitchFamily="34" charset="0"/>
              </a:rPr>
              <a:t>Theft</a:t>
            </a:r>
          </a:p>
          <a:p>
            <a:pPr lvl="1"/>
            <a:r>
              <a:rPr lang="en-GB" sz="2800" dirty="0">
                <a:latin typeface="Calibri" panose="020F0502020204030204" pitchFamily="34" charset="0"/>
                <a:cs typeface="Calibri" panose="020F0502020204030204" pitchFamily="34" charset="0"/>
              </a:rPr>
              <a:t>Sexual offending against children</a:t>
            </a:r>
          </a:p>
        </p:txBody>
      </p:sp>
    </p:spTree>
    <p:extLst>
      <p:ext uri="{BB962C8B-B14F-4D97-AF65-F5344CB8AC3E}">
        <p14:creationId xmlns:p14="http://schemas.microsoft.com/office/powerpoint/2010/main" val="3920294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9280E-FBB0-BAC0-DE58-3C59AD39DEA5}"/>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Cyber-dependant Crime</a:t>
            </a:r>
          </a:p>
        </p:txBody>
      </p:sp>
      <p:sp>
        <p:nvSpPr>
          <p:cNvPr id="3" name="Content Placeholder 2">
            <a:extLst>
              <a:ext uri="{FF2B5EF4-FFF2-40B4-BE49-F238E27FC236}">
                <a16:creationId xmlns:a16="http://schemas.microsoft.com/office/drawing/2014/main" id="{0A12EC23-AA53-7887-CFC6-A74AC1B8DD99}"/>
              </a:ext>
            </a:extLst>
          </p:cNvPr>
          <p:cNvSpPr>
            <a:spLocks noGrp="1"/>
          </p:cNvSpPr>
          <p:nvPr>
            <p:ph idx="1"/>
          </p:nvPr>
        </p:nvSpPr>
        <p:spPr/>
        <p:txBody>
          <a:bodyPr>
            <a:normAutofit/>
          </a:bodyPr>
          <a:lstStyle/>
          <a:p>
            <a:r>
              <a:rPr lang="en-GB" sz="2400" dirty="0">
                <a:solidFill>
                  <a:schemeClr val="tx1">
                    <a:alpha val="80000"/>
                  </a:schemeClr>
                </a:solidFill>
                <a:latin typeface="Calibri" panose="020F0502020204030204" pitchFamily="34" charset="0"/>
                <a:cs typeface="Calibri" panose="020F0502020204030204" pitchFamily="34" charset="0"/>
              </a:rPr>
              <a:t>Cyber-dependant crimes are crimes that only exist through networked computer systems.</a:t>
            </a:r>
          </a:p>
          <a:p>
            <a:pPr lvl="1"/>
            <a:r>
              <a:rPr lang="en-GB" dirty="0">
                <a:solidFill>
                  <a:schemeClr val="tx1">
                    <a:alpha val="80000"/>
                  </a:schemeClr>
                </a:solidFill>
                <a:latin typeface="Calibri" panose="020F0502020204030204" pitchFamily="34" charset="0"/>
                <a:cs typeface="Calibri" panose="020F0502020204030204" pitchFamily="34" charset="0"/>
              </a:rPr>
              <a:t>Botnets</a:t>
            </a:r>
          </a:p>
          <a:p>
            <a:pPr lvl="1"/>
            <a:r>
              <a:rPr lang="en-GB" dirty="0">
                <a:solidFill>
                  <a:schemeClr val="tx1">
                    <a:alpha val="80000"/>
                  </a:schemeClr>
                </a:solidFill>
                <a:latin typeface="Calibri" panose="020F0502020204030204" pitchFamily="34" charset="0"/>
                <a:cs typeface="Calibri" panose="020F0502020204030204" pitchFamily="34" charset="0"/>
              </a:rPr>
              <a:t>Viruses</a:t>
            </a:r>
          </a:p>
          <a:p>
            <a:pPr lvl="1"/>
            <a:r>
              <a:rPr lang="en-GB" dirty="0">
                <a:solidFill>
                  <a:schemeClr val="tx1">
                    <a:alpha val="80000"/>
                  </a:schemeClr>
                </a:solidFill>
                <a:latin typeface="Calibri" panose="020F0502020204030204" pitchFamily="34" charset="0"/>
                <a:cs typeface="Calibri" panose="020F0502020204030204" pitchFamily="34" charset="0"/>
              </a:rPr>
              <a:t>Trojan Horses</a:t>
            </a:r>
          </a:p>
          <a:p>
            <a:pPr lvl="1"/>
            <a:r>
              <a:rPr lang="en-GB" dirty="0">
                <a:solidFill>
                  <a:schemeClr val="tx1">
                    <a:alpha val="80000"/>
                  </a:schemeClr>
                </a:solidFill>
                <a:latin typeface="Calibri" panose="020F0502020204030204" pitchFamily="34" charset="0"/>
                <a:cs typeface="Calibri" panose="020F0502020204030204" pitchFamily="34" charset="0"/>
              </a:rPr>
              <a:t>Phishing and Spear Phishing</a:t>
            </a:r>
          </a:p>
          <a:p>
            <a:pPr lvl="1"/>
            <a:r>
              <a:rPr lang="en-GB" dirty="0">
                <a:solidFill>
                  <a:schemeClr val="tx1">
                    <a:alpha val="80000"/>
                  </a:schemeClr>
                </a:solidFill>
                <a:latin typeface="Calibri" panose="020F0502020204030204" pitchFamily="34" charset="0"/>
                <a:cs typeface="Calibri" panose="020F0502020204030204" pitchFamily="34" charset="0"/>
              </a:rPr>
              <a:t>Keyloggers/Spyware</a:t>
            </a:r>
          </a:p>
          <a:p>
            <a:pPr lvl="1"/>
            <a:r>
              <a:rPr lang="en-GB" dirty="0">
                <a:solidFill>
                  <a:schemeClr val="tx1">
                    <a:alpha val="80000"/>
                  </a:schemeClr>
                </a:solidFill>
                <a:latin typeface="Calibri" panose="020F0502020204030204" pitchFamily="34" charset="0"/>
                <a:cs typeface="Calibri" panose="020F0502020204030204" pitchFamily="34" charset="0"/>
              </a:rPr>
              <a:t>Hacking</a:t>
            </a:r>
          </a:p>
        </p:txBody>
      </p:sp>
    </p:spTree>
    <p:extLst>
      <p:ext uri="{BB962C8B-B14F-4D97-AF65-F5344CB8AC3E}">
        <p14:creationId xmlns:p14="http://schemas.microsoft.com/office/powerpoint/2010/main" val="2513894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Media Culture : Moral Panics">
            <a:extLst>
              <a:ext uri="{FF2B5EF4-FFF2-40B4-BE49-F238E27FC236}">
                <a16:creationId xmlns:a16="http://schemas.microsoft.com/office/drawing/2014/main" id="{F42A9DB1-B6E6-22CC-D91D-F40917625C7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41053" y="1640704"/>
            <a:ext cx="4777381" cy="340388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DB97AA9-9388-E1AD-41C9-99395CEBBF61}"/>
              </a:ext>
            </a:extLst>
          </p:cNvPr>
          <p:cNvSpPr>
            <a:spLocks noGrp="1"/>
          </p:cNvSpPr>
          <p:nvPr>
            <p:ph type="title"/>
          </p:nvPr>
        </p:nvSpPr>
        <p:spPr>
          <a:xfrm>
            <a:off x="838201" y="479493"/>
            <a:ext cx="5257800" cy="1325563"/>
          </a:xfrm>
        </p:spPr>
        <p:txBody>
          <a:bodyPr>
            <a:normAutofit/>
          </a:bodyPr>
          <a:lstStyle/>
          <a:p>
            <a:r>
              <a:rPr lang="en-GB" dirty="0">
                <a:latin typeface="Calibri" panose="020F0502020204030204" pitchFamily="34" charset="0"/>
                <a:cs typeface="Calibri" panose="020F0502020204030204" pitchFamily="34" charset="0"/>
              </a:rPr>
              <a:t>Social Media Theory</a:t>
            </a:r>
          </a:p>
        </p:txBody>
      </p:sp>
      <p:sp>
        <p:nvSpPr>
          <p:cNvPr id="3" name="Content Placeholder 2">
            <a:extLst>
              <a:ext uri="{FF2B5EF4-FFF2-40B4-BE49-F238E27FC236}">
                <a16:creationId xmlns:a16="http://schemas.microsoft.com/office/drawing/2014/main" id="{CC28BD6B-996E-BE42-915A-BDDA0749A6F9}"/>
              </a:ext>
            </a:extLst>
          </p:cNvPr>
          <p:cNvSpPr>
            <a:spLocks noGrp="1"/>
          </p:cNvSpPr>
          <p:nvPr>
            <p:ph idx="1"/>
          </p:nvPr>
        </p:nvSpPr>
        <p:spPr>
          <a:xfrm>
            <a:off x="838201" y="1805056"/>
            <a:ext cx="5257800" cy="4192520"/>
          </a:xfrm>
        </p:spPr>
        <p:txBody>
          <a:bodyPr>
            <a:normAutofit/>
          </a:bodyPr>
          <a:lstStyle/>
          <a:p>
            <a:r>
              <a:rPr lang="en-GB" sz="1800" dirty="0">
                <a:latin typeface="Calibri" panose="020F0502020204030204" pitchFamily="34" charset="0"/>
                <a:cs typeface="Calibri" panose="020F0502020204030204" pitchFamily="34" charset="0"/>
              </a:rPr>
              <a:t>Moral Panic</a:t>
            </a:r>
          </a:p>
          <a:p>
            <a:r>
              <a:rPr lang="en-GB" sz="1800" dirty="0">
                <a:latin typeface="Calibri" panose="020F0502020204030204" pitchFamily="34" charset="0"/>
                <a:cs typeface="Calibri" panose="020F0502020204030204" pitchFamily="34" charset="0"/>
              </a:rPr>
              <a:t>Stan Cohen (1972)</a:t>
            </a:r>
          </a:p>
          <a:p>
            <a:pPr lvl="1"/>
            <a:r>
              <a:rPr lang="en-GB" sz="1800" dirty="0">
                <a:latin typeface="Calibri" panose="020F0502020204030204" pitchFamily="34" charset="0"/>
                <a:cs typeface="Calibri" panose="020F0502020204030204" pitchFamily="34" charset="0"/>
              </a:rPr>
              <a:t>“societies appear to be subject… to periods of moral panics. A condition, episode, person or group of persons emerge to become defined as a threat… its nature is presented in a stylised and stereotypical fashion by the mass media.”</a:t>
            </a:r>
          </a:p>
          <a:p>
            <a:pPr lvl="1"/>
            <a:endParaRPr lang="en-GB" sz="1800" dirty="0">
              <a:latin typeface="Calibri" panose="020F0502020204030204" pitchFamily="34" charset="0"/>
              <a:cs typeface="Calibri" panose="020F0502020204030204" pitchFamily="34" charset="0"/>
            </a:endParaRPr>
          </a:p>
          <a:p>
            <a:r>
              <a:rPr lang="en-GB" sz="1800" dirty="0">
                <a:latin typeface="Calibri" panose="020F0502020204030204" pitchFamily="34" charset="0"/>
                <a:cs typeface="Calibri" panose="020F0502020204030204" pitchFamily="34" charset="0"/>
              </a:rPr>
              <a:t>“In these situations, the perceptions of danger can be influenced and amplified by the presence of the mass media, which, voluntarily (or not), contribute to the moral panic process… widespread climate concern and social alarm is linked to the presence of certain groups…”  </a:t>
            </a:r>
            <a:r>
              <a:rPr lang="en-GB" sz="1800" b="1" dirty="0">
                <a:latin typeface="Calibri" panose="020F0502020204030204" pitchFamily="34" charset="0"/>
                <a:cs typeface="Calibri" panose="020F0502020204030204" pitchFamily="34" charset="0"/>
              </a:rPr>
              <a:t>(</a:t>
            </a:r>
            <a:r>
              <a:rPr lang="en-GB" sz="1800" b="1" dirty="0" err="1">
                <a:latin typeface="Calibri" panose="020F0502020204030204" pitchFamily="34" charset="0"/>
                <a:cs typeface="Calibri" panose="020F0502020204030204" pitchFamily="34" charset="0"/>
              </a:rPr>
              <a:t>Pece</a:t>
            </a:r>
            <a:r>
              <a:rPr lang="en-GB" sz="1800" b="1" dirty="0">
                <a:latin typeface="Calibri" panose="020F0502020204030204" pitchFamily="34" charset="0"/>
                <a:cs typeface="Calibri" panose="020F0502020204030204" pitchFamily="34" charset="0"/>
              </a:rPr>
              <a:t>, 2018, p. 88).</a:t>
            </a:r>
          </a:p>
        </p:txBody>
      </p:sp>
    </p:spTree>
    <p:extLst>
      <p:ext uri="{BB962C8B-B14F-4D97-AF65-F5344CB8AC3E}">
        <p14:creationId xmlns:p14="http://schemas.microsoft.com/office/powerpoint/2010/main" val="8016453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9F16F-5C75-87A3-5CBE-E6AFA03B65E7}"/>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Social Media and Terrorism</a:t>
            </a:r>
          </a:p>
        </p:txBody>
      </p:sp>
      <p:sp>
        <p:nvSpPr>
          <p:cNvPr id="3" name="Content Placeholder 2">
            <a:extLst>
              <a:ext uri="{FF2B5EF4-FFF2-40B4-BE49-F238E27FC236}">
                <a16:creationId xmlns:a16="http://schemas.microsoft.com/office/drawing/2014/main" id="{8364CFD4-132A-A384-C9C3-E8C277CE9E38}"/>
              </a:ext>
            </a:extLst>
          </p:cNvPr>
          <p:cNvSpPr>
            <a:spLocks noGrp="1"/>
          </p:cNvSpPr>
          <p:nvPr>
            <p:ph idx="1"/>
          </p:nvPr>
        </p:nvSpPr>
        <p:spPr>
          <a:xfrm>
            <a:off x="838200" y="2054225"/>
            <a:ext cx="10515600" cy="3859742"/>
          </a:xfrm>
        </p:spPr>
        <p:txBody>
          <a:bodyPr/>
          <a:lstStyle/>
          <a:p>
            <a:r>
              <a:rPr lang="en-GB" sz="2800" baseline="0" dirty="0">
                <a:latin typeface="Calibri" panose="020F0502020204030204" pitchFamily="34" charset="0"/>
                <a:cs typeface="Calibri" panose="020F0502020204030204" pitchFamily="34" charset="0"/>
              </a:rPr>
              <a:t>Traditionally, terrorist organisations relied on media outlets to portray their narrative.</a:t>
            </a:r>
            <a:endParaRPr lang="en-US" sz="2800" dirty="0">
              <a:latin typeface="Calibri" panose="020F0502020204030204" pitchFamily="34" charset="0"/>
              <a:cs typeface="Calibri" panose="020F0502020204030204" pitchFamily="34" charset="0"/>
            </a:endParaRPr>
          </a:p>
          <a:p>
            <a:r>
              <a:rPr lang="en-GB" sz="2800" baseline="0" dirty="0">
                <a:latin typeface="Calibri" panose="020F0502020204030204" pitchFamily="34" charset="0"/>
                <a:cs typeface="Calibri" panose="020F0502020204030204" pitchFamily="34" charset="0"/>
              </a:rPr>
              <a:t>News media try to turn that narrative on its head and use it against them.</a:t>
            </a:r>
            <a:endParaRPr lang="en-US" sz="2800" dirty="0">
              <a:latin typeface="Calibri" panose="020F0502020204030204" pitchFamily="34" charset="0"/>
              <a:cs typeface="Calibri" panose="020F0502020204030204" pitchFamily="34" charset="0"/>
            </a:endParaRPr>
          </a:p>
          <a:p>
            <a:r>
              <a:rPr lang="en-GB" sz="2800" baseline="0" dirty="0">
                <a:latin typeface="Calibri" panose="020F0502020204030204" pitchFamily="34" charset="0"/>
                <a:cs typeface="Calibri" panose="020F0502020204030204" pitchFamily="34" charset="0"/>
              </a:rPr>
              <a:t>Terrorists can utilise social media to create their own narrative.</a:t>
            </a:r>
            <a:endParaRPr lang="en-US" sz="2800" dirty="0">
              <a:latin typeface="Calibri" panose="020F0502020204030204" pitchFamily="34" charset="0"/>
              <a:cs typeface="Calibri" panose="020F0502020204030204" pitchFamily="34" charset="0"/>
            </a:endParaRPr>
          </a:p>
          <a:p>
            <a:r>
              <a:rPr lang="en-GB" sz="2800" baseline="0" dirty="0">
                <a:latin typeface="Calibri" panose="020F0502020204030204" pitchFamily="34" charset="0"/>
                <a:cs typeface="Calibri" panose="020F0502020204030204" pitchFamily="34" charset="0"/>
              </a:rPr>
              <a:t>Dissemination of propaganda.</a:t>
            </a:r>
            <a:endParaRPr lang="en-US"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624314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9CAC5-FA32-196E-E9B1-5D580D2E21E2}"/>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Online Radicalisation</a:t>
            </a:r>
          </a:p>
        </p:txBody>
      </p:sp>
      <p:sp>
        <p:nvSpPr>
          <p:cNvPr id="3" name="Content Placeholder 2">
            <a:extLst>
              <a:ext uri="{FF2B5EF4-FFF2-40B4-BE49-F238E27FC236}">
                <a16:creationId xmlns:a16="http://schemas.microsoft.com/office/drawing/2014/main" id="{193769E9-566A-07DF-1A20-B297F9FF8C4D}"/>
              </a:ext>
            </a:extLst>
          </p:cNvPr>
          <p:cNvSpPr>
            <a:spLocks noGrp="1"/>
          </p:cNvSpPr>
          <p:nvPr>
            <p:ph idx="1"/>
          </p:nvPr>
        </p:nvSpPr>
        <p:spPr/>
        <p:txBody>
          <a:bodyPr>
            <a:normAutofit/>
          </a:bodyPr>
          <a:lstStyle/>
          <a:p>
            <a:r>
              <a:rPr lang="en-GB" dirty="0"/>
              <a:t>‘</a:t>
            </a:r>
            <a:r>
              <a:rPr lang="en-GB" sz="2400" dirty="0">
                <a:latin typeface="Calibri" panose="020F0502020204030204" pitchFamily="34" charset="0"/>
                <a:cs typeface="Calibri" panose="020F0502020204030204" pitchFamily="34" charset="0"/>
              </a:rPr>
              <a:t>’Online radicalisation is widely regarded as one of today’s most pressing security challenges’’ </a:t>
            </a:r>
            <a:br>
              <a:rPr lang="en-GB" sz="2400" dirty="0">
                <a:latin typeface="Calibri" panose="020F0502020204030204" pitchFamily="34" charset="0"/>
                <a:cs typeface="Calibri" panose="020F0502020204030204" pitchFamily="34" charset="0"/>
              </a:rPr>
            </a:br>
            <a:r>
              <a:rPr lang="en-GB" sz="2400" dirty="0">
                <a:latin typeface="Calibri" panose="020F0502020204030204" pitchFamily="34" charset="0"/>
                <a:cs typeface="Calibri" panose="020F0502020204030204" pitchFamily="34" charset="0"/>
              </a:rPr>
              <a:t>(MacDonald and Whittaker, 2019).</a:t>
            </a:r>
            <a:endParaRPr lang="en-US"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Internet – key facilitator in the process of radicalisation.</a:t>
            </a:r>
            <a:endParaRPr lang="en-US" sz="2400" dirty="0">
              <a:latin typeface="Calibri" panose="020F0502020204030204" pitchFamily="34" charset="0"/>
              <a:cs typeface="Calibri" panose="020F0502020204030204" pitchFamily="34" charset="0"/>
            </a:endParaRPr>
          </a:p>
          <a:p>
            <a:r>
              <a:rPr lang="en-GB" sz="2400" i="1" dirty="0">
                <a:latin typeface="Calibri" panose="020F0502020204030204" pitchFamily="34" charset="0"/>
                <a:cs typeface="Calibri" panose="020F0502020204030204" pitchFamily="34" charset="0"/>
              </a:rPr>
              <a:t>Profiles of Individuals Radicalized in the United States </a:t>
            </a:r>
            <a:r>
              <a:rPr lang="en-GB" sz="2400" dirty="0">
                <a:latin typeface="Calibri" panose="020F0502020204030204" pitchFamily="34" charset="0"/>
                <a:cs typeface="Calibri" panose="020F0502020204030204" pitchFamily="34" charset="0"/>
              </a:rPr>
              <a:t>– 252 of the 495 individuals indicated that the internet or media played a substantial role in the process of their radicalisation.</a:t>
            </a:r>
            <a:endParaRPr lang="en-US"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Creating own narratives.</a:t>
            </a:r>
            <a:endParaRPr lang="en-US"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Playing on vulnerabilities and targeting young people.</a:t>
            </a:r>
            <a:endParaRPr 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748387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2C19E-5A39-EF36-F931-FE5F69397A2B}"/>
              </a:ext>
            </a:extLst>
          </p:cNvPr>
          <p:cNvSpPr>
            <a:spLocks noGrp="1"/>
          </p:cNvSpPr>
          <p:nvPr>
            <p:ph type="title"/>
          </p:nvPr>
        </p:nvSpPr>
        <p:spPr>
          <a:xfrm>
            <a:off x="838200" y="173566"/>
            <a:ext cx="10515600" cy="1325563"/>
          </a:xfrm>
        </p:spPr>
        <p:txBody>
          <a:bodyPr/>
          <a:lstStyle/>
          <a:p>
            <a:r>
              <a:rPr lang="en-GB" dirty="0">
                <a:latin typeface="Calibri" panose="020F0502020204030204" pitchFamily="34" charset="0"/>
                <a:cs typeface="Calibri" panose="020F0502020204030204" pitchFamily="34" charset="0"/>
              </a:rPr>
              <a:t>Social Media Platforms and Terrorism</a:t>
            </a:r>
          </a:p>
        </p:txBody>
      </p:sp>
      <p:sp>
        <p:nvSpPr>
          <p:cNvPr id="3" name="Content Placeholder 2">
            <a:extLst>
              <a:ext uri="{FF2B5EF4-FFF2-40B4-BE49-F238E27FC236}">
                <a16:creationId xmlns:a16="http://schemas.microsoft.com/office/drawing/2014/main" id="{ECB3B1E5-6964-8E32-24D2-5DD6D4160A80}"/>
              </a:ext>
            </a:extLst>
          </p:cNvPr>
          <p:cNvSpPr>
            <a:spLocks noGrp="1"/>
          </p:cNvSpPr>
          <p:nvPr>
            <p:ph idx="1"/>
          </p:nvPr>
        </p:nvSpPr>
        <p:spPr>
          <a:xfrm>
            <a:off x="838200" y="1499129"/>
            <a:ext cx="10515600" cy="3859742"/>
          </a:xfrm>
        </p:spPr>
        <p:txBody>
          <a:bodyPr>
            <a:noAutofit/>
          </a:bodyPr>
          <a:lstStyle/>
          <a:p>
            <a:pPr>
              <a:lnSpc>
                <a:spcPct val="120000"/>
              </a:lnSpc>
            </a:pPr>
            <a:r>
              <a:rPr lang="en-GB" sz="1600" dirty="0">
                <a:latin typeface="Calibri" panose="020F0502020204030204" pitchFamily="34" charset="0"/>
                <a:cs typeface="Calibri" panose="020F0502020204030204" pitchFamily="34" charset="0"/>
              </a:rPr>
              <a:t>Facebook – virtual recruitment strategy: members can join groups, an invaluable tool for terrorists organisations online as it can attract likeminded people to their cause. Groups can be public and private. Facebook can also act as a communication service and is capable of hosting videos online, however, terrorist organisations use Facebook primarily for recruiting individuals. </a:t>
            </a:r>
          </a:p>
          <a:p>
            <a:pPr>
              <a:lnSpc>
                <a:spcPct val="120000"/>
              </a:lnSpc>
            </a:pPr>
            <a:endParaRPr lang="en-GB" sz="1600" dirty="0">
              <a:latin typeface="Calibri" panose="020F0502020204030204" pitchFamily="34" charset="0"/>
              <a:cs typeface="Calibri" panose="020F0502020204030204" pitchFamily="34" charset="0"/>
            </a:endParaRPr>
          </a:p>
          <a:p>
            <a:pPr>
              <a:lnSpc>
                <a:spcPct val="120000"/>
              </a:lnSpc>
            </a:pPr>
            <a:r>
              <a:rPr lang="en-GB" sz="1600" dirty="0">
                <a:latin typeface="Calibri" panose="020F0502020204030204" pitchFamily="34" charset="0"/>
                <a:cs typeface="Calibri" panose="020F0502020204030204" pitchFamily="34" charset="0"/>
              </a:rPr>
              <a:t>Twitter – Instant communication strategy: terrorist organisations can utilise Twitter on an operational level, using the service to keep up to date with any new information that emerges in the public sphere – the 2008 Mumbai attacks is a prime example on how terrorist organisations can utilise Twitter. Controllers kept track of the constant up to date feed of Twitter posts and communicated it directly to the attackers; included vital information such as movements and positioning of Indian counter-terrorism units.</a:t>
            </a:r>
          </a:p>
          <a:p>
            <a:pPr>
              <a:lnSpc>
                <a:spcPct val="120000"/>
              </a:lnSpc>
            </a:pPr>
            <a:endParaRPr lang="en-GB" sz="1600" dirty="0">
              <a:latin typeface="Calibri" panose="020F0502020204030204" pitchFamily="34" charset="0"/>
              <a:cs typeface="Calibri" panose="020F0502020204030204" pitchFamily="34" charset="0"/>
            </a:endParaRPr>
          </a:p>
          <a:p>
            <a:pPr>
              <a:lnSpc>
                <a:spcPct val="120000"/>
              </a:lnSpc>
            </a:pPr>
            <a:r>
              <a:rPr lang="en-GB" sz="1600" dirty="0">
                <a:latin typeface="Calibri" panose="020F0502020204030204" pitchFamily="34" charset="0"/>
                <a:cs typeface="Calibri" panose="020F0502020204030204" pitchFamily="34" charset="0"/>
              </a:rPr>
              <a:t>YouTube - Cyber Training Strategy: videos posted by terrorist organisations can give their own voice to their narrative and also provide information on how to carry out attacks and provides practical information on how to conduct a shooting, make a bomb.</a:t>
            </a:r>
          </a:p>
        </p:txBody>
      </p:sp>
    </p:spTree>
    <p:extLst>
      <p:ext uri="{BB962C8B-B14F-4D97-AF65-F5344CB8AC3E}">
        <p14:creationId xmlns:p14="http://schemas.microsoft.com/office/powerpoint/2010/main" val="551255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E9F2A28-69A3-4945-B6B6-C2E4A6C55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46"/>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5E6D97-761B-0567-F6E9-1640770744B6}"/>
              </a:ext>
            </a:extLst>
          </p:cNvPr>
          <p:cNvSpPr>
            <a:spLocks noGrp="1"/>
          </p:cNvSpPr>
          <p:nvPr>
            <p:ph type="title"/>
          </p:nvPr>
        </p:nvSpPr>
        <p:spPr>
          <a:xfrm>
            <a:off x="988820" y="3592397"/>
            <a:ext cx="4622663" cy="2584566"/>
          </a:xfrm>
        </p:spPr>
        <p:txBody>
          <a:bodyPr>
            <a:normAutofit/>
          </a:bodyPr>
          <a:lstStyle/>
          <a:p>
            <a:r>
              <a:rPr lang="en-GB" dirty="0">
                <a:latin typeface="Calibri" panose="020F0502020204030204" pitchFamily="34" charset="0"/>
                <a:cs typeface="Calibri" panose="020F0502020204030204" pitchFamily="34" charset="0"/>
              </a:rPr>
              <a:t>Alternative Social Media</a:t>
            </a:r>
          </a:p>
        </p:txBody>
      </p:sp>
      <p:sp>
        <p:nvSpPr>
          <p:cNvPr id="13" name="Freeform: Shape 12">
            <a:extLst>
              <a:ext uri="{FF2B5EF4-FFF2-40B4-BE49-F238E27FC236}">
                <a16:creationId xmlns:a16="http://schemas.microsoft.com/office/drawing/2014/main" id="{CB147A70-DC29-4DDF-A34C-2B82C6E22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6601" y="0"/>
            <a:ext cx="842502" cy="354793"/>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Millions fled to Telegram amid WhatsApp court battle">
            <a:extLst>
              <a:ext uri="{FF2B5EF4-FFF2-40B4-BE49-F238E27FC236}">
                <a16:creationId xmlns:a16="http://schemas.microsoft.com/office/drawing/2014/main" id="{2698E121-9636-FFF4-0A95-C70E680FE08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68326" y="1397010"/>
            <a:ext cx="3267203" cy="1837801"/>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2" descr="What is 8chan? - BBC News">
            <a:extLst>
              <a:ext uri="{FF2B5EF4-FFF2-40B4-BE49-F238E27FC236}">
                <a16:creationId xmlns:a16="http://schemas.microsoft.com/office/drawing/2014/main" id="{35DA326D-9364-124D-5072-B65A6D47591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462399" y="1397009"/>
            <a:ext cx="3267203" cy="1837801"/>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2" descr="Building A Community of Real People on Gab – Gab News">
            <a:extLst>
              <a:ext uri="{FF2B5EF4-FFF2-40B4-BE49-F238E27FC236}">
                <a16:creationId xmlns:a16="http://schemas.microsoft.com/office/drawing/2014/main" id="{D28231B2-F427-DED4-DAA5-30F1FFB25D90}"/>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056472" y="1397006"/>
            <a:ext cx="3267204" cy="1837802"/>
          </a:xfrm>
          <a:custGeom>
            <a:avLst/>
            <a:gdLst/>
            <a:ahLst/>
            <a:cxnLst/>
            <a:rect l="l" t="t" r="r" b="b"/>
            <a:pathLst>
              <a:path w="3064284" h="3064284">
                <a:moveTo>
                  <a:pt x="166483" y="0"/>
                </a:moveTo>
                <a:lnTo>
                  <a:pt x="2897801" y="0"/>
                </a:lnTo>
                <a:cubicBezTo>
                  <a:pt x="2989747" y="0"/>
                  <a:pt x="3064284" y="74537"/>
                  <a:pt x="3064284" y="166483"/>
                </a:cubicBezTo>
                <a:lnTo>
                  <a:pt x="3064284" y="2897801"/>
                </a:lnTo>
                <a:cubicBezTo>
                  <a:pt x="3064284" y="2989747"/>
                  <a:pt x="2989747" y="3064284"/>
                  <a:pt x="2897801" y="3064284"/>
                </a:cubicBezTo>
                <a:lnTo>
                  <a:pt x="166483" y="3064284"/>
                </a:lnTo>
                <a:cubicBezTo>
                  <a:pt x="74537" y="3064284"/>
                  <a:pt x="0" y="2989747"/>
                  <a:pt x="0" y="2897801"/>
                </a:cubicBezTo>
                <a:lnTo>
                  <a:pt x="0" y="166483"/>
                </a:lnTo>
                <a:cubicBezTo>
                  <a:pt x="0" y="74537"/>
                  <a:pt x="74537" y="0"/>
                  <a:pt x="166483" y="0"/>
                </a:cubicBezTo>
                <a:close/>
              </a:path>
            </a:pathLst>
          </a:custGeom>
          <a:noFill/>
          <a:extLst>
            <a:ext uri="{909E8E84-426E-40DD-AFC4-6F175D3DCCD1}">
              <a14:hiddenFill xmlns:a14="http://schemas.microsoft.com/office/drawing/2010/main">
                <a:solidFill>
                  <a:srgbClr val="FFFFFF"/>
                </a:solidFill>
              </a14:hiddenFill>
            </a:ext>
          </a:extLst>
        </p:spPr>
      </p:pic>
      <p:sp>
        <p:nvSpPr>
          <p:cNvPr id="15" name="Freeform: Shape 14">
            <a:extLst>
              <a:ext uri="{FF2B5EF4-FFF2-40B4-BE49-F238E27FC236}">
                <a16:creationId xmlns:a16="http://schemas.microsoft.com/office/drawing/2014/main" id="{D1B80E9C-CF8A-440B-B8F5-54BF121BF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058400"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BE07128-2CC1-2C6B-D058-84746CDE5FAB}"/>
              </a:ext>
            </a:extLst>
          </p:cNvPr>
          <p:cNvSpPr>
            <a:spLocks noGrp="1"/>
          </p:cNvSpPr>
          <p:nvPr>
            <p:ph idx="1"/>
          </p:nvPr>
        </p:nvSpPr>
        <p:spPr>
          <a:xfrm>
            <a:off x="5809819" y="3592395"/>
            <a:ext cx="5393361" cy="2584567"/>
          </a:xfrm>
        </p:spPr>
        <p:txBody>
          <a:bodyPr>
            <a:normAutofit/>
          </a:bodyPr>
          <a:lstStyle/>
          <a:p>
            <a:pPr marL="0" indent="0" algn="ctr">
              <a:buNone/>
            </a:pPr>
            <a:r>
              <a:rPr lang="en-GB" sz="2000" dirty="0">
                <a:latin typeface="Calibri" panose="020F0502020204030204" pitchFamily="34" charset="0"/>
                <a:cs typeface="Calibri" panose="020F0502020204030204" pitchFamily="34" charset="0"/>
              </a:rPr>
              <a:t>“Alternative Social Media” sites are often less regulated than those in the mainstream, often focusing on “free speech” as a defining factor in their platform. This lack of regulation and emphasis on freedom often draws those with more extreme views to populate these sites and share their ideologies.</a:t>
            </a:r>
          </a:p>
        </p:txBody>
      </p:sp>
      <p:sp>
        <p:nvSpPr>
          <p:cNvPr id="17" name="Arc 16">
            <a:extLst>
              <a:ext uri="{FF2B5EF4-FFF2-40B4-BE49-F238E27FC236}">
                <a16:creationId xmlns:a16="http://schemas.microsoft.com/office/drawing/2014/main" id="{4D3DC50D-CA0F-48F9-B17E-20D8669AA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7360" y="3429000"/>
            <a:ext cx="3939038" cy="3939038"/>
          </a:xfrm>
          <a:prstGeom prst="arc">
            <a:avLst>
              <a:gd name="adj1" fmla="val 16200000"/>
              <a:gd name="adj2" fmla="val 20354996"/>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1169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6C303-FC0D-F6AB-DCD6-92192CF27433}"/>
              </a:ext>
            </a:extLst>
          </p:cNvPr>
          <p:cNvSpPr>
            <a:spLocks noGrp="1"/>
          </p:cNvSpPr>
          <p:nvPr>
            <p:ph type="title"/>
          </p:nvPr>
        </p:nvSpPr>
        <p:spPr/>
        <p:txBody>
          <a:bodyPr/>
          <a:lstStyle/>
          <a:p>
            <a:r>
              <a:rPr lang="en-GB" sz="4400" dirty="0">
                <a:latin typeface="Calibri" panose="020F0502020204030204" pitchFamily="34" charset="0"/>
                <a:cs typeface="Calibri" panose="020F0502020204030204" pitchFamily="34" charset="0"/>
              </a:rPr>
              <a:t>Subcultures</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B12D683B-9F7B-9563-EFB7-C28889B08779}"/>
              </a:ext>
            </a:extLst>
          </p:cNvPr>
          <p:cNvSpPr>
            <a:spLocks noGrp="1"/>
          </p:cNvSpPr>
          <p:nvPr>
            <p:ph idx="1"/>
          </p:nvPr>
        </p:nvSpPr>
        <p:spPr/>
        <p:txBody>
          <a:bodyPr/>
          <a:lstStyle/>
          <a:p>
            <a:r>
              <a:rPr lang="en-GB" sz="2800" dirty="0">
                <a:latin typeface="Calibri" panose="020F0502020204030204" pitchFamily="34" charset="0"/>
                <a:cs typeface="Calibri" panose="020F0502020204030204" pitchFamily="34" charset="0"/>
              </a:rPr>
              <a:t>The Silk Road case study demonstrates how the nature of the internet enables people to connect with like-minded individuals,</a:t>
            </a:r>
          </a:p>
          <a:p>
            <a:r>
              <a:rPr lang="en-GB" sz="2800" dirty="0">
                <a:latin typeface="Calibri" panose="020F0502020204030204" pitchFamily="34" charset="0"/>
                <a:cs typeface="Calibri" panose="020F0502020204030204" pitchFamily="34" charset="0"/>
              </a:rPr>
              <a:t>Subcultures are groups that have their own values, norms, traditions, etc. </a:t>
            </a:r>
          </a:p>
          <a:p>
            <a:r>
              <a:rPr lang="en-GB" dirty="0">
                <a:latin typeface="Calibri" panose="020F0502020204030204" pitchFamily="34" charset="0"/>
                <a:cs typeface="Calibri" panose="020F0502020204030204" pitchFamily="34" charset="0"/>
              </a:rPr>
              <a:t>T</a:t>
            </a:r>
            <a:r>
              <a:rPr lang="en-GB" sz="2800" dirty="0">
                <a:latin typeface="Calibri" panose="020F0502020204030204" pitchFamily="34" charset="0"/>
                <a:cs typeface="Calibri" panose="020F0502020204030204" pitchFamily="34" charset="0"/>
              </a:rPr>
              <a:t>echnology facilitates the creation of the subculture regardless of social or geographic restrictions. </a:t>
            </a:r>
          </a:p>
        </p:txBody>
      </p:sp>
    </p:spTree>
    <p:extLst>
      <p:ext uri="{BB962C8B-B14F-4D97-AF65-F5344CB8AC3E}">
        <p14:creationId xmlns:p14="http://schemas.microsoft.com/office/powerpoint/2010/main" val="2583074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FFE5E79-F803-BA52-638D-112FDEACC39C}"/>
              </a:ext>
            </a:extLst>
          </p:cNvPr>
          <p:cNvSpPr>
            <a:spLocks noGrp="1"/>
          </p:cNvSpPr>
          <p:nvPr>
            <p:ph type="title"/>
          </p:nvPr>
        </p:nvSpPr>
        <p:spPr>
          <a:xfrm>
            <a:off x="838200" y="365125"/>
            <a:ext cx="5387502" cy="1325563"/>
          </a:xfrm>
        </p:spPr>
        <p:txBody>
          <a:bodyPr>
            <a:normAutofit/>
          </a:bodyPr>
          <a:lstStyle/>
          <a:p>
            <a:r>
              <a:rPr lang="en-GB" dirty="0">
                <a:latin typeface="Calibri" panose="020F0502020204030204" pitchFamily="34" charset="0"/>
                <a:cs typeface="Calibri" panose="020F0502020204030204" pitchFamily="34" charset="0"/>
              </a:rPr>
              <a:t>Hacker Subculture</a:t>
            </a:r>
          </a:p>
        </p:txBody>
      </p:sp>
      <p:sp>
        <p:nvSpPr>
          <p:cNvPr id="3" name="Content Placeholder 2">
            <a:extLst>
              <a:ext uri="{FF2B5EF4-FFF2-40B4-BE49-F238E27FC236}">
                <a16:creationId xmlns:a16="http://schemas.microsoft.com/office/drawing/2014/main" id="{B07DAD15-7778-F77F-5C4E-1C32607F8D11}"/>
              </a:ext>
            </a:extLst>
          </p:cNvPr>
          <p:cNvSpPr>
            <a:spLocks noGrp="1"/>
          </p:cNvSpPr>
          <p:nvPr>
            <p:ph idx="1"/>
          </p:nvPr>
        </p:nvSpPr>
        <p:spPr>
          <a:xfrm>
            <a:off x="838200" y="2202247"/>
            <a:ext cx="5387502" cy="4351338"/>
          </a:xfrm>
        </p:spPr>
        <p:txBody>
          <a:bodyPr>
            <a:normAutofit/>
          </a:bodyPr>
          <a:lstStyle/>
          <a:p>
            <a:pPr marL="0" indent="0">
              <a:buNone/>
            </a:pPr>
            <a:r>
              <a:rPr lang="en-GB" dirty="0">
                <a:latin typeface="Calibri" panose="020F0502020204030204" pitchFamily="34" charset="0"/>
                <a:cs typeface="Calibri" panose="020F0502020204030204" pitchFamily="34" charset="0"/>
              </a:rPr>
              <a:t>Primary Norms:</a:t>
            </a:r>
          </a:p>
          <a:p>
            <a:pPr marL="0" indent="0">
              <a:buNone/>
            </a:pPr>
            <a:endParaRPr lang="en-GB" dirty="0">
              <a:latin typeface="Calibri" panose="020F0502020204030204" pitchFamily="34" charset="0"/>
              <a:cs typeface="Calibri" panose="020F0502020204030204" pitchFamily="34" charset="0"/>
            </a:endParaRPr>
          </a:p>
          <a:p>
            <a:pPr lvl="1"/>
            <a:r>
              <a:rPr lang="en-GB" sz="2800" dirty="0">
                <a:latin typeface="Calibri" panose="020F0502020204030204" pitchFamily="34" charset="0"/>
                <a:cs typeface="Calibri" panose="020F0502020204030204" pitchFamily="34" charset="0"/>
              </a:rPr>
              <a:t>Technology - Exploration</a:t>
            </a:r>
          </a:p>
          <a:p>
            <a:pPr lvl="1"/>
            <a:r>
              <a:rPr lang="en-GB" sz="2800" dirty="0">
                <a:latin typeface="Calibri" panose="020F0502020204030204" pitchFamily="34" charset="0"/>
                <a:cs typeface="Calibri" panose="020F0502020204030204" pitchFamily="34" charset="0"/>
              </a:rPr>
              <a:t>Knowledge , and</a:t>
            </a:r>
          </a:p>
          <a:p>
            <a:pPr lvl="1"/>
            <a:r>
              <a:rPr lang="en-GB" sz="2800" dirty="0">
                <a:latin typeface="Calibri" panose="020F0502020204030204" pitchFamily="34" charset="0"/>
                <a:cs typeface="Calibri" panose="020F0502020204030204" pitchFamily="34" charset="0"/>
              </a:rPr>
              <a:t>Secrecy</a:t>
            </a:r>
          </a:p>
          <a:p>
            <a:endParaRPr lang="en-GB" dirty="0"/>
          </a:p>
        </p:txBody>
      </p:sp>
      <p:pic>
        <p:nvPicPr>
          <p:cNvPr id="4" name="Picture 5">
            <a:extLst>
              <a:ext uri="{FF2B5EF4-FFF2-40B4-BE49-F238E27FC236}">
                <a16:creationId xmlns:a16="http://schemas.microsoft.com/office/drawing/2014/main" id="{45508867-4A90-A46B-F579-D9B2B6ED7769}"/>
              </a:ext>
            </a:extLst>
          </p:cNvPr>
          <p:cNvPicPr>
            <a:picLocks noChangeAspect="1"/>
          </p:cNvPicPr>
          <p:nvPr/>
        </p:nvPicPr>
        <p:blipFill rotWithShape="1">
          <a:blip r:embed="rId3"/>
          <a:srcRect l="24310" r="9290" b="1"/>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70951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2DF86-8041-F8E0-BE72-AAACDBA7883C}"/>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Cyberhate</a:t>
            </a:r>
          </a:p>
        </p:txBody>
      </p:sp>
      <p:sp>
        <p:nvSpPr>
          <p:cNvPr id="3" name="Content Placeholder 2">
            <a:extLst>
              <a:ext uri="{FF2B5EF4-FFF2-40B4-BE49-F238E27FC236}">
                <a16:creationId xmlns:a16="http://schemas.microsoft.com/office/drawing/2014/main" id="{BE32C564-CCFF-38C6-E840-6BFBEE2C7905}"/>
              </a:ext>
            </a:extLst>
          </p:cNvPr>
          <p:cNvSpPr>
            <a:spLocks noGrp="1"/>
          </p:cNvSpPr>
          <p:nvPr>
            <p:ph idx="1"/>
          </p:nvPr>
        </p:nvSpPr>
        <p:spPr/>
        <p:txBody>
          <a:bodyPr>
            <a:normAutofit fontScale="85000" lnSpcReduction="10000"/>
          </a:bodyPr>
          <a:lstStyle/>
          <a:p>
            <a:pPr>
              <a:lnSpc>
                <a:spcPct val="110000"/>
              </a:lnSpc>
            </a:pPr>
            <a:r>
              <a:rPr lang="en-GB" dirty="0">
                <a:latin typeface="Calibri" panose="020F0502020204030204" pitchFamily="34" charset="0"/>
                <a:cs typeface="Calibri" panose="020F0502020204030204" pitchFamily="34" charset="0"/>
              </a:rPr>
              <a:t>Cyberhate and cyberbullying can overlap, but they are distinct experiences and need to be distinguished in research.</a:t>
            </a:r>
          </a:p>
          <a:p>
            <a:pPr>
              <a:lnSpc>
                <a:spcPct val="110000"/>
              </a:lnSpc>
            </a:pPr>
            <a:r>
              <a:rPr lang="en-GB" dirty="0">
                <a:latin typeface="Calibri" panose="020F0502020204030204" pitchFamily="34" charset="0"/>
                <a:cs typeface="Calibri" panose="020F0502020204030204" pitchFamily="34" charset="0"/>
              </a:rPr>
              <a:t>Cyberhate and cyberbullying share a general risk propensity.</a:t>
            </a:r>
          </a:p>
          <a:p>
            <a:pPr>
              <a:lnSpc>
                <a:spcPct val="110000"/>
              </a:lnSpc>
            </a:pPr>
            <a:r>
              <a:rPr lang="en-GB" dirty="0">
                <a:latin typeface="Calibri" panose="020F0502020204030204" pitchFamily="34" charset="0"/>
                <a:cs typeface="Calibri" panose="020F0502020204030204" pitchFamily="34" charset="0"/>
              </a:rPr>
              <a:t>Individual-based discrimination predicts cyberbullying, group-based discrimination predicts both cyberhate and cyberbullying.</a:t>
            </a:r>
          </a:p>
          <a:p>
            <a:pPr>
              <a:lnSpc>
                <a:spcPct val="110000"/>
              </a:lnSpc>
            </a:pPr>
            <a:r>
              <a:rPr lang="en-GB" dirty="0">
                <a:latin typeface="Calibri" panose="020F0502020204030204" pitchFamily="34" charset="0"/>
                <a:cs typeface="Calibri" panose="020F0502020204030204" pitchFamily="34" charset="0"/>
              </a:rPr>
              <a:t>Group-based discrimination should be addressed in cyberbullying prevention.</a:t>
            </a:r>
          </a:p>
          <a:p>
            <a:pPr marL="457200" lvl="1" indent="0">
              <a:lnSpc>
                <a:spcPct val="110000"/>
              </a:lnSpc>
              <a:buNone/>
            </a:pPr>
            <a:r>
              <a:rPr lang="en-GB" dirty="0">
                <a:latin typeface="Calibri" panose="020F0502020204030204" pitchFamily="34" charset="0"/>
                <a:cs typeface="Calibri" panose="020F0502020204030204" pitchFamily="34" charset="0"/>
              </a:rPr>
              <a:t>“Cyberhate is online hate speech that attacks collective identities. Cyberbullying is defined by the intent to harm, its repeated nature, and a power imbalance.” (</a:t>
            </a:r>
            <a:r>
              <a:rPr lang="en-GB" dirty="0" err="1">
                <a:latin typeface="Calibri" panose="020F0502020204030204" pitchFamily="34" charset="0"/>
                <a:cs typeface="Calibri" panose="020F0502020204030204" pitchFamily="34" charset="0"/>
              </a:rPr>
              <a:t>Bedrosova</a:t>
            </a:r>
            <a:r>
              <a:rPr lang="en-GB" dirty="0">
                <a:latin typeface="Calibri" panose="020F0502020204030204" pitchFamily="34" charset="0"/>
                <a:cs typeface="Calibri" panose="020F0502020204030204" pitchFamily="34" charset="0"/>
              </a:rPr>
              <a:t> et al. 2022)</a:t>
            </a:r>
          </a:p>
          <a:p>
            <a:endParaRPr lang="en-GB" dirty="0"/>
          </a:p>
        </p:txBody>
      </p:sp>
    </p:spTree>
    <p:extLst>
      <p:ext uri="{BB962C8B-B14F-4D97-AF65-F5344CB8AC3E}">
        <p14:creationId xmlns:p14="http://schemas.microsoft.com/office/powerpoint/2010/main" val="19080849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8A1E1A-3BFC-EB06-8CB6-5DEC4E4E0A15}"/>
              </a:ext>
            </a:extLst>
          </p:cNvPr>
          <p:cNvSpPr>
            <a:spLocks noGrp="1"/>
          </p:cNvSpPr>
          <p:nvPr>
            <p:ph type="title"/>
          </p:nvPr>
        </p:nvSpPr>
        <p:spPr>
          <a:xfrm>
            <a:off x="6769570" y="530578"/>
            <a:ext cx="4771178" cy="1160110"/>
          </a:xfrm>
        </p:spPr>
        <p:txBody>
          <a:bodyPr>
            <a:normAutofit/>
          </a:bodyPr>
          <a:lstStyle/>
          <a:p>
            <a:r>
              <a:rPr lang="en-GB" dirty="0">
                <a:latin typeface="Calibri" panose="020F0502020204030204" pitchFamily="34" charset="0"/>
                <a:cs typeface="Calibri" panose="020F0502020204030204" pitchFamily="34" charset="0"/>
              </a:rPr>
              <a:t>Cyberhate Stats</a:t>
            </a:r>
          </a:p>
        </p:txBody>
      </p:sp>
      <p:pic>
        <p:nvPicPr>
          <p:cNvPr id="4" name="Picture 3" descr="Timeline&#10;&#10;Description automatically generated with low confidence">
            <a:extLst>
              <a:ext uri="{FF2B5EF4-FFF2-40B4-BE49-F238E27FC236}">
                <a16:creationId xmlns:a16="http://schemas.microsoft.com/office/drawing/2014/main" id="{BE09D8F0-8531-7527-F39E-919418DEBF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199" y="985670"/>
            <a:ext cx="5440195" cy="4773771"/>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11" name="Arc 10">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0125802-385F-B6E8-74E2-46C718C7A76C}"/>
              </a:ext>
            </a:extLst>
          </p:cNvPr>
          <p:cNvSpPr>
            <a:spLocks noGrp="1"/>
          </p:cNvSpPr>
          <p:nvPr>
            <p:ph idx="1"/>
          </p:nvPr>
        </p:nvSpPr>
        <p:spPr>
          <a:xfrm>
            <a:off x="6769570" y="1825625"/>
            <a:ext cx="4771178" cy="4388908"/>
          </a:xfrm>
        </p:spPr>
        <p:txBody>
          <a:bodyPr>
            <a:normAutofit/>
          </a:bodyPr>
          <a:lstStyle/>
          <a:p>
            <a:r>
              <a:rPr lang="en-GB" sz="2000" dirty="0">
                <a:latin typeface="Calibri" panose="020F0502020204030204" pitchFamily="34" charset="0"/>
                <a:cs typeface="Calibri" panose="020F0502020204030204" pitchFamily="34" charset="0"/>
              </a:rPr>
              <a:t>Home Office analysis of all hate crimes reported to the police shows that 1,605 (2%) were flagged as online offences between 2017-18, an increase on the 1,148 in the previous year.</a:t>
            </a:r>
          </a:p>
          <a:p>
            <a:r>
              <a:rPr lang="en-GB" sz="2000" dirty="0">
                <a:latin typeface="Calibri" panose="020F0502020204030204" pitchFamily="34" charset="0"/>
                <a:cs typeface="Calibri" panose="020F0502020204030204" pitchFamily="34" charset="0"/>
              </a:rPr>
              <a:t>Crown Prosecutions Statistics show that in the year April 2017 to 2018 there were 435 offences related to online hate under section 127 of the Communications Act 2003 and section 1 of the Malicious Communications Act 1998, an increase on the 386 recorded in the previous year.</a:t>
            </a:r>
          </a:p>
          <a:p>
            <a:endParaRPr lang="en-GB" sz="2000" dirty="0"/>
          </a:p>
        </p:txBody>
      </p:sp>
    </p:spTree>
    <p:extLst>
      <p:ext uri="{BB962C8B-B14F-4D97-AF65-F5344CB8AC3E}">
        <p14:creationId xmlns:p14="http://schemas.microsoft.com/office/powerpoint/2010/main" val="19102753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2D88B-E52A-8C45-AED0-5ADC74F7C784}"/>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Terrorism Act 2000</a:t>
            </a:r>
          </a:p>
        </p:txBody>
      </p:sp>
      <p:sp>
        <p:nvSpPr>
          <p:cNvPr id="3" name="Content Placeholder 2">
            <a:extLst>
              <a:ext uri="{FF2B5EF4-FFF2-40B4-BE49-F238E27FC236}">
                <a16:creationId xmlns:a16="http://schemas.microsoft.com/office/drawing/2014/main" id="{8D06A0CB-112D-19E0-55DD-786180E33A2C}"/>
              </a:ext>
            </a:extLst>
          </p:cNvPr>
          <p:cNvSpPr>
            <a:spLocks noGrp="1"/>
          </p:cNvSpPr>
          <p:nvPr>
            <p:ph idx="1"/>
          </p:nvPr>
        </p:nvSpPr>
        <p:spPr/>
        <p:txBody>
          <a:bodyPr/>
          <a:lstStyle/>
          <a:p>
            <a:r>
              <a:rPr lang="en-GB" sz="2800" dirty="0">
                <a:latin typeface="Calibri" panose="020F0502020204030204" pitchFamily="34" charset="0"/>
                <a:cs typeface="Calibri" panose="020F0502020204030204" pitchFamily="34" charset="0"/>
              </a:rPr>
              <a:t>Defined Terrorism </a:t>
            </a:r>
            <a:endParaRPr lang="en-US"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Outlawed ‘Proscribed Organisations’</a:t>
            </a:r>
            <a:endParaRPr lang="en-US"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Provided new Stop and Search Powers</a:t>
            </a:r>
            <a:endParaRPr lang="en-US"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Provided new Border Powers</a:t>
            </a:r>
            <a:endParaRPr lang="en-US"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Provided new offences of Weapons handling/Training</a:t>
            </a:r>
            <a:endParaRPr lang="en-US"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Introduced new ‘fund raising’ offences </a:t>
            </a:r>
            <a:endParaRPr lang="en-US"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Introduced 'snooping charter’ re mobile telephone data</a:t>
            </a:r>
          </a:p>
          <a:p>
            <a:endParaRPr lang="en-GB" dirty="0"/>
          </a:p>
        </p:txBody>
      </p:sp>
    </p:spTree>
    <p:extLst>
      <p:ext uri="{BB962C8B-B14F-4D97-AF65-F5344CB8AC3E}">
        <p14:creationId xmlns:p14="http://schemas.microsoft.com/office/powerpoint/2010/main" val="16461385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5C5EC-C670-4D39-42F3-CA05B58742D2}"/>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Amendments to the Terrorism Act 2000</a:t>
            </a:r>
          </a:p>
        </p:txBody>
      </p:sp>
      <p:sp>
        <p:nvSpPr>
          <p:cNvPr id="3" name="Content Placeholder 2">
            <a:extLst>
              <a:ext uri="{FF2B5EF4-FFF2-40B4-BE49-F238E27FC236}">
                <a16:creationId xmlns:a16="http://schemas.microsoft.com/office/drawing/2014/main" id="{1E8B7C35-9393-FB44-453A-66351FD4D73E}"/>
              </a:ext>
            </a:extLst>
          </p:cNvPr>
          <p:cNvSpPr>
            <a:spLocks noGrp="1"/>
          </p:cNvSpPr>
          <p:nvPr>
            <p:ph idx="1"/>
          </p:nvPr>
        </p:nvSpPr>
        <p:spPr>
          <a:xfrm>
            <a:off x="838200" y="1690688"/>
            <a:ext cx="10515600" cy="3859742"/>
          </a:xfrm>
        </p:spPr>
        <p:txBody>
          <a:bodyPr>
            <a:noAutofit/>
          </a:bodyPr>
          <a:lstStyle/>
          <a:p>
            <a:r>
              <a:rPr lang="en-GB" altLang="en-US" sz="1600" dirty="0">
                <a:latin typeface="Calibri" panose="020F0502020204030204" pitchFamily="34" charset="0"/>
                <a:cs typeface="Calibri" panose="020F0502020204030204" pitchFamily="34" charset="0"/>
              </a:rPr>
              <a:t>The Anti-Terrorism section amends some of 2000 Act extended powers of stop and search to include internal flights.</a:t>
            </a:r>
          </a:p>
          <a:p>
            <a:r>
              <a:rPr lang="en-GB" altLang="en-US" sz="1600" dirty="0">
                <a:latin typeface="Calibri" panose="020F0502020204030204" pitchFamily="34" charset="0"/>
                <a:cs typeface="Calibri" panose="020F0502020204030204" pitchFamily="34" charset="0"/>
              </a:rPr>
              <a:t>The Prevention of Terrorism Act 2005.  This legislation created control orders – effectively a house arrest for suspected terrorists.  This was repealed and replaced with the Terrorism Prevention &amp; Investigation Measures Act 2011.</a:t>
            </a:r>
          </a:p>
          <a:p>
            <a:r>
              <a:rPr lang="en-GB" altLang="en-US" sz="1600" dirty="0">
                <a:latin typeface="Calibri" panose="020F0502020204030204" pitchFamily="34" charset="0"/>
                <a:cs typeface="Calibri" panose="020F0502020204030204" pitchFamily="34" charset="0"/>
              </a:rPr>
              <a:t>The Terrorism Act 2006 which has introduced some 9 new terrorism offences and amends some of the 2000 Act powers.</a:t>
            </a:r>
          </a:p>
          <a:p>
            <a:r>
              <a:rPr lang="en-GB" altLang="en-US" sz="1600" dirty="0">
                <a:latin typeface="Calibri" panose="020F0502020204030204" pitchFamily="34" charset="0"/>
                <a:cs typeface="Calibri" panose="020F0502020204030204" pitchFamily="34" charset="0"/>
              </a:rPr>
              <a:t>The CT Act 2008 – persons convicted under CT legislation to be registered, to live at approved premises, have their photographs taken and regularly updated, to report to a police station under certain circumstances</a:t>
            </a:r>
          </a:p>
          <a:p>
            <a:r>
              <a:rPr lang="en-GB" altLang="en-US" sz="1600" dirty="0">
                <a:latin typeface="Calibri" panose="020F0502020204030204" pitchFamily="34" charset="0"/>
                <a:cs typeface="Calibri" panose="020F0502020204030204" pitchFamily="34" charset="0"/>
              </a:rPr>
              <a:t>The Terrorist Asset freezing etc. Act 2010 has little bearing on Police work and was introduced to allow the treasury to freeze bank accounts of suspected terrorists</a:t>
            </a:r>
          </a:p>
          <a:p>
            <a:r>
              <a:rPr lang="en-GB" altLang="en-US" sz="1600" dirty="0">
                <a:latin typeface="Calibri" panose="020F0502020204030204" pitchFamily="34" charset="0"/>
                <a:cs typeface="Calibri" panose="020F0502020204030204" pitchFamily="34" charset="0"/>
              </a:rPr>
              <a:t>Terrorist Prevention &amp; Investigation Measures Act - Persons who can not be charged and brought before a court may be subject to a TPIM measure i.e. relocate to a certain part of the country, restriction on association, restriction on mobile phones, restriction on bank accounts, restriction on computer use, restrictions on travel. </a:t>
            </a:r>
          </a:p>
          <a:p>
            <a:r>
              <a:rPr lang="en-GB" altLang="en-US" sz="1600" dirty="0">
                <a:latin typeface="Calibri" panose="020F0502020204030204" pitchFamily="34" charset="0"/>
                <a:cs typeface="Calibri" panose="020F0502020204030204" pitchFamily="34" charset="0"/>
              </a:rPr>
              <a:t>CT &amp; Security Act 2015 – this legislation made amendments to parts of the terrorism Act 2000 and Aviation Security Act 1982 to deal with travellers.  Most importantly it brought in a lot of PREVENT directives to Higher Education &amp; Further Education organisations.  </a:t>
            </a:r>
          </a:p>
        </p:txBody>
      </p:sp>
    </p:spTree>
    <p:extLst>
      <p:ext uri="{BB962C8B-B14F-4D97-AF65-F5344CB8AC3E}">
        <p14:creationId xmlns:p14="http://schemas.microsoft.com/office/powerpoint/2010/main" val="10335535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29BDF-DD87-FEC6-4B7C-98871DD4A6EE}"/>
              </a:ext>
            </a:extLst>
          </p:cNvPr>
          <p:cNvSpPr>
            <a:spLocks noGrp="1"/>
          </p:cNvSpPr>
          <p:nvPr>
            <p:ph type="title"/>
          </p:nvPr>
        </p:nvSpPr>
        <p:spPr/>
        <p:txBody>
          <a:bodyPr/>
          <a:lstStyle/>
          <a:p>
            <a:r>
              <a:rPr lang="en-GB" sz="4400" dirty="0">
                <a:solidFill>
                  <a:schemeClr val="tx2"/>
                </a:solidFill>
                <a:latin typeface="Calibri" panose="020F0502020204030204" pitchFamily="34" charset="0"/>
                <a:cs typeface="Calibri" panose="020F0502020204030204" pitchFamily="34" charset="0"/>
              </a:rPr>
              <a:t>Human Rights Act 1998</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C7846945-51BF-35EE-258A-25FB5A099165}"/>
              </a:ext>
            </a:extLst>
          </p:cNvPr>
          <p:cNvSpPr>
            <a:spLocks noGrp="1"/>
          </p:cNvSpPr>
          <p:nvPr>
            <p:ph idx="1"/>
          </p:nvPr>
        </p:nvSpPr>
        <p:spPr/>
        <p:txBody>
          <a:bodyPr>
            <a:normAutofit fontScale="92500" lnSpcReduction="20000"/>
          </a:bodyPr>
          <a:lstStyle/>
          <a:p>
            <a:r>
              <a:rPr lang="en-GB" sz="2800" b="0" i="0" dirty="0">
                <a:effectLst/>
                <a:latin typeface="Calibri" panose="020F0502020204030204" pitchFamily="34" charset="0"/>
                <a:cs typeface="Calibri" panose="020F0502020204030204" pitchFamily="34" charset="0"/>
              </a:rPr>
              <a:t>Right to life</a:t>
            </a:r>
          </a:p>
          <a:p>
            <a:r>
              <a:rPr lang="en-GB" sz="2800" b="0" i="0" dirty="0">
                <a:effectLst/>
                <a:latin typeface="Calibri" panose="020F0502020204030204" pitchFamily="34" charset="0"/>
                <a:cs typeface="Calibri" panose="020F0502020204030204" pitchFamily="34" charset="0"/>
              </a:rPr>
              <a:t>Freedom from torture / degrading treatment / slavery</a:t>
            </a:r>
          </a:p>
          <a:p>
            <a:r>
              <a:rPr lang="en-GB" sz="2800" b="0" i="0" dirty="0">
                <a:effectLst/>
                <a:latin typeface="Calibri" panose="020F0502020204030204" pitchFamily="34" charset="0"/>
                <a:cs typeface="Calibri" panose="020F0502020204030204" pitchFamily="34" charset="0"/>
              </a:rPr>
              <a:t>Right to security</a:t>
            </a:r>
          </a:p>
          <a:p>
            <a:r>
              <a:rPr lang="en-GB" sz="2800" b="0" i="0" dirty="0">
                <a:effectLst/>
                <a:latin typeface="Calibri" panose="020F0502020204030204" pitchFamily="34" charset="0"/>
                <a:cs typeface="Calibri" panose="020F0502020204030204" pitchFamily="34" charset="0"/>
              </a:rPr>
              <a:t>Right to fair trial / no punishment without law ruling</a:t>
            </a:r>
          </a:p>
          <a:p>
            <a:r>
              <a:rPr lang="en-GB" sz="2800" dirty="0">
                <a:latin typeface="Calibri" panose="020F0502020204030204" pitchFamily="34" charset="0"/>
                <a:cs typeface="Calibri" panose="020F0502020204030204" pitchFamily="34" charset="0"/>
              </a:rPr>
              <a:t>Respect of family / private life</a:t>
            </a:r>
          </a:p>
          <a:p>
            <a:r>
              <a:rPr lang="en-GB" sz="2800" dirty="0">
                <a:latin typeface="Calibri" panose="020F0502020204030204" pitchFamily="34" charset="0"/>
                <a:cs typeface="Calibri" panose="020F0502020204030204" pitchFamily="34" charset="0"/>
              </a:rPr>
              <a:t>Freedom of speech</a:t>
            </a:r>
          </a:p>
          <a:p>
            <a:r>
              <a:rPr lang="en-GB" sz="2800" dirty="0">
                <a:latin typeface="Calibri" panose="020F0502020204030204" pitchFamily="34" charset="0"/>
                <a:cs typeface="Calibri" panose="020F0502020204030204" pitchFamily="34" charset="0"/>
              </a:rPr>
              <a:t>Freedom of assembly and association</a:t>
            </a:r>
          </a:p>
          <a:p>
            <a:r>
              <a:rPr lang="en-GB" sz="2800" dirty="0">
                <a:latin typeface="Calibri" panose="020F0502020204030204" pitchFamily="34" charset="0"/>
                <a:cs typeface="Calibri" panose="020F0502020204030204" pitchFamily="34" charset="0"/>
              </a:rPr>
              <a:t>Right to education / free participation in elections</a:t>
            </a:r>
          </a:p>
          <a:p>
            <a:r>
              <a:rPr lang="en-GB" sz="2800" dirty="0">
                <a:latin typeface="Calibri" panose="020F0502020204030204" pitchFamily="34" charset="0"/>
                <a:cs typeface="Calibri" panose="020F0502020204030204" pitchFamily="34" charset="0"/>
              </a:rPr>
              <a:t>Abolition of death penalty</a:t>
            </a:r>
          </a:p>
        </p:txBody>
      </p:sp>
    </p:spTree>
    <p:extLst>
      <p:ext uri="{BB962C8B-B14F-4D97-AF65-F5344CB8AC3E}">
        <p14:creationId xmlns:p14="http://schemas.microsoft.com/office/powerpoint/2010/main" val="35599646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08B-F319-48D5-FC17-A109F4F2FD4D}"/>
              </a:ext>
            </a:extLst>
          </p:cNvPr>
          <p:cNvSpPr>
            <a:spLocks noGrp="1"/>
          </p:cNvSpPr>
          <p:nvPr>
            <p:ph type="title"/>
          </p:nvPr>
        </p:nvSpPr>
        <p:spPr>
          <a:xfrm>
            <a:off x="838200" y="822325"/>
            <a:ext cx="10515600" cy="1325563"/>
          </a:xfrm>
        </p:spPr>
        <p:txBody>
          <a:bodyPr/>
          <a:lstStyle/>
          <a:p>
            <a:r>
              <a:rPr lang="en-GB" dirty="0">
                <a:latin typeface="Calibri" panose="020F0502020204030204" pitchFamily="34" charset="0"/>
                <a:cs typeface="Calibri" panose="020F0502020204030204" pitchFamily="34" charset="0"/>
              </a:rPr>
              <a:t>Terrorism Act 2000: Problem with police powers</a:t>
            </a:r>
          </a:p>
        </p:txBody>
      </p:sp>
      <p:sp>
        <p:nvSpPr>
          <p:cNvPr id="3" name="Content Placeholder 2">
            <a:extLst>
              <a:ext uri="{FF2B5EF4-FFF2-40B4-BE49-F238E27FC236}">
                <a16:creationId xmlns:a16="http://schemas.microsoft.com/office/drawing/2014/main" id="{3BD003DE-D67B-B45F-F58A-317254840E9D}"/>
              </a:ext>
            </a:extLst>
          </p:cNvPr>
          <p:cNvSpPr>
            <a:spLocks noGrp="1"/>
          </p:cNvSpPr>
          <p:nvPr>
            <p:ph idx="1"/>
          </p:nvPr>
        </p:nvSpPr>
        <p:spPr>
          <a:xfrm>
            <a:off x="838200" y="2175933"/>
            <a:ext cx="10515600" cy="3859742"/>
          </a:xfrm>
        </p:spPr>
        <p:txBody>
          <a:bodyPr anchor="ctr"/>
          <a:lstStyle/>
          <a:p>
            <a:r>
              <a:rPr lang="en-GB" sz="2800" dirty="0">
                <a:latin typeface="Calibri" panose="020F0502020204030204" pitchFamily="34" charset="0"/>
                <a:cs typeface="Calibri" panose="020F0502020204030204" pitchFamily="34" charset="0"/>
              </a:rPr>
              <a:t>Allegations that Police Officers abused this power as it required no ‘Reasonable Suspicion’ </a:t>
            </a:r>
            <a:endParaRPr lang="en-US"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Less than 1% of stops under this power resulted in arrest</a:t>
            </a:r>
            <a:endParaRPr lang="en-US"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Many Photographers, tourists and train-spotters were stopped</a:t>
            </a:r>
            <a:endParaRPr lang="en-US" sz="28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1925809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13C4E-CABC-CA7E-106A-2C3CBF39B51B}"/>
              </a:ext>
            </a:extLst>
          </p:cNvPr>
          <p:cNvSpPr>
            <a:spLocks noGrp="1"/>
          </p:cNvSpPr>
          <p:nvPr>
            <p:ph type="title"/>
          </p:nvPr>
        </p:nvSpPr>
        <p:spPr/>
        <p:txBody>
          <a:bodyPr/>
          <a:lstStyle/>
          <a:p>
            <a:r>
              <a:rPr lang="en-GB" altLang="en-US" sz="4400" dirty="0">
                <a:latin typeface="Calibri" panose="020F0502020204030204" pitchFamily="34" charset="0"/>
                <a:cs typeface="Calibri" panose="020F0502020204030204" pitchFamily="34" charset="0"/>
              </a:rPr>
              <a:t>Stop and Search</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26AAD603-B0F8-75F2-8507-8BD2D443B73A}"/>
              </a:ext>
            </a:extLst>
          </p:cNvPr>
          <p:cNvSpPr>
            <a:spLocks noGrp="1"/>
          </p:cNvSpPr>
          <p:nvPr>
            <p:ph idx="1"/>
          </p:nvPr>
        </p:nvSpPr>
        <p:spPr/>
        <p:txBody>
          <a:bodyPr>
            <a:normAutofit fontScale="70000" lnSpcReduction="20000"/>
          </a:bodyPr>
          <a:lstStyle/>
          <a:p>
            <a:pPr>
              <a:lnSpc>
                <a:spcPct val="120000"/>
              </a:lnSpc>
            </a:pPr>
            <a:r>
              <a:rPr lang="en-GB" sz="2800" dirty="0">
                <a:latin typeface="Calibri" panose="020F0502020204030204" pitchFamily="34" charset="0"/>
                <a:cs typeface="Calibri" panose="020F0502020204030204" pitchFamily="34" charset="0"/>
              </a:rPr>
              <a:t>Section 44 of the Terrorism Act allowed Police officers to Stop and Search people without Reasonable Suspicion</a:t>
            </a:r>
          </a:p>
          <a:p>
            <a:pPr>
              <a:lnSpc>
                <a:spcPct val="120000"/>
              </a:lnSpc>
            </a:pPr>
            <a:r>
              <a:rPr lang="en-GB" sz="2800" b="0" i="0" dirty="0">
                <a:effectLst/>
                <a:latin typeface="Calibri" panose="020F0502020204030204" pitchFamily="34" charset="0"/>
                <a:cs typeface="Calibri" panose="020F0502020204030204" pitchFamily="34" charset="0"/>
              </a:rPr>
              <a:t>Section 44 also states that it is an offence to intentionally obstruct a police officer who is carrying out such a search.</a:t>
            </a:r>
          </a:p>
          <a:p>
            <a:pPr>
              <a:lnSpc>
                <a:spcPct val="120000"/>
              </a:lnSpc>
            </a:pPr>
            <a:r>
              <a:rPr lang="en-GB" sz="2800" dirty="0">
                <a:latin typeface="Calibri" panose="020F0502020204030204" pitchFamily="34" charset="0"/>
                <a:cs typeface="Calibri" panose="020F0502020204030204" pitchFamily="34" charset="0"/>
              </a:rPr>
              <a:t>A Ruling by the European Court of Human Rights declared this power to be unlawful and it has since been repealed</a:t>
            </a:r>
          </a:p>
          <a:p>
            <a:pPr>
              <a:lnSpc>
                <a:spcPct val="120000"/>
              </a:lnSpc>
            </a:pPr>
            <a:r>
              <a:rPr lang="en-GB" sz="2800" dirty="0">
                <a:latin typeface="Calibri" panose="020F0502020204030204" pitchFamily="34" charset="0"/>
                <a:cs typeface="Calibri" panose="020F0502020204030204" pitchFamily="34" charset="0"/>
              </a:rPr>
              <a:t>Section 44 was Replaced via a Parliamentary Remedial Order.</a:t>
            </a:r>
          </a:p>
          <a:p>
            <a:pPr>
              <a:lnSpc>
                <a:spcPct val="120000"/>
              </a:lnSpc>
            </a:pPr>
            <a:r>
              <a:rPr lang="en-GB" sz="2800" dirty="0">
                <a:latin typeface="Calibri" panose="020F0502020204030204" pitchFamily="34" charset="0"/>
                <a:cs typeface="Calibri" panose="020F0502020204030204" pitchFamily="34" charset="0"/>
              </a:rPr>
              <a:t>It States that:</a:t>
            </a:r>
          </a:p>
          <a:p>
            <a:pPr>
              <a:lnSpc>
                <a:spcPct val="120000"/>
              </a:lnSpc>
            </a:pPr>
            <a:r>
              <a:rPr lang="en-GB" sz="2800" dirty="0">
                <a:latin typeface="Calibri" panose="020F0502020204030204" pitchFamily="34" charset="0"/>
                <a:cs typeface="Calibri" panose="020F0502020204030204" pitchFamily="34" charset="0"/>
              </a:rPr>
              <a:t>"Authorising Officers should only use the power when they reasonably suspect that an act of terrorism will take place, and he / she considers it necessary to prevent such an act".</a:t>
            </a:r>
          </a:p>
        </p:txBody>
      </p:sp>
    </p:spTree>
    <p:extLst>
      <p:ext uri="{BB962C8B-B14F-4D97-AF65-F5344CB8AC3E}">
        <p14:creationId xmlns:p14="http://schemas.microsoft.com/office/powerpoint/2010/main" val="24125929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ECE62-7032-7E6B-7AD7-65050E5103D4}"/>
              </a:ext>
            </a:extLst>
          </p:cNvPr>
          <p:cNvSpPr>
            <a:spLocks noGrp="1"/>
          </p:cNvSpPr>
          <p:nvPr>
            <p:ph type="title"/>
          </p:nvPr>
        </p:nvSpPr>
        <p:spPr>
          <a:xfrm>
            <a:off x="838200" y="871311"/>
            <a:ext cx="10515600" cy="1325563"/>
          </a:xfrm>
        </p:spPr>
        <p:txBody>
          <a:bodyPr/>
          <a:lstStyle/>
          <a:p>
            <a:r>
              <a:rPr lang="en-GB" altLang="en-US" sz="4400" dirty="0">
                <a:latin typeface="Calibri" panose="020F0502020204030204" pitchFamily="34" charset="0"/>
                <a:cs typeface="Calibri" panose="020F0502020204030204" pitchFamily="34" charset="0"/>
              </a:rPr>
              <a:t>The Anti - Terrorism Crime and Security Act 2001</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C290DF7D-134A-ED3F-C728-6E0A82AD6DAC}"/>
              </a:ext>
            </a:extLst>
          </p:cNvPr>
          <p:cNvSpPr>
            <a:spLocks noGrp="1"/>
          </p:cNvSpPr>
          <p:nvPr>
            <p:ph idx="1"/>
          </p:nvPr>
        </p:nvSpPr>
        <p:spPr/>
        <p:txBody>
          <a:bodyPr anchor="ctr"/>
          <a:lstStyle/>
          <a:p>
            <a:r>
              <a:rPr lang="en-GB" sz="2800" dirty="0">
                <a:latin typeface="Calibri" panose="020F0502020204030204" pitchFamily="34" charset="0"/>
                <a:cs typeface="Calibri" panose="020F0502020204030204" pitchFamily="34" charset="0"/>
              </a:rPr>
              <a:t>This Act permitted the Home Secretary to indefinitely detain without charge or trial foreign nationals suspected of terrorism.</a:t>
            </a:r>
          </a:p>
          <a:p>
            <a:r>
              <a:rPr lang="en-GB" sz="2800" dirty="0">
                <a:latin typeface="Calibri" panose="020F0502020204030204" pitchFamily="34" charset="0"/>
                <a:cs typeface="Calibri" panose="020F0502020204030204" pitchFamily="34" charset="0"/>
              </a:rPr>
              <a:t>The Tory/Lib Dem Coalition scrapped Control Orders which had been ruled unlawful by the House of Lords and replaced them with Terrorism Prevention and Investigation Measures (TPIM’s) </a:t>
            </a:r>
          </a:p>
        </p:txBody>
      </p:sp>
    </p:spTree>
    <p:extLst>
      <p:ext uri="{BB962C8B-B14F-4D97-AF65-F5344CB8AC3E}">
        <p14:creationId xmlns:p14="http://schemas.microsoft.com/office/powerpoint/2010/main" val="25723054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568E9-03DB-08E0-16CF-5EA0773F052A}"/>
              </a:ext>
            </a:extLst>
          </p:cNvPr>
          <p:cNvSpPr>
            <a:spLocks noGrp="1"/>
          </p:cNvSpPr>
          <p:nvPr>
            <p:ph type="title"/>
          </p:nvPr>
        </p:nvSpPr>
        <p:spPr/>
        <p:txBody>
          <a:bodyPr>
            <a:normAutofit/>
          </a:bodyPr>
          <a:lstStyle/>
          <a:p>
            <a:r>
              <a:rPr lang="en-GB" altLang="en-US" sz="4000" dirty="0">
                <a:latin typeface="Calibri" panose="020F0502020204030204" pitchFamily="34" charset="0"/>
                <a:cs typeface="Calibri" panose="020F0502020204030204" pitchFamily="34" charset="0"/>
              </a:rPr>
              <a:t>Terrorism Prevention and Investigation Measures </a:t>
            </a:r>
            <a:endParaRPr lang="en-GB" sz="40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84A0313-7938-ACE7-8E14-7DB5B060113E}"/>
              </a:ext>
            </a:extLst>
          </p:cNvPr>
          <p:cNvSpPr>
            <a:spLocks noGrp="1"/>
          </p:cNvSpPr>
          <p:nvPr>
            <p:ph idx="1"/>
          </p:nvPr>
        </p:nvSpPr>
        <p:spPr/>
        <p:txBody>
          <a:bodyPr>
            <a:normAutofit fontScale="70000" lnSpcReduction="20000"/>
          </a:bodyPr>
          <a:lstStyle/>
          <a:p>
            <a:pPr>
              <a:lnSpc>
                <a:spcPct val="120000"/>
              </a:lnSpc>
            </a:pPr>
            <a:r>
              <a:rPr lang="en-GB" sz="2800" dirty="0">
                <a:latin typeface="Calibri" panose="020F0502020204030204" pitchFamily="34" charset="0"/>
                <a:cs typeface="Calibri" panose="020F0502020204030204" pitchFamily="34" charset="0"/>
              </a:rPr>
              <a:t>If you are subject to the TPIM’s you might not be able to:</a:t>
            </a:r>
          </a:p>
          <a:p>
            <a:pPr>
              <a:lnSpc>
                <a:spcPct val="120000"/>
              </a:lnSpc>
            </a:pPr>
            <a:r>
              <a:rPr lang="en-GB" sz="2800" dirty="0">
                <a:latin typeface="Calibri" panose="020F0502020204030204" pitchFamily="34" charset="0"/>
                <a:cs typeface="Calibri" panose="020F0502020204030204" pitchFamily="34" charset="0"/>
              </a:rPr>
              <a:t>Leave your house overnight, Go beyond the geographical boundaries decided by the Home Office </a:t>
            </a:r>
          </a:p>
          <a:p>
            <a:pPr>
              <a:lnSpc>
                <a:spcPct val="120000"/>
              </a:lnSpc>
            </a:pPr>
            <a:r>
              <a:rPr lang="en-GB" sz="2800" dirty="0">
                <a:latin typeface="Calibri" panose="020F0502020204030204" pitchFamily="34" charset="0"/>
                <a:cs typeface="Calibri" panose="020F0502020204030204" pitchFamily="34" charset="0"/>
              </a:rPr>
              <a:t>Take off your electronic monitoring tag, Talk to or meet with whoever you wanted </a:t>
            </a:r>
            <a:endParaRPr lang="en-US" sz="2800" dirty="0">
              <a:latin typeface="Calibri" panose="020F0502020204030204" pitchFamily="34" charset="0"/>
              <a:cs typeface="Calibri" panose="020F0502020204030204" pitchFamily="34" charset="0"/>
            </a:endParaRPr>
          </a:p>
          <a:p>
            <a:pPr>
              <a:lnSpc>
                <a:spcPct val="120000"/>
              </a:lnSpc>
            </a:pPr>
            <a:r>
              <a:rPr lang="en-GB" sz="2800" dirty="0">
                <a:latin typeface="Calibri" panose="020F0502020204030204" pitchFamily="34" charset="0"/>
                <a:cs typeface="Calibri" panose="020F0502020204030204" pitchFamily="34" charset="0"/>
              </a:rPr>
              <a:t>Have friends or family to your home unless approved by the Home Office, approval which can be removed at any time, Travel overseas</a:t>
            </a:r>
            <a:endParaRPr lang="en-US" sz="2800" dirty="0">
              <a:latin typeface="Calibri" panose="020F0502020204030204" pitchFamily="34" charset="0"/>
              <a:cs typeface="Calibri" panose="020F0502020204030204" pitchFamily="34" charset="0"/>
            </a:endParaRPr>
          </a:p>
          <a:p>
            <a:pPr>
              <a:lnSpc>
                <a:spcPct val="120000"/>
              </a:lnSpc>
            </a:pPr>
            <a:r>
              <a:rPr lang="en-GB" sz="2800" dirty="0">
                <a:latin typeface="Calibri" panose="020F0502020204030204" pitchFamily="34" charset="0"/>
                <a:cs typeface="Calibri" panose="020F0502020204030204" pitchFamily="34" charset="0"/>
              </a:rPr>
              <a:t>Stop the police or staff from the monitoring company entering and searching your home without a warrant </a:t>
            </a:r>
          </a:p>
          <a:p>
            <a:pPr>
              <a:lnSpc>
                <a:spcPct val="120000"/>
              </a:lnSpc>
            </a:pPr>
            <a:r>
              <a:rPr lang="en-GB" sz="2800" dirty="0">
                <a:latin typeface="Calibri" panose="020F0502020204030204" pitchFamily="34" charset="0"/>
                <a:cs typeface="Calibri" panose="020F0502020204030204" pitchFamily="34" charset="0"/>
              </a:rPr>
              <a:t>If you did any of these things in breach of the TPIM’s notice you could be put in jail for up to five years. </a:t>
            </a:r>
            <a:endParaRPr lang="en-US"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055888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951E4-B972-7360-5C99-FC013D12E27B}"/>
              </a:ext>
            </a:extLst>
          </p:cNvPr>
          <p:cNvSpPr>
            <a:spLocks noGrp="1"/>
          </p:cNvSpPr>
          <p:nvPr>
            <p:ph type="title"/>
          </p:nvPr>
        </p:nvSpPr>
        <p:spPr/>
        <p:txBody>
          <a:bodyPr/>
          <a:lstStyle/>
          <a:p>
            <a:r>
              <a:rPr lang="en-GB" sz="4400" dirty="0">
                <a:latin typeface="Calibri" panose="020F0502020204030204" pitchFamily="34" charset="0"/>
                <a:cs typeface="Calibri" panose="020F0502020204030204" pitchFamily="34" charset="0"/>
              </a:rPr>
              <a:t>Investigatory Powers Act 2016</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1E9AA3F-2F88-383C-A50A-B949C7648C96}"/>
              </a:ext>
            </a:extLst>
          </p:cNvPr>
          <p:cNvSpPr>
            <a:spLocks noGrp="1"/>
          </p:cNvSpPr>
          <p:nvPr>
            <p:ph idx="1"/>
          </p:nvPr>
        </p:nvSpPr>
        <p:spPr/>
        <p:txBody>
          <a:bodyPr/>
          <a:lstStyle/>
          <a:p>
            <a:r>
              <a:rPr lang="en-GB" sz="2800" dirty="0">
                <a:latin typeface="Calibri" panose="020F0502020204030204" pitchFamily="34" charset="0"/>
                <a:cs typeface="Calibri" panose="020F0502020204030204" pitchFamily="34" charset="0"/>
              </a:rPr>
              <a:t>The so called 'Snoopers Charter' which allows the authorities 'hack' thousands of devices </a:t>
            </a:r>
            <a:r>
              <a:rPr lang="en-GB" sz="2800" dirty="0" err="1">
                <a:latin typeface="Calibri" panose="020F0502020204030204" pitchFamily="34" charset="0"/>
                <a:cs typeface="Calibri" panose="020F0502020204030204" pitchFamily="34" charset="0"/>
              </a:rPr>
              <a:t>en</a:t>
            </a:r>
            <a:r>
              <a:rPr lang="en-GB" sz="2800" dirty="0">
                <a:latin typeface="Calibri" panose="020F0502020204030204" pitchFamily="34" charset="0"/>
                <a:cs typeface="Calibri" panose="020F0502020204030204" pitchFamily="34" charset="0"/>
              </a:rPr>
              <a:t> masse, </a:t>
            </a:r>
          </a:p>
          <a:p>
            <a:r>
              <a:rPr lang="en-GB" sz="2800" dirty="0">
                <a:latin typeface="Calibri" panose="020F0502020204030204" pitchFamily="34" charset="0"/>
                <a:cs typeface="Calibri" panose="020F0502020204030204" pitchFamily="34" charset="0"/>
              </a:rPr>
              <a:t>Requires internet providers to collect browsing histories and make them available to public bodies, </a:t>
            </a:r>
          </a:p>
          <a:p>
            <a:r>
              <a:rPr lang="en-GB" sz="2800" dirty="0">
                <a:latin typeface="Calibri" panose="020F0502020204030204" pitchFamily="34" charset="0"/>
                <a:cs typeface="Calibri" panose="020F0502020204030204" pitchFamily="34" charset="0"/>
              </a:rPr>
              <a:t>Permits the mass collection of data . </a:t>
            </a: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Liberty (2019)</a:t>
            </a:r>
          </a:p>
        </p:txBody>
      </p:sp>
    </p:spTree>
    <p:extLst>
      <p:ext uri="{BB962C8B-B14F-4D97-AF65-F5344CB8AC3E}">
        <p14:creationId xmlns:p14="http://schemas.microsoft.com/office/powerpoint/2010/main" val="35836156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A3583-762A-0BD3-26C5-B30DBF15684F}"/>
              </a:ext>
            </a:extLst>
          </p:cNvPr>
          <p:cNvSpPr>
            <a:spLocks noGrp="1"/>
          </p:cNvSpPr>
          <p:nvPr>
            <p:ph type="title"/>
          </p:nvPr>
        </p:nvSpPr>
        <p:spPr>
          <a:xfrm>
            <a:off x="838200" y="920296"/>
            <a:ext cx="10515600" cy="1325563"/>
          </a:xfrm>
        </p:spPr>
        <p:txBody>
          <a:bodyPr/>
          <a:lstStyle/>
          <a:p>
            <a:r>
              <a:rPr lang="en-GB" sz="4400" dirty="0">
                <a:latin typeface="Calibri" panose="020F0502020204030204" pitchFamily="34" charset="0"/>
                <a:cs typeface="Calibri" panose="020F0502020204030204" pitchFamily="34" charset="0"/>
              </a:rPr>
              <a:t>Intellectual Property Act 2014</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E79C79EB-514F-A5D4-9C7A-2F1EC4B5259A}"/>
              </a:ext>
            </a:extLst>
          </p:cNvPr>
          <p:cNvSpPr>
            <a:spLocks noGrp="1"/>
          </p:cNvSpPr>
          <p:nvPr>
            <p:ph idx="1"/>
          </p:nvPr>
        </p:nvSpPr>
        <p:spPr>
          <a:xfrm>
            <a:off x="838200" y="2077962"/>
            <a:ext cx="10515600" cy="3859742"/>
          </a:xfrm>
        </p:spPr>
        <p:txBody>
          <a:bodyPr anchor="ctr"/>
          <a:lstStyle/>
          <a:p>
            <a:pPr marL="0" indent="0" algn="ctr">
              <a:lnSpc>
                <a:spcPct val="100000"/>
              </a:lnSpc>
              <a:buNone/>
            </a:pPr>
            <a:r>
              <a:rPr lang="en-GB" sz="2800" dirty="0"/>
              <a:t>The main purpose of the Act is to modernise certain aspects of the law relating to intellectual property in order to ensure that the IP system operates more efficiently and is clearer and more accessible, thus increasing legal certainty.</a:t>
            </a:r>
          </a:p>
          <a:p>
            <a:endParaRPr lang="en-GB" dirty="0"/>
          </a:p>
        </p:txBody>
      </p:sp>
    </p:spTree>
    <p:extLst>
      <p:ext uri="{BB962C8B-B14F-4D97-AF65-F5344CB8AC3E}">
        <p14:creationId xmlns:p14="http://schemas.microsoft.com/office/powerpoint/2010/main" val="28290494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F5BA3-282E-4D30-0C16-E89F10B0ED26}"/>
              </a:ext>
            </a:extLst>
          </p:cNvPr>
          <p:cNvSpPr>
            <a:spLocks noGrp="1"/>
          </p:cNvSpPr>
          <p:nvPr>
            <p:ph type="title"/>
          </p:nvPr>
        </p:nvSpPr>
        <p:spPr>
          <a:xfrm>
            <a:off x="527957" y="140834"/>
            <a:ext cx="10515600" cy="1325563"/>
          </a:xfrm>
        </p:spPr>
        <p:txBody>
          <a:bodyPr/>
          <a:lstStyle/>
          <a:p>
            <a:r>
              <a:rPr lang="en-GB" b="0" i="0" dirty="0">
                <a:solidFill>
                  <a:srgbClr val="222222"/>
                </a:solidFill>
                <a:effectLst/>
                <a:latin typeface="Calibri" panose="020F0502020204030204" pitchFamily="34" charset="0"/>
                <a:cs typeface="Calibri" panose="020F0502020204030204" pitchFamily="34" charset="0"/>
              </a:rPr>
              <a:t>Computer Misuse Act 1990</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23C3FCF-EC19-36D5-583E-EE657CA9AD42}"/>
              </a:ext>
            </a:extLst>
          </p:cNvPr>
          <p:cNvSpPr>
            <a:spLocks noGrp="1"/>
          </p:cNvSpPr>
          <p:nvPr>
            <p:ph idx="1"/>
          </p:nvPr>
        </p:nvSpPr>
        <p:spPr>
          <a:xfrm>
            <a:off x="838200" y="1466397"/>
            <a:ext cx="10515600" cy="4385052"/>
          </a:xfrm>
        </p:spPr>
        <p:txBody>
          <a:bodyPr>
            <a:noAutofit/>
          </a:bodyPr>
          <a:lstStyle/>
          <a:p>
            <a:pPr>
              <a:lnSpc>
                <a:spcPct val="100000"/>
              </a:lnSpc>
            </a:pPr>
            <a:r>
              <a:rPr lang="en-GB" sz="1600" dirty="0">
                <a:latin typeface="Calibri" panose="020F0502020204030204" pitchFamily="34" charset="0"/>
                <a:cs typeface="Calibri" panose="020F0502020204030204" pitchFamily="34" charset="0"/>
              </a:rPr>
              <a:t>The primary cybercrime legislation in the UK is known as the Computer Misuse Act 1990 (or “CMA”), which handles many of the malicious attacks or offences against computer solutions, including hacking and ransoming, this is the act under which all cybercriminals are prosecuted for cybercrime attacks. According to the CPS (Crown Prosecution Services), “computer” could mean further devices, which store, process or retrieve information. That means that cybercrime legislation covers smartphones, tablets, and a host of other technological devices beyond the traditional desktop computer.</a:t>
            </a:r>
          </a:p>
          <a:p>
            <a:pPr>
              <a:lnSpc>
                <a:spcPct val="100000"/>
              </a:lnSpc>
            </a:pPr>
            <a:endParaRPr lang="en-GB" sz="1600" dirty="0">
              <a:latin typeface="Calibri" panose="020F0502020204030204" pitchFamily="34" charset="0"/>
              <a:cs typeface="Calibri" panose="020F0502020204030204" pitchFamily="34" charset="0"/>
            </a:endParaRPr>
          </a:p>
          <a:p>
            <a:pPr>
              <a:lnSpc>
                <a:spcPct val="100000"/>
              </a:lnSpc>
            </a:pPr>
            <a:r>
              <a:rPr lang="en-GB" sz="1600" dirty="0">
                <a:latin typeface="Calibri" panose="020F0502020204030204" pitchFamily="34" charset="0"/>
                <a:cs typeface="Calibri" panose="020F0502020204030204" pitchFamily="34" charset="0"/>
              </a:rPr>
              <a:t>The Computer Misuse Act defines the following as illegal and will prosecute:</a:t>
            </a:r>
          </a:p>
          <a:p>
            <a:pPr>
              <a:lnSpc>
                <a:spcPct val="100000"/>
              </a:lnSpc>
            </a:pPr>
            <a:r>
              <a:rPr lang="en-GB" sz="1600" dirty="0">
                <a:latin typeface="Calibri" panose="020F0502020204030204" pitchFamily="34" charset="0"/>
                <a:cs typeface="Calibri" panose="020F0502020204030204" pitchFamily="34" charset="0"/>
              </a:rPr>
              <a:t>Unauthorised, or malicious, access to material stored on a computer.</a:t>
            </a:r>
          </a:p>
          <a:p>
            <a:pPr>
              <a:lnSpc>
                <a:spcPct val="100000"/>
              </a:lnSpc>
            </a:pPr>
            <a:r>
              <a:rPr lang="en-GB" sz="1600" dirty="0">
                <a:latin typeface="Calibri" panose="020F0502020204030204" pitchFamily="34" charset="0"/>
                <a:cs typeface="Calibri" panose="020F0502020204030204" pitchFamily="34" charset="0"/>
              </a:rPr>
              <a:t>Intentional harm, or crime, using computer systems.</a:t>
            </a:r>
          </a:p>
          <a:p>
            <a:pPr>
              <a:lnSpc>
                <a:spcPct val="100000"/>
              </a:lnSpc>
            </a:pPr>
            <a:r>
              <a:rPr lang="en-GB" sz="1600" dirty="0">
                <a:latin typeface="Calibri" panose="020F0502020204030204" pitchFamily="34" charset="0"/>
                <a:cs typeface="Calibri" panose="020F0502020204030204" pitchFamily="34" charset="0"/>
              </a:rPr>
              <a:t>Modifying, removing, or ransoming data.</a:t>
            </a:r>
          </a:p>
          <a:p>
            <a:pPr>
              <a:lnSpc>
                <a:spcPct val="100000"/>
              </a:lnSpc>
            </a:pPr>
            <a:r>
              <a:rPr lang="en-GB" sz="1600" dirty="0">
                <a:latin typeface="Calibri" panose="020F0502020204030204" pitchFamily="34" charset="0"/>
                <a:cs typeface="Calibri" panose="020F0502020204030204" pitchFamily="34" charset="0"/>
              </a:rPr>
              <a:t>Aiding in computer misuses, such as supplying information.</a:t>
            </a:r>
          </a:p>
          <a:p>
            <a:pPr>
              <a:lnSpc>
                <a:spcPct val="100000"/>
              </a:lnSpc>
            </a:pPr>
            <a:r>
              <a:rPr lang="en-GB" sz="1600" dirty="0">
                <a:latin typeface="Calibri" panose="020F0502020204030204" pitchFamily="34" charset="0"/>
                <a:cs typeface="Calibri" panose="020F0502020204030204" pitchFamily="34" charset="0"/>
                <a:hlinkClick r:id="rId3"/>
              </a:rPr>
              <a:t>Cybercrime Legislation UK | Computer Misuse Act | </a:t>
            </a:r>
            <a:r>
              <a:rPr lang="en-GB" sz="1600" dirty="0" err="1">
                <a:latin typeface="Calibri" panose="020F0502020204030204" pitchFamily="34" charset="0"/>
                <a:cs typeface="Calibri" panose="020F0502020204030204" pitchFamily="34" charset="0"/>
                <a:hlinkClick r:id="rId3"/>
              </a:rPr>
              <a:t>ramsac</a:t>
            </a:r>
            <a:endParaRPr lang="en-GB"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969079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963F8-5534-BC83-5EA0-283D1B7B902C}"/>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Data Protection</a:t>
            </a:r>
          </a:p>
        </p:txBody>
      </p:sp>
      <p:sp>
        <p:nvSpPr>
          <p:cNvPr id="3" name="Content Placeholder 2">
            <a:extLst>
              <a:ext uri="{FF2B5EF4-FFF2-40B4-BE49-F238E27FC236}">
                <a16:creationId xmlns:a16="http://schemas.microsoft.com/office/drawing/2014/main" id="{0FD54028-186C-DB78-2DBF-29DC4A1DB030}"/>
              </a:ext>
            </a:extLst>
          </p:cNvPr>
          <p:cNvSpPr>
            <a:spLocks noGrp="1"/>
          </p:cNvSpPr>
          <p:nvPr>
            <p:ph idx="1"/>
          </p:nvPr>
        </p:nvSpPr>
        <p:spPr>
          <a:xfrm>
            <a:off x="838200" y="1825625"/>
            <a:ext cx="10515600" cy="4557068"/>
          </a:xfrm>
        </p:spPr>
        <p:txBody>
          <a:bodyPr>
            <a:normAutofit/>
          </a:bodyPr>
          <a:lstStyle/>
          <a:p>
            <a:pPr marL="0" indent="0">
              <a:lnSpc>
                <a:spcPct val="100000"/>
              </a:lnSpc>
              <a:buNone/>
            </a:pPr>
            <a:r>
              <a:rPr lang="en-GB" sz="1600" u="sng" dirty="0">
                <a:latin typeface="Calibri" panose="020F0502020204030204" pitchFamily="34" charset="0"/>
                <a:cs typeface="Calibri" panose="020F0502020204030204" pitchFamily="34" charset="0"/>
              </a:rPr>
              <a:t>Data Protection Act (1998)</a:t>
            </a:r>
          </a:p>
          <a:p>
            <a:pPr>
              <a:lnSpc>
                <a:spcPct val="100000"/>
              </a:lnSpc>
            </a:pPr>
            <a:r>
              <a:rPr lang="en-GB" sz="1600" dirty="0">
                <a:latin typeface="Calibri" panose="020F0502020204030204" pitchFamily="34" charset="0"/>
                <a:cs typeface="Calibri" panose="020F0502020204030204" pitchFamily="34" charset="0"/>
              </a:rPr>
              <a:t>This legislation in the UK is key in safeguarding all types of private, confidential, or business information. It ensures that data is handled in a safe, fair, and lawful manner. It works by protecting a data subject, such as a person’s medical information, by regulating and controlling how their information gets stored, which is normally through an “Information Commissioner”. This act works to protect businesses and users against misuse of information within the business or externally.</a:t>
            </a:r>
          </a:p>
          <a:p>
            <a:pPr>
              <a:lnSpc>
                <a:spcPct val="100000"/>
              </a:lnSpc>
            </a:pPr>
            <a:endParaRPr lang="en-GB" sz="1600" dirty="0">
              <a:latin typeface="Calibri" panose="020F0502020204030204" pitchFamily="34" charset="0"/>
              <a:cs typeface="Calibri" panose="020F0502020204030204" pitchFamily="34" charset="0"/>
            </a:endParaRPr>
          </a:p>
          <a:p>
            <a:pPr marL="0" indent="0">
              <a:lnSpc>
                <a:spcPct val="100000"/>
              </a:lnSpc>
              <a:buNone/>
            </a:pPr>
            <a:r>
              <a:rPr lang="en-GB" sz="1600" u="sng" dirty="0">
                <a:latin typeface="Calibri" panose="020F0502020204030204" pitchFamily="34" charset="0"/>
                <a:cs typeface="Calibri" panose="020F0502020204030204" pitchFamily="34" charset="0"/>
              </a:rPr>
              <a:t>Data Protection Act (2018)</a:t>
            </a:r>
          </a:p>
          <a:p>
            <a:pPr>
              <a:lnSpc>
                <a:spcPct val="100000"/>
              </a:lnSpc>
            </a:pPr>
            <a:r>
              <a:rPr lang="en-GB" sz="1600" dirty="0">
                <a:latin typeface="Calibri" panose="020F0502020204030204" pitchFamily="34" charset="0"/>
                <a:cs typeface="Calibri" panose="020F0502020204030204" pitchFamily="34" charset="0"/>
              </a:rPr>
              <a:t>In the new digital age, data protection has become even more important. The new Data Protection Act (2018) continues the goals from the previous legislation, controlling how “information is used by organisations, businesses, or the government”. This is part of the UK’s General Data Protection Regulation (or GDPR), which is a tough privacy and security law regulating how information is used, handled, and stored to protect users and businesses.</a:t>
            </a:r>
          </a:p>
          <a:p>
            <a:pPr>
              <a:lnSpc>
                <a:spcPct val="100000"/>
              </a:lnSpc>
            </a:pPr>
            <a:endParaRPr lang="en-GB" sz="1600" dirty="0">
              <a:latin typeface="Calibri" panose="020F0502020204030204" pitchFamily="34" charset="0"/>
              <a:cs typeface="Calibri" panose="020F0502020204030204" pitchFamily="34" charset="0"/>
            </a:endParaRPr>
          </a:p>
          <a:p>
            <a:pPr>
              <a:lnSpc>
                <a:spcPct val="100000"/>
              </a:lnSpc>
            </a:pPr>
            <a:r>
              <a:rPr lang="en-GB" sz="1600" dirty="0">
                <a:latin typeface="Calibri" panose="020F0502020204030204" pitchFamily="34" charset="0"/>
                <a:cs typeface="Calibri" panose="020F0502020204030204" pitchFamily="34" charset="0"/>
                <a:hlinkClick r:id="rId3"/>
              </a:rPr>
              <a:t>Cybercrime - prosecution guidance | The Crown Prosecution Service (cps.gov.uk)</a:t>
            </a:r>
            <a:endParaRPr lang="en-GB"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350113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6438BF-B213-2D73-BDC1-C3DA117B0FBB}"/>
              </a:ext>
            </a:extLst>
          </p:cNvPr>
          <p:cNvSpPr>
            <a:spLocks noGrp="1"/>
          </p:cNvSpPr>
          <p:nvPr>
            <p:ph type="title"/>
          </p:nvPr>
        </p:nvSpPr>
        <p:spPr>
          <a:xfrm>
            <a:off x="6769570" y="530578"/>
            <a:ext cx="4771178" cy="1160110"/>
          </a:xfrm>
        </p:spPr>
        <p:txBody>
          <a:bodyPr>
            <a:normAutofit/>
          </a:bodyPr>
          <a:lstStyle/>
          <a:p>
            <a:r>
              <a:rPr lang="en-GB" dirty="0">
                <a:latin typeface="Calibri" panose="020F0502020204030204" pitchFamily="34" charset="0"/>
                <a:cs typeface="Calibri" panose="020F0502020204030204" pitchFamily="34" charset="0"/>
              </a:rPr>
              <a:t>Week 10 Complete!</a:t>
            </a:r>
          </a:p>
        </p:txBody>
      </p:sp>
      <p:pic>
        <p:nvPicPr>
          <p:cNvPr id="1028" name="Picture 4" descr="You-filthy-animal GIFs - Get the best GIF on GIPHY">
            <a:extLst>
              <a:ext uri="{FF2B5EF4-FFF2-40B4-BE49-F238E27FC236}">
                <a16:creationId xmlns:a16="http://schemas.microsoft.com/office/drawing/2014/main" id="{763CAD40-DEB1-67F4-5F47-1E0E097C458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8199" y="1899169"/>
            <a:ext cx="5440195" cy="2946772"/>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a:noFill/>
          <a:extLst>
            <a:ext uri="{909E8E84-426E-40DD-AFC4-6F175D3DCCD1}">
              <a14:hiddenFill xmlns:a14="http://schemas.microsoft.com/office/drawing/2010/main">
                <a:solidFill>
                  <a:srgbClr val="FFFFFF"/>
                </a:solidFill>
              </a14:hiddenFill>
            </a:ext>
          </a:extLst>
        </p:spPr>
      </p:pic>
      <p:sp>
        <p:nvSpPr>
          <p:cNvPr id="1035" name="Arc 1034">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0CE183B-7063-5BF0-659B-787F8742286F}"/>
              </a:ext>
            </a:extLst>
          </p:cNvPr>
          <p:cNvSpPr>
            <a:spLocks noGrp="1"/>
          </p:cNvSpPr>
          <p:nvPr>
            <p:ph idx="1"/>
          </p:nvPr>
        </p:nvSpPr>
        <p:spPr>
          <a:xfrm>
            <a:off x="6769570" y="1825625"/>
            <a:ext cx="4771178" cy="4388908"/>
          </a:xfrm>
        </p:spPr>
        <p:txBody>
          <a:bodyPr anchor="ctr">
            <a:normAutofit/>
          </a:bodyPr>
          <a:lstStyle/>
          <a:p>
            <a:pPr marL="0" indent="0" algn="ctr">
              <a:buNone/>
            </a:pPr>
            <a:r>
              <a:rPr lang="en-GB" sz="3200" dirty="0">
                <a:latin typeface="Calibri" panose="020F0502020204030204" pitchFamily="34" charset="0"/>
                <a:cs typeface="Calibri" panose="020F0502020204030204" pitchFamily="34" charset="0"/>
              </a:rPr>
              <a:t>Thank you for listening!</a:t>
            </a:r>
          </a:p>
          <a:p>
            <a:pPr marL="0" indent="0" algn="ctr">
              <a:buNone/>
            </a:pPr>
            <a:endParaRPr lang="en-GB" sz="3200" dirty="0">
              <a:latin typeface="Calibri" panose="020F0502020204030204" pitchFamily="34" charset="0"/>
              <a:cs typeface="Calibri" panose="020F0502020204030204" pitchFamily="34" charset="0"/>
            </a:endParaRPr>
          </a:p>
          <a:p>
            <a:pPr marL="0" indent="0" algn="ctr">
              <a:buNone/>
            </a:pPr>
            <a:r>
              <a:rPr lang="en-GB" sz="3200" dirty="0">
                <a:latin typeface="Calibri" panose="020F0502020204030204" pitchFamily="34" charset="0"/>
                <a:cs typeface="Calibri" panose="020F0502020204030204" pitchFamily="34" charset="0"/>
              </a:rPr>
              <a:t>See you all next year!</a:t>
            </a:r>
          </a:p>
        </p:txBody>
      </p:sp>
    </p:spTree>
    <p:extLst>
      <p:ext uri="{BB962C8B-B14F-4D97-AF65-F5344CB8AC3E}">
        <p14:creationId xmlns:p14="http://schemas.microsoft.com/office/powerpoint/2010/main" val="15704479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E0EEC-8617-64F4-5398-DD61F2982D29}"/>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Assignment 2</a:t>
            </a:r>
          </a:p>
        </p:txBody>
      </p:sp>
      <p:sp>
        <p:nvSpPr>
          <p:cNvPr id="3" name="Content Placeholder 2">
            <a:extLst>
              <a:ext uri="{FF2B5EF4-FFF2-40B4-BE49-F238E27FC236}">
                <a16:creationId xmlns:a16="http://schemas.microsoft.com/office/drawing/2014/main" id="{3C3123F8-F450-2F59-0150-2B9D5821824B}"/>
              </a:ext>
            </a:extLst>
          </p:cNvPr>
          <p:cNvSpPr>
            <a:spLocks noGrp="1"/>
          </p:cNvSpPr>
          <p:nvPr>
            <p:ph idx="1"/>
          </p:nvPr>
        </p:nvSpPr>
        <p:spPr/>
        <p:txBody>
          <a:bodyPr>
            <a:noAutofit/>
          </a:bodyPr>
          <a:lstStyle/>
          <a:p>
            <a:pPr marL="0" indent="0" algn="just">
              <a:lnSpc>
                <a:spcPct val="150000"/>
              </a:lnSpc>
              <a:spcAft>
                <a:spcPts val="800"/>
              </a:spcAft>
              <a:buNone/>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Produce an 8-10 minute individual recorded presentation, and a 1500 word supporting paper analysing Cybercrime and the development of networked technologies as a contemporary challenge for policing and their responses.</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0" indent="0" algn="just">
              <a:lnSpc>
                <a:spcPct val="150000"/>
              </a:lnSpc>
              <a:spcAft>
                <a:spcPts val="800"/>
              </a:spcAft>
              <a:buNone/>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This is a very large topic, so feel free to narrow your discussion to one area like:</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800100" lvl="1" indent="-342900" algn="just">
              <a:lnSpc>
                <a:spcPct val="150000"/>
              </a:lnSpc>
              <a:buFont typeface="Symbol" panose="05050102010706020507" pitchFamily="18" charset="2"/>
              <a:buChar cha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Online spaces as a site for crime</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800100" lvl="1" indent="-342900" algn="just">
              <a:lnSpc>
                <a:spcPct val="150000"/>
              </a:lnSpc>
              <a:buFont typeface="Symbol" panose="05050102010706020507" pitchFamily="18" charset="2"/>
              <a:buChar cha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Use of networked technology in the globalisation of crime</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800100" lvl="1" indent="-342900" algn="just">
              <a:lnSpc>
                <a:spcPct val="150000"/>
              </a:lnSpc>
              <a:buFont typeface="Symbol" panose="05050102010706020507" pitchFamily="18" charset="2"/>
              <a:buChar cha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Organised crime and the internet</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800100" lvl="1" indent="-342900" algn="just">
              <a:lnSpc>
                <a:spcPct val="150000"/>
              </a:lnSpc>
              <a:spcAft>
                <a:spcPts val="800"/>
              </a:spcAft>
              <a:buFont typeface="Symbol" panose="05050102010706020507" pitchFamily="18" charset="2"/>
              <a:buChar cha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Focus/title of your choice</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59755266"/>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2590</Words>
  <Application>Microsoft Macintosh PowerPoint</Application>
  <PresentationFormat>Widescreen</PresentationFormat>
  <Paragraphs>213</Paragraphs>
  <Slides>32</Slides>
  <Notes>27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Avenir Next LT Pro</vt:lpstr>
      <vt:lpstr>Calibri</vt:lpstr>
      <vt:lpstr>Symbol</vt:lpstr>
      <vt:lpstr>Tw Cen MT</vt:lpstr>
      <vt:lpstr>ShapesVTI</vt:lpstr>
      <vt:lpstr>Terrorism and Cybercrime</vt:lpstr>
      <vt:lpstr>PowerPoint Presentation</vt:lpstr>
      <vt:lpstr>Definitions of Terrorism: Legal Approach</vt:lpstr>
      <vt:lpstr>Definitions: Terrorism</vt:lpstr>
      <vt:lpstr>Definitions of Terrorism: Academic Approach</vt:lpstr>
      <vt:lpstr>Definitions of Terrorism: Political Approach</vt:lpstr>
      <vt:lpstr>Definitions of Terrorism: Political Approach</vt:lpstr>
      <vt:lpstr>Definitions of Cybercrime</vt:lpstr>
      <vt:lpstr>Cyber-enabled Crimes</vt:lpstr>
      <vt:lpstr>Cyber-dependant Crime</vt:lpstr>
      <vt:lpstr>Social Media Theory</vt:lpstr>
      <vt:lpstr>Social Media and Terrorism</vt:lpstr>
      <vt:lpstr>Online Radicalisation</vt:lpstr>
      <vt:lpstr>Social Media Platforms and Terrorism</vt:lpstr>
      <vt:lpstr>Alternative Social Media</vt:lpstr>
      <vt:lpstr>Subcultures</vt:lpstr>
      <vt:lpstr>Hacker Subculture</vt:lpstr>
      <vt:lpstr>Cyberhate</vt:lpstr>
      <vt:lpstr>Cyberhate Stats</vt:lpstr>
      <vt:lpstr>Terrorism Act 2000</vt:lpstr>
      <vt:lpstr>Amendments to the Terrorism Act 2000</vt:lpstr>
      <vt:lpstr>Human Rights Act 1998</vt:lpstr>
      <vt:lpstr>Terrorism Act 2000: Problem with police powers</vt:lpstr>
      <vt:lpstr>Stop and Search</vt:lpstr>
      <vt:lpstr>The Anti - Terrorism Crime and Security Act 2001</vt:lpstr>
      <vt:lpstr>Terrorism Prevention and Investigation Measures </vt:lpstr>
      <vt:lpstr>Investigatory Powers Act 2016</vt:lpstr>
      <vt:lpstr>Intellectual Property Act 2014</vt:lpstr>
      <vt:lpstr>Computer Misuse Act 1990</vt:lpstr>
      <vt:lpstr>Data Protection</vt:lpstr>
      <vt:lpstr>Week 10 Complete!</vt:lpstr>
      <vt:lpstr>Assignment 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Cybercrime</dc:title>
  <dc:creator>Luke Roach</dc:creator>
  <cp:lastModifiedBy>Sarah Jones (2015345)</cp:lastModifiedBy>
  <cp:revision>5</cp:revision>
  <dcterms:created xsi:type="dcterms:W3CDTF">2022-12-16T08:51:12Z</dcterms:created>
  <dcterms:modified xsi:type="dcterms:W3CDTF">2023-12-08T10:37:34Z</dcterms:modified>
</cp:coreProperties>
</file>