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08/03/2026</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1380162"/>
            <a:ext cx="43891200" cy="2779312"/>
          </a:xfrm>
          <a:prstGeom prst="rect">
            <a:avLst/>
          </a:prstGeom>
          <a:solidFill>
            <a:schemeClr val="accent5">
              <a:lumMod val="5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800" b="1" dirty="0">
                <a:solidFill>
                  <a:schemeClr val="accent2">
                    <a:lumMod val="20000"/>
                    <a:lumOff val="80000"/>
                  </a:schemeClr>
                </a:solidFill>
                <a:highlight>
                  <a:srgbClr val="000000"/>
                </a:highlight>
                <a:latin typeface="Arial Black" panose="020B0A04020102020204" pitchFamily="34" charset="0"/>
              </a:rPr>
              <a:t>“Knowledge and Prevention Of Urinary Tract Infection Among Younger Adult Population (18-30 years) in the UK”</a:t>
            </a:r>
          </a:p>
          <a:p>
            <a:pPr lvl="1"/>
            <a:r>
              <a:rPr lang="en-GB" sz="3600" b="1" dirty="0"/>
              <a:t>Student Name: </a:t>
            </a:r>
            <a:r>
              <a:rPr lang="en-GB" sz="3600" dirty="0"/>
              <a:t>Md Jewel Ahmad  </a:t>
            </a:r>
            <a:r>
              <a:rPr lang="en-GB" sz="3600" b="1" dirty="0"/>
              <a:t>ID : </a:t>
            </a:r>
            <a:r>
              <a:rPr lang="en-GB" sz="3600" dirty="0"/>
              <a:t>2504951  </a:t>
            </a:r>
            <a:r>
              <a:rPr lang="en-GB" sz="3600" b="1" dirty="0"/>
              <a:t>Supervisor name:</a:t>
            </a:r>
            <a:r>
              <a:rPr lang="en-GB" sz="3600" dirty="0"/>
              <a:t> Dr Christopher </a:t>
            </a:r>
            <a:r>
              <a:rPr lang="en-GB" sz="3600" dirty="0" err="1"/>
              <a:t>Mafuva</a:t>
            </a:r>
            <a:r>
              <a:rPr lang="en-GB" sz="3600" dirty="0"/>
              <a:t>  </a:t>
            </a:r>
            <a:r>
              <a:rPr lang="en-GB" sz="3600" b="1" dirty="0"/>
              <a:t>Module Name: </a:t>
            </a:r>
            <a:r>
              <a:rPr lang="en-GB" sz="3600" dirty="0"/>
              <a:t> Research Based Practice </a:t>
            </a:r>
            <a:r>
              <a:rPr lang="en-GB" sz="3600" b="1" dirty="0"/>
              <a:t>Module Code: </a:t>
            </a:r>
            <a:r>
              <a:rPr lang="en-GB" sz="3600" dirty="0"/>
              <a:t>LCHS7008  </a:t>
            </a:r>
            <a:r>
              <a:rPr lang="en-GB" sz="3600" b="1" dirty="0"/>
              <a:t>Programme:</a:t>
            </a:r>
            <a:r>
              <a:rPr lang="en-GB" sz="3600" dirty="0"/>
              <a:t> </a:t>
            </a:r>
            <a:r>
              <a:rPr lang="en-US" sz="3600" dirty="0"/>
              <a:t>MSc Public Health and Social Care in Practice</a:t>
            </a:r>
            <a:r>
              <a:rPr lang="en-GB" sz="3600" dirty="0"/>
              <a:t>                      </a:t>
            </a:r>
            <a:endParaRPr lang="en-GB" sz="40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id="{0A41819D-D8E7-4530-2AFD-523F8D4CCE1E}"/>
              </a:ext>
            </a:extLst>
          </p:cNvPr>
          <p:cNvSpPr txBox="1"/>
          <p:nvPr/>
        </p:nvSpPr>
        <p:spPr>
          <a:xfrm>
            <a:off x="0" y="1397236"/>
            <a:ext cx="9060872" cy="707886"/>
          </a:xfrm>
          <a:prstGeom prst="rect">
            <a:avLst/>
          </a:prstGeom>
          <a:solidFill>
            <a:schemeClr val="accent5">
              <a:lumMod val="60000"/>
              <a:lumOff val="40000"/>
            </a:schemeClr>
          </a:solidFill>
          <a:ln>
            <a:solidFill>
              <a:schemeClr val="accent5"/>
            </a:solidFill>
          </a:ln>
        </p:spPr>
        <p:txBody>
          <a:bodyPr wrap="square" rtlCol="0">
            <a:spAutoFit/>
          </a:bodyPr>
          <a:lstStyle/>
          <a:p>
            <a:r>
              <a:rPr lang="en-US" sz="4000" dirty="0">
                <a:solidFill>
                  <a:schemeClr val="accent2"/>
                </a:solidFill>
                <a:latin typeface="Arial Black" panose="020B0A04020102020204" pitchFamily="34" charset="0"/>
              </a:rPr>
              <a:t>Prevalence</a:t>
            </a:r>
            <a:endParaRPr lang="en-GB" sz="4000" dirty="0">
              <a:solidFill>
                <a:schemeClr val="accent2"/>
              </a:solidFill>
              <a:latin typeface="Arial Black" panose="020B0A04020102020204" pitchFamily="34" charset="0"/>
            </a:endParaRPr>
          </a:p>
        </p:txBody>
      </p:sp>
      <p:sp>
        <p:nvSpPr>
          <p:cNvPr id="21" name="TextBox 20">
            <a:extLst>
              <a:ext uri="{FF2B5EF4-FFF2-40B4-BE49-F238E27FC236}">
                <a16:creationId xmlns:a16="http://schemas.microsoft.com/office/drawing/2014/main" id="{7A2AA460-2533-1E86-4C9D-5F0FFE455FFB}"/>
              </a:ext>
            </a:extLst>
          </p:cNvPr>
          <p:cNvSpPr txBox="1"/>
          <p:nvPr/>
        </p:nvSpPr>
        <p:spPr>
          <a:xfrm>
            <a:off x="-98166" y="2076614"/>
            <a:ext cx="13398111" cy="9238426"/>
          </a:xfrm>
          <a:prstGeom prst="rect">
            <a:avLst/>
          </a:prstGeom>
          <a:solidFill>
            <a:schemeClr val="accent5">
              <a:lumMod val="20000"/>
              <a:lumOff val="80000"/>
            </a:schemeClr>
          </a:solidFill>
          <a:ln>
            <a:solidFill>
              <a:srgbClr val="0070C0"/>
            </a:solidFill>
          </a:ln>
        </p:spPr>
        <p:txBody>
          <a:bodyPr wrap="square" rtlCol="0">
            <a:spAutoFit/>
          </a:bodyPr>
          <a:lstStyle/>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Urinary tract infections (UTIs) are highly prevalent in the UK, with up to 50% of women experiencing at least one, and 37% reporting a lifetime episode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2023 to 2024, there were 189,756 hospitalizations attributable to UTIs, resulting in a total of 1.2 million bed days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(2025) indicate that the overall expenditure for hospitalizations due to urinary tract infections and related sequelae surpasses £ 604 million.</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Patient age ranged from 0 to 100, but 52.7% of admissions were over 70. Admissions were higher in the 18–29 age group (2024).</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In the 18-30 age group, women under 50 are nearly five times more likely than men to need hospital treatment for a urinary infection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After the age of 50, the gender gap in hospital admissions begins to narrow 37.1% female versus 32.9% male largely due to age-related prostate issues in men that prevent complete bladder emptying (2025).</a:t>
            </a:r>
          </a:p>
        </p:txBody>
      </p:sp>
      <p:sp>
        <p:nvSpPr>
          <p:cNvPr id="32" name="TextBox 31">
            <a:extLst>
              <a:ext uri="{FF2B5EF4-FFF2-40B4-BE49-F238E27FC236}">
                <a16:creationId xmlns:a16="http://schemas.microsoft.com/office/drawing/2014/main" id="{0D3713EE-89FD-157D-5571-4706D3142240}"/>
              </a:ext>
            </a:extLst>
          </p:cNvPr>
          <p:cNvSpPr txBox="1"/>
          <p:nvPr/>
        </p:nvSpPr>
        <p:spPr>
          <a:xfrm>
            <a:off x="7176" y="13166265"/>
            <a:ext cx="13740064" cy="9648795"/>
          </a:xfrm>
          <a:prstGeom prst="rect">
            <a:avLst/>
          </a:prstGeom>
          <a:solidFill>
            <a:schemeClr val="accent6">
              <a:lumMod val="60000"/>
              <a:lumOff val="40000"/>
            </a:schemeClr>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This research is motivated by the growing global and national threat of antimicrobial resistance.</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UTIs are frequently treated with antibiotics, and recurrent infections often lead to repeated antibiotic prescriptions.</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Overuse and misuse of antibiotics can accelerate the development of resistant bacterial strains, which poses a major challenge to healthcare systems globally and within the UK.</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One of the key reasons for conducting this research is the increasing incidence of UTIs among young adults, which has been highlighted in recent public health reports and primary care data in the UK.</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Many young adults engage in high-risk behaviors like underhydration, holding urine, and poor hygiene due to work or educational constraints (2022).</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This research seeks to understand young adults' "reasons" for their actions rather than just measuring what they "know".</a:t>
            </a:r>
          </a:p>
          <a:p>
            <a:pPr marL="571500" marR="0" indent="-571500">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Clinical research has historically under-represented women's intimate health, justifying the focus on 18-30-year-olds</a:t>
            </a:r>
            <a:r>
              <a:rPr lang="en-US" sz="3300" dirty="0">
                <a:latin typeface="Arial" panose="020B0604020202020204" pitchFamily="34" charset="0"/>
                <a:ea typeface="Times New Roman" panose="02020603050405020304" pitchFamily="18" charset="0"/>
                <a:cs typeface="Arial" panose="020B0604020202020204" pitchFamily="34" charset="0"/>
              </a:rPr>
              <a:t>.</a:t>
            </a:r>
            <a:endParaRPr lang="en-US" sz="33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7" name="TextBox 36">
            <a:extLst>
              <a:ext uri="{FF2B5EF4-FFF2-40B4-BE49-F238E27FC236}">
                <a16:creationId xmlns:a16="http://schemas.microsoft.com/office/drawing/2014/main" id="{211D1C7A-5604-80DD-0B7A-13D48D86A5DC}"/>
              </a:ext>
            </a:extLst>
          </p:cNvPr>
          <p:cNvSpPr txBox="1"/>
          <p:nvPr/>
        </p:nvSpPr>
        <p:spPr>
          <a:xfrm>
            <a:off x="28573550" y="15398908"/>
            <a:ext cx="13731587" cy="553998"/>
          </a:xfrm>
          <a:prstGeom prst="rect">
            <a:avLst/>
          </a:prstGeom>
          <a:solidFill>
            <a:srgbClr val="0070C0"/>
          </a:solidFill>
          <a:ln>
            <a:solidFill>
              <a:srgbClr val="0070C0"/>
            </a:solidFill>
          </a:ln>
        </p:spPr>
        <p:txBody>
          <a:bodyPr wrap="square" rtlCol="0">
            <a:spAutoFit/>
          </a:bodyPr>
          <a:lstStyle/>
          <a:p>
            <a:pPr algn="ctr"/>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9094772" y="15952906"/>
            <a:ext cx="14745885" cy="8771632"/>
          </a:xfrm>
          <a:prstGeom prst="rect">
            <a:avLst/>
          </a:prstGeom>
          <a:noFill/>
          <a:ln>
            <a:solidFill>
              <a:srgbClr val="0070C0"/>
            </a:solidFill>
          </a:ln>
        </p:spPr>
        <p:txBody>
          <a:bodyPr wrap="square" rtlCol="0">
            <a:spAutoFit/>
          </a:bodyPr>
          <a:lstStyle/>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Alhaj, S.S., Sajad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Allami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Amjad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Mohamadiyeh</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Agha, A., Kareem, 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Habbal</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and Saeed, B.Q. (2025). Knowledge, attitudes, and practices regarding urinary tract infections among women in the United Arab Emirates.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PLoS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ONE, [online] 20(1), pp.e0298993–e0298993. doi: https://doi.org/10.1371/journal.pone.0298993.</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Dababneh, 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Sanyaolu</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L.N., Ahmed, H.,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Alagiyawanna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Lecky, D.M. and Cooper, E. (2025). Women’s experiences of the assessment and management of urinary tract infections during the COVID-19 pandemic: a qualitative analysis of free-text comments from a national survey in England. JAC-Antimicrobial Resistance, [online] 7(6). doi: https://doi.org/10.1093/jacamr/dlaf241.</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Franco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Johny</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 Menon, K., Georgy, S., Saju, C.R. and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Jini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M.P. (2025). Prevalence of recurrent urinary tract infections and its associated factors in female staff of reproductive age group in a medical college in central Kerala: a cross-sectional study. BMC Infectious Diseases, 25(1). doi: https://doi.org/10.1186/s12879-025-10634-x.</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GOV.UK. (2025). Understanding the burden of UTI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hospitalisations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England. [online] Available at: https://www.gov.uk/government/publications/understanding-the-burden-of-uti-hospitalisations-in-england/understanding-the-burden-of-uti-hospitalisations-in-england.</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 Y., Zhao, J., Wang, L., Han, C., Yan, R., Zhu, P., Qian, T., Yu, S., Zhu, X. and He, W. (2025). Epidemiological trends and predictions of urinary tract infections in the global burden of disease study 2021. Scientific Reports, 15(1). doi: https://doi.org/10.1038/s41598-025-89240-5.</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Irvine, A., Watt, J.,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Kurth</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M.J., Lamont, J., Fitzgerald, P. and Ruddock, M. (2024). The Importance of Diagnostics in the Treatment of Urinary Tract Infections in the United Kingdom. Research and Reports in Urology, Volume 16, pp.327–335. doi: https://doi.org/10.2147/rru.s483147.</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Kundu, 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Mou</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Samia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Chamely</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Yesmin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Urmi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Hossain, M.S. and Ahmad, T. (2025). Knowledge-level, attitudinal-trend and preventive-practices on urinary tract infections among reproductive-aged female university students. Deleted Journal, 22(1). doi: https://doi.org/10.1186/s12982-025-00990-z.</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Midtown, in (2025). Cohen Gynecology. [online] Cohen Gynecology. Available at: https://nycgyne.com/we-treat/urinary-tract-infection-uti/.</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National Health Service (2022). Urinary tract infections (UTIs). [online] NHS. Available at: https://www.nhs.uk/conditions/urinary-tract-infections-utis/.</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NHS England (2024). Pharmacy First. [online] www.england.nhs.uk. Available at: https://www.england.nhs.uk/primary-care/pharmacy/pharmacy-services/pharmacy-first/.</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Niedzwiecka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 (2025). UKHSA launches new antibiotic awareness campaign - Lincolnshire ICB. [online] Lincolnshire ICB. Available at: https://lincolnshire.icb.nhs.uk/ukhsa-launches-new-antibiotic-awareness-campaign/.</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Nina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Jiayue</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Zhu,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Misghina</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Weldegiorgis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Carter, E., Brown, C., Holmes, A. and Aylin, P. (2023). Economic burden of community-acquired antibiotic-resistant urinary tract infections: a systematic review and meta-analysis (Preprint). JMIR Public Health and Surveillance. [online] doi: https://doi.org/10.2196/53828.</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O’Brien, 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Marijam</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Mitrani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-Gold, F.S., Terry, L., Taylor-Stokes, G. and Joshi, A.V. (2025). Activity impairment, work productivity, health-related quality-of-life, and costs associated with uncomplicated urinary tract infection among females in Germany. PLOS ONE, 20(1), p.e0313752. doi: https://doi.org/10.1371/journal.pone.0313752.</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Sides, E., Lecky, D.M.,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Taborn</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O’Neill, L. and Cooper, E. (2025). Preventing and managing urinary tract infections: Exploring interventions and strategies implemented by NHS commissioning </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organisations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 English primary care, 2017–2022. Journal of Infection Prevention. doi: https://doi.org/10.1177/17571774251330536.</a:t>
            </a:r>
          </a:p>
          <a:p>
            <a:pPr marL="0" marR="0">
              <a:spcBef>
                <a:spcPts val="0"/>
              </a:spcBef>
              <a:spcAft>
                <a:spcPts val="800"/>
              </a:spcAft>
            </a:pP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UK (2025). Nearly 400 antibiotic-resistant infections each week in 2024. [online] GOV.UK. Available at: https://www.gov.uk/government/news/nearly-400-antibiotic-resistant-infections-each-week-in-2024.</a:t>
            </a:r>
          </a:p>
          <a:p>
            <a:pPr marL="0" marR="0">
              <a:spcBef>
                <a:spcPts val="0"/>
              </a:spcBef>
              <a:spcAft>
                <a:spcPts val="800"/>
              </a:spcAft>
            </a:pP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Xplorio</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 Urinary Tract Infection (UTI). [online] Xplorio.com. Available at: https://xplorio.com/kleinmond/kleinmond-apteek/en/blog/90117/urinary-tract-infection-uti/</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7" name="TextBox 66">
            <a:extLst>
              <a:ext uri="{FF2B5EF4-FFF2-40B4-BE49-F238E27FC236}">
                <a16:creationId xmlns:a16="http://schemas.microsoft.com/office/drawing/2014/main" id="{078B1DB6-9CCC-4A94-9B88-D842382B0F3F}"/>
              </a:ext>
            </a:extLst>
          </p:cNvPr>
          <p:cNvSpPr txBox="1"/>
          <p:nvPr/>
        </p:nvSpPr>
        <p:spPr>
          <a:xfrm>
            <a:off x="13790605" y="12419168"/>
            <a:ext cx="15280815" cy="13060498"/>
          </a:xfrm>
          <a:prstGeom prst="rect">
            <a:avLst/>
          </a:prstGeom>
          <a:solidFill>
            <a:schemeClr val="accent5">
              <a:lumMod val="20000"/>
              <a:lumOff val="80000"/>
            </a:schemeClr>
          </a:solidFill>
          <a:ln>
            <a:solidFill>
              <a:srgbClr val="0070C0"/>
            </a:solidFill>
          </a:ln>
        </p:spPr>
        <p:txBody>
          <a:bodyPr wrap="square" rtlCol="0">
            <a:spAutoFit/>
          </a:bodyPr>
          <a:lstStyle/>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Aim: </a:t>
            </a:r>
            <a:r>
              <a:rPr lang="en-US" sz="3600" dirty="0">
                <a:latin typeface="Arial" panose="020B0604020202020204" pitchFamily="34" charset="0"/>
                <a:ea typeface="Calibri" panose="020F0502020204030204" pitchFamily="34" charset="0"/>
                <a:cs typeface="Arial" panose="020B0604020202020204" pitchFamily="34" charset="0"/>
              </a:rPr>
              <a:t>To assess the rates, reasons and level of knowledge and preventive practices regarding urinary tract infection among younger adult population (18-30 years) in the UK.</a:t>
            </a:r>
            <a:endParaRPr lang="en-US" sz="34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Questions</a:t>
            </a:r>
          </a:p>
          <a:p>
            <a:pPr algn="just">
              <a:lnSpc>
                <a:spcPct val="150000"/>
              </a:lnSpc>
            </a:pPr>
            <a:r>
              <a:rPr lang="en-US" sz="4000" dirty="0">
                <a:latin typeface="Arial" panose="020B0604020202020204" pitchFamily="34" charset="0"/>
                <a:ea typeface="Calibri" panose="020F0502020204030204" pitchFamily="34" charset="0"/>
                <a:cs typeface="Arial" panose="020B0604020202020204" pitchFamily="34" charset="0"/>
              </a:rPr>
              <a:t>• </a:t>
            </a:r>
            <a:r>
              <a:rPr lang="en-US" sz="3400" dirty="0">
                <a:latin typeface="Arial" panose="020B0604020202020204" pitchFamily="34" charset="0"/>
                <a:ea typeface="Calibri" panose="020F0502020204030204" pitchFamily="34" charset="0"/>
                <a:cs typeface="Arial" panose="020B0604020202020204" pitchFamily="34" charset="0"/>
              </a:rPr>
              <a:t>What are the reasons for rates and awareness levels of preventive practices regarding urinary tract infection among younger adult population (18-30 years)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Objectives</a:t>
            </a:r>
          </a:p>
          <a:p>
            <a:pPr marL="571500" indent="-571500" algn="just">
              <a:lnSpc>
                <a:spcPct val="150000"/>
              </a:lnSpc>
              <a:buFont typeface="Wingdings" panose="05000000000000000000" pitchFamily="2" charset="2"/>
              <a:buChar char="v"/>
            </a:pPr>
            <a:r>
              <a:rPr lang="en-US" sz="3400" dirty="0">
                <a:latin typeface="Arial" panose="020B0604020202020204" pitchFamily="34" charset="0"/>
                <a:ea typeface="Calibri" panose="020F0502020204030204" pitchFamily="34" charset="0"/>
                <a:cs typeface="Arial" panose="020B0604020202020204" pitchFamily="34" charset="0"/>
              </a:rPr>
              <a:t>To undertake a systematic review to assess the public health campaigns and effectiveness of urinary tract infection in the UK.</a:t>
            </a:r>
          </a:p>
          <a:p>
            <a:pPr marL="457200" indent="-457200" algn="just">
              <a:lnSpc>
                <a:spcPct val="150000"/>
              </a:lnSpc>
              <a:buFont typeface="Wingdings" panose="05000000000000000000" pitchFamily="2" charset="2"/>
              <a:buChar char="v"/>
            </a:pPr>
            <a:r>
              <a:rPr lang="en-US" sz="3400" dirty="0">
                <a:latin typeface="Arial" panose="020B0604020202020204" pitchFamily="34" charset="0"/>
                <a:ea typeface="Calibri" panose="020F0502020204030204" pitchFamily="34" charset="0"/>
                <a:cs typeface="Arial" panose="020B0604020202020204" pitchFamily="34" charset="0"/>
              </a:rPr>
              <a:t> To identify common reasons and risk factors associated with urinary tract infection among young adult populations.</a:t>
            </a:r>
          </a:p>
          <a:p>
            <a:pPr marL="457200" indent="-457200" algn="just">
              <a:lnSpc>
                <a:spcPct val="150000"/>
              </a:lnSpc>
              <a:buFont typeface="Wingdings" panose="05000000000000000000" pitchFamily="2" charset="2"/>
              <a:buChar char="v"/>
            </a:pPr>
            <a:r>
              <a:rPr lang="en-US" sz="3400" dirty="0">
                <a:latin typeface="Arial" panose="020B0604020202020204" pitchFamily="34" charset="0"/>
                <a:ea typeface="Calibri" panose="020F0502020204030204" pitchFamily="34" charset="0"/>
                <a:cs typeface="Arial" panose="020B0604020202020204" pitchFamily="34" charset="0"/>
              </a:rPr>
              <a:t> To examine the preventive practices used by young adults to reduce the risk of urinary tract infection.</a:t>
            </a:r>
          </a:p>
          <a:p>
            <a:pPr marL="457200" indent="-457200" algn="just">
              <a:lnSpc>
                <a:spcPct val="150000"/>
              </a:lnSpc>
              <a:buFont typeface="Wingdings" panose="05000000000000000000" pitchFamily="2" charset="2"/>
              <a:buChar char="v"/>
            </a:pPr>
            <a:r>
              <a:rPr lang="en-US" sz="3400" dirty="0">
                <a:latin typeface="Arial" panose="020B0604020202020204" pitchFamily="34" charset="0"/>
                <a:ea typeface="Calibri" panose="020F0502020204030204" pitchFamily="34" charset="0"/>
                <a:cs typeface="Arial" panose="020B0604020202020204" pitchFamily="34" charset="0"/>
              </a:rPr>
              <a:t> To determine the relationship between knowledge level and preventive practices regarding urinary tract infection.</a:t>
            </a:r>
          </a:p>
        </p:txBody>
      </p:sp>
      <p:sp>
        <p:nvSpPr>
          <p:cNvPr id="20" name="TextBox 19">
            <a:extLst>
              <a:ext uri="{FF2B5EF4-FFF2-40B4-BE49-F238E27FC236}">
                <a16:creationId xmlns:a16="http://schemas.microsoft.com/office/drawing/2014/main" id="{3C8A9BA3-B47F-48FF-98E0-356AB57B8C14}"/>
              </a:ext>
            </a:extLst>
          </p:cNvPr>
          <p:cNvSpPr txBox="1"/>
          <p:nvPr/>
        </p:nvSpPr>
        <p:spPr>
          <a:xfrm>
            <a:off x="50542" y="12378439"/>
            <a:ext cx="9060872" cy="707886"/>
          </a:xfrm>
          <a:prstGeom prst="rect">
            <a:avLst/>
          </a:prstGeom>
          <a:solidFill>
            <a:schemeClr val="accent6"/>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id="{DD03E935-559D-4EAF-B30F-344430F50717}"/>
              </a:ext>
            </a:extLst>
          </p:cNvPr>
          <p:cNvSpPr txBox="1"/>
          <p:nvPr/>
        </p:nvSpPr>
        <p:spPr>
          <a:xfrm>
            <a:off x="29071420" y="2118986"/>
            <a:ext cx="14545489" cy="9756517"/>
          </a:xfrm>
          <a:prstGeom prst="rect">
            <a:avLst/>
          </a:prstGeom>
          <a:solidFill>
            <a:srgbClr val="FFFF00"/>
          </a:solidFill>
          <a:ln>
            <a:solidFill>
              <a:srgbClr val="0070C0"/>
            </a:solidFill>
          </a:ln>
        </p:spPr>
        <p:txBody>
          <a:bodyPr wrap="square" rtlCol="0">
            <a:spAutoFit/>
          </a:bodyPr>
          <a:lstStyle/>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findings </a:t>
            </a:r>
            <a:r>
              <a:rPr lang="en-US" sz="3400" dirty="0">
                <a:latin typeface="Arial" panose="020B0604020202020204" pitchFamily="34" charset="0"/>
                <a:ea typeface="Times New Roman" panose="02020603050405020304" pitchFamily="18" charset="0"/>
                <a:cs typeface="Arial" panose="020B0604020202020204" pitchFamily="34" charset="0"/>
              </a:rPr>
              <a:t>could</a:t>
            </a:r>
            <a:r>
              <a:rPr lang="en-US" sz="3400" dirty="0">
                <a:effectLst/>
                <a:latin typeface="Arial" panose="020B0604020202020204" pitchFamily="34" charset="0"/>
                <a:ea typeface="Times New Roman" panose="02020603050405020304" pitchFamily="18" charset="0"/>
                <a:cs typeface="Arial" panose="020B0604020202020204" pitchFamily="34" charset="0"/>
              </a:rPr>
              <a:t> help create more relatable and effective health education materials by identifying this age group's risk factors and behavioural barriers.</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Pyelonephritis and sepsis could be prevented by educating young adults about "safety-netting" and symptom severity (Nina </a:t>
            </a:r>
            <a:r>
              <a:rPr lang="en-US" sz="3400" dirty="0" err="1">
                <a:effectLst/>
                <a:latin typeface="Arial" panose="020B0604020202020204" pitchFamily="34" charset="0"/>
                <a:ea typeface="Times New Roman" panose="02020603050405020304" pitchFamily="18" charset="0"/>
                <a:cs typeface="Arial" panose="020B0604020202020204" pitchFamily="34" charset="0"/>
              </a:rPr>
              <a:t>Jiayue</a:t>
            </a:r>
            <a:r>
              <a:rPr lang="en-US" sz="3400" dirty="0">
                <a:effectLst/>
                <a:latin typeface="Arial" panose="020B0604020202020204" pitchFamily="34" charset="0"/>
                <a:ea typeface="Times New Roman" panose="02020603050405020304" pitchFamily="18" charset="0"/>
                <a:cs typeface="Arial" panose="020B0604020202020204" pitchFamily="34" charset="0"/>
              </a:rPr>
              <a:t> Zhu et al., 2023).</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study may help how young adults use these services to improve clinical protocols so chemists can treat infections with the utmost antimicrobial stewardship.</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study's findings on young adults' "incorrect acquisition" of antibiotics could inform stricter policy on online pharmacies and over-the-counter antibiotics abroad.</a:t>
            </a:r>
          </a:p>
          <a:p>
            <a:pPr marL="571500" marR="0" indent="-571500">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a:t>
            </a:r>
            <a:r>
              <a:rPr lang="en-US" sz="3400" dirty="0">
                <a:effectLst/>
                <a:latin typeface="Arial" panose="020B0604020202020204" pitchFamily="34" charset="0"/>
                <a:ea typeface="Times New Roman" panose="02020603050405020304" pitchFamily="18" charset="0"/>
                <a:cs typeface="Arial" panose="020B0604020202020204" pitchFamily="34" charset="0"/>
              </a:rPr>
              <a:t>he </a:t>
            </a:r>
            <a:r>
              <a:rPr lang="en-US" sz="3400">
                <a:effectLst/>
                <a:latin typeface="Arial" panose="020B0604020202020204" pitchFamily="34" charset="0"/>
                <a:ea typeface="Times New Roman" panose="02020603050405020304" pitchFamily="18" charset="0"/>
                <a:cs typeface="Arial" panose="020B0604020202020204" pitchFamily="34" charset="0"/>
              </a:rPr>
              <a:t>research </a:t>
            </a:r>
            <a:r>
              <a:rPr lang="en-US" sz="3400">
                <a:latin typeface="Arial" panose="020B0604020202020204" pitchFamily="34" charset="0"/>
                <a:ea typeface="Times New Roman" panose="02020603050405020304" pitchFamily="18" charset="0"/>
                <a:cs typeface="Arial" panose="020B0604020202020204" pitchFamily="34" charset="0"/>
              </a:rPr>
              <a:t>might</a:t>
            </a:r>
            <a:r>
              <a:rPr lang="en-US" sz="3400">
                <a:effectLst/>
                <a:latin typeface="Arial" panose="020B0604020202020204" pitchFamily="34" charset="0"/>
                <a:ea typeface="Times New Roman" panose="02020603050405020304" pitchFamily="18" charset="0"/>
                <a:cs typeface="Arial" panose="020B0604020202020204" pitchFamily="34" charset="0"/>
              </a:rPr>
              <a:t> </a:t>
            </a:r>
            <a:r>
              <a:rPr lang="en-US" sz="3400" dirty="0">
                <a:effectLst/>
                <a:latin typeface="Arial" panose="020B0604020202020204" pitchFamily="34" charset="0"/>
                <a:ea typeface="Times New Roman" panose="02020603050405020304" pitchFamily="18" charset="0"/>
                <a:cs typeface="Arial" panose="020B0604020202020204" pitchFamily="34" charset="0"/>
              </a:rPr>
              <a:t>have a significant impact on the UK’s economic health by reducing the morbidity and absenteeism associated with UTIs in the workforce.</a:t>
            </a:r>
          </a:p>
          <a:p>
            <a:pPr marL="571500" marR="0" indent="-571500">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study promotes workplace hygiene and hydration to reduce UTI sufferers' 41% work impairment (2025).</a:t>
            </a:r>
          </a:p>
        </p:txBody>
      </p:sp>
      <p:sp>
        <p:nvSpPr>
          <p:cNvPr id="16" name="TextBox 15">
            <a:extLst>
              <a:ext uri="{FF2B5EF4-FFF2-40B4-BE49-F238E27FC236}">
                <a16:creationId xmlns:a16="http://schemas.microsoft.com/office/drawing/2014/main" id="{D232C287-0660-476A-9340-C63CF4B2F19B}"/>
              </a:ext>
            </a:extLst>
          </p:cNvPr>
          <p:cNvSpPr txBox="1"/>
          <p:nvPr/>
        </p:nvSpPr>
        <p:spPr>
          <a:xfrm>
            <a:off x="29094773" y="1349545"/>
            <a:ext cx="9060872" cy="707886"/>
          </a:xfrm>
          <a:prstGeom prst="rect">
            <a:avLst/>
          </a:prstGeom>
          <a:solidFill>
            <a:srgbClr val="FFC000"/>
          </a:solidFill>
          <a:ln>
            <a:solidFill>
              <a:srgbClr val="FFFF00"/>
            </a:solidFill>
          </a:ln>
        </p:spPr>
        <p:txBody>
          <a:bodyPr wrap="square" rtlCol="0">
            <a:spAutoFit/>
          </a:bodyPr>
          <a:lstStyle/>
          <a:p>
            <a:r>
              <a:rPr lang="en-US" sz="4000" dirty="0">
                <a:solidFill>
                  <a:schemeClr val="accent1">
                    <a:lumMod val="50000"/>
                  </a:schemeClr>
                </a:solidFill>
                <a:latin typeface="Arial Black" panose="020B0A04020102020204" pitchFamily="34" charset="0"/>
              </a:rPr>
              <a:t>Research Impact</a:t>
            </a:r>
            <a:endParaRPr lang="en-GB" sz="4000" dirty="0">
              <a:solidFill>
                <a:schemeClr val="accent1">
                  <a:lumMod val="50000"/>
                </a:schemeClr>
              </a:solidFill>
              <a:latin typeface="Arial Black" panose="020B0A04020102020204" pitchFamily="34" charset="0"/>
            </a:endParaRPr>
          </a:p>
        </p:txBody>
      </p:sp>
      <p:sp>
        <p:nvSpPr>
          <p:cNvPr id="6" name="TextBox 5">
            <a:extLst>
              <a:ext uri="{FF2B5EF4-FFF2-40B4-BE49-F238E27FC236}">
                <a16:creationId xmlns:a16="http://schemas.microsoft.com/office/drawing/2014/main" id="{2BE6FB92-65FB-4F48-B035-2E44F0669851}"/>
              </a:ext>
            </a:extLst>
          </p:cNvPr>
          <p:cNvSpPr txBox="1"/>
          <p:nvPr/>
        </p:nvSpPr>
        <p:spPr>
          <a:xfrm>
            <a:off x="10988673" y="24688800"/>
            <a:ext cx="1845641" cy="369332"/>
          </a:xfrm>
          <a:prstGeom prst="rect">
            <a:avLst/>
          </a:prstGeom>
          <a:noFill/>
        </p:spPr>
        <p:txBody>
          <a:bodyPr wrap="square" rtlCol="0">
            <a:spAutoFit/>
          </a:bodyPr>
          <a:lstStyle/>
          <a:p>
            <a:r>
              <a:rPr lang="en-US" dirty="0"/>
              <a:t>(</a:t>
            </a:r>
            <a:r>
              <a:rPr lang="en-US" dirty="0" err="1"/>
              <a:t>Xplorio</a:t>
            </a:r>
            <a:r>
              <a:rPr lang="en-US" dirty="0"/>
              <a:t>, 2022)</a:t>
            </a:r>
            <a:endParaRPr lang="en-GB" dirty="0"/>
          </a:p>
        </p:txBody>
      </p:sp>
      <p:sp>
        <p:nvSpPr>
          <p:cNvPr id="24" name="TextBox 23">
            <a:extLst>
              <a:ext uri="{FF2B5EF4-FFF2-40B4-BE49-F238E27FC236}">
                <a16:creationId xmlns:a16="http://schemas.microsoft.com/office/drawing/2014/main" id="{242FC637-784C-43AB-B6FC-FF7C61870241}"/>
              </a:ext>
            </a:extLst>
          </p:cNvPr>
          <p:cNvSpPr txBox="1"/>
          <p:nvPr/>
        </p:nvSpPr>
        <p:spPr>
          <a:xfrm>
            <a:off x="26693992" y="11840372"/>
            <a:ext cx="2419764" cy="369332"/>
          </a:xfrm>
          <a:prstGeom prst="rect">
            <a:avLst/>
          </a:prstGeom>
          <a:noFill/>
        </p:spPr>
        <p:txBody>
          <a:bodyPr wrap="square" rtlCol="0">
            <a:spAutoFit/>
          </a:bodyPr>
          <a:lstStyle/>
          <a:p>
            <a:r>
              <a:rPr lang="en-US" dirty="0"/>
              <a:t>(Midtown, 2025)</a:t>
            </a:r>
            <a:endParaRPr lang="en-GB" dirty="0"/>
          </a:p>
        </p:txBody>
      </p:sp>
      <p:sp>
        <p:nvSpPr>
          <p:cNvPr id="25" name="TextBox 24">
            <a:extLst>
              <a:ext uri="{FF2B5EF4-FFF2-40B4-BE49-F238E27FC236}">
                <a16:creationId xmlns:a16="http://schemas.microsoft.com/office/drawing/2014/main" id="{CAFC7B4B-99D2-4A02-A623-C5196FA9693E}"/>
              </a:ext>
            </a:extLst>
          </p:cNvPr>
          <p:cNvSpPr txBox="1"/>
          <p:nvPr/>
        </p:nvSpPr>
        <p:spPr>
          <a:xfrm>
            <a:off x="42456127" y="15310477"/>
            <a:ext cx="1203117" cy="369332"/>
          </a:xfrm>
          <a:prstGeom prst="rect">
            <a:avLst/>
          </a:prstGeom>
          <a:noFill/>
        </p:spPr>
        <p:txBody>
          <a:bodyPr wrap="square" rtlCol="0">
            <a:spAutoFit/>
          </a:bodyPr>
          <a:lstStyle/>
          <a:p>
            <a:r>
              <a:rPr lang="en-US" dirty="0"/>
              <a:t>(UK, 2025)</a:t>
            </a:r>
            <a:endParaRPr lang="en-GB" dirty="0"/>
          </a:p>
        </p:txBody>
      </p:sp>
      <p:sp>
        <p:nvSpPr>
          <p:cNvPr id="26" name="TextBox 25">
            <a:extLst>
              <a:ext uri="{FF2B5EF4-FFF2-40B4-BE49-F238E27FC236}">
                <a16:creationId xmlns:a16="http://schemas.microsoft.com/office/drawing/2014/main" id="{71A74B8B-47C9-4EA5-9232-B4D090E46CDE}"/>
              </a:ext>
            </a:extLst>
          </p:cNvPr>
          <p:cNvSpPr txBox="1"/>
          <p:nvPr/>
        </p:nvSpPr>
        <p:spPr>
          <a:xfrm>
            <a:off x="13790605" y="11797637"/>
            <a:ext cx="3511130" cy="369332"/>
          </a:xfrm>
          <a:prstGeom prst="rect">
            <a:avLst/>
          </a:prstGeom>
          <a:noFill/>
        </p:spPr>
        <p:txBody>
          <a:bodyPr wrap="square" rtlCol="0">
            <a:spAutoFit/>
          </a:bodyPr>
          <a:lstStyle/>
          <a:p>
            <a:r>
              <a:rPr lang="en-US" dirty="0"/>
              <a:t>(GOV.UK, 2025)</a:t>
            </a:r>
            <a:endParaRPr lang="en-GB" dirty="0"/>
          </a:p>
        </p:txBody>
      </p:sp>
      <p:pic>
        <p:nvPicPr>
          <p:cNvPr id="5" name="Picture 4">
            <a:extLst>
              <a:ext uri="{FF2B5EF4-FFF2-40B4-BE49-F238E27FC236}">
                <a16:creationId xmlns:a16="http://schemas.microsoft.com/office/drawing/2014/main" id="{3750F9C8-926C-4D01-B040-33569D84DE26}"/>
              </a:ext>
            </a:extLst>
          </p:cNvPr>
          <p:cNvPicPr>
            <a:picLocks noChangeAspect="1"/>
          </p:cNvPicPr>
          <p:nvPr/>
        </p:nvPicPr>
        <p:blipFill>
          <a:blip r:embed="rId3"/>
          <a:stretch>
            <a:fillRect/>
          </a:stretch>
        </p:blipFill>
        <p:spPr>
          <a:xfrm>
            <a:off x="22258421" y="1479237"/>
            <a:ext cx="6671758" cy="10318399"/>
          </a:xfrm>
          <a:prstGeom prst="rect">
            <a:avLst/>
          </a:prstGeom>
        </p:spPr>
      </p:pic>
      <p:pic>
        <p:nvPicPr>
          <p:cNvPr id="27" name="Picture 26">
            <a:extLst>
              <a:ext uri="{FF2B5EF4-FFF2-40B4-BE49-F238E27FC236}">
                <a16:creationId xmlns:a16="http://schemas.microsoft.com/office/drawing/2014/main" id="{8E2A8604-DC53-4726-8E1B-0AF23CD3EF5F}"/>
              </a:ext>
            </a:extLst>
          </p:cNvPr>
          <p:cNvPicPr/>
          <p:nvPr/>
        </p:nvPicPr>
        <p:blipFill>
          <a:blip r:embed="rId4"/>
          <a:stretch>
            <a:fillRect/>
          </a:stretch>
        </p:blipFill>
        <p:spPr>
          <a:xfrm>
            <a:off x="13299944" y="1442050"/>
            <a:ext cx="8958477" cy="4815156"/>
          </a:xfrm>
          <a:prstGeom prst="rect">
            <a:avLst/>
          </a:prstGeom>
        </p:spPr>
      </p:pic>
      <p:pic>
        <p:nvPicPr>
          <p:cNvPr id="28" name="Picture 27">
            <a:extLst>
              <a:ext uri="{FF2B5EF4-FFF2-40B4-BE49-F238E27FC236}">
                <a16:creationId xmlns:a16="http://schemas.microsoft.com/office/drawing/2014/main" id="{4A4ECA84-2A89-4BFB-9C98-823342248DE1}"/>
              </a:ext>
            </a:extLst>
          </p:cNvPr>
          <p:cNvPicPr/>
          <p:nvPr/>
        </p:nvPicPr>
        <p:blipFill>
          <a:blip r:embed="rId5"/>
          <a:stretch>
            <a:fillRect/>
          </a:stretch>
        </p:blipFill>
        <p:spPr>
          <a:xfrm>
            <a:off x="13790605" y="6257206"/>
            <a:ext cx="8958476" cy="5540430"/>
          </a:xfrm>
          <a:prstGeom prst="rect">
            <a:avLst/>
          </a:prstGeom>
        </p:spPr>
      </p:pic>
      <p:pic>
        <p:nvPicPr>
          <p:cNvPr id="8" name="Picture 7">
            <a:extLst>
              <a:ext uri="{FF2B5EF4-FFF2-40B4-BE49-F238E27FC236}">
                <a16:creationId xmlns:a16="http://schemas.microsoft.com/office/drawing/2014/main" id="{CD290812-61E2-4EC9-B0A8-EEA6419D45F3}"/>
              </a:ext>
            </a:extLst>
          </p:cNvPr>
          <p:cNvPicPr>
            <a:picLocks noChangeAspect="1"/>
          </p:cNvPicPr>
          <p:nvPr/>
        </p:nvPicPr>
        <p:blipFill>
          <a:blip r:embed="rId6"/>
          <a:stretch>
            <a:fillRect/>
          </a:stretch>
        </p:blipFill>
        <p:spPr>
          <a:xfrm>
            <a:off x="29113756" y="11787072"/>
            <a:ext cx="14545488" cy="2052955"/>
          </a:xfrm>
          <a:prstGeom prst="rect">
            <a:avLst/>
          </a:prstGeom>
        </p:spPr>
      </p:pic>
      <p:pic>
        <p:nvPicPr>
          <p:cNvPr id="9" name="Picture 8">
            <a:extLst>
              <a:ext uri="{FF2B5EF4-FFF2-40B4-BE49-F238E27FC236}">
                <a16:creationId xmlns:a16="http://schemas.microsoft.com/office/drawing/2014/main" id="{C5564763-93AD-42D1-B2C7-DA3FD562ED4B}"/>
              </a:ext>
            </a:extLst>
          </p:cNvPr>
          <p:cNvPicPr>
            <a:picLocks noChangeAspect="1"/>
          </p:cNvPicPr>
          <p:nvPr/>
        </p:nvPicPr>
        <p:blipFill>
          <a:blip r:embed="rId7"/>
          <a:stretch>
            <a:fillRect/>
          </a:stretch>
        </p:blipFill>
        <p:spPr>
          <a:xfrm>
            <a:off x="29222410" y="13715285"/>
            <a:ext cx="14545487" cy="1683623"/>
          </a:xfrm>
          <a:prstGeom prst="rect">
            <a:avLst/>
          </a:prstGeom>
        </p:spPr>
      </p:pic>
      <p:pic>
        <p:nvPicPr>
          <p:cNvPr id="10" name="Picture 6" descr="Kleinmond Blog - Urinary Tract Infection (UTI) - Xplorio™">
            <a:extLst>
              <a:ext uri="{FF2B5EF4-FFF2-40B4-BE49-F238E27FC236}">
                <a16:creationId xmlns:a16="http://schemas.microsoft.com/office/drawing/2014/main" id="{140E0302-2DB4-43A2-9E52-57B4C779449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542" y="21725449"/>
            <a:ext cx="13740063" cy="2883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3195</Words>
  <Application>Microsoft Office PowerPoint</Application>
  <PresentationFormat>Custom</PresentationFormat>
  <Paragraphs>102</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2026-03-07T19:35:02Z</dcterms:modified>
</cp:coreProperties>
</file>