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9.xml" ContentType="application/vnd.openxmlformats-officedocument.presentationml.notesSlid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notesSlides/notesSlide10.xml" ContentType="application/vnd.openxmlformats-officedocument.presentationml.notesSlid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notesSlides/notesSlide11.xml" ContentType="application/vnd.openxmlformats-officedocument.presentationml.notesSlid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12.xml" ContentType="application/vnd.openxmlformats-officedocument.presentationml.notesSlid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notesSlides/notesSlide13.xml" ContentType="application/vnd.openxmlformats-officedocument.presentationml.notesSlid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notesSlides/notesSlide14.xml" ContentType="application/vnd.openxmlformats-officedocument.presentationml.notesSlid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notesSlides/notesSlide15.xml" ContentType="application/vnd.openxmlformats-officedocument.presentationml.notesSlide+xml"/>
  <Override PartName="/ppt/charts/chart9.xml" ContentType="application/vnd.openxmlformats-officedocument.drawingml.chart+xml"/>
  <Override PartName="/ppt/charts/style9.xml" ContentType="application/vnd.ms-office.chartstyle+xml"/>
  <Override PartName="/ppt/charts/colors9.xml" ContentType="application/vnd.ms-office.chartcolorstyle+xml"/>
  <Override PartName="/ppt/notesSlides/notesSlide16.xml" ContentType="application/vnd.openxmlformats-officedocument.presentationml.notesSlide+xml"/>
  <Override PartName="/ppt/charts/chart10.xml" ContentType="application/vnd.openxmlformats-officedocument.drawingml.chart+xml"/>
  <Override PartName="/ppt/charts/style10.xml" ContentType="application/vnd.ms-office.chartstyle+xml"/>
  <Override PartName="/ppt/charts/colors10.xml" ContentType="application/vnd.ms-office.chartcolorstyle+xml"/>
  <Override PartName="/ppt/notesSlides/notesSlide17.xml" ContentType="application/vnd.openxmlformats-officedocument.presentationml.notesSlide+xml"/>
  <Override PartName="/ppt/charts/chart11.xml" ContentType="application/vnd.openxmlformats-officedocument.drawingml.chart+xml"/>
  <Override PartName="/ppt/charts/style11.xml" ContentType="application/vnd.ms-office.chartstyle+xml"/>
  <Override PartName="/ppt/charts/colors11.xml" ContentType="application/vnd.ms-office.chartcolorstyle+xml"/>
  <Override PartName="/ppt/notesSlides/notesSlide18.xml" ContentType="application/vnd.openxmlformats-officedocument.presentationml.notesSlide+xml"/>
  <Override PartName="/ppt/charts/chart12.xml" ContentType="application/vnd.openxmlformats-officedocument.drawingml.chart+xml"/>
  <Override PartName="/ppt/charts/style12.xml" ContentType="application/vnd.ms-office.chartstyle+xml"/>
  <Override PartName="/ppt/charts/colors12.xml" ContentType="application/vnd.ms-office.chartcolorstyle+xml"/>
  <Override PartName="/ppt/charts/chart13.xml" ContentType="application/vnd.openxmlformats-officedocument.drawingml.chart+xml"/>
  <Override PartName="/ppt/charts/style13.xml" ContentType="application/vnd.ms-office.chartstyle+xml"/>
  <Override PartName="/ppt/charts/colors13.xml" ContentType="application/vnd.ms-office.chartcolorstyl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68"/>
  </p:notesMasterIdLst>
  <p:handoutMasterIdLst>
    <p:handoutMasterId r:id="rId69"/>
  </p:handoutMasterIdLst>
  <p:sldIdLst>
    <p:sldId id="257" r:id="rId5"/>
    <p:sldId id="263" r:id="rId6"/>
    <p:sldId id="273" r:id="rId7"/>
    <p:sldId id="261" r:id="rId8"/>
    <p:sldId id="274" r:id="rId9"/>
    <p:sldId id="269" r:id="rId10"/>
    <p:sldId id="262" r:id="rId11"/>
    <p:sldId id="303" r:id="rId12"/>
    <p:sldId id="304" r:id="rId13"/>
    <p:sldId id="307" r:id="rId14"/>
    <p:sldId id="308" r:id="rId15"/>
    <p:sldId id="309" r:id="rId16"/>
    <p:sldId id="310" r:id="rId17"/>
    <p:sldId id="311" r:id="rId18"/>
    <p:sldId id="312" r:id="rId19"/>
    <p:sldId id="313" r:id="rId20"/>
    <p:sldId id="316" r:id="rId21"/>
    <p:sldId id="314" r:id="rId22"/>
    <p:sldId id="315" r:id="rId23"/>
    <p:sldId id="317" r:id="rId24"/>
    <p:sldId id="327" r:id="rId25"/>
    <p:sldId id="328" r:id="rId26"/>
    <p:sldId id="335" r:id="rId27"/>
    <p:sldId id="318" r:id="rId28"/>
    <p:sldId id="259" r:id="rId29"/>
    <p:sldId id="275" r:id="rId30"/>
    <p:sldId id="276" r:id="rId31"/>
    <p:sldId id="277" r:id="rId32"/>
    <p:sldId id="279" r:id="rId33"/>
    <p:sldId id="278" r:id="rId34"/>
    <p:sldId id="280" r:id="rId35"/>
    <p:sldId id="324" r:id="rId36"/>
    <p:sldId id="325" r:id="rId37"/>
    <p:sldId id="282" r:id="rId38"/>
    <p:sldId id="283" r:id="rId39"/>
    <p:sldId id="284" r:id="rId40"/>
    <p:sldId id="286" r:id="rId41"/>
    <p:sldId id="287" r:id="rId42"/>
    <p:sldId id="288" r:id="rId43"/>
    <p:sldId id="289" r:id="rId44"/>
    <p:sldId id="290" r:id="rId45"/>
    <p:sldId id="291" r:id="rId46"/>
    <p:sldId id="293" r:id="rId47"/>
    <p:sldId id="296" r:id="rId48"/>
    <p:sldId id="294" r:id="rId49"/>
    <p:sldId id="297" r:id="rId50"/>
    <p:sldId id="298" r:id="rId51"/>
    <p:sldId id="299" r:id="rId52"/>
    <p:sldId id="300" r:id="rId53"/>
    <p:sldId id="321" r:id="rId54"/>
    <p:sldId id="322" r:id="rId55"/>
    <p:sldId id="272" r:id="rId56"/>
    <p:sldId id="268" r:id="rId57"/>
    <p:sldId id="329" r:id="rId58"/>
    <p:sldId id="271" r:id="rId59"/>
    <p:sldId id="330" r:id="rId60"/>
    <p:sldId id="331" r:id="rId61"/>
    <p:sldId id="332" r:id="rId62"/>
    <p:sldId id="333" r:id="rId63"/>
    <p:sldId id="302" r:id="rId64"/>
    <p:sldId id="305" r:id="rId65"/>
    <p:sldId id="306" r:id="rId66"/>
    <p:sldId id="319" r:id="rId67"/>
  </p:sldIdLst>
  <p:sldSz cx="12192000" cy="6858000"/>
  <p:notesSz cx="6797675" cy="9926638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3BCE72-B702-4A7B-8EF4-A55ECFD52284}" v="637" dt="2025-11-26T15:37:18.2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47" autoAdjust="0"/>
  </p:normalViewPr>
  <p:slideViewPr>
    <p:cSldViewPr snapToGrid="0">
      <p:cViewPr varScale="1">
        <p:scale>
          <a:sx n="106" d="100"/>
          <a:sy n="106" d="100"/>
        </p:scale>
        <p:origin x="792" y="114"/>
      </p:cViewPr>
      <p:guideLst/>
    </p:cSldViewPr>
  </p:slideViewPr>
  <p:outlineViewPr>
    <p:cViewPr>
      <p:scale>
        <a:sx n="33" d="100"/>
        <a:sy n="33" d="100"/>
      </p:scale>
      <p:origin x="0" y="-1113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548"/>
    </p:cViewPr>
  </p:sorterViewPr>
  <p:notesViewPr>
    <p:cSldViewPr snapToGrid="0">
      <p:cViewPr varScale="1">
        <p:scale>
          <a:sx n="88" d="100"/>
          <a:sy n="88" d="100"/>
        </p:scale>
        <p:origin x="3774" y="6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microsoft.com/office/2016/11/relationships/changesInfo" Target="changesInfos/changesInfo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presProps" Target="presProps.xml"/><Relationship Id="rId75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7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dd Marshall" userId="9fcf4207-c561-4828-8405-9838fcb7ff41" providerId="ADAL" clId="{A239B7EE-921B-4F97-B058-4F1BD67E61C6}"/>
    <pc:docChg chg="undo redo custSel addSld delSld modSld sldOrd modMainMaster modNotesMaster modHandout">
      <pc:chgData name="Todd Marshall" userId="9fcf4207-c561-4828-8405-9838fcb7ff41" providerId="ADAL" clId="{A239B7EE-921B-4F97-B058-4F1BD67E61C6}" dt="2025-11-27T07:22:08.172" v="27766" actId="20577"/>
      <pc:docMkLst>
        <pc:docMk/>
      </pc:docMkLst>
      <pc:sldChg chg="addSp modSp mod">
        <pc:chgData name="Todd Marshall" userId="9fcf4207-c561-4828-8405-9838fcb7ff41" providerId="ADAL" clId="{A239B7EE-921B-4F97-B058-4F1BD67E61C6}" dt="2025-11-27T07:22:08.172" v="27766" actId="20577"/>
        <pc:sldMkLst>
          <pc:docMk/>
          <pc:sldMk cId="0" sldId="257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57"/>
            <ac:spMk id="3" creationId="{00000000-0000-0000-0000-000000000000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57"/>
            <ac:spMk id="4" creationId="{13465B35-79D0-4451-3D52-CAEE286E4B0A}"/>
          </ac:spMkLst>
        </pc:spChg>
        <pc:spChg chg="mod">
          <ac:chgData name="Todd Marshall" userId="9fcf4207-c561-4828-8405-9838fcb7ff41" providerId="ADAL" clId="{A239B7EE-921B-4F97-B058-4F1BD67E61C6}" dt="2025-11-27T07:22:08.172" v="27766" actId="20577"/>
          <ac:spMkLst>
            <pc:docMk/>
            <pc:sldMk cId="0" sldId="257"/>
            <ac:spMk id="6" creationId="{00000000-0000-0000-0000-000000000000}"/>
          </ac:spMkLst>
        </pc:spChg>
      </pc:sldChg>
      <pc:sldChg chg="modSp add del mod">
        <pc:chgData name="Todd Marshall" userId="9fcf4207-c561-4828-8405-9838fcb7ff41" providerId="ADAL" clId="{A239B7EE-921B-4F97-B058-4F1BD67E61C6}" dt="2025-11-14T16:19:12.786" v="12763"/>
        <pc:sldMkLst>
          <pc:docMk/>
          <pc:sldMk cId="0" sldId="259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59"/>
            <ac:spMk id="3" creationId="{3AAD943F-704A-21C7-C3E6-57CA02BAC70E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59"/>
            <ac:spMk id="4" creationId="{9AD24BEC-B09C-4808-783B-8AE54EC7A78C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59"/>
            <ac:spMk id="5" creationId="{00000000-0000-0000-0000-000000000000}"/>
          </ac:spMkLst>
        </pc:spChg>
      </pc:sldChg>
      <pc:sldChg chg="modSp mod ord">
        <pc:chgData name="Todd Marshall" userId="9fcf4207-c561-4828-8405-9838fcb7ff41" providerId="ADAL" clId="{A239B7EE-921B-4F97-B058-4F1BD67E61C6}" dt="2025-11-26T10:03:56.250" v="26926" actId="5793"/>
        <pc:sldMkLst>
          <pc:docMk/>
          <pc:sldMk cId="0" sldId="261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61"/>
            <ac:spMk id="2" creationId="{00000000-0000-0000-0000-000000000000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61"/>
            <ac:spMk id="3" creationId="{0AD980B6-5418-46B8-75D9-A48DA41E9E8E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61"/>
            <ac:spMk id="4" creationId="{97509A7B-0231-4C7C-584C-3A8FFE9FA1D5}"/>
          </ac:spMkLst>
        </pc:spChg>
        <pc:spChg chg="mod">
          <ac:chgData name="Todd Marshall" userId="9fcf4207-c561-4828-8405-9838fcb7ff41" providerId="ADAL" clId="{A239B7EE-921B-4F97-B058-4F1BD67E61C6}" dt="2025-11-26T10:03:56.250" v="26926" actId="5793"/>
          <ac:spMkLst>
            <pc:docMk/>
            <pc:sldMk cId="0" sldId="261"/>
            <ac:spMk id="5" creationId="{00000000-0000-0000-0000-000000000000}"/>
          </ac:spMkLst>
        </pc:spChg>
      </pc:sldChg>
      <pc:sldChg chg="modSp mod">
        <pc:chgData name="Todd Marshall" userId="9fcf4207-c561-4828-8405-9838fcb7ff41" providerId="ADAL" clId="{A239B7EE-921B-4F97-B058-4F1BD67E61C6}" dt="2025-11-27T07:16:04.296" v="27741" actId="14100"/>
        <pc:sldMkLst>
          <pc:docMk/>
          <pc:sldMk cId="0" sldId="262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62"/>
            <ac:spMk id="3" creationId="{128FC84C-114B-AC2A-959F-7C8DF923B5EA}"/>
          </ac:spMkLst>
        </pc:spChg>
        <pc:spChg chg="mod">
          <ac:chgData name="Todd Marshall" userId="9fcf4207-c561-4828-8405-9838fcb7ff41" providerId="ADAL" clId="{A239B7EE-921B-4F97-B058-4F1BD67E61C6}" dt="2025-11-27T07:16:04.296" v="27741" actId="14100"/>
          <ac:spMkLst>
            <pc:docMk/>
            <pc:sldMk cId="0" sldId="262"/>
            <ac:spMk id="4" creationId="{00000000-0000-0000-0000-000000000000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62"/>
            <ac:spMk id="5" creationId="{B96B9201-8758-D0AA-C98E-24CC6CCC26DE}"/>
          </ac:spMkLst>
        </pc:spChg>
      </pc:sldChg>
      <pc:sldChg chg="addSp delSp modSp mod">
        <pc:chgData name="Todd Marshall" userId="9fcf4207-c561-4828-8405-9838fcb7ff41" providerId="ADAL" clId="{A239B7EE-921B-4F97-B058-4F1BD67E61C6}" dt="2025-11-14T16:19:12.786" v="12763"/>
        <pc:sldMkLst>
          <pc:docMk/>
          <pc:sldMk cId="0" sldId="263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63"/>
            <ac:spMk id="3" creationId="{32324372-35B4-C2EF-01CD-4BBB607FBC0A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63"/>
            <ac:spMk id="4" creationId="{79B5E1E6-5263-E61E-2072-47226A07B745}"/>
          </ac:spMkLst>
        </pc:spChg>
      </pc:sldChg>
      <pc:sldChg chg="modSp mod">
        <pc:chgData name="Todd Marshall" userId="9fcf4207-c561-4828-8405-9838fcb7ff41" providerId="ADAL" clId="{A239B7EE-921B-4F97-B058-4F1BD67E61C6}" dt="2025-11-25T12:05:37.272" v="26795" actId="255"/>
        <pc:sldMkLst>
          <pc:docMk/>
          <pc:sldMk cId="0" sldId="268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68"/>
            <ac:spMk id="2" creationId="{3B21E74E-0BC3-FF5C-C6D8-5C0FC425F916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0" sldId="268"/>
            <ac:spMk id="3" creationId="{39F8F4BC-7C3F-D5AB-CF6C-2619E61641B9}"/>
          </ac:spMkLst>
        </pc:spChg>
        <pc:spChg chg="mod">
          <ac:chgData name="Todd Marshall" userId="9fcf4207-c561-4828-8405-9838fcb7ff41" providerId="ADAL" clId="{A239B7EE-921B-4F97-B058-4F1BD67E61C6}" dt="2025-11-25T12:05:37.272" v="26795" actId="255"/>
          <ac:spMkLst>
            <pc:docMk/>
            <pc:sldMk cId="0" sldId="268"/>
            <ac:spMk id="5" creationId="{00000000-0000-0000-0000-000000000000}"/>
          </ac:spMkLst>
        </pc:spChg>
      </pc:sldChg>
      <pc:sldChg chg="addSp modSp mod modClrScheme chgLayout">
        <pc:chgData name="Todd Marshall" userId="9fcf4207-c561-4828-8405-9838fcb7ff41" providerId="ADAL" clId="{A239B7EE-921B-4F97-B058-4F1BD67E61C6}" dt="2025-11-14T16:19:12.786" v="12763"/>
        <pc:sldMkLst>
          <pc:docMk/>
          <pc:sldMk cId="3108204940" sldId="269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108204940" sldId="269"/>
            <ac:spMk id="2" creationId="{AB6D1C72-3EF3-AEF9-C327-AFB47C270691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108204940" sldId="269"/>
            <ac:spMk id="5" creationId="{89C0C4B0-3AE1-1BBC-8651-50AEFA6896CD}"/>
          </ac:spMkLst>
        </pc:spChg>
      </pc:sldChg>
      <pc:sldChg chg="addSp delSp modSp mod">
        <pc:chgData name="Todd Marshall" userId="9fcf4207-c561-4828-8405-9838fcb7ff41" providerId="ADAL" clId="{A239B7EE-921B-4F97-B058-4F1BD67E61C6}" dt="2025-11-25T09:46:49.721" v="24923" actId="14100"/>
        <pc:sldMkLst>
          <pc:docMk/>
          <pc:sldMk cId="93470378" sldId="271"/>
        </pc:sldMkLst>
        <pc:spChg chg="mod">
          <ac:chgData name="Todd Marshall" userId="9fcf4207-c561-4828-8405-9838fcb7ff41" providerId="ADAL" clId="{A239B7EE-921B-4F97-B058-4F1BD67E61C6}" dt="2025-11-25T09:43:41.431" v="24898" actId="1076"/>
          <ac:spMkLst>
            <pc:docMk/>
            <pc:sldMk cId="93470378" sldId="271"/>
            <ac:spMk id="2" creationId="{00000000-0000-0000-0000-000000000000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93470378" sldId="271"/>
            <ac:spMk id="4" creationId="{CED16F31-0547-D9C5-EEC9-A2CDD771DB1F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93470378" sldId="271"/>
            <ac:spMk id="5" creationId="{A283CE2A-1F2D-6120-3BA6-7AB81BDDAB55}"/>
          </ac:spMkLst>
        </pc:spChg>
        <pc:picChg chg="add mod">
          <ac:chgData name="Todd Marshall" userId="9fcf4207-c561-4828-8405-9838fcb7ff41" providerId="ADAL" clId="{A239B7EE-921B-4F97-B058-4F1BD67E61C6}" dt="2025-11-25T09:46:29.595" v="24918" actId="1076"/>
          <ac:picMkLst>
            <pc:docMk/>
            <pc:sldMk cId="93470378" sldId="271"/>
            <ac:picMk id="9" creationId="{B7045402-BE28-761F-B718-413482E495A9}"/>
          </ac:picMkLst>
        </pc:picChg>
        <pc:picChg chg="add mod">
          <ac:chgData name="Todd Marshall" userId="9fcf4207-c561-4828-8405-9838fcb7ff41" providerId="ADAL" clId="{A239B7EE-921B-4F97-B058-4F1BD67E61C6}" dt="2025-11-25T09:46:49.721" v="24923" actId="14100"/>
          <ac:picMkLst>
            <pc:docMk/>
            <pc:sldMk cId="93470378" sldId="271"/>
            <ac:picMk id="11" creationId="{117017AF-8BE8-1F8B-14DB-509F52E1B29B}"/>
          </ac:picMkLst>
        </pc:picChg>
      </pc:sldChg>
      <pc:sldChg chg="add">
        <pc:chgData name="Todd Marshall" userId="9fcf4207-c561-4828-8405-9838fcb7ff41" providerId="ADAL" clId="{A239B7EE-921B-4F97-B058-4F1BD67E61C6}" dt="2025-11-24T07:45:24.570" v="17171"/>
        <pc:sldMkLst>
          <pc:docMk/>
          <pc:sldMk cId="4226209478" sldId="272"/>
        </pc:sldMkLst>
      </pc:sldChg>
      <pc:sldChg chg="modSp mod">
        <pc:chgData name="Todd Marshall" userId="9fcf4207-c561-4828-8405-9838fcb7ff41" providerId="ADAL" clId="{A239B7EE-921B-4F97-B058-4F1BD67E61C6}" dt="2025-11-14T16:19:12.786" v="12763"/>
        <pc:sldMkLst>
          <pc:docMk/>
          <pc:sldMk cId="146353657" sldId="273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46353657" sldId="273"/>
            <ac:spMk id="2" creationId="{6259EB05-017D-A901-265E-B36C9AA945ED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46353657" sldId="273"/>
            <ac:spMk id="3" creationId="{EFB6B442-073D-90D6-CC1E-2FA75CEE63B7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46353657" sldId="273"/>
            <ac:spMk id="4" creationId="{D05A85BC-E1E9-F377-5D77-60D6C9A17F6F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46353657" sldId="273"/>
            <ac:spMk id="5" creationId="{74F356C3-F975-6034-6287-38A41B51C0E4}"/>
          </ac:spMkLst>
        </pc:spChg>
      </pc:sldChg>
      <pc:sldChg chg="modSp mod">
        <pc:chgData name="Todd Marshall" userId="9fcf4207-c561-4828-8405-9838fcb7ff41" providerId="ADAL" clId="{A239B7EE-921B-4F97-B058-4F1BD67E61C6}" dt="2025-11-14T16:19:12.786" v="12763"/>
        <pc:sldMkLst>
          <pc:docMk/>
          <pc:sldMk cId="1360110540" sldId="274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360110540" sldId="274"/>
            <ac:spMk id="2" creationId="{2B9EF6E8-D3E2-6FCC-D36B-D585887E82BE}"/>
          </ac:spMkLst>
        </pc:spChg>
        <pc:spChg chg="mod">
          <ac:chgData name="Todd Marshall" userId="9fcf4207-c561-4828-8405-9838fcb7ff41" providerId="ADAL" clId="{A239B7EE-921B-4F97-B058-4F1BD67E61C6}" dt="2025-11-10T11:45:30.460" v="2843" actId="20577"/>
          <ac:spMkLst>
            <pc:docMk/>
            <pc:sldMk cId="1360110540" sldId="274"/>
            <ac:spMk id="3" creationId="{82091867-BAF6-0ACA-D3D5-7F28A287797B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360110540" sldId="274"/>
            <ac:spMk id="5" creationId="{BCD4FE59-87CA-6148-14F8-56FF2063B896}"/>
          </ac:spMkLst>
        </pc:spChg>
      </pc:sldChg>
      <pc:sldChg chg="modSp add mod">
        <pc:chgData name="Todd Marshall" userId="9fcf4207-c561-4828-8405-9838fcb7ff41" providerId="ADAL" clId="{A239B7EE-921B-4F97-B058-4F1BD67E61C6}" dt="2025-11-26T09:26:29.296" v="26912" actId="13926"/>
        <pc:sldMkLst>
          <pc:docMk/>
          <pc:sldMk cId="353679103" sldId="275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53679103" sldId="275"/>
            <ac:spMk id="2" creationId="{73751FE6-3BCC-13E5-6EE2-FDC8D847B110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53679103" sldId="275"/>
            <ac:spMk id="3" creationId="{B09BD331-CA1A-E97E-9392-03372203A819}"/>
          </ac:spMkLst>
        </pc:spChg>
        <pc:spChg chg="mod">
          <ac:chgData name="Todd Marshall" userId="9fcf4207-c561-4828-8405-9838fcb7ff41" providerId="ADAL" clId="{A239B7EE-921B-4F97-B058-4F1BD67E61C6}" dt="2025-11-10T12:20:00.779" v="2969" actId="20577"/>
          <ac:spMkLst>
            <pc:docMk/>
            <pc:sldMk cId="353679103" sldId="275"/>
            <ac:spMk id="4" creationId="{26318F2B-8216-EF16-C8C4-8C79FD082C99}"/>
          </ac:spMkLst>
        </pc:spChg>
        <pc:spChg chg="mod">
          <ac:chgData name="Todd Marshall" userId="9fcf4207-c561-4828-8405-9838fcb7ff41" providerId="ADAL" clId="{A239B7EE-921B-4F97-B058-4F1BD67E61C6}" dt="2025-11-26T09:26:29.296" v="26912" actId="13926"/>
          <ac:spMkLst>
            <pc:docMk/>
            <pc:sldMk cId="353679103" sldId="275"/>
            <ac:spMk id="5" creationId="{C5DC7000-658E-5B64-E551-578BE0B9DBB6}"/>
          </ac:spMkLst>
        </pc:spChg>
      </pc:sldChg>
      <pc:sldChg chg="addSp delSp modSp add mod">
        <pc:chgData name="Todd Marshall" userId="9fcf4207-c561-4828-8405-9838fcb7ff41" providerId="ADAL" clId="{A239B7EE-921B-4F97-B058-4F1BD67E61C6}" dt="2025-11-26T09:26:34.734" v="26913" actId="13926"/>
        <pc:sldMkLst>
          <pc:docMk/>
          <pc:sldMk cId="4111799944" sldId="276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4111799944" sldId="276"/>
            <ac:spMk id="2" creationId="{03907806-3A9F-222D-E44A-933BF597C0C2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4111799944" sldId="276"/>
            <ac:spMk id="3" creationId="{31DDC6CA-32C0-2993-7F26-18939AEBC453}"/>
          </ac:spMkLst>
        </pc:spChg>
        <pc:spChg chg="mod">
          <ac:chgData name="Todd Marshall" userId="9fcf4207-c561-4828-8405-9838fcb7ff41" providerId="ADAL" clId="{A239B7EE-921B-4F97-B058-4F1BD67E61C6}" dt="2025-11-26T09:26:34.734" v="26913" actId="13926"/>
          <ac:spMkLst>
            <pc:docMk/>
            <pc:sldMk cId="4111799944" sldId="276"/>
            <ac:spMk id="5" creationId="{BB27EC6D-F85D-8C8A-9536-8A6DEE729DC0}"/>
          </ac:spMkLst>
        </pc:spChg>
      </pc:sldChg>
      <pc:sldChg chg="modSp add mod ord">
        <pc:chgData name="Todd Marshall" userId="9fcf4207-c561-4828-8405-9838fcb7ff41" providerId="ADAL" clId="{A239B7EE-921B-4F97-B058-4F1BD67E61C6}" dt="2025-11-26T09:26:41.328" v="26914" actId="13926"/>
        <pc:sldMkLst>
          <pc:docMk/>
          <pc:sldMk cId="957803208" sldId="277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957803208" sldId="277"/>
            <ac:spMk id="2" creationId="{7DA815B6-5A7D-6CE9-4CBD-AF1001EEFAEC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957803208" sldId="277"/>
            <ac:spMk id="3" creationId="{D586CF04-25D3-AF4D-BCD2-FB2B2675C7F9}"/>
          </ac:spMkLst>
        </pc:spChg>
        <pc:spChg chg="mod">
          <ac:chgData name="Todd Marshall" userId="9fcf4207-c561-4828-8405-9838fcb7ff41" providerId="ADAL" clId="{A239B7EE-921B-4F97-B058-4F1BD67E61C6}" dt="2025-11-26T09:26:41.328" v="26914" actId="13926"/>
          <ac:spMkLst>
            <pc:docMk/>
            <pc:sldMk cId="957803208" sldId="277"/>
            <ac:spMk id="5" creationId="{655065C7-1E00-1989-B185-706CEBCB1484}"/>
          </ac:spMkLst>
        </pc:spChg>
      </pc:sldChg>
      <pc:sldChg chg="modSp add mod ord">
        <pc:chgData name="Todd Marshall" userId="9fcf4207-c561-4828-8405-9838fcb7ff41" providerId="ADAL" clId="{A239B7EE-921B-4F97-B058-4F1BD67E61C6}" dt="2025-11-26T09:27:08.888" v="26915" actId="13926"/>
        <pc:sldMkLst>
          <pc:docMk/>
          <pc:sldMk cId="2432220871" sldId="278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432220871" sldId="278"/>
            <ac:spMk id="2" creationId="{D2D98BDC-50BF-425D-1865-BFD29B6947EC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432220871" sldId="278"/>
            <ac:spMk id="3" creationId="{E8703E1B-87CF-A456-E17B-8EF69721984C}"/>
          </ac:spMkLst>
        </pc:spChg>
        <pc:spChg chg="mod">
          <ac:chgData name="Todd Marshall" userId="9fcf4207-c561-4828-8405-9838fcb7ff41" providerId="ADAL" clId="{A239B7EE-921B-4F97-B058-4F1BD67E61C6}" dt="2025-11-26T09:27:08.888" v="26915" actId="13926"/>
          <ac:spMkLst>
            <pc:docMk/>
            <pc:sldMk cId="2432220871" sldId="278"/>
            <ac:spMk id="5" creationId="{AE457D04-657F-78AB-3B76-6FBA0ABAAF39}"/>
          </ac:spMkLst>
        </pc:spChg>
      </pc:sldChg>
      <pc:sldChg chg="modSp add mod">
        <pc:chgData name="Todd Marshall" userId="9fcf4207-c561-4828-8405-9838fcb7ff41" providerId="ADAL" clId="{A239B7EE-921B-4F97-B058-4F1BD67E61C6}" dt="2025-11-24T08:52:29.811" v="17282" actId="20577"/>
        <pc:sldMkLst>
          <pc:docMk/>
          <pc:sldMk cId="1574973170" sldId="279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574973170" sldId="279"/>
            <ac:spMk id="2" creationId="{AA581E10-1EA0-F8EF-9566-242A700FA5BA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574973170" sldId="279"/>
            <ac:spMk id="3" creationId="{782AA551-45A8-1BBA-FA44-D6F529887D59}"/>
          </ac:spMkLst>
        </pc:spChg>
        <pc:spChg chg="mod">
          <ac:chgData name="Todd Marshall" userId="9fcf4207-c561-4828-8405-9838fcb7ff41" providerId="ADAL" clId="{A239B7EE-921B-4F97-B058-4F1BD67E61C6}" dt="2025-11-24T08:52:29.811" v="17282" actId="20577"/>
          <ac:spMkLst>
            <pc:docMk/>
            <pc:sldMk cId="1574973170" sldId="279"/>
            <ac:spMk id="5" creationId="{889A9ECF-BD16-DADB-F156-215753B07794}"/>
          </ac:spMkLst>
        </pc:spChg>
      </pc:sldChg>
      <pc:sldChg chg="addSp modSp add mod">
        <pc:chgData name="Todd Marshall" userId="9fcf4207-c561-4828-8405-9838fcb7ff41" providerId="ADAL" clId="{A239B7EE-921B-4F97-B058-4F1BD67E61C6}" dt="2025-11-26T09:27:15.572" v="26916" actId="13926"/>
        <pc:sldMkLst>
          <pc:docMk/>
          <pc:sldMk cId="2711999204" sldId="280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711999204" sldId="280"/>
            <ac:spMk id="2" creationId="{4F55F1D6-71EF-6501-6299-DA478786DF73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711999204" sldId="280"/>
            <ac:spMk id="3" creationId="{48045D70-4010-51DD-EC71-FBEE00E86774}"/>
          </ac:spMkLst>
        </pc:spChg>
        <pc:spChg chg="mod">
          <ac:chgData name="Todd Marshall" userId="9fcf4207-c561-4828-8405-9838fcb7ff41" providerId="ADAL" clId="{A239B7EE-921B-4F97-B058-4F1BD67E61C6}" dt="2025-11-26T09:27:15.572" v="26916" actId="13926"/>
          <ac:spMkLst>
            <pc:docMk/>
            <pc:sldMk cId="2711999204" sldId="280"/>
            <ac:spMk id="5" creationId="{4F05C129-B4F8-7219-3C7F-510EB1D372FB}"/>
          </ac:spMkLst>
        </pc:spChg>
        <pc:graphicFrameChg chg="add mod modGraphic">
          <ac:chgData name="Todd Marshall" userId="9fcf4207-c561-4828-8405-9838fcb7ff41" providerId="ADAL" clId="{A239B7EE-921B-4F97-B058-4F1BD67E61C6}" dt="2025-11-24T08:53:29.386" v="17283" actId="20577"/>
          <ac:graphicFrameMkLst>
            <pc:docMk/>
            <pc:sldMk cId="2711999204" sldId="280"/>
            <ac:graphicFrameMk id="6" creationId="{F0BF2F44-43AF-2183-0B55-19E87FAFCB43}"/>
          </ac:graphicFrameMkLst>
        </pc:graphicFrameChg>
        <pc:graphicFrameChg chg="add mod modGraphic">
          <ac:chgData name="Todd Marshall" userId="9fcf4207-c561-4828-8405-9838fcb7ff41" providerId="ADAL" clId="{A239B7EE-921B-4F97-B058-4F1BD67E61C6}" dt="2025-11-24T08:56:24.414" v="17325" actId="20577"/>
          <ac:graphicFrameMkLst>
            <pc:docMk/>
            <pc:sldMk cId="2711999204" sldId="280"/>
            <ac:graphicFrameMk id="7" creationId="{ADC69E60-ECDC-9BFC-7314-86509D755EC2}"/>
          </ac:graphicFrameMkLst>
        </pc:graphicFrameChg>
      </pc:sldChg>
      <pc:sldChg chg="addSp delSp modSp add mod">
        <pc:chgData name="Todd Marshall" userId="9fcf4207-c561-4828-8405-9838fcb7ff41" providerId="ADAL" clId="{A239B7EE-921B-4F97-B058-4F1BD67E61C6}" dt="2025-11-27T07:17:54.138" v="27742" actId="13926"/>
        <pc:sldMkLst>
          <pc:docMk/>
          <pc:sldMk cId="1941097543" sldId="282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941097543" sldId="282"/>
            <ac:spMk id="2" creationId="{1F1E3855-D0FC-5C16-84C2-F097CC05A179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941097543" sldId="282"/>
            <ac:spMk id="3" creationId="{34BC120D-64C1-787E-CB64-8579E73E6AFF}"/>
          </ac:spMkLst>
        </pc:spChg>
        <pc:spChg chg="mod">
          <ac:chgData name="Todd Marshall" userId="9fcf4207-c561-4828-8405-9838fcb7ff41" providerId="ADAL" clId="{A239B7EE-921B-4F97-B058-4F1BD67E61C6}" dt="2025-11-24T16:21:40.631" v="23274" actId="5793"/>
          <ac:spMkLst>
            <pc:docMk/>
            <pc:sldMk cId="1941097543" sldId="282"/>
            <ac:spMk id="5" creationId="{6892CE96-8454-038B-D23E-750559BCE997}"/>
          </ac:spMkLst>
        </pc:spChg>
        <pc:spChg chg="add mod">
          <ac:chgData name="Todd Marshall" userId="9fcf4207-c561-4828-8405-9838fcb7ff41" providerId="ADAL" clId="{A239B7EE-921B-4F97-B058-4F1BD67E61C6}" dt="2025-11-27T07:17:54.138" v="27742" actId="13926"/>
          <ac:spMkLst>
            <pc:docMk/>
            <pc:sldMk cId="1941097543" sldId="282"/>
            <ac:spMk id="10" creationId="{C06119AE-73CB-156D-4D8B-B034763AB776}"/>
          </ac:spMkLst>
        </pc:spChg>
        <pc:graphicFrameChg chg="add mod modGraphic">
          <ac:chgData name="Todd Marshall" userId="9fcf4207-c561-4828-8405-9838fcb7ff41" providerId="ADAL" clId="{A239B7EE-921B-4F97-B058-4F1BD67E61C6}" dt="2025-11-24T09:03:03.142" v="17378" actId="1076"/>
          <ac:graphicFrameMkLst>
            <pc:docMk/>
            <pc:sldMk cId="1941097543" sldId="282"/>
            <ac:graphicFrameMk id="7" creationId="{04E6B827-E306-48CB-830B-591E17630735}"/>
          </ac:graphicFrameMkLst>
        </pc:graphicFrameChg>
      </pc:sldChg>
      <pc:sldChg chg="addSp delSp modSp add mod">
        <pc:chgData name="Todd Marshall" userId="9fcf4207-c561-4828-8405-9838fcb7ff41" providerId="ADAL" clId="{A239B7EE-921B-4F97-B058-4F1BD67E61C6}" dt="2025-11-26T09:27:33.674" v="26918" actId="13926"/>
        <pc:sldMkLst>
          <pc:docMk/>
          <pc:sldMk cId="3316609364" sldId="283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316609364" sldId="283"/>
            <ac:spMk id="2" creationId="{21CCD57A-5A3C-CA97-A467-AFAAAA10B2AB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316609364" sldId="283"/>
            <ac:spMk id="3" creationId="{DA117F92-F753-494F-089A-7BC3B6C6E76F}"/>
          </ac:spMkLst>
        </pc:spChg>
        <pc:spChg chg="mod">
          <ac:chgData name="Todd Marshall" userId="9fcf4207-c561-4828-8405-9838fcb7ff41" providerId="ADAL" clId="{A239B7EE-921B-4F97-B058-4F1BD67E61C6}" dt="2025-11-26T09:27:33.674" v="26918" actId="13926"/>
          <ac:spMkLst>
            <pc:docMk/>
            <pc:sldMk cId="3316609364" sldId="283"/>
            <ac:spMk id="5" creationId="{63441541-972F-AB18-BB85-1D1755D084A9}"/>
          </ac:spMkLst>
        </pc:spChg>
        <pc:graphicFrameChg chg="add mod modGraphic">
          <ac:chgData name="Todd Marshall" userId="9fcf4207-c561-4828-8405-9838fcb7ff41" providerId="ADAL" clId="{A239B7EE-921B-4F97-B058-4F1BD67E61C6}" dt="2025-11-24T16:42:37.016" v="23625" actId="1076"/>
          <ac:graphicFrameMkLst>
            <pc:docMk/>
            <pc:sldMk cId="3316609364" sldId="283"/>
            <ac:graphicFrameMk id="6" creationId="{86000736-94B9-D20F-B636-D80DDB019E6A}"/>
          </ac:graphicFrameMkLst>
        </pc:graphicFrameChg>
      </pc:sldChg>
      <pc:sldChg chg="addSp delSp modSp add mod">
        <pc:chgData name="Todd Marshall" userId="9fcf4207-c561-4828-8405-9838fcb7ff41" providerId="ADAL" clId="{A239B7EE-921B-4F97-B058-4F1BD67E61C6}" dt="2025-11-26T09:27:49.799" v="26921" actId="13926"/>
        <pc:sldMkLst>
          <pc:docMk/>
          <pc:sldMk cId="3309739645" sldId="284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309739645" sldId="284"/>
            <ac:spMk id="2" creationId="{27714116-35A2-E9FD-2F14-C7691683ACD0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309739645" sldId="284"/>
            <ac:spMk id="3" creationId="{B95D0864-8708-C64F-BCCB-16B13E06BD67}"/>
          </ac:spMkLst>
        </pc:spChg>
        <pc:spChg chg="mod">
          <ac:chgData name="Todd Marshall" userId="9fcf4207-c561-4828-8405-9838fcb7ff41" providerId="ADAL" clId="{A239B7EE-921B-4F97-B058-4F1BD67E61C6}" dt="2025-11-26T09:27:49.799" v="26921" actId="13926"/>
          <ac:spMkLst>
            <pc:docMk/>
            <pc:sldMk cId="3309739645" sldId="284"/>
            <ac:spMk id="5" creationId="{731947D0-86AC-B9DD-57FC-58CE268FC311}"/>
          </ac:spMkLst>
        </pc:spChg>
        <pc:graphicFrameChg chg="add mod modGraphic">
          <ac:chgData name="Todd Marshall" userId="9fcf4207-c561-4828-8405-9838fcb7ff41" providerId="ADAL" clId="{A239B7EE-921B-4F97-B058-4F1BD67E61C6}" dt="2025-11-24T09:32:46.805" v="18052" actId="20577"/>
          <ac:graphicFrameMkLst>
            <pc:docMk/>
            <pc:sldMk cId="3309739645" sldId="284"/>
            <ac:graphicFrameMk id="7" creationId="{D9C17228-8A86-57D0-B89D-D4CA280F12A0}"/>
          </ac:graphicFrameMkLst>
        </pc:graphicFrameChg>
      </pc:sldChg>
      <pc:sldChg chg="addSp delSp modSp add mod">
        <pc:chgData name="Todd Marshall" userId="9fcf4207-c561-4828-8405-9838fcb7ff41" providerId="ADAL" clId="{A239B7EE-921B-4F97-B058-4F1BD67E61C6}" dt="2025-11-26T09:27:55.270" v="26922" actId="13926"/>
        <pc:sldMkLst>
          <pc:docMk/>
          <pc:sldMk cId="1797854928" sldId="286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797854928" sldId="286"/>
            <ac:spMk id="2" creationId="{E1FBAAFB-D7E0-DCA0-526E-A56D4E6C8D3E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797854928" sldId="286"/>
            <ac:spMk id="3" creationId="{2FCEAEFB-DEC9-8BAF-46F1-6376A0DD70DF}"/>
          </ac:spMkLst>
        </pc:spChg>
        <pc:spChg chg="mod">
          <ac:chgData name="Todd Marshall" userId="9fcf4207-c561-4828-8405-9838fcb7ff41" providerId="ADAL" clId="{A239B7EE-921B-4F97-B058-4F1BD67E61C6}" dt="2025-11-26T09:27:55.270" v="26922" actId="13926"/>
          <ac:spMkLst>
            <pc:docMk/>
            <pc:sldMk cId="1797854928" sldId="286"/>
            <ac:spMk id="5" creationId="{02800783-4001-CD56-B831-126F6E776F94}"/>
          </ac:spMkLst>
        </pc:spChg>
      </pc:sldChg>
      <pc:sldChg chg="addSp delSp modSp add mod">
        <pc:chgData name="Todd Marshall" userId="9fcf4207-c561-4828-8405-9838fcb7ff41" providerId="ADAL" clId="{A239B7EE-921B-4F97-B058-4F1BD67E61C6}" dt="2025-11-27T07:18:25.058" v="27743" actId="13926"/>
        <pc:sldMkLst>
          <pc:docMk/>
          <pc:sldMk cId="3032203922" sldId="287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032203922" sldId="287"/>
            <ac:spMk id="2" creationId="{56BDBF64-7AF5-C7A3-80E6-CEE3A7A02763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032203922" sldId="287"/>
            <ac:spMk id="3" creationId="{04D7F3BE-EF3D-C611-CB4A-D8C19DCE8179}"/>
          </ac:spMkLst>
        </pc:spChg>
        <pc:spChg chg="mod">
          <ac:chgData name="Todd Marshall" userId="9fcf4207-c561-4828-8405-9838fcb7ff41" providerId="ADAL" clId="{A239B7EE-921B-4F97-B058-4F1BD67E61C6}" dt="2025-11-27T07:18:25.058" v="27743" actId="13926"/>
          <ac:spMkLst>
            <pc:docMk/>
            <pc:sldMk cId="3032203922" sldId="287"/>
            <ac:spMk id="5" creationId="{1516EF38-0974-C80F-0592-5B7EC2A4460A}"/>
          </ac:spMkLst>
        </pc:spChg>
      </pc:sldChg>
      <pc:sldChg chg="addSp delSp modSp add mod">
        <pc:chgData name="Todd Marshall" userId="9fcf4207-c561-4828-8405-9838fcb7ff41" providerId="ADAL" clId="{A239B7EE-921B-4F97-B058-4F1BD67E61C6}" dt="2025-11-24T12:07:45.405" v="20188" actId="13926"/>
        <pc:sldMkLst>
          <pc:docMk/>
          <pc:sldMk cId="99833225" sldId="288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99833225" sldId="288"/>
            <ac:spMk id="2" creationId="{4C32E3F9-4025-1A2E-0123-D5CC7981AF4B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99833225" sldId="288"/>
            <ac:spMk id="3" creationId="{AB8C533D-99A2-07D1-A43C-8E5C5463CEDB}"/>
          </ac:spMkLst>
        </pc:spChg>
        <pc:spChg chg="mod">
          <ac:chgData name="Todd Marshall" userId="9fcf4207-c561-4828-8405-9838fcb7ff41" providerId="ADAL" clId="{A239B7EE-921B-4F97-B058-4F1BD67E61C6}" dt="2025-11-24T11:26:29.680" v="18894" actId="1076"/>
          <ac:spMkLst>
            <pc:docMk/>
            <pc:sldMk cId="99833225" sldId="288"/>
            <ac:spMk id="5" creationId="{BCA015FF-CBD7-6BEE-FF14-3A37A3414EB6}"/>
          </ac:spMkLst>
        </pc:spChg>
        <pc:spChg chg="add del mod">
          <ac:chgData name="Todd Marshall" userId="9fcf4207-c561-4828-8405-9838fcb7ff41" providerId="ADAL" clId="{A239B7EE-921B-4F97-B058-4F1BD67E61C6}" dt="2025-11-24T12:07:45.405" v="20188" actId="13926"/>
          <ac:spMkLst>
            <pc:docMk/>
            <pc:sldMk cId="99833225" sldId="288"/>
            <ac:spMk id="10" creationId="{5561145D-670D-8D54-AA3C-0F7AC7DF1348}"/>
          </ac:spMkLst>
        </pc:spChg>
        <pc:graphicFrameChg chg="add mod modGraphic">
          <ac:chgData name="Todd Marshall" userId="9fcf4207-c561-4828-8405-9838fcb7ff41" providerId="ADAL" clId="{A239B7EE-921B-4F97-B058-4F1BD67E61C6}" dt="2025-11-24T11:47:27.765" v="19659" actId="14100"/>
          <ac:graphicFrameMkLst>
            <pc:docMk/>
            <pc:sldMk cId="99833225" sldId="288"/>
            <ac:graphicFrameMk id="6" creationId="{9010F5C2-0436-F1E9-BFF3-09015E5A31EE}"/>
          </ac:graphicFrameMkLst>
        </pc:graphicFrameChg>
      </pc:sldChg>
      <pc:sldChg chg="addSp delSp modSp add mod">
        <pc:chgData name="Todd Marshall" userId="9fcf4207-c561-4828-8405-9838fcb7ff41" providerId="ADAL" clId="{A239B7EE-921B-4F97-B058-4F1BD67E61C6}" dt="2025-11-26T09:28:22.907" v="26923" actId="13926"/>
        <pc:sldMkLst>
          <pc:docMk/>
          <pc:sldMk cId="2239729706" sldId="289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239729706" sldId="289"/>
            <ac:spMk id="2" creationId="{DA9CBE2D-4B68-B42F-4C65-281DA5181FFE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239729706" sldId="289"/>
            <ac:spMk id="3" creationId="{B7666A03-B851-7CB3-09FF-FED3391A7942}"/>
          </ac:spMkLst>
        </pc:spChg>
        <pc:spChg chg="mod">
          <ac:chgData name="Todd Marshall" userId="9fcf4207-c561-4828-8405-9838fcb7ff41" providerId="ADAL" clId="{A239B7EE-921B-4F97-B058-4F1BD67E61C6}" dt="2025-11-26T09:28:22.907" v="26923" actId="13926"/>
          <ac:spMkLst>
            <pc:docMk/>
            <pc:sldMk cId="2239729706" sldId="289"/>
            <ac:spMk id="5" creationId="{D3DD2287-1872-9592-03F4-6FB1336FAE48}"/>
          </ac:spMkLst>
        </pc:spChg>
        <pc:graphicFrameChg chg="add del mod modGraphic">
          <ac:chgData name="Todd Marshall" userId="9fcf4207-c561-4828-8405-9838fcb7ff41" providerId="ADAL" clId="{A239B7EE-921B-4F97-B058-4F1BD67E61C6}" dt="2025-11-24T14:53:41.139" v="22381" actId="478"/>
          <ac:graphicFrameMkLst>
            <pc:docMk/>
            <pc:sldMk cId="2239729706" sldId="289"/>
            <ac:graphicFrameMk id="6" creationId="{5D19D1AA-F93D-EC4E-8701-E1A627E84B68}"/>
          </ac:graphicFrameMkLst>
        </pc:graphicFrameChg>
        <pc:graphicFrameChg chg="add del mod modGraphic">
          <ac:chgData name="Todd Marshall" userId="9fcf4207-c561-4828-8405-9838fcb7ff41" providerId="ADAL" clId="{A239B7EE-921B-4F97-B058-4F1BD67E61C6}" dt="2025-11-24T14:53:42.098" v="22382" actId="478"/>
          <ac:graphicFrameMkLst>
            <pc:docMk/>
            <pc:sldMk cId="2239729706" sldId="289"/>
            <ac:graphicFrameMk id="7" creationId="{CB4373EC-0741-8B47-88EF-222FC7A1BA5F}"/>
          </ac:graphicFrameMkLst>
        </pc:graphicFrameChg>
      </pc:sldChg>
      <pc:sldChg chg="addSp delSp modSp add mod">
        <pc:chgData name="Todd Marshall" userId="9fcf4207-c561-4828-8405-9838fcb7ff41" providerId="ADAL" clId="{A239B7EE-921B-4F97-B058-4F1BD67E61C6}" dt="2025-11-24T12:00:27.505" v="20052" actId="13926"/>
        <pc:sldMkLst>
          <pc:docMk/>
          <pc:sldMk cId="834139431" sldId="290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834139431" sldId="290"/>
            <ac:spMk id="2" creationId="{641F0A33-0422-6E51-97D0-6D7E42413DBD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834139431" sldId="290"/>
            <ac:spMk id="3" creationId="{8B3E24D9-CB32-7923-8D5F-A31CA889C5A3}"/>
          </ac:spMkLst>
        </pc:spChg>
        <pc:spChg chg="mod">
          <ac:chgData name="Todd Marshall" userId="9fcf4207-c561-4828-8405-9838fcb7ff41" providerId="ADAL" clId="{A239B7EE-921B-4F97-B058-4F1BD67E61C6}" dt="2025-11-24T12:00:22.366" v="20051" actId="5793"/>
          <ac:spMkLst>
            <pc:docMk/>
            <pc:sldMk cId="834139431" sldId="290"/>
            <ac:spMk id="5" creationId="{6A64BACB-3F76-E6B8-9CA1-FFA211364B34}"/>
          </ac:spMkLst>
        </pc:spChg>
        <pc:graphicFrameChg chg="add mod modGraphic">
          <ac:chgData name="Todd Marshall" userId="9fcf4207-c561-4828-8405-9838fcb7ff41" providerId="ADAL" clId="{A239B7EE-921B-4F97-B058-4F1BD67E61C6}" dt="2025-11-24T12:00:27.505" v="20052" actId="13926"/>
          <ac:graphicFrameMkLst>
            <pc:docMk/>
            <pc:sldMk cId="834139431" sldId="290"/>
            <ac:graphicFrameMk id="6" creationId="{05AEDD92-7829-D784-FBFA-97F396B09D88}"/>
          </ac:graphicFrameMkLst>
        </pc:graphicFrameChg>
        <pc:graphicFrameChg chg="add mod modGraphic">
          <ac:chgData name="Todd Marshall" userId="9fcf4207-c561-4828-8405-9838fcb7ff41" providerId="ADAL" clId="{A239B7EE-921B-4F97-B058-4F1BD67E61C6}" dt="2025-11-24T11:53:45.359" v="19901" actId="20577"/>
          <ac:graphicFrameMkLst>
            <pc:docMk/>
            <pc:sldMk cId="834139431" sldId="290"/>
            <ac:graphicFrameMk id="7" creationId="{A8600DCB-DFE8-2531-66F0-49BD5533B4ED}"/>
          </ac:graphicFrameMkLst>
        </pc:graphicFrameChg>
      </pc:sldChg>
      <pc:sldChg chg="addSp delSp modSp add mod">
        <pc:chgData name="Todd Marshall" userId="9fcf4207-c561-4828-8405-9838fcb7ff41" providerId="ADAL" clId="{A239B7EE-921B-4F97-B058-4F1BD67E61C6}" dt="2025-11-24T12:59:11.740" v="21519" actId="20577"/>
        <pc:sldMkLst>
          <pc:docMk/>
          <pc:sldMk cId="3760145498" sldId="291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760145498" sldId="291"/>
            <ac:spMk id="2" creationId="{4F078775-B4B5-6C60-6A7D-B6BD94FC5702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760145498" sldId="291"/>
            <ac:spMk id="3" creationId="{50BEE9E5-6C58-5AF5-76C8-C8BC0F16C76A}"/>
          </ac:spMkLst>
        </pc:spChg>
        <pc:spChg chg="mod">
          <ac:chgData name="Todd Marshall" userId="9fcf4207-c561-4828-8405-9838fcb7ff41" providerId="ADAL" clId="{A239B7EE-921B-4F97-B058-4F1BD67E61C6}" dt="2025-11-24T12:59:11.740" v="21519" actId="20577"/>
          <ac:spMkLst>
            <pc:docMk/>
            <pc:sldMk cId="3760145498" sldId="291"/>
            <ac:spMk id="5" creationId="{55053D20-DEB7-AA76-6013-B40438BFEE93}"/>
          </ac:spMkLst>
        </pc:spChg>
        <pc:spChg chg="add mod">
          <ac:chgData name="Todd Marshall" userId="9fcf4207-c561-4828-8405-9838fcb7ff41" providerId="ADAL" clId="{A239B7EE-921B-4F97-B058-4F1BD67E61C6}" dt="2025-11-24T12:06:33.475" v="20186" actId="13926"/>
          <ac:spMkLst>
            <pc:docMk/>
            <pc:sldMk cId="3760145498" sldId="291"/>
            <ac:spMk id="7" creationId="{902BC753-FACF-9D2F-7082-B871ACBE18C3}"/>
          </ac:spMkLst>
        </pc:spChg>
        <pc:spChg chg="add mod">
          <ac:chgData name="Todd Marshall" userId="9fcf4207-c561-4828-8405-9838fcb7ff41" providerId="ADAL" clId="{A239B7EE-921B-4F97-B058-4F1BD67E61C6}" dt="2025-11-11T08:53:03.209" v="7224" actId="1076"/>
          <ac:spMkLst>
            <pc:docMk/>
            <pc:sldMk cId="3760145498" sldId="291"/>
            <ac:spMk id="9" creationId="{7625A501-A9F8-8E0E-6F2C-C5EE2135B102}"/>
          </ac:spMkLst>
        </pc:spChg>
        <pc:spChg chg="add mod">
          <ac:chgData name="Todd Marshall" userId="9fcf4207-c561-4828-8405-9838fcb7ff41" providerId="ADAL" clId="{A239B7EE-921B-4F97-B058-4F1BD67E61C6}" dt="2025-11-11T08:54:14.043" v="7242" actId="20577"/>
          <ac:spMkLst>
            <pc:docMk/>
            <pc:sldMk cId="3760145498" sldId="291"/>
            <ac:spMk id="12" creationId="{5675F888-F2EB-8D9B-D34D-DC8246663F61}"/>
          </ac:spMkLst>
        </pc:spChg>
        <pc:graphicFrameChg chg="add mod modGraphic">
          <ac:chgData name="Todd Marshall" userId="9fcf4207-c561-4828-8405-9838fcb7ff41" providerId="ADAL" clId="{A239B7EE-921B-4F97-B058-4F1BD67E61C6}" dt="2025-11-24T12:03:03.200" v="20095" actId="20577"/>
          <ac:graphicFrameMkLst>
            <pc:docMk/>
            <pc:sldMk cId="3760145498" sldId="291"/>
            <ac:graphicFrameMk id="6" creationId="{35BC577E-82A1-7155-586E-4FA6E4A32780}"/>
          </ac:graphicFrameMkLst>
        </pc:graphicFrameChg>
        <pc:graphicFrameChg chg="add mod modGraphic">
          <ac:chgData name="Todd Marshall" userId="9fcf4207-c561-4828-8405-9838fcb7ff41" providerId="ADAL" clId="{A239B7EE-921B-4F97-B058-4F1BD67E61C6}" dt="2025-11-24T12:05:16.283" v="20097" actId="255"/>
          <ac:graphicFrameMkLst>
            <pc:docMk/>
            <pc:sldMk cId="3760145498" sldId="291"/>
            <ac:graphicFrameMk id="8" creationId="{2DA8E59F-103D-A99F-EC95-D698E063C2F3}"/>
          </ac:graphicFrameMkLst>
        </pc:graphicFrameChg>
        <pc:graphicFrameChg chg="add mod modGraphic">
          <ac:chgData name="Todd Marshall" userId="9fcf4207-c561-4828-8405-9838fcb7ff41" providerId="ADAL" clId="{A239B7EE-921B-4F97-B058-4F1BD67E61C6}" dt="2025-11-24T12:05:38.139" v="20099" actId="14734"/>
          <ac:graphicFrameMkLst>
            <pc:docMk/>
            <pc:sldMk cId="3760145498" sldId="291"/>
            <ac:graphicFrameMk id="10" creationId="{AFE24BAB-34B1-1E18-2A3C-58A2CF74C8C1}"/>
          </ac:graphicFrameMkLst>
        </pc:graphicFrameChg>
      </pc:sldChg>
      <pc:sldChg chg="addSp delSp modSp add mod">
        <pc:chgData name="Todd Marshall" userId="9fcf4207-c561-4828-8405-9838fcb7ff41" providerId="ADAL" clId="{A239B7EE-921B-4F97-B058-4F1BD67E61C6}" dt="2025-11-24T12:59:22.592" v="21523" actId="20577"/>
        <pc:sldMkLst>
          <pc:docMk/>
          <pc:sldMk cId="355949491" sldId="293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55949491" sldId="293"/>
            <ac:spMk id="2" creationId="{D8E5D0EA-1896-8FCB-3A81-0AF9EFBF668B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55949491" sldId="293"/>
            <ac:spMk id="3" creationId="{24DBBAEE-3C4D-E218-7CB9-4BCE4AA81980}"/>
          </ac:spMkLst>
        </pc:spChg>
        <pc:spChg chg="mod">
          <ac:chgData name="Todd Marshall" userId="9fcf4207-c561-4828-8405-9838fcb7ff41" providerId="ADAL" clId="{A239B7EE-921B-4F97-B058-4F1BD67E61C6}" dt="2025-11-24T12:59:22.592" v="21523" actId="20577"/>
          <ac:spMkLst>
            <pc:docMk/>
            <pc:sldMk cId="355949491" sldId="293"/>
            <ac:spMk id="5" creationId="{26B6DAAC-9B87-DC8B-7492-7EE9F4A0DFA1}"/>
          </ac:spMkLst>
        </pc:spChg>
        <pc:graphicFrameChg chg="add mod">
          <ac:chgData name="Todd Marshall" userId="9fcf4207-c561-4828-8405-9838fcb7ff41" providerId="ADAL" clId="{A239B7EE-921B-4F97-B058-4F1BD67E61C6}" dt="2025-11-24T12:12:52.017" v="20191" actId="1076"/>
          <ac:graphicFrameMkLst>
            <pc:docMk/>
            <pc:sldMk cId="355949491" sldId="293"/>
            <ac:graphicFrameMk id="6" creationId="{F015DF34-DD2A-0926-CC67-28654DC99330}"/>
          </ac:graphicFrameMkLst>
        </pc:graphicFrameChg>
        <pc:graphicFrameChg chg="add mod">
          <ac:chgData name="Todd Marshall" userId="9fcf4207-c561-4828-8405-9838fcb7ff41" providerId="ADAL" clId="{A239B7EE-921B-4F97-B058-4F1BD67E61C6}" dt="2025-11-24T12:12:56.725" v="20192" actId="1076"/>
          <ac:graphicFrameMkLst>
            <pc:docMk/>
            <pc:sldMk cId="355949491" sldId="293"/>
            <ac:graphicFrameMk id="7" creationId="{658168C8-B370-06E5-9A7C-EB194470DB12}"/>
          </ac:graphicFrameMkLst>
        </pc:graphicFrameChg>
        <pc:graphicFrameChg chg="add mod modGraphic">
          <ac:chgData name="Todd Marshall" userId="9fcf4207-c561-4828-8405-9838fcb7ff41" providerId="ADAL" clId="{A239B7EE-921B-4F97-B058-4F1BD67E61C6}" dt="2025-11-24T12:18:46.487" v="20357" actId="1076"/>
          <ac:graphicFrameMkLst>
            <pc:docMk/>
            <pc:sldMk cId="355949491" sldId="293"/>
            <ac:graphicFrameMk id="9" creationId="{2D331CF6-67D5-A46B-B677-D743ED9C78AB}"/>
          </ac:graphicFrameMkLst>
        </pc:graphicFrameChg>
        <pc:graphicFrameChg chg="add mod modGraphic">
          <ac:chgData name="Todd Marshall" userId="9fcf4207-c561-4828-8405-9838fcb7ff41" providerId="ADAL" clId="{A239B7EE-921B-4F97-B058-4F1BD67E61C6}" dt="2025-11-24T12:23:38.011" v="20556" actId="20577"/>
          <ac:graphicFrameMkLst>
            <pc:docMk/>
            <pc:sldMk cId="355949491" sldId="293"/>
            <ac:graphicFrameMk id="12" creationId="{111DEE0F-D39E-A395-08B5-A355B56F9CF2}"/>
          </ac:graphicFrameMkLst>
        </pc:graphicFrameChg>
      </pc:sldChg>
      <pc:sldChg chg="addSp delSp modSp add mod">
        <pc:chgData name="Todd Marshall" userId="9fcf4207-c561-4828-8405-9838fcb7ff41" providerId="ADAL" clId="{A239B7EE-921B-4F97-B058-4F1BD67E61C6}" dt="2025-11-27T07:19:18.241" v="27753" actId="20577"/>
        <pc:sldMkLst>
          <pc:docMk/>
          <pc:sldMk cId="717534336" sldId="294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717534336" sldId="294"/>
            <ac:spMk id="2" creationId="{49A0B449-6F81-E9A9-420A-0BC971D7DE89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717534336" sldId="294"/>
            <ac:spMk id="3" creationId="{0498517F-1911-1415-6440-B5762E06F1FC}"/>
          </ac:spMkLst>
        </pc:spChg>
        <pc:spChg chg="mod">
          <ac:chgData name="Todd Marshall" userId="9fcf4207-c561-4828-8405-9838fcb7ff41" providerId="ADAL" clId="{A239B7EE-921B-4F97-B058-4F1BD67E61C6}" dt="2025-11-27T07:19:18.241" v="27753" actId="20577"/>
          <ac:spMkLst>
            <pc:docMk/>
            <pc:sldMk cId="717534336" sldId="294"/>
            <ac:spMk id="5" creationId="{C45827FD-B2A6-29D1-AF90-C93F433A6159}"/>
          </ac:spMkLst>
        </pc:spChg>
        <pc:graphicFrameChg chg="add mod">
          <ac:chgData name="Todd Marshall" userId="9fcf4207-c561-4828-8405-9838fcb7ff41" providerId="ADAL" clId="{A239B7EE-921B-4F97-B058-4F1BD67E61C6}" dt="2025-11-11T09:33:47.674" v="8199" actId="1076"/>
          <ac:graphicFrameMkLst>
            <pc:docMk/>
            <pc:sldMk cId="717534336" sldId="294"/>
            <ac:graphicFrameMk id="9" creationId="{E548C105-2F20-A635-4EA6-1259F1706EF4}"/>
          </ac:graphicFrameMkLst>
        </pc:graphicFrameChg>
      </pc:sldChg>
      <pc:sldChg chg="addSp delSp modSp add mod ord">
        <pc:chgData name="Todd Marshall" userId="9fcf4207-c561-4828-8405-9838fcb7ff41" providerId="ADAL" clId="{A239B7EE-921B-4F97-B058-4F1BD67E61C6}" dt="2025-11-24T12:59:28.518" v="21527" actId="20577"/>
        <pc:sldMkLst>
          <pc:docMk/>
          <pc:sldMk cId="971738357" sldId="296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971738357" sldId="296"/>
            <ac:spMk id="2" creationId="{A6FA084C-92EE-73E1-EF37-83F0704F42CE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971738357" sldId="296"/>
            <ac:spMk id="3" creationId="{C6AEEEF9-77DE-ED85-7683-F82F58C7ABAC}"/>
          </ac:spMkLst>
        </pc:spChg>
        <pc:spChg chg="mod">
          <ac:chgData name="Todd Marshall" userId="9fcf4207-c561-4828-8405-9838fcb7ff41" providerId="ADAL" clId="{A239B7EE-921B-4F97-B058-4F1BD67E61C6}" dt="2025-11-24T12:59:28.518" v="21527" actId="20577"/>
          <ac:spMkLst>
            <pc:docMk/>
            <pc:sldMk cId="971738357" sldId="296"/>
            <ac:spMk id="5" creationId="{2EC4ED57-DE6A-7291-B866-04CBF49C6C2D}"/>
          </ac:spMkLst>
        </pc:spChg>
        <pc:graphicFrameChg chg="add mod modGraphic">
          <ac:chgData name="Todd Marshall" userId="9fcf4207-c561-4828-8405-9838fcb7ff41" providerId="ADAL" clId="{A239B7EE-921B-4F97-B058-4F1BD67E61C6}" dt="2025-11-24T12:44:04.798" v="21134" actId="14734"/>
          <ac:graphicFrameMkLst>
            <pc:docMk/>
            <pc:sldMk cId="971738357" sldId="296"/>
            <ac:graphicFrameMk id="7" creationId="{FAAB7388-FF28-D89E-C614-87586A76BF1D}"/>
          </ac:graphicFrameMkLst>
        </pc:graphicFrameChg>
        <pc:graphicFrameChg chg="add mod modGraphic">
          <ac:chgData name="Todd Marshall" userId="9fcf4207-c561-4828-8405-9838fcb7ff41" providerId="ADAL" clId="{A239B7EE-921B-4F97-B058-4F1BD67E61C6}" dt="2025-11-24T12:45:54.719" v="21245" actId="20577"/>
          <ac:graphicFrameMkLst>
            <pc:docMk/>
            <pc:sldMk cId="971738357" sldId="296"/>
            <ac:graphicFrameMk id="8" creationId="{AABA4A4A-3F93-F70F-B520-24DDFE2D6697}"/>
          </ac:graphicFrameMkLst>
        </pc:graphicFrameChg>
        <pc:graphicFrameChg chg="mod">
          <ac:chgData name="Todd Marshall" userId="9fcf4207-c561-4828-8405-9838fcb7ff41" providerId="ADAL" clId="{A239B7EE-921B-4F97-B058-4F1BD67E61C6}" dt="2025-11-24T12:27:49.656" v="20670" actId="1076"/>
          <ac:graphicFrameMkLst>
            <pc:docMk/>
            <pc:sldMk cId="971738357" sldId="296"/>
            <ac:graphicFrameMk id="9" creationId="{A77C64C3-EB4B-C871-DEC8-FF7E8FF02B54}"/>
          </ac:graphicFrameMkLst>
        </pc:graphicFrameChg>
      </pc:sldChg>
      <pc:sldChg chg="addSp delSp modSp add mod">
        <pc:chgData name="Todd Marshall" userId="9fcf4207-c561-4828-8405-9838fcb7ff41" providerId="ADAL" clId="{A239B7EE-921B-4F97-B058-4F1BD67E61C6}" dt="2025-11-26T15:37:18.235" v="27739" actId="1076"/>
        <pc:sldMkLst>
          <pc:docMk/>
          <pc:sldMk cId="3434485966" sldId="297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434485966" sldId="297"/>
            <ac:spMk id="2" creationId="{E257E478-A842-FACD-2032-FD82D73FD495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434485966" sldId="297"/>
            <ac:spMk id="3" creationId="{7458CAB7-3386-DA3D-F605-F5B6799FC79C}"/>
          </ac:spMkLst>
        </pc:spChg>
        <pc:spChg chg="mod">
          <ac:chgData name="Todd Marshall" userId="9fcf4207-c561-4828-8405-9838fcb7ff41" providerId="ADAL" clId="{A239B7EE-921B-4F97-B058-4F1BD67E61C6}" dt="2025-11-26T14:52:24.938" v="27025" actId="255"/>
          <ac:spMkLst>
            <pc:docMk/>
            <pc:sldMk cId="3434485966" sldId="297"/>
            <ac:spMk id="5" creationId="{9B63C518-25EE-2F56-844E-6EE2A0EA37DE}"/>
          </ac:spMkLst>
        </pc:spChg>
        <pc:spChg chg="add mod">
          <ac:chgData name="Todd Marshall" userId="9fcf4207-c561-4828-8405-9838fcb7ff41" providerId="ADAL" clId="{A239B7EE-921B-4F97-B058-4F1BD67E61C6}" dt="2025-11-26T15:37:09.335" v="27738" actId="1076"/>
          <ac:spMkLst>
            <pc:docMk/>
            <pc:sldMk cId="3434485966" sldId="297"/>
            <ac:spMk id="7" creationId="{E9C450F7-510D-C2A0-3E0F-53862D8F217B}"/>
          </ac:spMkLst>
        </pc:spChg>
        <pc:spChg chg="add mod">
          <ac:chgData name="Todd Marshall" userId="9fcf4207-c561-4828-8405-9838fcb7ff41" providerId="ADAL" clId="{A239B7EE-921B-4F97-B058-4F1BD67E61C6}" dt="2025-11-26T15:37:18.235" v="27739" actId="1076"/>
          <ac:spMkLst>
            <pc:docMk/>
            <pc:sldMk cId="3434485966" sldId="297"/>
            <ac:spMk id="12" creationId="{7639FF17-527D-C6F6-69E4-F3DE750ECF96}"/>
          </ac:spMkLst>
        </pc:spChg>
        <pc:graphicFrameChg chg="add mod modGraphic">
          <ac:chgData name="Todd Marshall" userId="9fcf4207-c561-4828-8405-9838fcb7ff41" providerId="ADAL" clId="{A239B7EE-921B-4F97-B058-4F1BD67E61C6}" dt="2025-11-26T14:52:34.060" v="27027" actId="1076"/>
          <ac:graphicFrameMkLst>
            <pc:docMk/>
            <pc:sldMk cId="3434485966" sldId="297"/>
            <ac:graphicFrameMk id="6" creationId="{83D3D59A-7D7D-1382-554B-7D0C21C81D35}"/>
          </ac:graphicFrameMkLst>
        </pc:graphicFrameChg>
        <pc:graphicFrameChg chg="add del mod">
          <ac:chgData name="Todd Marshall" userId="9fcf4207-c561-4828-8405-9838fcb7ff41" providerId="ADAL" clId="{A239B7EE-921B-4F97-B058-4F1BD67E61C6}" dt="2025-11-26T14:52:42.022" v="27029" actId="1076"/>
          <ac:graphicFrameMkLst>
            <pc:docMk/>
            <pc:sldMk cId="3434485966" sldId="297"/>
            <ac:graphicFrameMk id="8" creationId="{9274B0A2-6F95-C6A7-ED31-1D218BB3CDCC}"/>
          </ac:graphicFrameMkLst>
        </pc:graphicFrameChg>
        <pc:graphicFrameChg chg="add mod modGraphic">
          <ac:chgData name="Todd Marshall" userId="9fcf4207-c561-4828-8405-9838fcb7ff41" providerId="ADAL" clId="{A239B7EE-921B-4F97-B058-4F1BD67E61C6}" dt="2025-11-26T15:36:28.201" v="27737" actId="20577"/>
          <ac:graphicFrameMkLst>
            <pc:docMk/>
            <pc:sldMk cId="3434485966" sldId="297"/>
            <ac:graphicFrameMk id="9" creationId="{180051C8-9850-1D3C-DA47-AE49D6264CE8}"/>
          </ac:graphicFrameMkLst>
        </pc:graphicFrameChg>
      </pc:sldChg>
      <pc:sldChg chg="delSp modSp add mod">
        <pc:chgData name="Todd Marshall" userId="9fcf4207-c561-4828-8405-9838fcb7ff41" providerId="ADAL" clId="{A239B7EE-921B-4F97-B058-4F1BD67E61C6}" dt="2025-11-24T13:09:17.674" v="21564" actId="20577"/>
        <pc:sldMkLst>
          <pc:docMk/>
          <pc:sldMk cId="1828738750" sldId="298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828738750" sldId="298"/>
            <ac:spMk id="2" creationId="{B0F8CADA-D084-F351-EF80-F4610A5C0014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828738750" sldId="298"/>
            <ac:spMk id="3" creationId="{3EBE024D-05C1-8581-45B0-0C82B57C5BA8}"/>
          </ac:spMkLst>
        </pc:spChg>
        <pc:spChg chg="mod">
          <ac:chgData name="Todd Marshall" userId="9fcf4207-c561-4828-8405-9838fcb7ff41" providerId="ADAL" clId="{A239B7EE-921B-4F97-B058-4F1BD67E61C6}" dt="2025-11-24T13:09:17.674" v="21564" actId="20577"/>
          <ac:spMkLst>
            <pc:docMk/>
            <pc:sldMk cId="1828738750" sldId="298"/>
            <ac:spMk id="5" creationId="{C9EEC9B5-A4C1-9D83-630B-335DA385605F}"/>
          </ac:spMkLst>
        </pc:spChg>
      </pc:sldChg>
      <pc:sldChg chg="addSp modSp add mod">
        <pc:chgData name="Todd Marshall" userId="9fcf4207-c561-4828-8405-9838fcb7ff41" providerId="ADAL" clId="{A239B7EE-921B-4F97-B058-4F1BD67E61C6}" dt="2025-11-24T13:06:10.898" v="21554" actId="20577"/>
        <pc:sldMkLst>
          <pc:docMk/>
          <pc:sldMk cId="254317618" sldId="299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54317618" sldId="299"/>
            <ac:spMk id="2" creationId="{D5682E72-22BB-38C3-6AB1-A890568EBBB0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54317618" sldId="299"/>
            <ac:spMk id="3" creationId="{837D5099-D1A3-E0C1-61DF-5780BE4C5EE1}"/>
          </ac:spMkLst>
        </pc:spChg>
        <pc:spChg chg="mod">
          <ac:chgData name="Todd Marshall" userId="9fcf4207-c561-4828-8405-9838fcb7ff41" providerId="ADAL" clId="{A239B7EE-921B-4F97-B058-4F1BD67E61C6}" dt="2025-11-24T13:06:10.898" v="21554" actId="20577"/>
          <ac:spMkLst>
            <pc:docMk/>
            <pc:sldMk cId="254317618" sldId="299"/>
            <ac:spMk id="5" creationId="{9EE7219A-61D4-10FC-570C-170C5865C7F8}"/>
          </ac:spMkLst>
        </pc:spChg>
        <pc:graphicFrameChg chg="add mod modGraphic">
          <ac:chgData name="Todd Marshall" userId="9fcf4207-c561-4828-8405-9838fcb7ff41" providerId="ADAL" clId="{A239B7EE-921B-4F97-B058-4F1BD67E61C6}" dt="2025-11-11T10:10:15.461" v="8875" actId="13926"/>
          <ac:graphicFrameMkLst>
            <pc:docMk/>
            <pc:sldMk cId="254317618" sldId="299"/>
            <ac:graphicFrameMk id="6" creationId="{40C2A5EE-8945-D45B-9478-1F6CE7B8C555}"/>
          </ac:graphicFrameMkLst>
        </pc:graphicFrameChg>
        <pc:graphicFrameChg chg="add mod modGraphic">
          <ac:chgData name="Todd Marshall" userId="9fcf4207-c561-4828-8405-9838fcb7ff41" providerId="ADAL" clId="{A239B7EE-921B-4F97-B058-4F1BD67E61C6}" dt="2025-11-11T10:12:05.739" v="8990" actId="13926"/>
          <ac:graphicFrameMkLst>
            <pc:docMk/>
            <pc:sldMk cId="254317618" sldId="299"/>
            <ac:graphicFrameMk id="7" creationId="{8FABC6A6-0A72-2AED-2EC0-9345D045A58D}"/>
          </ac:graphicFrameMkLst>
        </pc:graphicFrameChg>
      </pc:sldChg>
      <pc:sldChg chg="addSp delSp modSp add mod">
        <pc:chgData name="Todd Marshall" userId="9fcf4207-c561-4828-8405-9838fcb7ff41" providerId="ADAL" clId="{A239B7EE-921B-4F97-B058-4F1BD67E61C6}" dt="2025-11-24T14:26:47.305" v="22311" actId="1076"/>
        <pc:sldMkLst>
          <pc:docMk/>
          <pc:sldMk cId="3687914954" sldId="300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687914954" sldId="300"/>
            <ac:spMk id="2" creationId="{03D1639F-5A8D-ABDF-BCB3-47337C7CE0F4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687914954" sldId="300"/>
            <ac:spMk id="3" creationId="{40C0F0B0-01C1-D8C3-7017-98AB8E1C8315}"/>
          </ac:spMkLst>
        </pc:spChg>
        <pc:spChg chg="mod">
          <ac:chgData name="Todd Marshall" userId="9fcf4207-c561-4828-8405-9838fcb7ff41" providerId="ADAL" clId="{A239B7EE-921B-4F97-B058-4F1BD67E61C6}" dt="2025-11-24T14:26:34.671" v="22308" actId="5793"/>
          <ac:spMkLst>
            <pc:docMk/>
            <pc:sldMk cId="3687914954" sldId="300"/>
            <ac:spMk id="5" creationId="{881F75C7-19BE-0609-98CD-1CE955F771F8}"/>
          </ac:spMkLst>
        </pc:spChg>
        <pc:spChg chg="add mod">
          <ac:chgData name="Todd Marshall" userId="9fcf4207-c561-4828-8405-9838fcb7ff41" providerId="ADAL" clId="{A239B7EE-921B-4F97-B058-4F1BD67E61C6}" dt="2025-11-24T14:26:38.820" v="22309" actId="1076"/>
          <ac:spMkLst>
            <pc:docMk/>
            <pc:sldMk cId="3687914954" sldId="300"/>
            <ac:spMk id="9" creationId="{BD6743AC-9475-0DBE-2E73-D2C00F1AD648}"/>
          </ac:spMkLst>
        </pc:spChg>
        <pc:graphicFrameChg chg="add mod modGraphic">
          <ac:chgData name="Todd Marshall" userId="9fcf4207-c561-4828-8405-9838fcb7ff41" providerId="ADAL" clId="{A239B7EE-921B-4F97-B058-4F1BD67E61C6}" dt="2025-11-24T14:26:47.305" v="22311" actId="1076"/>
          <ac:graphicFrameMkLst>
            <pc:docMk/>
            <pc:sldMk cId="3687914954" sldId="300"/>
            <ac:graphicFrameMk id="8" creationId="{F7BE7D7C-0D75-A577-35C8-5F3AFAFBD2BD}"/>
          </ac:graphicFrameMkLst>
        </pc:graphicFrameChg>
      </pc:sldChg>
      <pc:sldChg chg="modSp add mod">
        <pc:chgData name="Todd Marshall" userId="9fcf4207-c561-4828-8405-9838fcb7ff41" providerId="ADAL" clId="{A239B7EE-921B-4F97-B058-4F1BD67E61C6}" dt="2025-11-14T16:19:12.786" v="12763"/>
        <pc:sldMkLst>
          <pc:docMk/>
          <pc:sldMk cId="1718679391" sldId="302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718679391" sldId="302"/>
            <ac:spMk id="2" creationId="{B5BA6710-8CD7-4772-CC93-56E5F71B410C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718679391" sldId="302"/>
            <ac:spMk id="3" creationId="{AEF2129B-9CFD-1CAE-EF08-95201DE77384}"/>
          </ac:spMkLst>
        </pc:spChg>
        <pc:graphicFrameChg chg="modGraphic">
          <ac:chgData name="Todd Marshall" userId="9fcf4207-c561-4828-8405-9838fcb7ff41" providerId="ADAL" clId="{A239B7EE-921B-4F97-B058-4F1BD67E61C6}" dt="2025-11-12T15:36:54.712" v="10907" actId="20577"/>
          <ac:graphicFrameMkLst>
            <pc:docMk/>
            <pc:sldMk cId="1718679391" sldId="302"/>
            <ac:graphicFrameMk id="6" creationId="{058E59FB-8EFA-AE7F-4C7D-61F922278592}"/>
          </ac:graphicFrameMkLst>
        </pc:graphicFrameChg>
      </pc:sldChg>
      <pc:sldChg chg="addSp modSp new mod modClrScheme chgLayout">
        <pc:chgData name="Todd Marshall" userId="9fcf4207-c561-4828-8405-9838fcb7ff41" providerId="ADAL" clId="{A239B7EE-921B-4F97-B058-4F1BD67E61C6}" dt="2025-11-14T16:19:12.786" v="12763"/>
        <pc:sldMkLst>
          <pc:docMk/>
          <pc:sldMk cId="223920007" sldId="303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23920007" sldId="303"/>
            <ac:spMk id="2" creationId="{639867C0-1EE5-15EA-AE94-6D1ED4F820DB}"/>
          </ac:spMkLst>
        </pc:spChg>
        <pc:spChg chg="mod">
          <ac:chgData name="Todd Marshall" userId="9fcf4207-c561-4828-8405-9838fcb7ff41" providerId="ADAL" clId="{A239B7EE-921B-4F97-B058-4F1BD67E61C6}" dt="2025-11-12T15:42:14.542" v="11372" actId="26606"/>
          <ac:spMkLst>
            <pc:docMk/>
            <pc:sldMk cId="223920007" sldId="303"/>
            <ac:spMk id="3" creationId="{28F87B06-E0E1-BBB1-6DC2-52362F24EAB2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23920007" sldId="303"/>
            <ac:spMk id="4" creationId="{7454575B-18D3-53AF-268E-9F36B8222872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23920007" sldId="303"/>
            <ac:spMk id="5" creationId="{8AF412F7-92BD-A9D7-DC5D-F02D1E1E5D3D}"/>
          </ac:spMkLst>
        </pc:spChg>
        <pc:picChg chg="add mod ord">
          <ac:chgData name="Todd Marshall" userId="9fcf4207-c561-4828-8405-9838fcb7ff41" providerId="ADAL" clId="{A239B7EE-921B-4F97-B058-4F1BD67E61C6}" dt="2025-11-12T15:42:14.542" v="11372" actId="26606"/>
          <ac:picMkLst>
            <pc:docMk/>
            <pc:sldMk cId="223920007" sldId="303"/>
            <ac:picMk id="7" creationId="{328A1EE7-11A7-1C6D-AE53-C1D68CE28B81}"/>
          </ac:picMkLst>
        </pc:picChg>
      </pc:sldChg>
      <pc:sldChg chg="addSp delSp modSp new mod modNotesTx">
        <pc:chgData name="Todd Marshall" userId="9fcf4207-c561-4828-8405-9838fcb7ff41" providerId="ADAL" clId="{A239B7EE-921B-4F97-B058-4F1BD67E61C6}" dt="2025-11-25T11:25:04.337" v="25300" actId="20577"/>
        <pc:sldMkLst>
          <pc:docMk/>
          <pc:sldMk cId="1160030190" sldId="304"/>
        </pc:sldMkLst>
        <pc:spChg chg="mod">
          <ac:chgData name="Todd Marshall" userId="9fcf4207-c561-4828-8405-9838fcb7ff41" providerId="ADAL" clId="{A239B7EE-921B-4F97-B058-4F1BD67E61C6}" dt="2025-11-12T16:30:57.077" v="11432" actId="1076"/>
          <ac:spMkLst>
            <pc:docMk/>
            <pc:sldMk cId="1160030190" sldId="304"/>
            <ac:spMk id="2" creationId="{8BA2709B-0DF2-01F1-53AF-08642993C38C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160030190" sldId="304"/>
            <ac:spMk id="5" creationId="{DDF071FD-20C4-063B-3AC6-12B6A9B8C21D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160030190" sldId="304"/>
            <ac:spMk id="6" creationId="{C725F76B-2439-C3F0-772C-8E64DBC1D1A7}"/>
          </ac:spMkLst>
        </pc:spChg>
        <pc:graphicFrameChg chg="add mod modGraphic">
          <ac:chgData name="Todd Marshall" userId="9fcf4207-c561-4828-8405-9838fcb7ff41" providerId="ADAL" clId="{A239B7EE-921B-4F97-B058-4F1BD67E61C6}" dt="2025-11-18T10:13:55.002" v="13771" actId="20577"/>
          <ac:graphicFrameMkLst>
            <pc:docMk/>
            <pc:sldMk cId="1160030190" sldId="304"/>
            <ac:graphicFrameMk id="7" creationId="{95F7957C-81D6-9551-92CA-1874EAB460DA}"/>
          </ac:graphicFrameMkLst>
        </pc:graphicFrameChg>
      </pc:sldChg>
      <pc:sldChg chg="modSp add">
        <pc:chgData name="Todd Marshall" userId="9fcf4207-c561-4828-8405-9838fcb7ff41" providerId="ADAL" clId="{A239B7EE-921B-4F97-B058-4F1BD67E61C6}" dt="2025-11-14T16:19:12.786" v="12763"/>
        <pc:sldMkLst>
          <pc:docMk/>
          <pc:sldMk cId="1383850015" sldId="305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383850015" sldId="305"/>
            <ac:spMk id="2" creationId="{F8600DB4-E2DA-200C-6A3C-CF132CC7D3DB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383850015" sldId="305"/>
            <ac:spMk id="3" creationId="{231715AF-8101-8321-FD3A-AC3664A34BCC}"/>
          </ac:spMkLst>
        </pc:spChg>
      </pc:sldChg>
      <pc:sldChg chg="modSp add">
        <pc:chgData name="Todd Marshall" userId="9fcf4207-c561-4828-8405-9838fcb7ff41" providerId="ADAL" clId="{A239B7EE-921B-4F97-B058-4F1BD67E61C6}" dt="2025-11-14T16:19:12.786" v="12763"/>
        <pc:sldMkLst>
          <pc:docMk/>
          <pc:sldMk cId="3112411435" sldId="306"/>
        </pc:sldMkLst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112411435" sldId="306"/>
            <ac:spMk id="2" creationId="{93950FA5-7E40-113A-0C0D-2E543694D5DB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112411435" sldId="306"/>
            <ac:spMk id="3" creationId="{215A1ED3-9758-7A33-13FD-DE2B14F0569A}"/>
          </ac:spMkLst>
        </pc:spChg>
      </pc:sldChg>
      <pc:sldChg chg="addSp delSp modSp new mod modNotesTx">
        <pc:chgData name="Todd Marshall" userId="9fcf4207-c561-4828-8405-9838fcb7ff41" providerId="ADAL" clId="{A239B7EE-921B-4F97-B058-4F1BD67E61C6}" dt="2025-11-25T11:33:03.171" v="25606" actId="20577"/>
        <pc:sldMkLst>
          <pc:docMk/>
          <pc:sldMk cId="2942151065" sldId="307"/>
        </pc:sldMkLst>
        <pc:spChg chg="mod">
          <ac:chgData name="Todd Marshall" userId="9fcf4207-c561-4828-8405-9838fcb7ff41" providerId="ADAL" clId="{A239B7EE-921B-4F97-B058-4F1BD67E61C6}" dt="2025-11-14T12:32:57.532" v="12601" actId="1076"/>
          <ac:spMkLst>
            <pc:docMk/>
            <pc:sldMk cId="2942151065" sldId="307"/>
            <ac:spMk id="2" creationId="{8A37E1F4-0420-B904-77B7-53D67BA8AE30}"/>
          </ac:spMkLst>
        </pc:spChg>
        <pc:spChg chg="mod">
          <ac:chgData name="Todd Marshall" userId="9fcf4207-c561-4828-8405-9838fcb7ff41" providerId="ADAL" clId="{A239B7EE-921B-4F97-B058-4F1BD67E61C6}" dt="2025-11-24T07:42:18.536" v="17134" actId="14100"/>
          <ac:spMkLst>
            <pc:docMk/>
            <pc:sldMk cId="2942151065" sldId="307"/>
            <ac:spMk id="4" creationId="{E47075FF-BF76-1D31-AF56-28750647433E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942151065" sldId="307"/>
            <ac:spMk id="5" creationId="{B34E10BD-7624-CFC3-3818-FD76CF1CDB9E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942151065" sldId="307"/>
            <ac:spMk id="6" creationId="{075AD5B9-9202-ADA5-E06D-22DC27C115D4}"/>
          </ac:spMkLst>
        </pc:spChg>
        <pc:graphicFrameChg chg="add mod">
          <ac:chgData name="Todd Marshall" userId="9fcf4207-c561-4828-8405-9838fcb7ff41" providerId="ADAL" clId="{A239B7EE-921B-4F97-B058-4F1BD67E61C6}" dt="2025-11-24T07:42:07.955" v="17132" actId="1076"/>
          <ac:graphicFrameMkLst>
            <pc:docMk/>
            <pc:sldMk cId="2942151065" sldId="307"/>
            <ac:graphicFrameMk id="3" creationId="{C9D78CAF-F178-FD9E-B7C9-54ED8B74A2A2}"/>
          </ac:graphicFrameMkLst>
        </pc:graphicFrameChg>
        <pc:graphicFrameChg chg="add mod">
          <ac:chgData name="Todd Marshall" userId="9fcf4207-c561-4828-8405-9838fcb7ff41" providerId="ADAL" clId="{A239B7EE-921B-4F97-B058-4F1BD67E61C6}" dt="2025-11-24T07:42:14.820" v="17133" actId="1076"/>
          <ac:graphicFrameMkLst>
            <pc:docMk/>
            <pc:sldMk cId="2942151065" sldId="307"/>
            <ac:graphicFrameMk id="7" creationId="{15A83ED1-448A-8D0C-2324-3FE9D3A89433}"/>
          </ac:graphicFrameMkLst>
        </pc:graphicFrameChg>
      </pc:sldChg>
      <pc:sldChg chg="addSp modSp add mod modNotesTx">
        <pc:chgData name="Todd Marshall" userId="9fcf4207-c561-4828-8405-9838fcb7ff41" providerId="ADAL" clId="{A239B7EE-921B-4F97-B058-4F1BD67E61C6}" dt="2025-11-25T11:34:41.838" v="25675" actId="20577"/>
        <pc:sldMkLst>
          <pc:docMk/>
          <pc:sldMk cId="3651823590" sldId="308"/>
        </pc:sldMkLst>
        <pc:spChg chg="mod">
          <ac:chgData name="Todd Marshall" userId="9fcf4207-c561-4828-8405-9838fcb7ff41" providerId="ADAL" clId="{A239B7EE-921B-4F97-B058-4F1BD67E61C6}" dt="2025-11-14T12:33:26.837" v="12621" actId="20577"/>
          <ac:spMkLst>
            <pc:docMk/>
            <pc:sldMk cId="3651823590" sldId="308"/>
            <ac:spMk id="2" creationId="{79358349-A74D-1392-1C35-FDF79D362D12}"/>
          </ac:spMkLst>
        </pc:spChg>
        <pc:spChg chg="mod">
          <ac:chgData name="Todd Marshall" userId="9fcf4207-c561-4828-8405-9838fcb7ff41" providerId="ADAL" clId="{A239B7EE-921B-4F97-B058-4F1BD67E61C6}" dt="2025-11-24T07:42:33.685" v="17137" actId="14100"/>
          <ac:spMkLst>
            <pc:docMk/>
            <pc:sldMk cId="3651823590" sldId="308"/>
            <ac:spMk id="4" creationId="{EBA0798B-01EB-62D5-1AB5-A28CD9EBEDE5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651823590" sldId="308"/>
            <ac:spMk id="5" creationId="{D510F4EB-F11F-5063-1E11-D404A10D1BD1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3651823590" sldId="308"/>
            <ac:spMk id="6" creationId="{C666A4B3-C434-3DE3-E788-3ABD4F1AE8FB}"/>
          </ac:spMkLst>
        </pc:spChg>
        <pc:graphicFrameChg chg="add mod">
          <ac:chgData name="Todd Marshall" userId="9fcf4207-c561-4828-8405-9838fcb7ff41" providerId="ADAL" clId="{A239B7EE-921B-4F97-B058-4F1BD67E61C6}" dt="2025-11-24T07:42:40.111" v="17139" actId="1076"/>
          <ac:graphicFrameMkLst>
            <pc:docMk/>
            <pc:sldMk cId="3651823590" sldId="308"/>
            <ac:graphicFrameMk id="3" creationId="{DC9AF0C9-7420-C20F-3F19-B86227433155}"/>
          </ac:graphicFrameMkLst>
        </pc:graphicFrameChg>
      </pc:sldChg>
      <pc:sldChg chg="addSp modSp add mod modNotesTx">
        <pc:chgData name="Todd Marshall" userId="9fcf4207-c561-4828-8405-9838fcb7ff41" providerId="ADAL" clId="{A239B7EE-921B-4F97-B058-4F1BD67E61C6}" dt="2025-11-25T11:36:32.038" v="25827" actId="20577"/>
        <pc:sldMkLst>
          <pc:docMk/>
          <pc:sldMk cId="556465005" sldId="309"/>
        </pc:sldMkLst>
        <pc:spChg chg="mod">
          <ac:chgData name="Todd Marshall" userId="9fcf4207-c561-4828-8405-9838fcb7ff41" providerId="ADAL" clId="{A239B7EE-921B-4F97-B058-4F1BD67E61C6}" dt="2025-11-14T12:33:48.943" v="12639" actId="313"/>
          <ac:spMkLst>
            <pc:docMk/>
            <pc:sldMk cId="556465005" sldId="309"/>
            <ac:spMk id="2" creationId="{F02C4AA0-45D0-9C10-1398-F4C4796611C0}"/>
          </ac:spMkLst>
        </pc:spChg>
        <pc:spChg chg="mod">
          <ac:chgData name="Todd Marshall" userId="9fcf4207-c561-4828-8405-9838fcb7ff41" providerId="ADAL" clId="{A239B7EE-921B-4F97-B058-4F1BD67E61C6}" dt="2025-11-24T07:42:48.007" v="17140" actId="14100"/>
          <ac:spMkLst>
            <pc:docMk/>
            <pc:sldMk cId="556465005" sldId="309"/>
            <ac:spMk id="4" creationId="{B4F92F19-EB23-D0D1-F98B-FAF95EC8260F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556465005" sldId="309"/>
            <ac:spMk id="5" creationId="{3712AF33-B2FA-9BB5-11BF-1135D625F773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556465005" sldId="309"/>
            <ac:spMk id="6" creationId="{EC5F9E94-30EF-BB8A-00B3-0D5C933AA461}"/>
          </ac:spMkLst>
        </pc:spChg>
        <pc:graphicFrameChg chg="add mod">
          <ac:chgData name="Todd Marshall" userId="9fcf4207-c561-4828-8405-9838fcb7ff41" providerId="ADAL" clId="{A239B7EE-921B-4F97-B058-4F1BD67E61C6}" dt="2025-11-24T07:42:57.554" v="17143" actId="1076"/>
          <ac:graphicFrameMkLst>
            <pc:docMk/>
            <pc:sldMk cId="556465005" sldId="309"/>
            <ac:graphicFrameMk id="3" creationId="{13E4355C-3124-8F73-978A-6914BBD9DDB2}"/>
          </ac:graphicFrameMkLst>
        </pc:graphicFrameChg>
      </pc:sldChg>
      <pc:sldChg chg="addSp modSp add mod modNotesTx">
        <pc:chgData name="Todd Marshall" userId="9fcf4207-c561-4828-8405-9838fcb7ff41" providerId="ADAL" clId="{A239B7EE-921B-4F97-B058-4F1BD67E61C6}" dt="2025-11-25T12:05:16.706" v="26792"/>
        <pc:sldMkLst>
          <pc:docMk/>
          <pc:sldMk cId="97031184" sldId="310"/>
        </pc:sldMkLst>
        <pc:spChg chg="mod">
          <ac:chgData name="Todd Marshall" userId="9fcf4207-c561-4828-8405-9838fcb7ff41" providerId="ADAL" clId="{A239B7EE-921B-4F97-B058-4F1BD67E61C6}" dt="2025-11-14T12:34:06.055" v="12657" actId="20577"/>
          <ac:spMkLst>
            <pc:docMk/>
            <pc:sldMk cId="97031184" sldId="310"/>
            <ac:spMk id="2" creationId="{AF9C744C-7C38-3BCA-2924-E6D386DF4102}"/>
          </ac:spMkLst>
        </pc:spChg>
        <pc:spChg chg="mod">
          <ac:chgData name="Todd Marshall" userId="9fcf4207-c561-4828-8405-9838fcb7ff41" providerId="ADAL" clId="{A239B7EE-921B-4F97-B058-4F1BD67E61C6}" dt="2025-11-25T12:05:16.706" v="26792"/>
          <ac:spMkLst>
            <pc:docMk/>
            <pc:sldMk cId="97031184" sldId="310"/>
            <ac:spMk id="4" creationId="{13F0A288-5317-37B7-4E68-6FE04FE3655F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97031184" sldId="310"/>
            <ac:spMk id="5" creationId="{76BF5355-D3FD-3211-49E8-651C7FD2FE76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97031184" sldId="310"/>
            <ac:spMk id="6" creationId="{ECC8C66F-D6BB-6E4D-105E-AE977E3F5D71}"/>
          </ac:spMkLst>
        </pc:spChg>
        <pc:graphicFrameChg chg="add mod">
          <ac:chgData name="Todd Marshall" userId="9fcf4207-c561-4828-8405-9838fcb7ff41" providerId="ADAL" clId="{A239B7EE-921B-4F97-B058-4F1BD67E61C6}" dt="2025-11-24T07:43:14.731" v="17147" actId="1076"/>
          <ac:graphicFrameMkLst>
            <pc:docMk/>
            <pc:sldMk cId="97031184" sldId="310"/>
            <ac:graphicFrameMk id="3" creationId="{8FA1FE70-1F62-01DC-76BC-6DC05B60C8C4}"/>
          </ac:graphicFrameMkLst>
        </pc:graphicFrameChg>
      </pc:sldChg>
      <pc:sldChg chg="addSp modSp add mod modNotesTx">
        <pc:chgData name="Todd Marshall" userId="9fcf4207-c561-4828-8405-9838fcb7ff41" providerId="ADAL" clId="{A239B7EE-921B-4F97-B058-4F1BD67E61C6}" dt="2025-11-25T11:39:19.885" v="26032" actId="20577"/>
        <pc:sldMkLst>
          <pc:docMk/>
          <pc:sldMk cId="4211543703" sldId="311"/>
        </pc:sldMkLst>
        <pc:spChg chg="mod">
          <ac:chgData name="Todd Marshall" userId="9fcf4207-c561-4828-8405-9838fcb7ff41" providerId="ADAL" clId="{A239B7EE-921B-4F97-B058-4F1BD67E61C6}" dt="2025-11-14T12:34:19.524" v="12678" actId="20577"/>
          <ac:spMkLst>
            <pc:docMk/>
            <pc:sldMk cId="4211543703" sldId="311"/>
            <ac:spMk id="2" creationId="{85F73E53-1E21-7114-3A2A-A56F4C8A56D2}"/>
          </ac:spMkLst>
        </pc:spChg>
        <pc:spChg chg="mod">
          <ac:chgData name="Todd Marshall" userId="9fcf4207-c561-4828-8405-9838fcb7ff41" providerId="ADAL" clId="{A239B7EE-921B-4F97-B058-4F1BD67E61C6}" dt="2025-11-24T07:43:20.985" v="17148" actId="14100"/>
          <ac:spMkLst>
            <pc:docMk/>
            <pc:sldMk cId="4211543703" sldId="311"/>
            <ac:spMk id="4" creationId="{79C19485-CE29-1FF6-11FA-188C93C19E94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4211543703" sldId="311"/>
            <ac:spMk id="5" creationId="{3CEDC9B2-8C03-2273-A784-A912B9DC7B92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4211543703" sldId="311"/>
            <ac:spMk id="6" creationId="{B81AAEA2-205C-8C56-426D-3CE4049AA540}"/>
          </ac:spMkLst>
        </pc:spChg>
        <pc:graphicFrameChg chg="add mod">
          <ac:chgData name="Todd Marshall" userId="9fcf4207-c561-4828-8405-9838fcb7ff41" providerId="ADAL" clId="{A239B7EE-921B-4F97-B058-4F1BD67E61C6}" dt="2025-11-24T07:43:35.386" v="17151" actId="1076"/>
          <ac:graphicFrameMkLst>
            <pc:docMk/>
            <pc:sldMk cId="4211543703" sldId="311"/>
            <ac:graphicFrameMk id="3" creationId="{B92F35C0-30D1-6C56-7CAC-A715D3ACD308}"/>
          </ac:graphicFrameMkLst>
        </pc:graphicFrameChg>
      </pc:sldChg>
      <pc:sldChg chg="addSp modSp add mod modNotesTx">
        <pc:chgData name="Todd Marshall" userId="9fcf4207-c561-4828-8405-9838fcb7ff41" providerId="ADAL" clId="{A239B7EE-921B-4F97-B058-4F1BD67E61C6}" dt="2025-11-25T11:40:22.406" v="26153" actId="20577"/>
        <pc:sldMkLst>
          <pc:docMk/>
          <pc:sldMk cId="2543380887" sldId="312"/>
        </pc:sldMkLst>
        <pc:spChg chg="mod">
          <ac:chgData name="Todd Marshall" userId="9fcf4207-c561-4828-8405-9838fcb7ff41" providerId="ADAL" clId="{A239B7EE-921B-4F97-B058-4F1BD67E61C6}" dt="2025-11-14T12:34:36.982" v="12701" actId="20577"/>
          <ac:spMkLst>
            <pc:docMk/>
            <pc:sldMk cId="2543380887" sldId="312"/>
            <ac:spMk id="2" creationId="{CCECC16D-D613-EE5C-A9FD-8C941D3039DE}"/>
          </ac:spMkLst>
        </pc:spChg>
        <pc:spChg chg="mod">
          <ac:chgData name="Todd Marshall" userId="9fcf4207-c561-4828-8405-9838fcb7ff41" providerId="ADAL" clId="{A239B7EE-921B-4F97-B058-4F1BD67E61C6}" dt="2025-11-24T07:43:42.019" v="17152" actId="14100"/>
          <ac:spMkLst>
            <pc:docMk/>
            <pc:sldMk cId="2543380887" sldId="312"/>
            <ac:spMk id="4" creationId="{BE3BC1B0-B524-EEF1-9181-5C54E312AABC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543380887" sldId="312"/>
            <ac:spMk id="5" creationId="{919B6B48-C353-E4BC-62F2-05AC1C0A1ECB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543380887" sldId="312"/>
            <ac:spMk id="6" creationId="{BACC43B3-4F50-F2C7-322E-4A24EF5B37C8}"/>
          </ac:spMkLst>
        </pc:spChg>
        <pc:graphicFrameChg chg="add mod">
          <ac:chgData name="Todd Marshall" userId="9fcf4207-c561-4828-8405-9838fcb7ff41" providerId="ADAL" clId="{A239B7EE-921B-4F97-B058-4F1BD67E61C6}" dt="2025-11-24T07:43:49.813" v="17155" actId="1076"/>
          <ac:graphicFrameMkLst>
            <pc:docMk/>
            <pc:sldMk cId="2543380887" sldId="312"/>
            <ac:graphicFrameMk id="3" creationId="{C4E8C15E-DBB0-AC93-0F98-D5A3AFD90890}"/>
          </ac:graphicFrameMkLst>
        </pc:graphicFrameChg>
      </pc:sldChg>
      <pc:sldChg chg="addSp modSp add mod modNotesTx">
        <pc:chgData name="Todd Marshall" userId="9fcf4207-c561-4828-8405-9838fcb7ff41" providerId="ADAL" clId="{A239B7EE-921B-4F97-B058-4F1BD67E61C6}" dt="2025-11-25T12:01:58.078" v="26688"/>
        <pc:sldMkLst>
          <pc:docMk/>
          <pc:sldMk cId="1727232403" sldId="313"/>
        </pc:sldMkLst>
        <pc:spChg chg="mod">
          <ac:chgData name="Todd Marshall" userId="9fcf4207-c561-4828-8405-9838fcb7ff41" providerId="ADAL" clId="{A239B7EE-921B-4F97-B058-4F1BD67E61C6}" dt="2025-11-14T12:34:55.501" v="12711" actId="20577"/>
          <ac:spMkLst>
            <pc:docMk/>
            <pc:sldMk cId="1727232403" sldId="313"/>
            <ac:spMk id="2" creationId="{34249BE3-487B-C0C4-B6C6-257309ACB429}"/>
          </ac:spMkLst>
        </pc:spChg>
        <pc:spChg chg="mod">
          <ac:chgData name="Todd Marshall" userId="9fcf4207-c561-4828-8405-9838fcb7ff41" providerId="ADAL" clId="{A239B7EE-921B-4F97-B058-4F1BD67E61C6}" dt="2025-11-25T12:01:58.078" v="26688"/>
          <ac:spMkLst>
            <pc:docMk/>
            <pc:sldMk cId="1727232403" sldId="313"/>
            <ac:spMk id="4" creationId="{953670A3-BA75-7C47-41C3-48C7D4E193E7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727232403" sldId="313"/>
            <ac:spMk id="5" creationId="{271E1BA6-23D0-ACAC-A66B-B2A8A6E677D8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1727232403" sldId="313"/>
            <ac:spMk id="6" creationId="{842EBB95-55FE-70EF-4AB7-09B501754867}"/>
          </ac:spMkLst>
        </pc:spChg>
        <pc:graphicFrameChg chg="add mod">
          <ac:chgData name="Todd Marshall" userId="9fcf4207-c561-4828-8405-9838fcb7ff41" providerId="ADAL" clId="{A239B7EE-921B-4F97-B058-4F1BD67E61C6}" dt="2025-11-24T07:44:05.555" v="17159" actId="1076"/>
          <ac:graphicFrameMkLst>
            <pc:docMk/>
            <pc:sldMk cId="1727232403" sldId="313"/>
            <ac:graphicFrameMk id="3" creationId="{457BF277-0E22-B2E9-FEED-02F2AB4B75F0}"/>
          </ac:graphicFrameMkLst>
        </pc:graphicFrameChg>
      </pc:sldChg>
      <pc:sldChg chg="addSp modSp add mod modNotesTx">
        <pc:chgData name="Todd Marshall" userId="9fcf4207-c561-4828-8405-9838fcb7ff41" providerId="ADAL" clId="{A239B7EE-921B-4F97-B058-4F1BD67E61C6}" dt="2025-11-25T11:41:50.029" v="26301" actId="20577"/>
        <pc:sldMkLst>
          <pc:docMk/>
          <pc:sldMk cId="879267383" sldId="314"/>
        </pc:sldMkLst>
        <pc:spChg chg="mod">
          <ac:chgData name="Todd Marshall" userId="9fcf4207-c561-4828-8405-9838fcb7ff41" providerId="ADAL" clId="{A239B7EE-921B-4F97-B058-4F1BD67E61C6}" dt="2025-11-14T12:35:15.301" v="12725" actId="20577"/>
          <ac:spMkLst>
            <pc:docMk/>
            <pc:sldMk cId="879267383" sldId="314"/>
            <ac:spMk id="2" creationId="{CF7F5B8B-1E25-AEC9-11EF-CE119BA1E440}"/>
          </ac:spMkLst>
        </pc:spChg>
        <pc:spChg chg="mod">
          <ac:chgData name="Todd Marshall" userId="9fcf4207-c561-4828-8405-9838fcb7ff41" providerId="ADAL" clId="{A239B7EE-921B-4F97-B058-4F1BD67E61C6}" dt="2025-11-24T07:44:14.365" v="17160" actId="14100"/>
          <ac:spMkLst>
            <pc:docMk/>
            <pc:sldMk cId="879267383" sldId="314"/>
            <ac:spMk id="4" creationId="{A717FEDB-147B-AB07-2041-AB7F84E75E91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879267383" sldId="314"/>
            <ac:spMk id="5" creationId="{B7DC9D06-B344-6726-C494-214FD59DDE32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879267383" sldId="314"/>
            <ac:spMk id="6" creationId="{CC9EF147-1F28-43C2-2447-1816240227CB}"/>
          </ac:spMkLst>
        </pc:spChg>
        <pc:graphicFrameChg chg="add mod">
          <ac:chgData name="Todd Marshall" userId="9fcf4207-c561-4828-8405-9838fcb7ff41" providerId="ADAL" clId="{A239B7EE-921B-4F97-B058-4F1BD67E61C6}" dt="2025-11-24T07:44:26.782" v="17165" actId="1076"/>
          <ac:graphicFrameMkLst>
            <pc:docMk/>
            <pc:sldMk cId="879267383" sldId="314"/>
            <ac:graphicFrameMk id="3" creationId="{38628B75-AB25-C503-41F3-420B4DDCD3CE}"/>
          </ac:graphicFrameMkLst>
        </pc:graphicFrameChg>
      </pc:sldChg>
      <pc:sldChg chg="addSp modSp add mod modNotesTx">
        <pc:chgData name="Todd Marshall" userId="9fcf4207-c561-4828-8405-9838fcb7ff41" providerId="ADAL" clId="{A239B7EE-921B-4F97-B058-4F1BD67E61C6}" dt="2025-11-25T11:57:12.265" v="26568"/>
        <pc:sldMkLst>
          <pc:docMk/>
          <pc:sldMk cId="2788521781" sldId="315"/>
        </pc:sldMkLst>
        <pc:spChg chg="mod">
          <ac:chgData name="Todd Marshall" userId="9fcf4207-c561-4828-8405-9838fcb7ff41" providerId="ADAL" clId="{A239B7EE-921B-4F97-B058-4F1BD67E61C6}" dt="2025-11-14T12:35:29.019" v="12729" actId="20577"/>
          <ac:spMkLst>
            <pc:docMk/>
            <pc:sldMk cId="2788521781" sldId="315"/>
            <ac:spMk id="2" creationId="{A8E4E81E-2B16-C19E-00D3-FC67323D3600}"/>
          </ac:spMkLst>
        </pc:spChg>
        <pc:spChg chg="mod">
          <ac:chgData name="Todd Marshall" userId="9fcf4207-c561-4828-8405-9838fcb7ff41" providerId="ADAL" clId="{A239B7EE-921B-4F97-B058-4F1BD67E61C6}" dt="2025-11-25T11:57:12.265" v="26568"/>
          <ac:spMkLst>
            <pc:docMk/>
            <pc:sldMk cId="2788521781" sldId="315"/>
            <ac:spMk id="4" creationId="{B3FE3B0E-B554-BF3F-7B53-14334614402B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788521781" sldId="315"/>
            <ac:spMk id="5" creationId="{DCD84684-4AF8-13BE-5BBB-E3CAA0746834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788521781" sldId="315"/>
            <ac:spMk id="6" creationId="{FF215A60-F872-0F8E-15E2-649962D69181}"/>
          </ac:spMkLst>
        </pc:spChg>
        <pc:graphicFrameChg chg="add mod">
          <ac:chgData name="Todd Marshall" userId="9fcf4207-c561-4828-8405-9838fcb7ff41" providerId="ADAL" clId="{A239B7EE-921B-4F97-B058-4F1BD67E61C6}" dt="2025-11-20T16:07:13.434" v="17123" actId="1076"/>
          <ac:graphicFrameMkLst>
            <pc:docMk/>
            <pc:sldMk cId="2788521781" sldId="315"/>
            <ac:graphicFrameMk id="3" creationId="{CA4961E9-B053-388F-ABC4-DFFFB46FEE1C}"/>
          </ac:graphicFrameMkLst>
        </pc:graphicFrameChg>
      </pc:sldChg>
      <pc:sldChg chg="addSp modSp add mod ord modNotesTx">
        <pc:chgData name="Todd Marshall" userId="9fcf4207-c561-4828-8405-9838fcb7ff41" providerId="ADAL" clId="{A239B7EE-921B-4F97-B058-4F1BD67E61C6}" dt="2025-11-25T11:44:35.503" v="26454"/>
        <pc:sldMkLst>
          <pc:docMk/>
          <pc:sldMk cId="289419658" sldId="316"/>
        </pc:sldMkLst>
        <pc:spChg chg="mod">
          <ac:chgData name="Todd Marshall" userId="9fcf4207-c561-4828-8405-9838fcb7ff41" providerId="ADAL" clId="{A239B7EE-921B-4F97-B058-4F1BD67E61C6}" dt="2025-11-14T12:36:01.653" v="12759" actId="20577"/>
          <ac:spMkLst>
            <pc:docMk/>
            <pc:sldMk cId="289419658" sldId="316"/>
            <ac:spMk id="2" creationId="{EEEE4118-8855-97C9-8E8D-AD1D90A92374}"/>
          </ac:spMkLst>
        </pc:spChg>
        <pc:spChg chg="mod">
          <ac:chgData name="Todd Marshall" userId="9fcf4207-c561-4828-8405-9838fcb7ff41" providerId="ADAL" clId="{A239B7EE-921B-4F97-B058-4F1BD67E61C6}" dt="2025-11-24T07:44:37.635" v="17166" actId="14100"/>
          <ac:spMkLst>
            <pc:docMk/>
            <pc:sldMk cId="289419658" sldId="316"/>
            <ac:spMk id="4" creationId="{8749F644-0982-5AC3-D8F9-15CC35F0EAF1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89419658" sldId="316"/>
            <ac:spMk id="5" creationId="{0304458D-15EF-5295-C72B-FDD75354F00F}"/>
          </ac:spMkLst>
        </pc:spChg>
        <pc:spChg chg="mod">
          <ac:chgData name="Todd Marshall" userId="9fcf4207-c561-4828-8405-9838fcb7ff41" providerId="ADAL" clId="{A239B7EE-921B-4F97-B058-4F1BD67E61C6}" dt="2025-11-14T16:19:12.786" v="12763"/>
          <ac:spMkLst>
            <pc:docMk/>
            <pc:sldMk cId="289419658" sldId="316"/>
            <ac:spMk id="6" creationId="{3A3B99D6-4D1E-DDF5-482C-4D02DF2BC3FD}"/>
          </ac:spMkLst>
        </pc:spChg>
        <pc:graphicFrameChg chg="add mod">
          <ac:chgData name="Todd Marshall" userId="9fcf4207-c561-4828-8405-9838fcb7ff41" providerId="ADAL" clId="{A239B7EE-921B-4F97-B058-4F1BD67E61C6}" dt="2025-11-25T09:04:52.422" v="24470" actId="14100"/>
          <ac:graphicFrameMkLst>
            <pc:docMk/>
            <pc:sldMk cId="289419658" sldId="316"/>
            <ac:graphicFrameMk id="3" creationId="{BC7A43C7-FB42-9905-4249-BE8B18405F3D}"/>
          </ac:graphicFrameMkLst>
        </pc:graphicFrameChg>
      </pc:sldChg>
      <pc:sldChg chg="delSp modSp add mod">
        <pc:chgData name="Todd Marshall" userId="9fcf4207-c561-4828-8405-9838fcb7ff41" providerId="ADAL" clId="{A239B7EE-921B-4F97-B058-4F1BD67E61C6}" dt="2025-11-25T10:30:31.404" v="25229" actId="20577"/>
        <pc:sldMkLst>
          <pc:docMk/>
          <pc:sldMk cId="3784753680" sldId="317"/>
        </pc:sldMkLst>
        <pc:spChg chg="mod">
          <ac:chgData name="Todd Marshall" userId="9fcf4207-c561-4828-8405-9838fcb7ff41" providerId="ADAL" clId="{A239B7EE-921B-4F97-B058-4F1BD67E61C6}" dt="2025-11-18T14:14:52.679" v="16402" actId="20577"/>
          <ac:spMkLst>
            <pc:docMk/>
            <pc:sldMk cId="3784753680" sldId="317"/>
            <ac:spMk id="2" creationId="{47E36A69-0701-4A9E-E98A-322AEC985630}"/>
          </ac:spMkLst>
        </pc:spChg>
        <pc:spChg chg="mod">
          <ac:chgData name="Todd Marshall" userId="9fcf4207-c561-4828-8405-9838fcb7ff41" providerId="ADAL" clId="{A239B7EE-921B-4F97-B058-4F1BD67E61C6}" dt="2025-11-25T10:30:31.404" v="25229" actId="20577"/>
          <ac:spMkLst>
            <pc:docMk/>
            <pc:sldMk cId="3784753680" sldId="317"/>
            <ac:spMk id="4" creationId="{0D911E60-2386-EA4F-E39B-D489F6BAC1BD}"/>
          </ac:spMkLst>
        </pc:spChg>
      </pc:sldChg>
      <pc:sldChg chg="addSp modSp add mod modClrScheme chgLayout">
        <pc:chgData name="Todd Marshall" userId="9fcf4207-c561-4828-8405-9838fcb7ff41" providerId="ADAL" clId="{A239B7EE-921B-4F97-B058-4F1BD67E61C6}" dt="2025-11-25T10:30:17.498" v="25227" actId="20577"/>
        <pc:sldMkLst>
          <pc:docMk/>
          <pc:sldMk cId="177488035" sldId="318"/>
        </pc:sldMkLst>
        <pc:spChg chg="mod">
          <ac:chgData name="Todd Marshall" userId="9fcf4207-c561-4828-8405-9838fcb7ff41" providerId="ADAL" clId="{A239B7EE-921B-4F97-B058-4F1BD67E61C6}" dt="2025-11-25T09:12:51.782" v="24743" actId="26606"/>
          <ac:spMkLst>
            <pc:docMk/>
            <pc:sldMk cId="177488035" sldId="318"/>
            <ac:spMk id="2" creationId="{C859D542-018B-EE3A-70EF-B4D71996BB26}"/>
          </ac:spMkLst>
        </pc:spChg>
        <pc:spChg chg="mod">
          <ac:chgData name="Todd Marshall" userId="9fcf4207-c561-4828-8405-9838fcb7ff41" providerId="ADAL" clId="{A239B7EE-921B-4F97-B058-4F1BD67E61C6}" dt="2025-11-25T10:30:17.498" v="25227" actId="20577"/>
          <ac:spMkLst>
            <pc:docMk/>
            <pc:sldMk cId="177488035" sldId="318"/>
            <ac:spMk id="4" creationId="{D8E189CA-D6B5-0D11-2937-4F28EF18517A}"/>
          </ac:spMkLst>
        </pc:spChg>
        <pc:spChg chg="mod">
          <ac:chgData name="Todd Marshall" userId="9fcf4207-c561-4828-8405-9838fcb7ff41" providerId="ADAL" clId="{A239B7EE-921B-4F97-B058-4F1BD67E61C6}" dt="2025-11-25T09:12:51.782" v="24743" actId="26606"/>
          <ac:spMkLst>
            <pc:docMk/>
            <pc:sldMk cId="177488035" sldId="318"/>
            <ac:spMk id="5" creationId="{53279936-0D74-FDB5-BE7C-A51A7E28489B}"/>
          </ac:spMkLst>
        </pc:spChg>
        <pc:spChg chg="mod">
          <ac:chgData name="Todd Marshall" userId="9fcf4207-c561-4828-8405-9838fcb7ff41" providerId="ADAL" clId="{A239B7EE-921B-4F97-B058-4F1BD67E61C6}" dt="2025-11-25T09:12:51.782" v="24743" actId="26606"/>
          <ac:spMkLst>
            <pc:docMk/>
            <pc:sldMk cId="177488035" sldId="318"/>
            <ac:spMk id="6" creationId="{54651D1D-5B02-53B9-8F39-6EDDDCC6A83E}"/>
          </ac:spMkLst>
        </pc:spChg>
        <pc:picChg chg="add mod ord">
          <ac:chgData name="Todd Marshall" userId="9fcf4207-c561-4828-8405-9838fcb7ff41" providerId="ADAL" clId="{A239B7EE-921B-4F97-B058-4F1BD67E61C6}" dt="2025-11-25T09:52:29.123" v="24975" actId="26606"/>
          <ac:picMkLst>
            <pc:docMk/>
            <pc:sldMk cId="177488035" sldId="318"/>
            <ac:picMk id="3" creationId="{CA8F1681-0793-D3C5-5DE1-C985E4403D30}"/>
          </ac:picMkLst>
        </pc:picChg>
      </pc:sldChg>
      <pc:sldChg chg="addSp delSp modSp new mod">
        <pc:chgData name="Todd Marshall" userId="9fcf4207-c561-4828-8405-9838fcb7ff41" providerId="ADAL" clId="{A239B7EE-921B-4F97-B058-4F1BD67E61C6}" dt="2025-11-26T09:28:37.069" v="26924" actId="13926"/>
        <pc:sldMkLst>
          <pc:docMk/>
          <pc:sldMk cId="917834913" sldId="321"/>
        </pc:sldMkLst>
        <pc:spChg chg="mod">
          <ac:chgData name="Todd Marshall" userId="9fcf4207-c561-4828-8405-9838fcb7ff41" providerId="ADAL" clId="{A239B7EE-921B-4F97-B058-4F1BD67E61C6}" dt="2025-11-24T13:14:47.952" v="21612" actId="20577"/>
          <ac:spMkLst>
            <pc:docMk/>
            <pc:sldMk cId="917834913" sldId="321"/>
            <ac:spMk id="2" creationId="{50BF902E-17CD-CA57-A018-6A4EA3FB6867}"/>
          </ac:spMkLst>
        </pc:spChg>
        <pc:graphicFrameChg chg="add mod modGraphic">
          <ac:chgData name="Todd Marshall" userId="9fcf4207-c561-4828-8405-9838fcb7ff41" providerId="ADAL" clId="{A239B7EE-921B-4F97-B058-4F1BD67E61C6}" dt="2025-11-26T09:28:37.069" v="26924" actId="13926"/>
          <ac:graphicFrameMkLst>
            <pc:docMk/>
            <pc:sldMk cId="917834913" sldId="321"/>
            <ac:graphicFrameMk id="6" creationId="{34955006-4837-4DB8-226A-10021DED9602}"/>
          </ac:graphicFrameMkLst>
        </pc:graphicFrameChg>
      </pc:sldChg>
      <pc:sldChg chg="modSp new mod">
        <pc:chgData name="Todd Marshall" userId="9fcf4207-c561-4828-8405-9838fcb7ff41" providerId="ADAL" clId="{A239B7EE-921B-4F97-B058-4F1BD67E61C6}" dt="2025-11-24T14:27:19.275" v="22349" actId="20577"/>
        <pc:sldMkLst>
          <pc:docMk/>
          <pc:sldMk cId="1168502041" sldId="322"/>
        </pc:sldMkLst>
        <pc:spChg chg="mod">
          <ac:chgData name="Todd Marshall" userId="9fcf4207-c561-4828-8405-9838fcb7ff41" providerId="ADAL" clId="{A239B7EE-921B-4F97-B058-4F1BD67E61C6}" dt="2025-11-24T14:27:12.170" v="22322" actId="20577"/>
          <ac:spMkLst>
            <pc:docMk/>
            <pc:sldMk cId="1168502041" sldId="322"/>
            <ac:spMk id="2" creationId="{F4913AF9-E4B2-BA88-8068-0C4A34F1D9A9}"/>
          </ac:spMkLst>
        </pc:spChg>
        <pc:spChg chg="mod">
          <ac:chgData name="Todd Marshall" userId="9fcf4207-c561-4828-8405-9838fcb7ff41" providerId="ADAL" clId="{A239B7EE-921B-4F97-B058-4F1BD67E61C6}" dt="2025-11-24T14:27:19.275" v="22349" actId="20577"/>
          <ac:spMkLst>
            <pc:docMk/>
            <pc:sldMk cId="1168502041" sldId="322"/>
            <ac:spMk id="3" creationId="{06E97F43-491B-44CF-7020-5D76E9988D7E}"/>
          </ac:spMkLst>
        </pc:spChg>
      </pc:sldChg>
      <pc:sldChg chg="add">
        <pc:chgData name="Todd Marshall" userId="9fcf4207-c561-4828-8405-9838fcb7ff41" providerId="ADAL" clId="{A239B7EE-921B-4F97-B058-4F1BD67E61C6}" dt="2025-11-24T15:36:17.176" v="23254"/>
        <pc:sldMkLst>
          <pc:docMk/>
          <pc:sldMk cId="552453607" sldId="324"/>
        </pc:sldMkLst>
      </pc:sldChg>
      <pc:sldChg chg="modSp add mod">
        <pc:chgData name="Todd Marshall" userId="9fcf4207-c561-4828-8405-9838fcb7ff41" providerId="ADAL" clId="{A239B7EE-921B-4F97-B058-4F1BD67E61C6}" dt="2025-11-26T09:27:27.467" v="26917" actId="13926"/>
        <pc:sldMkLst>
          <pc:docMk/>
          <pc:sldMk cId="756985063" sldId="325"/>
        </pc:sldMkLst>
        <pc:graphicFrameChg chg="modGraphic">
          <ac:chgData name="Todd Marshall" userId="9fcf4207-c561-4828-8405-9838fcb7ff41" providerId="ADAL" clId="{A239B7EE-921B-4F97-B058-4F1BD67E61C6}" dt="2025-11-26T09:27:27.467" v="26917" actId="13926"/>
          <ac:graphicFrameMkLst>
            <pc:docMk/>
            <pc:sldMk cId="756985063" sldId="325"/>
            <ac:graphicFrameMk id="6" creationId="{6B66B3B4-E36F-58B4-1701-0748EAD73459}"/>
          </ac:graphicFrameMkLst>
        </pc:graphicFrameChg>
      </pc:sldChg>
      <pc:sldChg chg="addSp delSp modSp add del mod">
        <pc:chgData name="Todd Marshall" userId="9fcf4207-c561-4828-8405-9838fcb7ff41" providerId="ADAL" clId="{A239B7EE-921B-4F97-B058-4F1BD67E61C6}" dt="2025-11-27T07:18:38.361" v="27744" actId="47"/>
        <pc:sldMkLst>
          <pc:docMk/>
          <pc:sldMk cId="3764539127" sldId="326"/>
        </pc:sldMkLst>
      </pc:sldChg>
      <pc:sldChg chg="addSp modSp add mod">
        <pc:chgData name="Todd Marshall" userId="9fcf4207-c561-4828-8405-9838fcb7ff41" providerId="ADAL" clId="{A239B7EE-921B-4F97-B058-4F1BD67E61C6}" dt="2025-11-25T09:36:41.136" v="24809" actId="14100"/>
        <pc:sldMkLst>
          <pc:docMk/>
          <pc:sldMk cId="392430018" sldId="327"/>
        </pc:sldMkLst>
        <pc:spChg chg="mod">
          <ac:chgData name="Todd Marshall" userId="9fcf4207-c561-4828-8405-9838fcb7ff41" providerId="ADAL" clId="{A239B7EE-921B-4F97-B058-4F1BD67E61C6}" dt="2025-11-25T09:13:59.208" v="24794" actId="20577"/>
          <ac:spMkLst>
            <pc:docMk/>
            <pc:sldMk cId="392430018" sldId="327"/>
            <ac:spMk id="2" creationId="{E809F938-4A0F-3064-B03E-045894EDB4D6}"/>
          </ac:spMkLst>
        </pc:spChg>
        <pc:spChg chg="mod">
          <ac:chgData name="Todd Marshall" userId="9fcf4207-c561-4828-8405-9838fcb7ff41" providerId="ADAL" clId="{A239B7EE-921B-4F97-B058-4F1BD67E61C6}" dt="2025-11-25T09:14:02.144" v="24795" actId="20577"/>
          <ac:spMkLst>
            <pc:docMk/>
            <pc:sldMk cId="392430018" sldId="327"/>
            <ac:spMk id="4" creationId="{F5B803A4-7FF6-0A9C-5750-43CD31C3549B}"/>
          </ac:spMkLst>
        </pc:spChg>
        <pc:graphicFrameChg chg="add mod">
          <ac:chgData name="Todd Marshall" userId="9fcf4207-c561-4828-8405-9838fcb7ff41" providerId="ADAL" clId="{A239B7EE-921B-4F97-B058-4F1BD67E61C6}" dt="2025-11-25T09:33:21.167" v="24799" actId="1076"/>
          <ac:graphicFrameMkLst>
            <pc:docMk/>
            <pc:sldMk cId="392430018" sldId="327"/>
            <ac:graphicFrameMk id="3" creationId="{E7BEC4B7-3032-78EC-71BE-3F6D53078120}"/>
          </ac:graphicFrameMkLst>
        </pc:graphicFrameChg>
        <pc:graphicFrameChg chg="add mod">
          <ac:chgData name="Todd Marshall" userId="9fcf4207-c561-4828-8405-9838fcb7ff41" providerId="ADAL" clId="{A239B7EE-921B-4F97-B058-4F1BD67E61C6}" dt="2025-11-25T09:35:53.705" v="24802" actId="1076"/>
          <ac:graphicFrameMkLst>
            <pc:docMk/>
            <pc:sldMk cId="392430018" sldId="327"/>
            <ac:graphicFrameMk id="7" creationId="{4E8C3362-5ADD-9621-FE24-4456182C0216}"/>
          </ac:graphicFrameMkLst>
        </pc:graphicFrameChg>
        <pc:picChg chg="add mod">
          <ac:chgData name="Todd Marshall" userId="9fcf4207-c561-4828-8405-9838fcb7ff41" providerId="ADAL" clId="{A239B7EE-921B-4F97-B058-4F1BD67E61C6}" dt="2025-11-25T09:36:19.448" v="24805" actId="1076"/>
          <ac:picMkLst>
            <pc:docMk/>
            <pc:sldMk cId="392430018" sldId="327"/>
            <ac:picMk id="8" creationId="{616956B4-778A-8851-4820-FC1D52782261}"/>
          </ac:picMkLst>
        </pc:picChg>
        <pc:picChg chg="add mod">
          <ac:chgData name="Todd Marshall" userId="9fcf4207-c561-4828-8405-9838fcb7ff41" providerId="ADAL" clId="{A239B7EE-921B-4F97-B058-4F1BD67E61C6}" dt="2025-11-25T09:36:41.136" v="24809" actId="14100"/>
          <ac:picMkLst>
            <pc:docMk/>
            <pc:sldMk cId="392430018" sldId="327"/>
            <ac:picMk id="9" creationId="{4D21165A-EA8D-5F45-8358-1F26DC0405E8}"/>
          </ac:picMkLst>
        </pc:picChg>
      </pc:sldChg>
      <pc:sldChg chg="addSp delSp modSp add mod">
        <pc:chgData name="Todd Marshall" userId="9fcf4207-c561-4828-8405-9838fcb7ff41" providerId="ADAL" clId="{A239B7EE-921B-4F97-B058-4F1BD67E61C6}" dt="2025-11-25T09:42:28.132" v="24852" actId="14100"/>
        <pc:sldMkLst>
          <pc:docMk/>
          <pc:sldMk cId="1992442285" sldId="328"/>
        </pc:sldMkLst>
        <pc:picChg chg="add mod">
          <ac:chgData name="Todd Marshall" userId="9fcf4207-c561-4828-8405-9838fcb7ff41" providerId="ADAL" clId="{A239B7EE-921B-4F97-B058-4F1BD67E61C6}" dt="2025-11-25T09:42:07.658" v="24846" actId="14100"/>
          <ac:picMkLst>
            <pc:docMk/>
            <pc:sldMk cId="1992442285" sldId="328"/>
            <ac:picMk id="10" creationId="{6AB5FAC7-DF80-1518-E2A3-D779949A85AE}"/>
          </ac:picMkLst>
        </pc:picChg>
        <pc:picChg chg="add mod">
          <ac:chgData name="Todd Marshall" userId="9fcf4207-c561-4828-8405-9838fcb7ff41" providerId="ADAL" clId="{A239B7EE-921B-4F97-B058-4F1BD67E61C6}" dt="2025-11-25T09:42:12.445" v="24848" actId="14100"/>
          <ac:picMkLst>
            <pc:docMk/>
            <pc:sldMk cId="1992442285" sldId="328"/>
            <ac:picMk id="12" creationId="{F5D7CE17-0090-0B69-A48B-DE6EF54CF542}"/>
          </ac:picMkLst>
        </pc:picChg>
        <pc:picChg chg="add mod modCrop">
          <ac:chgData name="Todd Marshall" userId="9fcf4207-c561-4828-8405-9838fcb7ff41" providerId="ADAL" clId="{A239B7EE-921B-4F97-B058-4F1BD67E61C6}" dt="2025-11-25T09:42:03.074" v="24844" actId="1076"/>
          <ac:picMkLst>
            <pc:docMk/>
            <pc:sldMk cId="1992442285" sldId="328"/>
            <ac:picMk id="13" creationId="{F10F8DFD-7704-03E3-1B88-4B132DE621AA}"/>
          </ac:picMkLst>
        </pc:picChg>
        <pc:picChg chg="add mod">
          <ac:chgData name="Todd Marshall" userId="9fcf4207-c561-4828-8405-9838fcb7ff41" providerId="ADAL" clId="{A239B7EE-921B-4F97-B058-4F1BD67E61C6}" dt="2025-11-25T09:42:28.132" v="24852" actId="14100"/>
          <ac:picMkLst>
            <pc:docMk/>
            <pc:sldMk cId="1992442285" sldId="328"/>
            <ac:picMk id="14" creationId="{B9CE9CB1-B653-387A-42AA-E139D07A1225}"/>
          </ac:picMkLst>
        </pc:picChg>
      </pc:sldChg>
      <pc:sldChg chg="addSp modSp add mod ord">
        <pc:chgData name="Todd Marshall" userId="9fcf4207-c561-4828-8405-9838fcb7ff41" providerId="ADAL" clId="{A239B7EE-921B-4F97-B058-4F1BD67E61C6}" dt="2025-11-25T09:46:02.854" v="24916"/>
        <pc:sldMkLst>
          <pc:docMk/>
          <pc:sldMk cId="420164510" sldId="329"/>
        </pc:sldMkLst>
        <pc:picChg chg="add mod">
          <ac:chgData name="Todd Marshall" userId="9fcf4207-c561-4828-8405-9838fcb7ff41" providerId="ADAL" clId="{A239B7EE-921B-4F97-B058-4F1BD67E61C6}" dt="2025-11-25T09:45:46.011" v="24908" actId="14100"/>
          <ac:picMkLst>
            <pc:docMk/>
            <pc:sldMk cId="420164510" sldId="329"/>
            <ac:picMk id="6" creationId="{DF7E69EB-6C49-E61D-4C72-E909D26B303C}"/>
          </ac:picMkLst>
        </pc:picChg>
        <pc:picChg chg="add mod">
          <ac:chgData name="Todd Marshall" userId="9fcf4207-c561-4828-8405-9838fcb7ff41" providerId="ADAL" clId="{A239B7EE-921B-4F97-B058-4F1BD67E61C6}" dt="2025-11-25T09:45:52.221" v="24911" actId="14100"/>
          <ac:picMkLst>
            <pc:docMk/>
            <pc:sldMk cId="420164510" sldId="329"/>
            <ac:picMk id="8" creationId="{E420A909-CBE6-1084-258B-846314483542}"/>
          </ac:picMkLst>
        </pc:picChg>
      </pc:sldChg>
      <pc:sldChg chg="addSp delSp modSp add mod">
        <pc:chgData name="Todd Marshall" userId="9fcf4207-c561-4828-8405-9838fcb7ff41" providerId="ADAL" clId="{A239B7EE-921B-4F97-B058-4F1BD67E61C6}" dt="2025-11-25T09:47:45.772" v="24934" actId="14100"/>
        <pc:sldMkLst>
          <pc:docMk/>
          <pc:sldMk cId="1035215284" sldId="330"/>
        </pc:sldMkLst>
        <pc:picChg chg="add mod">
          <ac:chgData name="Todd Marshall" userId="9fcf4207-c561-4828-8405-9838fcb7ff41" providerId="ADAL" clId="{A239B7EE-921B-4F97-B058-4F1BD67E61C6}" dt="2025-11-25T09:47:17.072" v="24927" actId="14100"/>
          <ac:picMkLst>
            <pc:docMk/>
            <pc:sldMk cId="1035215284" sldId="330"/>
            <ac:picMk id="7" creationId="{04DA3556-245B-8B7E-27C7-8828C40DF9A5}"/>
          </ac:picMkLst>
        </pc:picChg>
        <pc:picChg chg="add mod">
          <ac:chgData name="Todd Marshall" userId="9fcf4207-c561-4828-8405-9838fcb7ff41" providerId="ADAL" clId="{A239B7EE-921B-4F97-B058-4F1BD67E61C6}" dt="2025-11-25T09:47:45.772" v="24934" actId="14100"/>
          <ac:picMkLst>
            <pc:docMk/>
            <pc:sldMk cId="1035215284" sldId="330"/>
            <ac:picMk id="10" creationId="{372D2BC6-76C9-2FF1-29B7-289D532F3893}"/>
          </ac:picMkLst>
        </pc:picChg>
      </pc:sldChg>
      <pc:sldChg chg="addSp delSp modSp add mod">
        <pc:chgData name="Todd Marshall" userId="9fcf4207-c561-4828-8405-9838fcb7ff41" providerId="ADAL" clId="{A239B7EE-921B-4F97-B058-4F1BD67E61C6}" dt="2025-11-25T09:48:46.089" v="24947" actId="14100"/>
        <pc:sldMkLst>
          <pc:docMk/>
          <pc:sldMk cId="1099309953" sldId="331"/>
        </pc:sldMkLst>
        <pc:picChg chg="add mod">
          <ac:chgData name="Todd Marshall" userId="9fcf4207-c561-4828-8405-9838fcb7ff41" providerId="ADAL" clId="{A239B7EE-921B-4F97-B058-4F1BD67E61C6}" dt="2025-11-25T09:48:17.040" v="24939" actId="1076"/>
          <ac:picMkLst>
            <pc:docMk/>
            <pc:sldMk cId="1099309953" sldId="331"/>
            <ac:picMk id="6" creationId="{76FBB347-D845-2184-7592-AF545F49A594}"/>
          </ac:picMkLst>
        </pc:picChg>
        <pc:picChg chg="add mod">
          <ac:chgData name="Todd Marshall" userId="9fcf4207-c561-4828-8405-9838fcb7ff41" providerId="ADAL" clId="{A239B7EE-921B-4F97-B058-4F1BD67E61C6}" dt="2025-11-25T09:48:46.089" v="24947" actId="14100"/>
          <ac:picMkLst>
            <pc:docMk/>
            <pc:sldMk cId="1099309953" sldId="331"/>
            <ac:picMk id="9" creationId="{2A2FD05D-3C93-F8E5-E2E2-A36F0716A60D}"/>
          </ac:picMkLst>
        </pc:picChg>
      </pc:sldChg>
      <pc:sldChg chg="addSp delSp modSp add mod">
        <pc:chgData name="Todd Marshall" userId="9fcf4207-c561-4828-8405-9838fcb7ff41" providerId="ADAL" clId="{A239B7EE-921B-4F97-B058-4F1BD67E61C6}" dt="2025-11-25T09:50:19.094" v="24957" actId="1076"/>
        <pc:sldMkLst>
          <pc:docMk/>
          <pc:sldMk cId="1251405838" sldId="332"/>
        </pc:sldMkLst>
        <pc:picChg chg="add mod">
          <ac:chgData name="Todd Marshall" userId="9fcf4207-c561-4828-8405-9838fcb7ff41" providerId="ADAL" clId="{A239B7EE-921B-4F97-B058-4F1BD67E61C6}" dt="2025-11-25T09:49:59.398" v="24953" actId="1076"/>
          <ac:picMkLst>
            <pc:docMk/>
            <pc:sldMk cId="1251405838" sldId="332"/>
            <ac:picMk id="7" creationId="{8E401D75-6499-B25D-C337-F3B82870F915}"/>
          </ac:picMkLst>
        </pc:picChg>
        <pc:picChg chg="add mod">
          <ac:chgData name="Todd Marshall" userId="9fcf4207-c561-4828-8405-9838fcb7ff41" providerId="ADAL" clId="{A239B7EE-921B-4F97-B058-4F1BD67E61C6}" dt="2025-11-25T09:50:19.094" v="24957" actId="1076"/>
          <ac:picMkLst>
            <pc:docMk/>
            <pc:sldMk cId="1251405838" sldId="332"/>
            <ac:picMk id="10" creationId="{0E8D6AA0-17ED-6B20-EF0F-5897C6E4C0F5}"/>
          </ac:picMkLst>
        </pc:picChg>
      </pc:sldChg>
      <pc:sldChg chg="addSp delSp modSp add mod">
        <pc:chgData name="Todd Marshall" userId="9fcf4207-c561-4828-8405-9838fcb7ff41" providerId="ADAL" clId="{A239B7EE-921B-4F97-B058-4F1BD67E61C6}" dt="2025-11-25T09:51:38.012" v="24973" actId="14100"/>
        <pc:sldMkLst>
          <pc:docMk/>
          <pc:sldMk cId="1915023793" sldId="333"/>
        </pc:sldMkLst>
        <pc:picChg chg="add mod">
          <ac:chgData name="Todd Marshall" userId="9fcf4207-c561-4828-8405-9838fcb7ff41" providerId="ADAL" clId="{A239B7EE-921B-4F97-B058-4F1BD67E61C6}" dt="2025-11-25T09:51:32.196" v="24971" actId="14100"/>
          <ac:picMkLst>
            <pc:docMk/>
            <pc:sldMk cId="1915023793" sldId="333"/>
            <ac:picMk id="6" creationId="{BBAB6757-3845-58BE-20D9-5099B93B284D}"/>
          </ac:picMkLst>
        </pc:picChg>
        <pc:picChg chg="add mod">
          <ac:chgData name="Todd Marshall" userId="9fcf4207-c561-4828-8405-9838fcb7ff41" providerId="ADAL" clId="{A239B7EE-921B-4F97-B058-4F1BD67E61C6}" dt="2025-11-25T09:51:38.012" v="24973" actId="14100"/>
          <ac:picMkLst>
            <pc:docMk/>
            <pc:sldMk cId="1915023793" sldId="333"/>
            <ac:picMk id="9" creationId="{B4E602A1-1F97-9EA5-CDD0-332A5477BA8E}"/>
          </ac:picMkLst>
        </pc:picChg>
      </pc:sldChg>
      <pc:sldChg chg="addSp delSp modSp add mod">
        <pc:chgData name="Todd Marshall" userId="9fcf4207-c561-4828-8405-9838fcb7ff41" providerId="ADAL" clId="{A239B7EE-921B-4F97-B058-4F1BD67E61C6}" dt="2025-11-25T10:23:15.267" v="25215" actId="1076"/>
        <pc:sldMkLst>
          <pc:docMk/>
          <pc:sldMk cId="2560047091" sldId="335"/>
        </pc:sldMkLst>
        <pc:picChg chg="add mod">
          <ac:chgData name="Todd Marshall" userId="9fcf4207-c561-4828-8405-9838fcb7ff41" providerId="ADAL" clId="{A239B7EE-921B-4F97-B058-4F1BD67E61C6}" dt="2025-11-25T10:21:58.237" v="25202" actId="1076"/>
          <ac:picMkLst>
            <pc:docMk/>
            <pc:sldMk cId="2560047091" sldId="335"/>
            <ac:picMk id="3" creationId="{EA3DF492-77C0-B6C8-603B-3F0359B3507B}"/>
          </ac:picMkLst>
        </pc:picChg>
        <pc:picChg chg="add mod">
          <ac:chgData name="Todd Marshall" userId="9fcf4207-c561-4828-8405-9838fcb7ff41" providerId="ADAL" clId="{A239B7EE-921B-4F97-B058-4F1BD67E61C6}" dt="2025-11-25T10:22:19.706" v="25206" actId="14100"/>
          <ac:picMkLst>
            <pc:docMk/>
            <pc:sldMk cId="2560047091" sldId="335"/>
            <ac:picMk id="7" creationId="{9E5AC6E6-D055-E4CF-84A3-B54A2E6D61AC}"/>
          </ac:picMkLst>
        </pc:picChg>
        <pc:picChg chg="add mod">
          <ac:chgData name="Todd Marshall" userId="9fcf4207-c561-4828-8405-9838fcb7ff41" providerId="ADAL" clId="{A239B7EE-921B-4F97-B058-4F1BD67E61C6}" dt="2025-11-25T10:22:54.433" v="25211" actId="14100"/>
          <ac:picMkLst>
            <pc:docMk/>
            <pc:sldMk cId="2560047091" sldId="335"/>
            <ac:picMk id="8" creationId="{05EEDD29-B64C-FAA8-9263-05110BC58048}"/>
          </ac:picMkLst>
        </pc:picChg>
        <pc:picChg chg="add mod">
          <ac:chgData name="Todd Marshall" userId="9fcf4207-c561-4828-8405-9838fcb7ff41" providerId="ADAL" clId="{A239B7EE-921B-4F97-B058-4F1BD67E61C6}" dt="2025-11-25T10:23:15.267" v="25215" actId="1076"/>
          <ac:picMkLst>
            <pc:docMk/>
            <pc:sldMk cId="2560047091" sldId="335"/>
            <ac:picMk id="9" creationId="{AF014453-AA94-538B-5D1C-2CCE7D51A456}"/>
          </ac:picMkLst>
        </pc:picChg>
      </pc:sldChg>
    </pc:docChg>
  </pc:docChgLst>
  <pc:docChgLst>
    <pc:chgData name="Todd Marshall" userId="9fcf4207-c561-4828-8405-9838fcb7ff41" providerId="ADAL" clId="{06E78154-5C70-4E30-95BE-64AB6835121F}"/>
    <pc:docChg chg="undo custSel addSld modSld">
      <pc:chgData name="Todd Marshall" userId="9fcf4207-c561-4828-8405-9838fcb7ff41" providerId="ADAL" clId="{06E78154-5C70-4E30-95BE-64AB6835121F}" dt="2025-11-21T14:02:11.209" v="33" actId="20577"/>
      <pc:docMkLst>
        <pc:docMk/>
      </pc:docMkLst>
      <pc:sldChg chg="modSp mod">
        <pc:chgData name="Todd Marshall" userId="9fcf4207-c561-4828-8405-9838fcb7ff41" providerId="ADAL" clId="{06E78154-5C70-4E30-95BE-64AB6835121F}" dt="2025-11-21T13:00:50.765" v="3" actId="20577"/>
        <pc:sldMkLst>
          <pc:docMk/>
          <pc:sldMk cId="355949491" sldId="293"/>
        </pc:sldMkLst>
        <pc:spChg chg="mod">
          <ac:chgData name="Todd Marshall" userId="9fcf4207-c561-4828-8405-9838fcb7ff41" providerId="ADAL" clId="{06E78154-5C70-4E30-95BE-64AB6835121F}" dt="2025-11-21T13:00:50.765" v="3" actId="20577"/>
          <ac:spMkLst>
            <pc:docMk/>
            <pc:sldMk cId="355949491" sldId="293"/>
            <ac:spMk id="5" creationId="{26B6DAAC-9B87-DC8B-7492-7EE9F4A0DFA1}"/>
          </ac:spMkLst>
        </pc:spChg>
      </pc:sldChg>
      <pc:sldChg chg="modSp mod">
        <pc:chgData name="Todd Marshall" userId="9fcf4207-c561-4828-8405-9838fcb7ff41" providerId="ADAL" clId="{06E78154-5C70-4E30-95BE-64AB6835121F}" dt="2025-11-21T12:52:23.233" v="1" actId="1076"/>
        <pc:sldMkLst>
          <pc:docMk/>
          <pc:sldMk cId="2942151065" sldId="307"/>
        </pc:sldMkLst>
        <pc:spChg chg="mod">
          <ac:chgData name="Todd Marshall" userId="9fcf4207-c561-4828-8405-9838fcb7ff41" providerId="ADAL" clId="{06E78154-5C70-4E30-95BE-64AB6835121F}" dt="2025-11-21T12:52:23.233" v="1" actId="1076"/>
          <ac:spMkLst>
            <pc:docMk/>
            <pc:sldMk cId="2942151065" sldId="307"/>
            <ac:spMk id="4" creationId="{E47075FF-BF76-1D31-AF56-28750647433E}"/>
          </ac:spMkLst>
        </pc:spChg>
      </pc:sldChg>
      <pc:sldChg chg="modSp new mod">
        <pc:chgData name="Todd Marshall" userId="9fcf4207-c561-4828-8405-9838fcb7ff41" providerId="ADAL" clId="{06E78154-5C70-4E30-95BE-64AB6835121F}" dt="2025-11-21T14:02:11.209" v="33" actId="20577"/>
        <pc:sldMkLst>
          <pc:docMk/>
          <pc:sldMk cId="536792802" sldId="319"/>
        </pc:sldMkLst>
        <pc:spChg chg="mod">
          <ac:chgData name="Todd Marshall" userId="9fcf4207-c561-4828-8405-9838fcb7ff41" providerId="ADAL" clId="{06E78154-5C70-4E30-95BE-64AB6835121F}" dt="2025-11-21T14:02:11.209" v="33" actId="20577"/>
          <ac:spMkLst>
            <pc:docMk/>
            <pc:sldMk cId="536792802" sldId="319"/>
            <ac:spMk id="2" creationId="{E8349419-859C-335A-09EA-5CA16CAD11A9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Financial%20Ratios%20Graphs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Financial%20Ratios%20Graphs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Financial%20Ratios%20Graphs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Financial%20Ratios%20Graphs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Financial%20Ratios%20Graphs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Financial%20Ratios%20Graphs.xlsx" TargetMode="External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Financial%20Ratios%20Graphs.xlsx" TargetMode="External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Financial%20Ratios%20Graphs.xlsx" TargetMode="External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_rels/chart9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Financial%20Ratios%20Graphs.xlsx" TargetMode="External"/><Relationship Id="rId2" Type="http://schemas.microsoft.com/office/2011/relationships/chartColorStyle" Target="colors9.xml"/><Relationship Id="rId1" Type="http://schemas.microsoft.com/office/2011/relationships/chartStyle" Target="style9.xml"/></Relationships>
</file>

<file path=ppt/charts/_rels/chart10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Financial%20Ratios%20Graphs.xlsx" TargetMode="External"/><Relationship Id="rId2" Type="http://schemas.microsoft.com/office/2011/relationships/chartColorStyle" Target="colors10.xml"/><Relationship Id="rId1" Type="http://schemas.microsoft.com/office/2011/relationships/chartStyle" Target="style10.xml"/></Relationships>
</file>

<file path=ppt/charts/_rels/chart11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Financial%20Ratios%20Graphs.xlsx" TargetMode="External"/><Relationship Id="rId2" Type="http://schemas.microsoft.com/office/2011/relationships/chartColorStyle" Target="colors11.xml"/><Relationship Id="rId1" Type="http://schemas.microsoft.com/office/2011/relationships/chartStyle" Target="style11.xml"/></Relationships>
</file>

<file path=ppt/charts/_rels/chart12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Metal%20Prices.xlsx" TargetMode="External"/><Relationship Id="rId2" Type="http://schemas.microsoft.com/office/2011/relationships/chartColorStyle" Target="colors12.xml"/><Relationship Id="rId1" Type="http://schemas.microsoft.com/office/2011/relationships/chartStyle" Target="style12.xml"/></Relationships>
</file>

<file path=ppt/charts/_rels/chart13.xml.rels><?xml version="1.0" encoding="UTF-8" standalone="yes"?>
<Relationships xmlns="http://schemas.openxmlformats.org/package/2006/relationships"><Relationship Id="rId3" Type="http://schemas.openxmlformats.org/officeDocument/2006/relationships/oleObject" Target="https://lsnuk.sharepoint.com/sites/LSN/Team%20Share/BOS/Live%20BOS/17.%20Quality%20Assurance/Todd%20Marshall/Uni/Finance%20Management/Metal%20Prices.xlsx" TargetMode="External"/><Relationship Id="rId2" Type="http://schemas.microsoft.com/office/2011/relationships/chartColorStyle" Target="colors13.xml"/><Relationship Id="rId1" Type="http://schemas.microsoft.com/office/2011/relationships/chartStyle" Target="style13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Working Capital (Current)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'Working Capital'!$A$1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'Working Capital'!$B$1</c:f>
              <c:numCache>
                <c:formatCode>"£"#,##0.00_);[Red]\("£"#,##0.00\)</c:formatCode>
                <c:ptCount val="1"/>
                <c:pt idx="0">
                  <c:v>0.87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FE0-457A-8F36-163061E6DB12}"/>
            </c:ext>
          </c:extLst>
        </c:ser>
        <c:ser>
          <c:idx val="1"/>
          <c:order val="1"/>
          <c:tx>
            <c:strRef>
              <c:f>'Working Capital'!$A$2</c:f>
              <c:strCache>
                <c:ptCount val="1"/>
                <c:pt idx="0">
                  <c:v>2023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'Working Capital'!$B$2</c:f>
              <c:numCache>
                <c:formatCode>"£"#,##0.00_);[Red]\("£"#,##0.00\)</c:formatCode>
                <c:ptCount val="1"/>
                <c:pt idx="0">
                  <c:v>0.96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FE0-457A-8F36-163061E6DB1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711064799"/>
        <c:axId val="711115359"/>
      </c:barChart>
      <c:catAx>
        <c:axId val="71106479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11115359"/>
        <c:crosses val="autoZero"/>
        <c:auto val="1"/>
        <c:lblAlgn val="ctr"/>
        <c:lblOffset val="100"/>
        <c:noMultiLvlLbl val="0"/>
      </c:catAx>
      <c:valAx>
        <c:axId val="71111535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£&quot;#,##0.00_);[Red]\(&quot;£&quot;#,##0.00\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1106479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Assets</a:t>
            </a:r>
            <a:r>
              <a:rPr lang="en-GB" baseline="0"/>
              <a:t> to Liabilities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'Current Assets vs Liabilities'!$A$2</c:f>
              <c:strCache>
                <c:ptCount val="1"/>
                <c:pt idx="0">
                  <c:v>2023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'Current Assets vs Liabilities'!$B$1:$C$1</c:f>
              <c:strCache>
                <c:ptCount val="2"/>
                <c:pt idx="0">
                  <c:v>Assets</c:v>
                </c:pt>
                <c:pt idx="1">
                  <c:v>Liabilities</c:v>
                </c:pt>
              </c:strCache>
            </c:strRef>
          </c:cat>
          <c:val>
            <c:numRef>
              <c:f>'Current Assets vs Liabilities'!$B$2:$C$2</c:f>
              <c:numCache>
                <c:formatCode>#,##0</c:formatCode>
                <c:ptCount val="2"/>
                <c:pt idx="0">
                  <c:v>15499</c:v>
                </c:pt>
                <c:pt idx="1">
                  <c:v>17847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33F-4D55-B562-DAF4C99186C7}"/>
            </c:ext>
          </c:extLst>
        </c:ser>
        <c:ser>
          <c:idx val="1"/>
          <c:order val="1"/>
          <c:tx>
            <c:strRef>
              <c:f>'Current Assets vs Liabilities'!$A$3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'Current Assets vs Liabilities'!$B$1:$C$1</c:f>
              <c:strCache>
                <c:ptCount val="2"/>
                <c:pt idx="0">
                  <c:v>Assets</c:v>
                </c:pt>
                <c:pt idx="1">
                  <c:v>Liabilities</c:v>
                </c:pt>
              </c:strCache>
            </c:strRef>
          </c:cat>
          <c:val>
            <c:numRef>
              <c:f>'Current Assets vs Liabilities'!$B$3:$C$3</c:f>
              <c:numCache>
                <c:formatCode>#,##0</c:formatCode>
                <c:ptCount val="2"/>
                <c:pt idx="0">
                  <c:v>17839</c:v>
                </c:pt>
                <c:pt idx="1">
                  <c:v>18603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C33F-4D55-B562-DAF4C99186C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96253679"/>
        <c:axId val="1196255599"/>
      </c:barChart>
      <c:catAx>
        <c:axId val="1196253679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96255599"/>
        <c:crosses val="autoZero"/>
        <c:auto val="1"/>
        <c:lblAlgn val="ctr"/>
        <c:lblOffset val="100"/>
        <c:noMultiLvlLbl val="0"/>
      </c:catAx>
      <c:valAx>
        <c:axId val="119625559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96253679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Liquid Ratio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'Liquid Ratio'!$A$1</c:f>
              <c:strCache>
                <c:ptCount val="1"/>
                <c:pt idx="0">
                  <c:v>2023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'Liquid Ratio'!$B$1</c:f>
              <c:numCache>
                <c:formatCode>"£"#,##0.00_);[Red]\("£"#,##0.00\)</c:formatCode>
                <c:ptCount val="1"/>
                <c:pt idx="0">
                  <c:v>0.32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78F-40CD-AEBA-09DA9F626DD7}"/>
            </c:ext>
          </c:extLst>
        </c:ser>
        <c:ser>
          <c:idx val="1"/>
          <c:order val="1"/>
          <c:tx>
            <c:strRef>
              <c:f>'Liquid Ratio'!$A$2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'Liquid Ratio'!$B$2</c:f>
              <c:numCache>
                <c:formatCode>"£"#,##0.00_);[Red]\("£"#,##0.00\)</c:formatCode>
                <c:ptCount val="1"/>
                <c:pt idx="0">
                  <c:v>0.39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F78F-40CD-AEBA-09DA9F626DD7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769885455"/>
        <c:axId val="769886895"/>
      </c:barChart>
      <c:catAx>
        <c:axId val="76988545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69886895"/>
        <c:crosses val="autoZero"/>
        <c:auto val="1"/>
        <c:lblAlgn val="ctr"/>
        <c:lblOffset val="100"/>
        <c:noMultiLvlLbl val="0"/>
      </c:catAx>
      <c:valAx>
        <c:axId val="76988689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£&quot;#,##0.00_);[Red]\(&quot;£&quot;#,##0.00\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6988545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Propietary Ratio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'Propietary Ratio '!$A$1</c:f>
              <c:strCache>
                <c:ptCount val="1"/>
                <c:pt idx="0">
                  <c:v>2023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'Propietary Ratio '!$B$1</c:f>
              <c:numCache>
                <c:formatCode>General</c:formatCode>
                <c:ptCount val="1"/>
                <c:pt idx="0">
                  <c:v>20.5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53F-419F-852C-805F18979B6A}"/>
            </c:ext>
          </c:extLst>
        </c:ser>
        <c:ser>
          <c:idx val="1"/>
          <c:order val="1"/>
          <c:tx>
            <c:strRef>
              <c:f>'Propietary Ratio '!$A$2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'Propietary Ratio '!$B$2</c:f>
              <c:numCache>
                <c:formatCode>General</c:formatCode>
                <c:ptCount val="1"/>
                <c:pt idx="0">
                  <c:v>20.09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53F-419F-852C-805F18979B6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82"/>
        <c:axId val="716074191"/>
        <c:axId val="716074671"/>
      </c:barChart>
      <c:catAx>
        <c:axId val="716074191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16074671"/>
        <c:crosses val="autoZero"/>
        <c:auto val="1"/>
        <c:lblAlgn val="ctr"/>
        <c:lblOffset val="100"/>
        <c:noMultiLvlLbl val="0"/>
      </c:catAx>
      <c:valAx>
        <c:axId val="716074671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1607419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Debt Equity Ratio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'Debt Equity Ratio'!$A$1</c:f>
              <c:strCache>
                <c:ptCount val="1"/>
                <c:pt idx="0">
                  <c:v>2023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'Debt Equity Ratio'!$B$1</c:f>
              <c:numCache>
                <c:formatCode>"£"#,##0.00_);[Red]\("£"#,##0.00\)</c:formatCode>
                <c:ptCount val="1"/>
                <c:pt idx="0">
                  <c:v>3.88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A73-49B3-910F-786EF259E2DD}"/>
            </c:ext>
          </c:extLst>
        </c:ser>
        <c:ser>
          <c:idx val="1"/>
          <c:order val="1"/>
          <c:tx>
            <c:strRef>
              <c:f>'Debt Equity Ratio'!$A$2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'Debt Equity Ratio'!$B$2</c:f>
              <c:numCache>
                <c:formatCode>"£"#,##0.00_);[Red]\("£"#,##0.00\)</c:formatCode>
                <c:ptCount val="1"/>
                <c:pt idx="0">
                  <c:v>3.98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5A73-49B3-910F-786EF259E2D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5148287"/>
        <c:axId val="1205149727"/>
      </c:barChart>
      <c:catAx>
        <c:axId val="12051482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5149727"/>
        <c:crosses val="autoZero"/>
        <c:auto val="1"/>
        <c:lblAlgn val="ctr"/>
        <c:lblOffset val="100"/>
        <c:noMultiLvlLbl val="0"/>
      </c:catAx>
      <c:valAx>
        <c:axId val="120514972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&quot;£&quot;#,##0.00_);[Red]\(&quot;£&quot;#,##0.00\)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514828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Stock Turnover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'Stock Turnover Ratio'!$A$1</c:f>
              <c:strCache>
                <c:ptCount val="1"/>
                <c:pt idx="0">
                  <c:v>2023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'Stock Turnover Ratio'!$B$1</c:f>
              <c:numCache>
                <c:formatCode>General</c:formatCode>
                <c:ptCount val="1"/>
                <c:pt idx="0">
                  <c:v>2.75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02F-47E4-B75C-E43088099183}"/>
            </c:ext>
          </c:extLst>
        </c:ser>
        <c:ser>
          <c:idx val="1"/>
          <c:order val="1"/>
          <c:tx>
            <c:strRef>
              <c:f>'Stock Turnover Ratio'!$A$2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'Stock Turnover Ratio'!$B$2</c:f>
              <c:numCache>
                <c:formatCode>General</c:formatCode>
                <c:ptCount val="1"/>
                <c:pt idx="0">
                  <c:v>2.19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E02F-47E4-B75C-E4308809918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727209775"/>
        <c:axId val="727212175"/>
      </c:barChart>
      <c:catAx>
        <c:axId val="72720977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27212175"/>
        <c:crosses val="autoZero"/>
        <c:auto val="1"/>
        <c:lblAlgn val="ctr"/>
        <c:lblOffset val="100"/>
        <c:noMultiLvlLbl val="0"/>
      </c:catAx>
      <c:valAx>
        <c:axId val="72721217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2720977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Debtors</a:t>
            </a:r>
            <a:r>
              <a:rPr lang="en-GB" baseline="0"/>
              <a:t> Turnover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598C-4A86-92AD-B3F7C73D38A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598C-4A86-92AD-B3F7C73D38A2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numRef>
              <c:f>'Debtors Turnover'!$A$1:$A$2</c:f>
              <c:numCache>
                <c:formatCode>General</c:formatCode>
                <c:ptCount val="2"/>
                <c:pt idx="0">
                  <c:v>2023</c:v>
                </c:pt>
                <c:pt idx="1">
                  <c:v>2024</c:v>
                </c:pt>
              </c:numCache>
            </c:numRef>
          </c:cat>
          <c:val>
            <c:numRef>
              <c:f>'Debtors Turnover'!$B$1:$B$2</c:f>
              <c:numCache>
                <c:formatCode>General</c:formatCode>
                <c:ptCount val="2"/>
                <c:pt idx="0">
                  <c:v>5.49</c:v>
                </c:pt>
                <c:pt idx="1">
                  <c:v>5.7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598C-4A86-92AD-B3F7C73D38A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Creditors Turnover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00E6-482B-A41C-7578DAD22B7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00E6-482B-A41C-7578DAD22B7E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numRef>
              <c:f>'Creditors Turnover'!$A$1:$A$2</c:f>
              <c:numCache>
                <c:formatCode>General</c:formatCode>
                <c:ptCount val="2"/>
                <c:pt idx="0">
                  <c:v>2023</c:v>
                </c:pt>
                <c:pt idx="1">
                  <c:v>2024</c:v>
                </c:pt>
              </c:numCache>
            </c:numRef>
          </c:cat>
          <c:val>
            <c:numRef>
              <c:f>'Creditors Turnover'!$B$1:$B$2</c:f>
              <c:numCache>
                <c:formatCode>General</c:formatCode>
                <c:ptCount val="2"/>
                <c:pt idx="0">
                  <c:v>3.06</c:v>
                </c:pt>
                <c:pt idx="1">
                  <c:v>2.78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4-00E6-482B-A41C-7578DAD22B7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9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Working Capital</a:t>
            </a:r>
            <a:r>
              <a:rPr lang="en-GB" baseline="0"/>
              <a:t> Turnover Ratio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'Working Capital Turnover Ratio'!$A$1</c:f>
              <c:strCache>
                <c:ptCount val="1"/>
                <c:pt idx="0">
                  <c:v>2023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'Working Capital Turnover Ratio'!$B$1</c:f>
              <c:numCache>
                <c:formatCode>General</c:formatCode>
                <c:ptCount val="1"/>
                <c:pt idx="0">
                  <c:v>-12.23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D2B-4BF9-B40E-EBEA888754EC}"/>
            </c:ext>
          </c:extLst>
        </c:ser>
        <c:ser>
          <c:idx val="1"/>
          <c:order val="1"/>
          <c:tx>
            <c:strRef>
              <c:f>'Working Capital Turnover Ratio'!$A$2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'Working Capital Turnover Ratio'!$B$2</c:f>
              <c:numCache>
                <c:formatCode>General</c:formatCode>
                <c:ptCount val="1"/>
                <c:pt idx="0">
                  <c:v>-43.51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9D2B-4BF9-B40E-EBEA888754E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69812255"/>
        <c:axId val="1169813215"/>
      </c:barChart>
      <c:catAx>
        <c:axId val="1169812255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69813215"/>
        <c:crosses val="autoZero"/>
        <c:auto val="1"/>
        <c:lblAlgn val="ctr"/>
        <c:lblOffset val="100"/>
        <c:noMultiLvlLbl val="0"/>
      </c:catAx>
      <c:valAx>
        <c:axId val="1169813215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69812255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0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Gross Profit (%)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'Gross Profit'!$A$1</c:f>
              <c:strCache>
                <c:ptCount val="1"/>
                <c:pt idx="0">
                  <c:v>2023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'Gross Profit'!$B$1</c:f>
              <c:numCache>
                <c:formatCode>General</c:formatCode>
                <c:ptCount val="1"/>
                <c:pt idx="0">
                  <c:v>20.28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F68-48B2-8C70-5C83313D22DB}"/>
            </c:ext>
          </c:extLst>
        </c:ser>
        <c:ser>
          <c:idx val="1"/>
          <c:order val="1"/>
          <c:tx>
            <c:strRef>
              <c:f>'Gross Profit'!$A$2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'Gross Profit'!$B$2</c:f>
              <c:numCache>
                <c:formatCode>General</c:formatCode>
                <c:ptCount val="1"/>
                <c:pt idx="0">
                  <c:v>21.97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F68-48B2-8C70-5C83313D22D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719327471"/>
        <c:axId val="719324111"/>
      </c:barChart>
      <c:catAx>
        <c:axId val="719327471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19324111"/>
        <c:crosses val="autoZero"/>
        <c:auto val="1"/>
        <c:lblAlgn val="ctr"/>
        <c:lblOffset val="100"/>
        <c:noMultiLvlLbl val="0"/>
      </c:catAx>
      <c:valAx>
        <c:axId val="719324111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719327471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Net Profit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'Net Profit Ratio'!$A$1</c:f>
              <c:strCache>
                <c:ptCount val="1"/>
                <c:pt idx="0">
                  <c:v>2023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'Net Profit Ratio'!$B$1</c:f>
              <c:numCache>
                <c:formatCode>0.00</c:formatCode>
                <c:ptCount val="1"/>
                <c:pt idx="0">
                  <c:v>0.54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E28-4A22-8F1B-F0A7FC8531E1}"/>
            </c:ext>
          </c:extLst>
        </c:ser>
        <c:ser>
          <c:idx val="1"/>
          <c:order val="1"/>
          <c:tx>
            <c:strRef>
              <c:f>'Net Profit Ratio'!$A$2</c:f>
              <c:strCache>
                <c:ptCount val="1"/>
                <c:pt idx="0">
                  <c:v>2024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val>
            <c:numRef>
              <c:f>'Net Profit Ratio'!$B$2</c:f>
              <c:numCache>
                <c:formatCode>General</c:formatCode>
                <c:ptCount val="1"/>
                <c:pt idx="0">
                  <c:v>-2.96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E28-4A22-8F1B-F0A7FC8531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205019087"/>
        <c:axId val="1205021487"/>
      </c:barChart>
      <c:catAx>
        <c:axId val="1205019087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5021487"/>
        <c:crosses val="autoZero"/>
        <c:auto val="1"/>
        <c:lblAlgn val="ctr"/>
        <c:lblOffset val="100"/>
        <c:noMultiLvlLbl val="0"/>
      </c:catAx>
      <c:valAx>
        <c:axId val="1205021487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5019087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Nickel Prices (USD) per 1000kg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multiLvlStrRef>
              <c:f>Sheet1!$A$1:$F$2</c:f>
              <c:multiLvlStrCache>
                <c:ptCount val="6"/>
                <c:lvl>
                  <c:pt idx="0">
                    <c:v>2020</c:v>
                  </c:pt>
                  <c:pt idx="1">
                    <c:v>2021</c:v>
                  </c:pt>
                  <c:pt idx="2">
                    <c:v>2022</c:v>
                  </c:pt>
                  <c:pt idx="3">
                    <c:v>2023</c:v>
                  </c:pt>
                  <c:pt idx="4">
                    <c:v>2024</c:v>
                  </c:pt>
                  <c:pt idx="5">
                    <c:v>2025</c:v>
                  </c:pt>
                </c:lvl>
                <c:lvl>
                  <c:pt idx="0">
                    <c:v>Nickel</c:v>
                  </c:pt>
                </c:lvl>
              </c:multiLvlStrCache>
            </c:multiLvlStrRef>
          </c:cat>
          <c:val>
            <c:numRef>
              <c:f>Sheet1!$A$3:$F$3</c:f>
              <c:numCache>
                <c:formatCode>#,##0</c:formatCode>
                <c:ptCount val="6"/>
                <c:pt idx="0">
                  <c:v>12727</c:v>
                </c:pt>
                <c:pt idx="1">
                  <c:v>18584</c:v>
                </c:pt>
                <c:pt idx="2">
                  <c:v>33924</c:v>
                </c:pt>
                <c:pt idx="3">
                  <c:v>28271</c:v>
                </c:pt>
                <c:pt idx="4">
                  <c:v>16112</c:v>
                </c:pt>
                <c:pt idx="5">
                  <c:v>15374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823-4FD2-8142-BBC8EEA1113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2016048"/>
        <c:axId val="112022768"/>
      </c:barChart>
      <c:catAx>
        <c:axId val="11201604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2022768"/>
        <c:crosses val="autoZero"/>
        <c:auto val="1"/>
        <c:lblAlgn val="ctr"/>
        <c:lblOffset val="100"/>
        <c:noMultiLvlLbl val="0"/>
      </c:catAx>
      <c:valAx>
        <c:axId val="11202276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201604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1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Cobalt Prices</a:t>
            </a:r>
            <a:r>
              <a:rPr lang="en-GB" baseline="0"/>
              <a:t> (USD) per 1000kg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GB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multiLvlStrRef>
              <c:f>Sheet1!$A$6:$F$7</c:f>
              <c:multiLvlStrCache>
                <c:ptCount val="6"/>
                <c:lvl>
                  <c:pt idx="0">
                    <c:v>2020</c:v>
                  </c:pt>
                  <c:pt idx="1">
                    <c:v>2021</c:v>
                  </c:pt>
                  <c:pt idx="2">
                    <c:v>2022</c:v>
                  </c:pt>
                  <c:pt idx="3">
                    <c:v>2023</c:v>
                  </c:pt>
                  <c:pt idx="4">
                    <c:v>2024</c:v>
                  </c:pt>
                  <c:pt idx="5">
                    <c:v>2025</c:v>
                  </c:pt>
                </c:lvl>
                <c:lvl>
                  <c:pt idx="0">
                    <c:v>Cobalt</c:v>
                  </c:pt>
                </c:lvl>
              </c:multiLvlStrCache>
            </c:multiLvlStrRef>
          </c:cat>
          <c:val>
            <c:numRef>
              <c:f>Sheet1!$A$8:$F$8</c:f>
              <c:numCache>
                <c:formatCode>#,##0</c:formatCode>
                <c:ptCount val="6"/>
                <c:pt idx="0">
                  <c:v>32100</c:v>
                </c:pt>
                <c:pt idx="1">
                  <c:v>52610</c:v>
                </c:pt>
                <c:pt idx="2" formatCode="General">
                  <c:v>81183</c:v>
                </c:pt>
                <c:pt idx="3" formatCode="General">
                  <c:v>49000</c:v>
                </c:pt>
                <c:pt idx="4" formatCode="General">
                  <c:v>29135</c:v>
                </c:pt>
                <c:pt idx="5" formatCode="General">
                  <c:v>25642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200-4752-81BD-4A94A5E6812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08282704"/>
        <c:axId val="2008285584"/>
      </c:barChart>
      <c:catAx>
        <c:axId val="2008282704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08285584"/>
        <c:crosses val="autoZero"/>
        <c:auto val="1"/>
        <c:lblAlgn val="ctr"/>
        <c:lblOffset val="100"/>
        <c:noMultiLvlLbl val="0"/>
      </c:catAx>
      <c:valAx>
        <c:axId val="200828558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#,##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00828270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9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0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1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1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9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0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1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4" y="0"/>
            <a:ext cx="2945659" cy="498056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pPr rtl="0"/>
            <a:fld id="{F35A8005-E8BE-4544-AED3-7636CBB26C99}" type="datetime1">
              <a:rPr lang="en-GB" smtClean="0"/>
              <a:t>27/11/2025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5"/>
            <a:ext cx="2945659" cy="498055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4" y="9428585"/>
            <a:ext cx="2945659" cy="498055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pPr rtl="0"/>
            <a:fld id="{DA6FC261-E491-4C42-A663-B95247CC46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0316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4" y="0"/>
            <a:ext cx="2945659" cy="498056"/>
          </a:xfrm>
          <a:prstGeom prst="rect">
            <a:avLst/>
          </a:prstGeom>
        </p:spPr>
        <p:txBody>
          <a:bodyPr vert="horz" lIns="93324" tIns="46662" rIns="93324" bIns="46662" rtlCol="0"/>
          <a:lstStyle>
            <a:lvl1pPr algn="r">
              <a:defRPr sz="1200"/>
            </a:lvl1pPr>
          </a:lstStyle>
          <a:p>
            <a:pPr rtl="0"/>
            <a:fld id="{B9280ED7-62B9-4A6D-82D7-4670C6C29CB4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324" tIns="46662" rIns="93324" bIns="46662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3324" tIns="46662" rIns="93324" bIns="46662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5"/>
            <a:ext cx="2945659" cy="498055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4" y="9428585"/>
            <a:ext cx="2945659" cy="498055"/>
          </a:xfrm>
          <a:prstGeom prst="rect">
            <a:avLst/>
          </a:prstGeom>
        </p:spPr>
        <p:txBody>
          <a:bodyPr vert="horz" lIns="93324" tIns="46662" rIns="93324" bIns="46662" rtlCol="0" anchor="b"/>
          <a:lstStyle>
            <a:lvl1pPr algn="r">
              <a:defRPr sz="1200"/>
            </a:lvl1pPr>
          </a:lstStyle>
          <a:p>
            <a:pPr rtl="0"/>
            <a:fld id="{333E963C-1534-4F8D-B2A7-66D81AA2595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1185059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926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057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2843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BBC643-D279-912D-2819-19FF54FE9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0CDD95E-DE7D-CA20-204E-5D0FEFACAF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9DD858-8D7B-7090-3DA8-DCEB3C19EA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91B3C3-784D-7776-1BE3-739E42AE185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2828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79324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8941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Full breakdown of LSN ratios – explanation to follow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16402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LSN has re-occurring negative capital – Osprey and WC, Struggle to generate cash flow to aid growth – LSN is not using generated cash to pay suppliers in time, Growth Agenda.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963769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Heavy reliance on inventory – needs to be sold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noProof="0" smtClean="0"/>
              <a:t>11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0491324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LSN relies heavily on borrowed funds to maintain operations, LSN must navigate downturns in the economy strategically to maintain fluid.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noProof="0" smtClean="0"/>
              <a:t>12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7659873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Company is highly leveraged through debt, interest costs and rates impact directly. Can lead to issues with creditors i.e. more credit.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noProof="0" smtClean="0"/>
              <a:t>13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539137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Cost of storage is high, cash tied up in inventory.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noProof="0" smtClean="0"/>
              <a:t>14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57818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 average LSN collects every 60 days, relatively normal for LSN export and sea freight.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noProof="0" smtClean="0"/>
              <a:t>15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05598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Aggressive credit use utilised to maintain fluid, LSN does delay payments.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noProof="0" smtClean="0"/>
              <a:t>16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70757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Liabilities exceed assets, cash flow pressure, credit critical for operations.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noProof="0" smtClean="0"/>
              <a:t>17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5422708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Moderate, driven by competition and metal pricing.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noProof="0" smtClean="0"/>
              <a:t>18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564752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Increase in operating costs, lab write off, sales margins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noProof="0" smtClean="0"/>
              <a:t>19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565455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noProof="0" smtClean="0"/>
              <a:t>20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078493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4507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064B7E-BDEC-204F-0B48-2188D2EBF0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3659C5-A8DA-16C1-F9AC-1167066D50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804E7D-4150-B46C-5982-C233E1609EF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0FAF9F-0060-DF45-FBBF-1FD3CC100A1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25283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7881C6-E9CB-B139-C9D3-179327FF53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3C42B9-6786-D50A-4617-C29D662660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49BAE5-B20A-578D-11E7-6DE9C3C015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9461F4-0859-8234-D580-E67D92A6273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695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AD024C-127F-4401-7D4A-BC25186D48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A0CF6F-54A8-A63D-77BD-F47A9392E5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75952B3-01D9-CD59-9DB0-E1EDCE0063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53AF8F-55ED-8BD9-E5C2-731C6BBA246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37286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192939-690D-29B8-4F19-D975B216D7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06CC7A-FE11-2008-57CD-AAFF91D72E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220DA0-A2BC-6224-A18A-F20DA8AFA8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3E1280-A662-1AEF-449F-BE34374AABC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832391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B70680-F13B-8021-FE74-DED1A5C98B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75BDBF7-78DD-695C-7A8E-A0980DB7BD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485616-8D1D-BC27-BDB3-AD32B3A157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FADE02-54A7-A5A8-BE2B-B28F6824D75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5564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2335AD-98F1-1151-2F02-F62DF38B3E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2263D3A-F6EF-CB8F-F9BF-4187EA98D9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08ADAA-A7EF-8570-BFB1-BBDBECEB45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068AE0-5BDF-4135-5C74-EEAE488EA60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2913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5F74EC-8442-5E33-5B3D-3A5B12799E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040DBB-11B4-0CB7-DCA6-6066F8639E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9A9F42-9C10-2B0E-4342-A7E76CD88E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ACECDF-AAF6-E1AE-6327-B0F1AAB3692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257B995-136A-4A15-87A5-26420C3C102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590319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277EC3-5C0D-CC00-9885-C16C5123B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D1AD823-C539-EAE6-74EA-CA312353A6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B152E24-F602-E751-34D5-3868C3A528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7BB6CD-6814-39B3-DEA6-8D2E274A7CF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257B995-136A-4A15-87A5-26420C3C102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947837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70383-3203-2D7E-A8C3-64D0A4A466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83879A-1F32-25D3-371B-D57108646D1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A8C516-E9DC-C3C9-77A9-4403BF81B4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B22C30-85C6-CC83-CC00-F9C7C5FB4DE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26404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E27CB2-2969-DCBC-78A9-EEDD84074E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E67571F-FC7E-9DE0-414B-10C1E4515C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2E96F8D-CDC3-2C96-CB2A-4B38806652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0CBAD2-ED50-F57F-C78E-E5B8568AE00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348537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2C22B4-D8C5-9D32-7045-3CFDD50D17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D58C2AF-2191-08A7-371E-7811362FAAD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88358F-69D7-9366-11C2-C59AD34D80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1B6970-E746-0627-61FC-48D6C5D4EEF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27795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4FB44C-6399-5DBD-8F5E-5AB1444374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1EA8E2B-212B-8BBF-4340-2A68FDE16E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4373146-251B-8285-440D-EBA2FC6DCF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F7A83B-8584-F63B-AB59-0E618CD56DC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13982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08D14D-0284-4166-EB4B-50B5F0927F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9608CFE-9FE2-2BB9-2DEF-697412C2ED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96B03EF-90F3-06DD-C9A0-5BEC90CF75D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AB9D4A-C617-D112-BC28-83903647B27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65167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FAA3E9-5BCC-4FC0-AC49-6B1FFE23DA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9F1036-3D1F-7CF6-6454-2E27F09C50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741AF9-9609-26B9-6228-C79C0C357F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5525E2-35DA-BAC1-6F6C-C2BFB283617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679457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B2EC23-EFE9-D4A6-B2B6-1F9F57365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3F4B0D-1687-5456-9848-6C8DBD2C66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8BA8962-BF22-A0C2-3870-C299AFD5138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183019-FC96-88F9-361A-306B542771B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32088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8FD34B-74FB-7566-40D6-1CA31C9E8F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838A27-A6E9-C4A4-3E27-F1E4B86896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56861E9-643E-64DE-4D41-22C7C3BE9A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F7B80E-666E-3131-8571-742B4D21A34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364066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3685C6-005D-6124-E8F7-35DDEF4B60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D002AF-49E0-983A-4382-DB0B6922E49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C1FFA1-08F0-5C1D-36D4-08A92B4314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C4A53D-12B2-E3A4-3CDF-0463182F73D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40193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A45772-7980-18BB-5F96-B8BB260A1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4B437A-13F6-121C-C2DC-DA905BE37A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EAE764-503A-F225-D338-2E95BBA345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341BE1-7842-7874-5377-DB641F1E5E3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53325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6D1E48-81F2-CA4A-6A94-B4E7DACA0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F2E8658-85DF-0A00-9A82-C33D9E00A8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D5C9D1-5ADD-547E-E023-EF2879E60F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4A54A7-3141-145E-2061-3CB80482B0A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43770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A13740-7A47-B7BE-1273-8E2EA9D779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EF2D07-5897-1013-CDF1-720BC66DE4F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92A974-C2FA-7935-EC6E-72BA82A2C7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4B55D3-643A-A857-C994-92A211FFDEA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947661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66E95D-1F44-E621-24DE-E0CCB46432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9CF4E0-5296-17AA-E548-1E727CAC520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B24EEA-5BBC-646A-0D1D-C696552ECAE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DE1D96-F557-CC50-F937-8C96FF9EB4C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53552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4F8EF5-7378-2CF0-9E80-6FEA167474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43F84E4-349D-E751-49A6-50646DC769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138E93-1EDC-54B0-94DC-F39BFF16023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A158F3-2D04-14E9-088E-9E28349CBB6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782932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9A1BE4-9B02-AEF2-149B-ADC85BE04B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C2FBA4A-9826-DD98-D366-4550D93B64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BCB11E-BEC7-DCDA-E44D-A2BA2026FB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B0F448-44D5-2743-4F13-4FA42B4C3D4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82043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FE74448-490D-FDA6-9680-55A22404BA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113D52-9778-E746-ACC6-289B5926DD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648FDC-365A-AC7E-3341-68C1908AB48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608869-58BA-6A12-CF50-1C00B794D4E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3984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E27DC8-6CAC-4814-1DF5-4DA2A3676C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A95696-BC36-5456-CCC3-57325E914A2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1B20E4-DCA4-8588-C294-69EA6654CC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D9C7B0-7303-89CE-F6D7-3164CAAD52B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351822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rtl="0"/>
            <a:fld id="{5257B995-136A-4A15-87A5-26420C3C1021}" type="slidenum">
              <a:rPr lang="en-GB" smtClean="0"/>
              <a:pPr rtl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7225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BDF17B-5C18-C569-7838-C756BAE423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6E9CC05-E043-CA93-056A-B2F09EDEC8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65DB75-1D4F-B6AA-C5C1-0895F70010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4E8C05-5DB1-D61C-CBF3-E7CD92AF13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smtClean="0"/>
              <a:t>54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92517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smtClean="0"/>
              <a:t>55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29338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28098A-1C22-74F1-9CE7-89A3AD2AB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16B8E6-4948-C263-A384-9510BADDEA0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4514C-FB04-26A2-03E2-26591921243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C271D0-7E62-70AB-7281-E9B0149DBE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4855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8745E1-2579-13E7-1B8B-620FC43AFD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A963B4-474A-5F16-6CFF-C73813C55DE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4E46D5-9D26-3EF8-2893-EC7338F8AD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9EB6BD1-4F2E-6AB6-A4A4-67A91CC2AE2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smtClean="0"/>
              <a:t>57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843130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3C7D1E-5571-94D6-A00A-FBF3502D89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09254E-8B74-4A3D-ABC8-2BF062BCA7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5C7584-5161-1FA9-B75E-FC7FE02DD8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97569C-5A47-B0A3-72D5-BD894AF282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432369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C593A0-CB7E-ABDA-54C2-51295E9A6B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C8EE53-321D-612B-6C86-2859AC43F1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B5524E7-D385-FFAA-8188-6C25936EFD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CC8865-4585-4D37-CB66-E18DD502BF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333E963C-1534-4F8D-B2A7-66D81AA25953}" type="slidenum">
              <a:rPr lang="en-GB" smtClean="0"/>
              <a:t>59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28923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22E299-9E3E-4ECB-AB57-2645C18A1A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05C46C-C8EC-C572-AC39-4B93758B709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0A4E0E-33EA-2C81-381B-91698513AA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C84D84-DC10-1CAD-64B3-AF3CB24307E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257B995-136A-4A15-87A5-26420C3C102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14998512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4FE07A-3DD4-BA04-2787-84C287DBDD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FDC0B5-65FD-2BD5-6FD3-048E0E3FB6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AC6D3F-7AFE-96A7-0A43-79ABD5400A0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F1CF96-600C-9659-7C47-7AF4974281F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257B995-136A-4A15-87A5-26420C3C102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1311540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35B4CF-9C8E-4F47-4978-DAB7E72C2B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3189F7-F0D0-9F58-9A89-3BB7F91F2C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64B17A0-FE36-3D6C-16B5-27B1448300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 rtlCol="0">
            <a:normAutofit/>
          </a:bodyPr>
          <a:lstStyle/>
          <a:p>
            <a:pPr rt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1E7A38-5EF5-29F3-10B4-C8D7FA24216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 rtlCol="0"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257B995-136A-4A15-87A5-26420C3C102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3816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rtlCol="0" anchor="b"/>
          <a:lstStyle>
            <a:lvl1pPr>
              <a:defRPr sz="7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rtlCol="0"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BEF9E6F-69B4-43C6-B89B-5B2DAA5D0B39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61C06F7-E1ED-448E-A739-9558E7C1F977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rtlCol="0"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082AE22-B060-447E-BD6F-AFB496B94995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758590B-9560-4B4D-88E0-B37228F73CEC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D6CBB9-F902-446F-BC0C-E3EA058E9455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B9579D-EFED-4C55-B22F-826BEAC70C0C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F67DF9D-4BBB-4370-A371-DF0F03BE0E3E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rtlCol="0" anchor="b"/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rtlCol="0"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F56C67C-BCE0-44A5-902F-0E05556FFB88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rtlCol="0" anchor="b">
            <a:normAutofit/>
          </a:bodyPr>
          <a:lstStyle>
            <a:lvl1pPr algn="l">
              <a:defRPr sz="36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 rtlCol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1A9CD07-C9B4-48D1-81F5-C975070A3314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552ACC-BA4B-4E0F-A7D2-887564D17C9D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DAB98A9-4B8F-425D-B214-7243F355521A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rtlCol="0"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1400" cap="small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rtl="0">
              <a:buNone/>
            </a:pPr>
            <a:r>
              <a:rPr lang="en-US" noProof="0"/>
              <a:t>Click to edit Master text styles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902668-824A-406B-ADC1-6FA3DA367FCA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rtlCol="0" anchor="b"/>
          <a:lstStyle>
            <a:lvl1pPr algn="l">
              <a:defRPr sz="40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rtlCol="0"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8F57695-4473-4C20-A53B-91A6CF98A4DA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3276600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574801" y="4953000"/>
            <a:ext cx="7999315" cy="1074057"/>
          </a:xfrm>
        </p:spPr>
        <p:txBody>
          <a:bodyPr rtlCol="0" anchor="t">
            <a:normAutofit/>
          </a:bodyPr>
          <a:lstStyle>
            <a:lvl1pPr marL="0" indent="0">
              <a:buNone/>
              <a:defRPr lang="en-US" sz="1800" b="0" i="0" kern="1200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4033" y="331651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lvl="0"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”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AD06D3-422E-4711-84A3-5D7B4505711A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 rtlCol="0"/>
          <a:lstStyle>
            <a:lvl1pPr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rtlCol="0"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Text Placeholder 3"/>
          <p:cNvSpPr>
            <a:spLocks noGrp="1"/>
          </p:cNvSpPr>
          <p:nvPr>
            <p:ph type="body" sz="half" idx="13"/>
          </p:nvPr>
        </p:nvSpPr>
        <p:spPr>
          <a:xfrm>
            <a:off x="1154953" y="3848610"/>
            <a:ext cx="8825659" cy="588517"/>
          </a:xfrm>
        </p:spPr>
        <p:txBody>
          <a:bodyPr rtlCol="0" anchor="b">
            <a:normAutofit/>
          </a:bodyPr>
          <a:lstStyle>
            <a:lvl1pPr marL="0" indent="0" algn="l" defTabSz="457200" rtl="0" eaLnBrk="1" latinLnBrk="0" hangingPunct="1">
              <a:buNone/>
              <a:defRPr lang="en-US" sz="3600" b="0" i="0" kern="1200" cap="none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7103B3-9AA8-4863-8AAD-D3CA9B5DAEDA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70313A8-59AA-47A9-AC3C-F5FF2ABA43F7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9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0" name="Picture Placeholder 2" descr="An empty placeholder to add an image. Click on the placeholder and select the image that you wish to add"/>
          <p:cNvSpPr>
            <a:spLocks noGrp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rtlCol="0"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1" name="Picture Placeholder 2" descr="An empty placeholder to add an image. Click on the placeholder and select the image that you wish to add"/>
          <p:cNvSpPr>
            <a:spLocks noGrp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rtlCol="0"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DBBFE07-EF98-42DA-AFB4-D384C96266D4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 anchorCtr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F39D29D-56FF-4551-BF2C-7C7FA53D51AC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rtlCol="0" anchor="b" anchorCtr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430213"/>
            <a:ext cx="7423149" cy="5826125"/>
          </a:xfrm>
        </p:spPr>
        <p:txBody>
          <a:bodyPr vert="eaVert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A06AA2F-E6BA-4283-9C0B-960CA8C291C2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2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image" Target="../media/image5.png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4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>
            <a:picLocks noChangeAspect="1"/>
          </p:cNvPicPr>
          <p:nvPr userDrawn="1"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7" name="Oval 16"/>
          <p:cNvSpPr/>
          <p:nvPr userDrawn="1"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pic>
        <p:nvPicPr>
          <p:cNvPr id="18" name="Picture 17"/>
          <p:cNvPicPr>
            <a:picLocks noChangeAspect="1"/>
          </p:cNvPicPr>
          <p:nvPr userDrawn="1"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 userDrawn="1"/>
        </p:nvPicPr>
        <p:blipFill rotWithShape="1"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rtl="0"/>
            <a:fld id="{F12CBE45-26B9-4254-ADDA-BBC6D24110C6}" type="datetime1">
              <a:rPr lang="en-GB" noProof="0" smtClean="0"/>
              <a:t>27/11/2025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14" name="Rectangle 13"/>
          <p:cNvSpPr/>
          <p:nvPr userDrawn="1"/>
        </p:nvSpPr>
        <p:spPr bwMode="blackWhite"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57F1E4F-1CFF-5643-939E-02111984F565}" type="slidenum">
              <a:rPr lang="en-GB" noProof="0" smtClean="0"/>
              <a:t>‹#›</a:t>
            </a:fld>
            <a:endParaRPr lang="en-GB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3" r:id="rId14"/>
    <p:sldLayoutId id="2147483665" r:id="rId15"/>
    <p:sldLayoutId id="2147483669" r:id="rId16"/>
    <p:sldLayoutId id="2147483670" r:id="rId17"/>
    <p:sldLayoutId id="2147483658" r:id="rId18"/>
    <p:sldLayoutId id="2147483659" r:id="rId19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2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1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4" Type="http://schemas.openxmlformats.org/officeDocument/2006/relationships/chart" Target="../charts/char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7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8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9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0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1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3.xml"/><Relationship Id="rId2" Type="http://schemas.openxmlformats.org/officeDocument/2006/relationships/chart" Target="../charts/chart12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5.png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png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Finance Management ACMA 4017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Todd </a:t>
            </a:r>
            <a:r>
              <a:rPr lang="en-GB" dirty="0" err="1"/>
              <a:t>marshall</a:t>
            </a:r>
            <a:r>
              <a:rPr lang="en-GB"/>
              <a:t> - 23129993</a:t>
            </a:r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A8EA41F-63A8-53E1-A886-C670A65B9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4747" y="3225297"/>
            <a:ext cx="3859795" cy="304801"/>
          </a:xfrm>
        </p:spPr>
        <p:txBody>
          <a:bodyPr/>
          <a:lstStyle/>
          <a:p>
            <a:pPr rtl="0"/>
            <a:r>
              <a:rPr lang="en-GB" noProof="0"/>
              <a:t>Finance Management 2025/2026 - Todd Marshall</a:t>
            </a:r>
            <a:endParaRPr lang="en-GB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465B35-79D0-4451-3D52-CAEE286E4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1</a:t>
            </a:fld>
            <a:endParaRPr lang="en-GB" noProof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C0EE1F-CA24-F044-E3AB-AF76CB1563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505450"/>
            <a:ext cx="3381375" cy="135255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FC18C9A-B4C9-D05E-2727-85AE99FC1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86800" y="5505450"/>
            <a:ext cx="3505200" cy="13525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850" y="0"/>
            <a:ext cx="3954464" cy="767687"/>
          </a:xfrm>
        </p:spPr>
        <p:txBody>
          <a:bodyPr rtlCol="0"/>
          <a:lstStyle/>
          <a:p>
            <a:pPr rtl="0"/>
            <a:r>
              <a:rPr lang="en-GB" dirty="0"/>
              <a:t>AI Declaration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2324372-35B4-C2EF-01CD-4BBB607FB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B5E1E6-5263-E61E-2072-47226A07B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2</a:t>
            </a:fld>
            <a:endParaRPr lang="en-GB" noProof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40B6B51-FCA6-0A06-9139-F8795DB4E4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50" y="1267283"/>
            <a:ext cx="5895927" cy="55240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F55B16A-27B2-139E-4155-63F2768EE5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1267283"/>
            <a:ext cx="4470847" cy="5524042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9EB05-017D-A901-265E-B36C9AA94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Acknowledgements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6B442-073D-90D6-CC1E-2FA75CEE63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LSN – Chris Martin – Management Accountant / Phil Allnatt – Managing Director </a:t>
            </a:r>
          </a:p>
          <a:p>
            <a:r>
              <a:rPr lang="en-GB" dirty="0"/>
              <a:t>Lecturer – Dr Moutushi Tanha</a:t>
            </a:r>
          </a:p>
          <a:p>
            <a:r>
              <a:rPr lang="en-GB" dirty="0"/>
              <a:t>Classmates – Review and Debate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5A85BC-E1E9-F377-5D77-60D6C9A17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F356C3-F975-6034-6287-38A41B51C0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63536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Presentation Agenda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r>
              <a:rPr lang="en-GB" dirty="0"/>
              <a:t>Introduction</a:t>
            </a:r>
          </a:p>
          <a:p>
            <a:r>
              <a:rPr lang="en-GB" dirty="0"/>
              <a:t>LSN Diffusion Ltd. Financial Ratios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Case Study Questions</a:t>
            </a:r>
          </a:p>
          <a:p>
            <a:r>
              <a:rPr lang="en-GB" dirty="0"/>
              <a:t>Questions from Peers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References</a:t>
            </a:r>
          </a:p>
          <a:p>
            <a:r>
              <a:rPr lang="en-GB" dirty="0"/>
              <a:t>Appendix</a:t>
            </a:r>
          </a:p>
          <a:p>
            <a:r>
              <a:rPr lang="en-GB" dirty="0"/>
              <a:t>Case Study – Jackson Plc Ltd.</a:t>
            </a:r>
          </a:p>
          <a:p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D980B6-5418-46B8-75D9-A48DA41E9E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509A7B-0231-4C7C-584C-3A8FFE9FA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4</a:t>
            </a:fld>
            <a:endParaRPr lang="en-GB" noProof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BA5DA7-5530-20A4-9FF9-54F34FE748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B102ABF-3A43-38B3-340B-AAA24A775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3788521" cy="876300"/>
          </a:xfrm>
        </p:spPr>
        <p:txBody>
          <a:bodyPr rtlCol="0" anchor="t">
            <a:normAutofit/>
          </a:bodyPr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91867-BAF6-0ACA-D3D5-7F28A28779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0" y="2044460"/>
            <a:ext cx="10352540" cy="5315344"/>
          </a:xfrm>
        </p:spPr>
        <p:txBody>
          <a:bodyPr numCol="1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LSN Diffusion LTD formed in 2012 as a breakaway from an American Owned Organisation based in Llandybie Wales.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109 Stakeholders as of November 2025 – And a privately owned family business.</a:t>
            </a:r>
          </a:p>
          <a:p>
            <a:pPr rtl="0"/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Producer of Nickel, Cobalt, and Iron Atomised Alloys + Brazing Accessories.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85% of product is exported – Main sales Fields, Oil and Gas, Defence, Moulding and Automotive Sectors.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rtl="0"/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B9EF6E8-D3E2-6FCC-D36B-D585887E8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D4FE59-87CA-6148-14F8-56FF2063B8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D57F1E4F-1CFF-5643-939E-02111984F565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FFEB3A7-B318-AC1F-D7EE-6C86B5358A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9840" y="0"/>
            <a:ext cx="2552700" cy="95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1105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3788521" cy="876300"/>
          </a:xfrm>
        </p:spPr>
        <p:txBody>
          <a:bodyPr rtlCol="0" anchor="t">
            <a:normAutofit/>
          </a:bodyPr>
          <a:lstStyle/>
          <a:p>
            <a:pPr rtl="0"/>
            <a:r>
              <a:rPr lang="en-GB" dirty="0"/>
              <a:t>Introduction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0" y="952500"/>
            <a:ext cx="10352540" cy="5905499"/>
          </a:xfrm>
        </p:spPr>
        <p:txBody>
          <a:bodyPr numCol="2" rtlCol="0" anchor="ctr">
            <a:normAutofit/>
          </a:bodyPr>
          <a:lstStyle/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LSN Diffusion LTD 2023/2024 Financial Data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Comparison and review of key financial data for a privately owned SME (Small – Medium Enterprise) – Calculation of key financial metrics for LSN Diffusion Ltd.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Focus will be on analysis of financial ratios.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2400" dirty="0"/>
              <a:t>Companies House accounts will be analysed for data.</a:t>
            </a:r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B6D1C72-3EF3-AEF9-C327-AFB47C2706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C0C4B0-3AE1-1BBC-8651-50AEFA689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D57F1E4F-1CFF-5643-939E-02111984F565}" type="slidenum">
              <a:rPr lang="en-GB" noProof="0" smtClean="0"/>
              <a:pPr rtl="0">
                <a:spcAft>
                  <a:spcPts val="600"/>
                </a:spcAft>
              </a:pPr>
              <a:t>6</a:t>
            </a:fld>
            <a:endParaRPr lang="en-GB" noProof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BB14DADF-30B1-E878-8916-65890A4B3DC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9840" y="0"/>
            <a:ext cx="2552700" cy="9525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2DE1AF5-C85E-9033-77A9-469ABD3C3D8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1232" y="2563482"/>
            <a:ext cx="3737215" cy="3737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82049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907308" cy="767687"/>
          </a:xfrm>
        </p:spPr>
        <p:txBody>
          <a:bodyPr rtlCol="0"/>
          <a:lstStyle/>
          <a:p>
            <a:pPr rtl="0"/>
            <a:r>
              <a:rPr lang="en-GB" dirty="0"/>
              <a:t>Ratios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353086" y="986828"/>
            <a:ext cx="9696768" cy="5261571"/>
          </a:xfrm>
        </p:spPr>
        <p:txBody>
          <a:bodyPr rtlCol="0"/>
          <a:lstStyle/>
          <a:p>
            <a:pPr rtl="0"/>
            <a:r>
              <a:rPr lang="en-GB" dirty="0"/>
              <a:t>The following ratios will be analysed as the basis for the report.</a:t>
            </a:r>
          </a:p>
          <a:p>
            <a:pPr lvl="1" rtl="0"/>
            <a:r>
              <a:rPr lang="en-GB" dirty="0"/>
              <a:t>Profitability Ratio</a:t>
            </a:r>
          </a:p>
          <a:p>
            <a:pPr lvl="1" rtl="0"/>
            <a:r>
              <a:rPr lang="en-GB" dirty="0"/>
              <a:t>Activity Ratio</a:t>
            </a:r>
          </a:p>
          <a:p>
            <a:pPr lvl="1" rtl="0"/>
            <a:r>
              <a:rPr lang="en-GB" dirty="0"/>
              <a:t>Liquidity Ratios</a:t>
            </a:r>
          </a:p>
          <a:p>
            <a:pPr lvl="1" rtl="0"/>
            <a:r>
              <a:rPr lang="en-GB" dirty="0"/>
              <a:t>Capital Gearing Ratios</a:t>
            </a:r>
          </a:p>
          <a:p>
            <a:pPr lvl="1" rtl="0"/>
            <a:r>
              <a:rPr lang="en-GB" dirty="0"/>
              <a:t>Investor Ratios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8FC84C-114B-AC2A-959F-7C8DF923B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6B9201-8758-D0AA-C98E-24CC6CCC2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7</a:t>
            </a:fld>
            <a:endParaRPr lang="en-GB" noProof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867C0-1EE5-15EA-AE94-6D1ED4F82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/>
          <a:p>
            <a:r>
              <a:rPr lang="en-GB" dirty="0"/>
              <a:t>LSN Diffusion Ltd Financial Ratios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328A1EE7-11A7-1C6D-AE53-C1D68CE28B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49546" y="2831910"/>
            <a:ext cx="3200400" cy="1194179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87B06-E0E1-BBB1-6DC2-52362F24EA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763" cy="1828800"/>
          </a:xfrm>
        </p:spPr>
        <p:txBody>
          <a:bodyPr>
            <a:normAutofit/>
          </a:bodyPr>
          <a:lstStyle/>
          <a:p>
            <a:r>
              <a:rPr lang="en-GB" dirty="0"/>
              <a:t>Analysis of LSN Diffusion Ltd Balance Sheet and Income Statement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54575B-18D3-53AF-268E-9F36B82228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F412F7-92BD-A9D7-DC5D-F02D1E1E5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D57F1E4F-1CFF-5643-939E-02111984F565}" type="slidenum">
              <a:rPr lang="en-GB" noProof="0" smtClean="0"/>
              <a:pPr rtl="0">
                <a:spcAft>
                  <a:spcPts val="600"/>
                </a:spcAft>
              </a:pPr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39200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A2709B-0DF2-01F1-53AF-08642993C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5530"/>
            <a:ext cx="10455216" cy="634042"/>
          </a:xfrm>
        </p:spPr>
        <p:txBody>
          <a:bodyPr>
            <a:normAutofit/>
          </a:bodyPr>
          <a:lstStyle/>
          <a:p>
            <a:r>
              <a:rPr lang="en-GB" sz="3200" dirty="0"/>
              <a:t>LSN Diffusion Ltd Financial Ratios FY2024-FY2023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F071FD-20C4-063B-3AC6-12B6A9B8C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25F76B-2439-C3F0-772C-8E64DBC1D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9</a:t>
            </a:fld>
            <a:endParaRPr lang="en-GB" noProof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5F7957C-81D6-9551-92CA-1874EAB460D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0888603"/>
              </p:ext>
            </p:extLst>
          </p:nvPr>
        </p:nvGraphicFramePr>
        <p:xfrm>
          <a:off x="116936" y="679571"/>
          <a:ext cx="10235604" cy="55823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1868">
                  <a:extLst>
                    <a:ext uri="{9D8B030D-6E8A-4147-A177-3AD203B41FA5}">
                      <a16:colId xmlns:a16="http://schemas.microsoft.com/office/drawing/2014/main" val="1034993883"/>
                    </a:ext>
                  </a:extLst>
                </a:gridCol>
                <a:gridCol w="3411868">
                  <a:extLst>
                    <a:ext uri="{9D8B030D-6E8A-4147-A177-3AD203B41FA5}">
                      <a16:colId xmlns:a16="http://schemas.microsoft.com/office/drawing/2014/main" val="1639030101"/>
                    </a:ext>
                  </a:extLst>
                </a:gridCol>
                <a:gridCol w="3411868">
                  <a:extLst>
                    <a:ext uri="{9D8B030D-6E8A-4147-A177-3AD203B41FA5}">
                      <a16:colId xmlns:a16="http://schemas.microsoft.com/office/drawing/2014/main" val="2263489116"/>
                    </a:ext>
                  </a:extLst>
                </a:gridCol>
              </a:tblGrid>
              <a:tr h="483945">
                <a:tc>
                  <a:txBody>
                    <a:bodyPr/>
                    <a:lstStyle/>
                    <a:p>
                      <a:r>
                        <a:rPr lang="en-GB" dirty="0"/>
                        <a:t>Financial Calculations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28.12.2024 EOWY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30.12.2023 EOWY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494664"/>
                  </a:ext>
                </a:extLst>
              </a:tr>
              <a:tr h="483945">
                <a:tc>
                  <a:txBody>
                    <a:bodyPr/>
                    <a:lstStyle/>
                    <a:p>
                      <a:r>
                        <a:rPr lang="en-GB" dirty="0"/>
                        <a:t>Working Capital - 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0.87 /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0.96 / 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6734309"/>
                  </a:ext>
                </a:extLst>
              </a:tr>
              <a:tr h="483945">
                <a:tc>
                  <a:txBody>
                    <a:bodyPr/>
                    <a:lstStyle/>
                    <a:p>
                      <a:r>
                        <a:rPr lang="en-GB" dirty="0"/>
                        <a:t>Liquid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0.32 /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0.39 / 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9018853"/>
                  </a:ext>
                </a:extLst>
              </a:tr>
              <a:tr h="483945">
                <a:tc>
                  <a:txBody>
                    <a:bodyPr/>
                    <a:lstStyle/>
                    <a:p>
                      <a:r>
                        <a:rPr lang="en-GB" dirty="0"/>
                        <a:t>Proprietary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20.09%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20.50%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7091072"/>
                  </a:ext>
                </a:extLst>
              </a:tr>
              <a:tr h="483945">
                <a:tc>
                  <a:txBody>
                    <a:bodyPr/>
                    <a:lstStyle/>
                    <a:p>
                      <a:r>
                        <a:rPr lang="en-GB" dirty="0"/>
                        <a:t>Debt Equity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3.98x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3.88x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4590645"/>
                  </a:ext>
                </a:extLst>
              </a:tr>
              <a:tr h="483945">
                <a:tc>
                  <a:txBody>
                    <a:bodyPr/>
                    <a:lstStyle/>
                    <a:p>
                      <a:r>
                        <a:rPr lang="en-GB" dirty="0"/>
                        <a:t>Stock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2.19x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2.75x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685260"/>
                  </a:ext>
                </a:extLst>
              </a:tr>
              <a:tr h="483945">
                <a:tc>
                  <a:txBody>
                    <a:bodyPr/>
                    <a:lstStyle/>
                    <a:p>
                      <a:r>
                        <a:rPr lang="en-GB" dirty="0"/>
                        <a:t>Debtors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5.70x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5.49x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9926709"/>
                  </a:ext>
                </a:extLst>
              </a:tr>
              <a:tr h="483945">
                <a:tc>
                  <a:txBody>
                    <a:bodyPr/>
                    <a:lstStyle/>
                    <a:p>
                      <a:r>
                        <a:rPr lang="en-GB" dirty="0"/>
                        <a:t>Creditors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2.78x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3.06x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44364561"/>
                  </a:ext>
                </a:extLst>
              </a:tr>
              <a:tr h="483945">
                <a:tc>
                  <a:txBody>
                    <a:bodyPr/>
                    <a:lstStyle/>
                    <a:p>
                      <a:r>
                        <a:rPr lang="en-GB" dirty="0"/>
                        <a:t>Gross Profit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21.97%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20.28%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5476446"/>
                  </a:ext>
                </a:extLst>
              </a:tr>
              <a:tr h="483945">
                <a:tc>
                  <a:txBody>
                    <a:bodyPr/>
                    <a:lstStyle/>
                    <a:p>
                      <a:r>
                        <a:rPr lang="en-GB" dirty="0"/>
                        <a:t>Net Profit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-2.96%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0.54%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13104154"/>
                  </a:ext>
                </a:extLst>
              </a:tr>
              <a:tr h="742896">
                <a:tc>
                  <a:txBody>
                    <a:bodyPr/>
                    <a:lstStyle/>
                    <a:p>
                      <a:r>
                        <a:rPr lang="en-GB" dirty="0"/>
                        <a:t>Working Capital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-12.23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-43.51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09636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00301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7E1F4-0420-B904-77B7-53D67BA8A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5937359" cy="667139"/>
          </a:xfrm>
        </p:spPr>
        <p:txBody>
          <a:bodyPr/>
          <a:lstStyle/>
          <a:p>
            <a:r>
              <a:rPr lang="en-GB" dirty="0"/>
              <a:t>Working Capital - Current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7075FF-BF76-1D31-AF56-2875064743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7" y="762000"/>
            <a:ext cx="5589061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Negative Capital is re-occurring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Struggles with short term debt against current assets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relies on credit and short-term borrowing to cover expenses, LSN relies on credit from Bank (Santander), and invoice factoring.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Strong market competition and external market factors influencing stability within the business.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Implications – Stunted business growth, reliance on additional short-term borrowing, Supply chain disruptions.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4E10BD-7624-CFC3-3818-FD76CF1CD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5AD5B9-9202-ADA5-E06D-22DC27C11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10</a:t>
            </a:fld>
            <a:endParaRPr lang="en-GB" noProof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C9D78CAF-F178-FD9E-B7C9-54ED8B74A2A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60597142"/>
              </p:ext>
            </p:extLst>
          </p:nvPr>
        </p:nvGraphicFramePr>
        <p:xfrm>
          <a:off x="6232510" y="4268961"/>
          <a:ext cx="3933826" cy="222408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15A83ED1-448A-8D0C-2324-3FE9D3A8943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01878263"/>
              </p:ext>
            </p:extLst>
          </p:nvPr>
        </p:nvGraphicFramePr>
        <p:xfrm>
          <a:off x="5937359" y="1279585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</p:spTree>
    <p:extLst>
      <p:ext uri="{BB962C8B-B14F-4D97-AF65-F5344CB8AC3E}">
        <p14:creationId xmlns:p14="http://schemas.microsoft.com/office/powerpoint/2010/main" val="29421510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78E748-911A-32CC-5A81-62CFBC03A8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58349-A74D-1392-1C35-FDF79D362D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5937359" cy="667139"/>
          </a:xfrm>
        </p:spPr>
        <p:txBody>
          <a:bodyPr/>
          <a:lstStyle/>
          <a:p>
            <a:r>
              <a:rPr lang="en-GB" dirty="0"/>
              <a:t>Liquid Ratio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A0798B-01EB-62D5-1AB5-A28CD9EBED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8" y="762000"/>
            <a:ext cx="3011428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ratios for 2023 and 2024 are inline with working capital.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ideal scenario would see a 1/1 ratio – LSN falls well below this figure.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Inventory turnover is critical to maintain business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Without quick turnaround of inventory, the company could struggle to pay off debt.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10F4EB-F11F-5063-1E11-D404A10D1B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66A4B3-C434-3DE3-E788-3ABD4F1A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11</a:t>
            </a:fld>
            <a:endParaRPr lang="en-GB" noProof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DC9AF0C9-7420-C20F-3F19-B8622743315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9092100"/>
              </p:ext>
            </p:extLst>
          </p:nvPr>
        </p:nvGraphicFramePr>
        <p:xfrm>
          <a:off x="3450566" y="1297556"/>
          <a:ext cx="7108166" cy="42628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6518235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9896AA-E372-F119-EC7A-D18749FF78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C4AA0-45D0-9C10-1398-F4C4796611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5937359" cy="667139"/>
          </a:xfrm>
        </p:spPr>
        <p:txBody>
          <a:bodyPr/>
          <a:lstStyle/>
          <a:p>
            <a:r>
              <a:rPr lang="en-GB" dirty="0"/>
              <a:t>Proprietary Ratio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F92F19-EB23-D0D1-F98B-FAF95EC826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8" y="762000"/>
            <a:ext cx="2825976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Circa 20% of assets are financed by owners' equity.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relies heavily on external investment – Bank / Welsh Government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is leveraged on borrowed funds for expansion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is reliant on stability within the market to remain fluid.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12AF33-B2FA-9BB5-11BF-1135D625F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5F9E94-30EF-BB8A-00B3-0D5C933AA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12</a:t>
            </a:fld>
            <a:endParaRPr lang="en-GB" noProof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13E4355C-3124-8F73-978A-6914BBD9DDB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66323495"/>
              </p:ext>
            </p:extLst>
          </p:nvPr>
        </p:nvGraphicFramePr>
        <p:xfrm>
          <a:off x="3450566" y="906848"/>
          <a:ext cx="6901974" cy="504430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556465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7ADACC-5E8E-DA31-65C3-64E2CD5FAC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C744C-7C38-3BCA-2924-E6D386DF4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5937359" cy="667139"/>
          </a:xfrm>
        </p:spPr>
        <p:txBody>
          <a:bodyPr/>
          <a:lstStyle/>
          <a:p>
            <a:r>
              <a:rPr lang="en-GB" dirty="0"/>
              <a:t>Debt Equity Ratio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F0A288-5317-37B7-4E68-6FE04FE365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7" y="762000"/>
            <a:ext cx="3080439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Debt equity ratio matches the Proprietary Ratio from previous slides.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Creditors have greater say over business operations than the ownership group.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Aggressive expansion over the past 5 years have increased debt levels.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Additional borrowing and interest rates must be closely monitored to remain liquid.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debt equity ratio highlights how capital is raised to run a business. (Nukala and Rao, 2021)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BF5355-D3FD-3211-49E8-651C7FD2FE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C8C66F-D6BB-6E4D-105E-AE977E3F5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13</a:t>
            </a:fld>
            <a:endParaRPr lang="en-GB" noProof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8FA1FE70-1F62-01DC-76BC-6DC05B60C8C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58424532"/>
              </p:ext>
            </p:extLst>
          </p:nvPr>
        </p:nvGraphicFramePr>
        <p:xfrm>
          <a:off x="3864635" y="902535"/>
          <a:ext cx="6344744" cy="505293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97031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6B7D1E-F914-0DC2-EEBA-D0FD24FD3B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73E53-1E21-7114-3A2A-A56F4C8A5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5937359" cy="667139"/>
          </a:xfrm>
        </p:spPr>
        <p:txBody>
          <a:bodyPr/>
          <a:lstStyle/>
          <a:p>
            <a:r>
              <a:rPr lang="en-GB" dirty="0"/>
              <a:t>Stock Turnover Ratio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C19485-CE29-1FF6-11FA-188C93C19E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8" y="762000"/>
            <a:ext cx="2825976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has a large amount of capital tied up in stock.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LME and market movements influence stock movement.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Archiving has been an issue along with customer led changes.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falls well below industry standards of circa 5-10 turnovers per annum. LSN is turning stock over every 167 days.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EDC9B2-8C03-2273-A784-A912B9DC7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1AAEA2-205C-8C56-426D-3CE4049AA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14</a:t>
            </a:fld>
            <a:endParaRPr lang="en-GB" noProof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B92F35C0-30D1-6C56-7CAC-A715D3ACD30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10164709"/>
              </p:ext>
            </p:extLst>
          </p:nvPr>
        </p:nvGraphicFramePr>
        <p:xfrm>
          <a:off x="3656505" y="1221830"/>
          <a:ext cx="6370623" cy="50270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42115437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053A33-9A72-6EBD-0ACC-381F6AA7D6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ECC16D-D613-EE5C-A9FD-8C941D303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5937359" cy="667139"/>
          </a:xfrm>
        </p:spPr>
        <p:txBody>
          <a:bodyPr/>
          <a:lstStyle/>
          <a:p>
            <a:r>
              <a:rPr lang="en-GB" dirty="0"/>
              <a:t>Debtors Turnover Ratio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3BC1B0-B524-EEF1-9181-5C54E312A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8" y="762000"/>
            <a:ext cx="3218462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Average level of performance on Debtor turnover.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relies heavily on credit etc. so cash turnaround is critical to operational fluidity.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averages collection of payment every 64 days from customers.</a:t>
            </a:r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B6B48-C353-E4BC-62F2-05AC1C0A1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CC43B3-4F50-F2C7-322E-4A24EF5B3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15</a:t>
            </a:fld>
            <a:endParaRPr lang="en-GB" noProof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C4E8C15E-DBB0-AC93-0F98-D5A3AFD9089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67980352"/>
              </p:ext>
            </p:extLst>
          </p:nvPr>
        </p:nvGraphicFramePr>
        <p:xfrm>
          <a:off x="3692106" y="899421"/>
          <a:ext cx="6315378" cy="56718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54338088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E0F144-38D5-1B4B-7973-3CBFFC8DAD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49BE3-487B-C0C4-B6C6-257309ACB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5937359" cy="667139"/>
          </a:xfrm>
        </p:spPr>
        <p:txBody>
          <a:bodyPr/>
          <a:lstStyle/>
          <a:p>
            <a:r>
              <a:rPr lang="en-GB" dirty="0"/>
              <a:t>Creditors Turnover Ratio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3670A3-BA75-7C47-41C3-48C7D4E193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8" y="762000"/>
            <a:ext cx="3267344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payment to creditors averages around 135 days.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is above the agreed maximum of 90 days for most trade payables.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Without tighter control relations with suppliers could be negatively affected.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Creditors ratio analyses how often a company pays its creditors within a defined accounting period. (Ilter, 2019)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E1BA6-23D0-ACAC-A66B-B2A8A6E677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2EBB95-55FE-70EF-4AB7-09B501754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16</a:t>
            </a:fld>
            <a:endParaRPr lang="en-GB" noProof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457BF277-0E22-B2E9-FEED-02F2AB4B75F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46294249"/>
              </p:ext>
            </p:extLst>
          </p:nvPr>
        </p:nvGraphicFramePr>
        <p:xfrm>
          <a:off x="3395932" y="945784"/>
          <a:ext cx="6895733" cy="557914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7272324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1C1BE5-CC93-225A-E0BF-93F23D7842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E4118-8855-97C9-8E8D-AD1D90A92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6652727" cy="667139"/>
          </a:xfrm>
        </p:spPr>
        <p:txBody>
          <a:bodyPr>
            <a:normAutofit fontScale="90000"/>
          </a:bodyPr>
          <a:lstStyle/>
          <a:p>
            <a:r>
              <a:rPr lang="en-GB" dirty="0"/>
              <a:t>Working Capital Turnover Ratio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49F644-0982-5AC3-D8F9-15CC35F0EA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8" y="762000"/>
            <a:ext cx="2976922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posted negative working capitals for both 2023 /2024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shows a heavy reliance on creditors to maintain operations.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When combined with a liquid ratio of circa 0.35 and debt-equity ratio circa 3.95 this is highlighting areas of concern.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04458D-15EF-5295-C72B-FDD75354F0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B99D6-4D1E-DDF5-482C-4D02DF2BC3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17</a:t>
            </a:fld>
            <a:endParaRPr lang="en-GB" noProof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BC7A43C7-FB42-9905-4249-BE8B18405F3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172016705"/>
              </p:ext>
            </p:extLst>
          </p:nvPr>
        </p:nvGraphicFramePr>
        <p:xfrm>
          <a:off x="3550824" y="882042"/>
          <a:ext cx="6732932" cy="57344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89419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A6656E-EE2A-D219-3035-AF37062094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7F5B8B-1E25-AEC9-11EF-CE119BA1E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5937359" cy="667139"/>
          </a:xfrm>
        </p:spPr>
        <p:txBody>
          <a:bodyPr/>
          <a:lstStyle/>
          <a:p>
            <a:r>
              <a:rPr lang="en-GB" dirty="0"/>
              <a:t>Gross Profit Ratio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17FEDB-147B-AB07-2041-AB7F84E75E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7" y="762000"/>
            <a:ext cx="3020055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carries a moderate profit ratio Circa 22% Markup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Driven by competition – South Wales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LME Factoring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Complex Manufacturing means hat regulation on nonessential spends must be closely monitored to remain competitive.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DC9D06-B344-6726-C494-214FD59DDE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9EF147-1F28-43C2-2447-181624022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18</a:t>
            </a:fld>
            <a:endParaRPr lang="en-GB" noProof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38628B75-AB25-C503-41F3-420B4DDCD3C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37861746"/>
              </p:ext>
            </p:extLst>
          </p:nvPr>
        </p:nvGraphicFramePr>
        <p:xfrm>
          <a:off x="3648650" y="937521"/>
          <a:ext cx="6580412" cy="55956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8792673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466190-54B3-787A-997B-A79155221B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4E81E-2B16-C19E-00D3-FC67323D3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5937359" cy="667139"/>
          </a:xfrm>
        </p:spPr>
        <p:txBody>
          <a:bodyPr/>
          <a:lstStyle/>
          <a:p>
            <a:r>
              <a:rPr lang="en-GB" dirty="0"/>
              <a:t>Net Profit Ratio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FE3B0E-B554-BF3F-7B53-1433461440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18569" y="762000"/>
            <a:ext cx="2844650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Performance declined in 2024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Attributed to debt levels and infrastructure improvements plant wide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Shows reliance on short / long term lending to remain fluid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Will need to be improved for LSN to have a viable future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“Profitability id defined as the earnings of a company net after deduction of all expenses”. (Jayathilaka, 2020)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D84684-4AF8-13BE-5BBB-E3CAA0746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5A60-F872-0F8E-15E2-649962D69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19</a:t>
            </a:fld>
            <a:endParaRPr lang="en-GB" noProof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CA4961E9-B053-388F-ABC4-DFFFB46FEE1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67245511"/>
              </p:ext>
            </p:extLst>
          </p:nvPr>
        </p:nvGraphicFramePr>
        <p:xfrm>
          <a:off x="3376694" y="1447800"/>
          <a:ext cx="7394945" cy="48284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7885217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516E64-22BD-5AA9-3C67-FA40AAAD1C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36A69-0701-4A9E-E98A-322AEC9856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6652727" cy="667139"/>
          </a:xfrm>
        </p:spPr>
        <p:txBody>
          <a:bodyPr>
            <a:normAutofit/>
          </a:bodyPr>
          <a:lstStyle/>
          <a:p>
            <a:r>
              <a:rPr lang="en-GB" dirty="0"/>
              <a:t>Ratio’s Discussion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911E60-2386-EA4F-E39B-D489F6BAC1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7" y="762000"/>
            <a:ext cx="10223953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ratios show a business under financial strain which reflects the reality of day-to-day operations within the business. LSN struggles with cash flow as highlighted in the above slides.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Of the 10 ratio’s discussed only 1 is performing at what is deemed acceptable as an industry standard. Gross profit is relatively stable, but the net profit is an area of concern.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3 of the 10 ratios covered improved in 2024, the ratios highlight that improvements need to be made in several areas.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from the figures has high debt / credit supporting the business.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Credit control is poor in relation to payment of suppliers.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LSN has witnessed an aggressive expansion plan both plant wise and staff based.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C86D0E-A6D7-A2C0-7C04-7CC82D53A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FBD400-B5E2-88D8-1948-4094D1B826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20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847536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E0E501-FE5D-528D-D1C4-9B605F299F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9F938-4A0F-3064-B03E-045894EDB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6652727" cy="667139"/>
          </a:xfrm>
        </p:spPr>
        <p:txBody>
          <a:bodyPr>
            <a:normAutofit/>
          </a:bodyPr>
          <a:lstStyle/>
          <a:p>
            <a:r>
              <a:rPr lang="en-GB" dirty="0"/>
              <a:t>Why?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B803A4-7FF6-0A9C-5750-43CD31C354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7" y="762000"/>
            <a:ext cx="10223953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ECB96E-77C6-D760-585C-B3021953A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9C4BAF-F041-B4F1-2B5F-5EB8E22392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21</a:t>
            </a:fld>
            <a:endParaRPr lang="en-GB" noProof="0"/>
          </a:p>
        </p:txBody>
      </p:sp>
      <p:graphicFrame>
        <p:nvGraphicFramePr>
          <p:cNvPr id="3" name="Chart 2">
            <a:extLst>
              <a:ext uri="{FF2B5EF4-FFF2-40B4-BE49-F238E27FC236}">
                <a16:creationId xmlns:a16="http://schemas.microsoft.com/office/drawing/2014/main" id="{E7BEC4B7-3032-78EC-71BE-3F6D5307812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20138197"/>
              </p:ext>
            </p:extLst>
          </p:nvPr>
        </p:nvGraphicFramePr>
        <p:xfrm>
          <a:off x="5717166" y="295729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4E8C3362-5ADD-9621-FE24-4456182C021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38579439"/>
              </p:ext>
            </p:extLst>
          </p:nvPr>
        </p:nvGraphicFramePr>
        <p:xfrm>
          <a:off x="5865136" y="342900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pic>
        <p:nvPicPr>
          <p:cNvPr id="8" name="Picture 7">
            <a:extLst>
              <a:ext uri="{FF2B5EF4-FFF2-40B4-BE49-F238E27FC236}">
                <a16:creationId xmlns:a16="http://schemas.microsoft.com/office/drawing/2014/main" id="{616956B4-778A-8851-4820-FC1D527822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364" y="788452"/>
            <a:ext cx="3911818" cy="294690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D21165A-EA8D-5F45-8358-1F26DC0405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63" y="3874103"/>
            <a:ext cx="3911817" cy="260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300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B5B392-E04C-EFBA-3166-95EB0908EB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FDB0D-6FE9-17A4-D4FD-C7817FD5D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6652727" cy="667139"/>
          </a:xfrm>
        </p:spPr>
        <p:txBody>
          <a:bodyPr>
            <a:normAutofit/>
          </a:bodyPr>
          <a:lstStyle/>
          <a:p>
            <a:r>
              <a:rPr lang="en-GB" dirty="0"/>
              <a:t>Why?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18A936-127F-6CEA-B68A-5D8EA6F26D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7" y="762000"/>
            <a:ext cx="10223953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E5142D-7CF8-22EB-5201-F40FF522E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DD1A67-2764-84A0-598D-28A541185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22</a:t>
            </a:fld>
            <a:endParaRPr lang="en-GB" noProof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AB5FAC7-DF80-1518-E2A3-D779949A85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87" y="1017818"/>
            <a:ext cx="3389202" cy="244673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5D7CE17-0090-0B69-A48B-DE6EF54CF5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76662" y="1017818"/>
            <a:ext cx="3650456" cy="52659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10F8DFD-7704-03E3-1B88-4B132DE621A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8371" b="26726"/>
          <a:stretch>
            <a:fillRect/>
          </a:stretch>
        </p:blipFill>
        <p:spPr>
          <a:xfrm>
            <a:off x="128587" y="3802800"/>
            <a:ext cx="3389202" cy="248099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9CE9CB1-B653-387A-42AA-E139D07A122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1100" y="1529687"/>
            <a:ext cx="4660900" cy="4135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4422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47727E-388D-7ADD-9052-9BA9CD1E22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C7CA4E-B66D-52BA-801B-C35A9E4B1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433"/>
            <a:ext cx="6652727" cy="667139"/>
          </a:xfrm>
        </p:spPr>
        <p:txBody>
          <a:bodyPr>
            <a:normAutofit/>
          </a:bodyPr>
          <a:lstStyle/>
          <a:p>
            <a:r>
              <a:rPr lang="en-GB" dirty="0"/>
              <a:t>Why?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2A68A7-D7E0-1433-5AE1-5ABB7E437D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587" y="762000"/>
            <a:ext cx="10223953" cy="59467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89ABFD-1C19-E090-E2D8-1D572C7B1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C183EA-256E-3836-0B4A-8EB9FB1D6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23</a:t>
            </a:fld>
            <a:endParaRPr lang="en-GB" noProof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3DF492-77C0-B6C8-603B-3F0359B350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794" y="762000"/>
            <a:ext cx="3974364" cy="22256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E5AC6E6-D055-E4CF-84A3-B54A2E6D61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8688" y="761999"/>
            <a:ext cx="5564108" cy="222564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5EEDD29-B64C-FAA8-9263-05110BC580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8587" y="3233124"/>
            <a:ext cx="5185797" cy="344945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F014453-AA94-538B-5D1C-2CCE7D51A4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5387" y="3644155"/>
            <a:ext cx="3511943" cy="263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0470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6E60DD-2C83-8A85-3FB1-7CD9493A05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9D542-018B-EE3A-70EF-B4D71996B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 anchor="t">
            <a:normAutofit/>
          </a:bodyPr>
          <a:lstStyle/>
          <a:p>
            <a:r>
              <a:rPr lang="en-GB"/>
              <a:t>Improvements Identified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E189CA-D6B5-0D11-2937-4F28EF18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4591" y="1279815"/>
            <a:ext cx="5315595" cy="5483124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Inventory and the turnover of raw materials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Payment of suppliers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Review of conversion ratios (Sales)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Analysis of material portfolio (Yield and Profitability)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Operational Efficiency – Gas to Metal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United LSN</a:t>
            </a:r>
          </a:p>
        </p:txBody>
      </p:sp>
      <p:pic>
        <p:nvPicPr>
          <p:cNvPr id="3" name="Picture 2" descr="A diagram of a plan&#10;&#10;AI-generated content may be incorrect.">
            <a:extLst>
              <a:ext uri="{FF2B5EF4-FFF2-40B4-BE49-F238E27FC236}">
                <a16:creationId xmlns:a16="http://schemas.microsoft.com/office/drawing/2014/main" id="{CA8F1681-0793-D3C5-5DE1-C985E4403D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98" r="15300" b="1"/>
          <a:stretch>
            <a:fillRect/>
          </a:stretch>
        </p:blipFill>
        <p:spPr>
          <a:xfrm>
            <a:off x="5654493" y="1447800"/>
            <a:ext cx="4396341" cy="4200245"/>
          </a:xfrm>
          <a:prstGeom prst="rect">
            <a:avLst/>
          </a:prstGeom>
          <a:noFill/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279936-0D74-FDB5-BE7C-A51A7E284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8951573" y="3225297"/>
            <a:ext cx="3859795" cy="304801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/>
              <a:t>Finance Management 2025/2026 - Todd Marshall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651D1D-5B02-53B9-8F39-6EDDDCC6A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D57F1E4F-1CFF-5643-939E-02111984F565}" type="slidenum">
              <a:rPr lang="en-GB" noProof="0" smtClean="0"/>
              <a:pPr rtl="0">
                <a:spcAft>
                  <a:spcPts val="600"/>
                </a:spcAft>
              </a:pPr>
              <a:t>24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74880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404723" cy="1400530"/>
          </a:xfrm>
        </p:spPr>
        <p:txBody>
          <a:bodyPr rtlCol="0"/>
          <a:lstStyle/>
          <a:p>
            <a:pPr rtl="0"/>
            <a:r>
              <a:rPr lang="en-GB" dirty="0"/>
              <a:t>Financial Statements and the use of Financial Ratios - Literature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28528" y="1400530"/>
            <a:ext cx="10600542" cy="5379832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The purpose of financial analysis is to provide information to financial managers and analysts to make thorough decisions about their business (Hasanaj &amp; Kuqi, 2019)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Any management decision is based on information obtained (</a:t>
            </a:r>
            <a:r>
              <a:rPr lang="en-GB" dirty="0" err="1"/>
              <a:t>Pelekh</a:t>
            </a:r>
            <a:r>
              <a:rPr lang="en-GB" dirty="0"/>
              <a:t>, </a:t>
            </a:r>
            <a:r>
              <a:rPr lang="en-GB" dirty="0" err="1"/>
              <a:t>Khocha</a:t>
            </a:r>
            <a:r>
              <a:rPr lang="en-GB" dirty="0"/>
              <a:t> &amp; </a:t>
            </a:r>
            <a:r>
              <a:rPr lang="en-GB" dirty="0" err="1"/>
              <a:t>Holovchak</a:t>
            </a:r>
            <a:r>
              <a:rPr lang="en-GB" dirty="0"/>
              <a:t>, 2020)</a:t>
            </a:r>
          </a:p>
          <a:p>
            <a:pPr rtl="0"/>
            <a:endParaRPr lang="en-GB" dirty="0"/>
          </a:p>
          <a:p>
            <a:pPr rtl="0"/>
            <a:r>
              <a:rPr lang="en-GB" dirty="0"/>
              <a:t>Financial ratio analysis is a process of determining and interpreting relationships between the items of financial statements to provide a meaningful understanding of the performance and financial position of an enterprise (Babalola &amp; Abiola, 2013)</a:t>
            </a:r>
          </a:p>
          <a:p>
            <a:pPr rtl="0"/>
            <a:endParaRPr lang="en-GB" dirty="0"/>
          </a:p>
          <a:p>
            <a:pPr algn="ctr" rtl="0"/>
            <a:r>
              <a:rPr lang="en-GB" dirty="0"/>
              <a:t>Summary – Data must be analysed and cross reference correctly to allow business to make informed, risk assessed decisions to maintain or improve financial performance.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AD943F-704A-21C7-C3E6-57CA02BAC7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D24BEC-B09C-4808-783B-8AE54EC7A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25</a:t>
            </a:fld>
            <a:endParaRPr lang="en-GB" noProof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1D85AD-3A1C-D50E-D518-283996D379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6318F2B-8216-EF16-C8C4-8C79FD082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5DC7000-658E-5B64-E551-578BE0B9D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b="1" u="sng" dirty="0"/>
              <a:t>Exercise: 1 </a:t>
            </a:r>
            <a:endParaRPr lang="en-GB" dirty="0"/>
          </a:p>
          <a:p>
            <a:pPr fontAlgn="base"/>
            <a:r>
              <a:rPr lang="en-GB" dirty="0"/>
              <a:t>Project cost is GBP 30,000 and the cash inflows are 10,000 GBP; the life of the product is 5 years. Calculate the pay-back period.</a:t>
            </a:r>
          </a:p>
          <a:p>
            <a:pPr fontAlgn="base"/>
            <a:endParaRPr lang="en-GB" dirty="0"/>
          </a:p>
          <a:p>
            <a:pPr fontAlgn="base"/>
            <a:r>
              <a:rPr lang="en-US" dirty="0"/>
              <a:t>Payback Period= £30,000 / £10,000​ = 3 years</a:t>
            </a:r>
            <a:endParaRPr lang="en-GB" dirty="0"/>
          </a:p>
          <a:p>
            <a:endParaRPr lang="en-GB" dirty="0"/>
          </a:p>
          <a:p>
            <a:r>
              <a:rPr lang="en-GB" dirty="0"/>
              <a:t>Payback period will be </a:t>
            </a:r>
            <a:r>
              <a:rPr lang="en-GB" dirty="0">
                <a:highlight>
                  <a:srgbClr val="00FF00"/>
                </a:highlight>
              </a:rPr>
              <a:t>3 Years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3751FE6-3BCC-13E5-6EE2-FDC8D847B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9BD331-CA1A-E97E-9392-03372203A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26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36791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E3DF5F-D23C-3575-3458-798E63A4E1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A0FDBE7-8DAE-345F-FDF8-02D69289D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27EC6D-F85D-8C8A-9536-8A6DEE729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numCol="2" rtlCol="0">
            <a:normAutofit/>
          </a:bodyPr>
          <a:lstStyle/>
          <a:p>
            <a:pPr fontAlgn="base"/>
            <a:r>
              <a:rPr lang="en-GB" b="1" u="sng" dirty="0"/>
              <a:t>Exercise: 2</a:t>
            </a:r>
          </a:p>
          <a:p>
            <a:pPr fontAlgn="base"/>
            <a:r>
              <a:rPr lang="en-GB" dirty="0"/>
              <a:t>A project costs GBP 2,000,000 and yields annually a profit of GBP 300,000 after depreciation @12.5% but before tax at 50%. Calculate the pay-back period. 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Profit after depreciation GBP 300,000 </a:t>
            </a:r>
          </a:p>
          <a:p>
            <a:pPr fontAlgn="base"/>
            <a:r>
              <a:rPr lang="en-GB" dirty="0"/>
              <a:t>Tax 50% GBP 150,000  </a:t>
            </a:r>
          </a:p>
          <a:p>
            <a:pPr fontAlgn="base"/>
            <a:r>
              <a:rPr lang="en-GB" dirty="0"/>
              <a:t>Add depreciation </a:t>
            </a:r>
          </a:p>
          <a:p>
            <a:pPr fontAlgn="base"/>
            <a:r>
              <a:rPr lang="en-GB" dirty="0"/>
              <a:t>2,000,000 1 12 %2 2,50,000 </a:t>
            </a:r>
          </a:p>
          <a:p>
            <a:pPr fontAlgn="base"/>
            <a:r>
              <a:rPr lang="en-GB" dirty="0"/>
              <a:t>Cash in flow 400,000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Initial Investment = £2,000,000</a:t>
            </a:r>
          </a:p>
          <a:p>
            <a:pPr fontAlgn="base"/>
            <a:r>
              <a:rPr lang="en-GB" dirty="0"/>
              <a:t>Annual Profit after Depreciation Before Tax = £300,000</a:t>
            </a:r>
          </a:p>
          <a:p>
            <a:pPr fontAlgn="base"/>
            <a:r>
              <a:rPr lang="en-GB" dirty="0"/>
              <a:t>Depreciation Rate = 12.5% f £2,000,000 = £250,000</a:t>
            </a:r>
          </a:p>
          <a:p>
            <a:pPr fontAlgn="base"/>
            <a:r>
              <a:rPr lang="en-GB" dirty="0"/>
              <a:t>Tax Rate = 50%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Net profit = £300,000 – 50% Tax = £150,000</a:t>
            </a:r>
          </a:p>
          <a:p>
            <a:pPr fontAlgn="base"/>
            <a:r>
              <a:rPr lang="en-GB" dirty="0"/>
              <a:t>Cash Inflow = £400,000</a:t>
            </a:r>
          </a:p>
          <a:p>
            <a:pPr fontAlgn="base"/>
            <a:r>
              <a:rPr lang="en-GB" dirty="0"/>
              <a:t>Calculation of Pay-Back period</a:t>
            </a:r>
          </a:p>
          <a:p>
            <a:pPr fontAlgn="base"/>
            <a:r>
              <a:rPr lang="en-GB" dirty="0"/>
              <a:t>Initial Investment ÷ Annual Cash Inflow</a:t>
            </a:r>
          </a:p>
          <a:p>
            <a:pPr fontAlgn="base"/>
            <a:r>
              <a:rPr lang="en-GB" dirty="0"/>
              <a:t>£2,000,000 ÷ £400,000 = 5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Answer is </a:t>
            </a:r>
            <a:r>
              <a:rPr lang="en-GB" dirty="0">
                <a:highlight>
                  <a:srgbClr val="00FF00"/>
                </a:highlight>
              </a:rPr>
              <a:t>5 Years</a:t>
            </a:r>
          </a:p>
          <a:p>
            <a:pPr fontAlgn="base"/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907806-3A9F-222D-E44A-933BF597C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1DDC6CA-32C0-2993-7F26-18939AEBC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27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117999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87C437-9B75-8601-E736-64246BC2A0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69C8D58-3800-17AA-D770-32625032F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5065C7-1E00-1989-B185-706CEBCB1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b="1" u="sng" dirty="0"/>
              <a:t>Exercise: 3 </a:t>
            </a:r>
            <a:endParaRPr lang="en-GB" dirty="0"/>
          </a:p>
          <a:p>
            <a:pPr fontAlgn="base"/>
            <a:r>
              <a:rPr lang="en-GB" dirty="0"/>
              <a:t>Certain projects require an initial cash outflow of GBP 25,000. The cash inflows for 6 years are GBP 5000, 8000, 10,000, 12,000, 7000 and 3,000. Calculate the payback period.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Initial Investment = £25,000</a:t>
            </a:r>
          </a:p>
          <a:p>
            <a:pPr fontAlgn="base"/>
            <a:r>
              <a:rPr lang="en-GB" dirty="0"/>
              <a:t>Year 1 - £5000, Year 2 - £8,000, Year 3 - £10,000, Year 4 - £12,000, Year 5 - £7,000, Year 6 - £3,000.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By end of year 3 cash inflow totals £23,000 - £2,000 required from year 4 figures to payback. £2000 ÷ £12,000 = 0.167 Years 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Answer is </a:t>
            </a:r>
            <a:r>
              <a:rPr lang="en-GB" dirty="0">
                <a:highlight>
                  <a:srgbClr val="00FF00"/>
                </a:highlight>
              </a:rPr>
              <a:t>3.17 Years or Circa 3 Years 2 Months</a:t>
            </a:r>
          </a:p>
          <a:p>
            <a:pPr fontAlgn="base"/>
            <a:endParaRPr lang="en-GB" dirty="0"/>
          </a:p>
          <a:p>
            <a:pPr fontAlgn="base"/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DA815B6-5A7D-6CE9-4CBD-AF1001EEFA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586CF04-25D3-AF4D-BCD2-FB2B2675C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28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578032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385E3F-4114-83F4-57E5-6944BB4DCC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F91797B-89AA-3241-47AD-9DF997A26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9A9ECF-BD16-DADB-F156-215753B077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800" b="1" u="sng" dirty="0"/>
              <a:t>Exercise: 4A</a:t>
            </a:r>
          </a:p>
          <a:p>
            <a:pPr fontAlgn="base"/>
            <a:r>
              <a:rPr lang="en-GB" sz="1800" dirty="0"/>
              <a:t>Payback period</a:t>
            </a:r>
          </a:p>
          <a:p>
            <a:pPr fontAlgn="base"/>
            <a:r>
              <a:rPr lang="en-GB" sz="1800" dirty="0"/>
              <a:t>Post pay-back profitability and post pay-back profitability index.</a:t>
            </a:r>
          </a:p>
          <a:p>
            <a:pPr lvl="0" fontAlgn="base"/>
            <a:r>
              <a:rPr lang="en-GB" sz="1800" dirty="0"/>
              <a:t>Cash outflow				GBP 100,000</a:t>
            </a:r>
          </a:p>
          <a:p>
            <a:pPr fontAlgn="base"/>
            <a:r>
              <a:rPr lang="en-GB" sz="1800" dirty="0"/>
              <a:t>Annual Cash inflow			GBP 25,000 (After tax before depreciation)</a:t>
            </a:r>
          </a:p>
          <a:p>
            <a:pPr fontAlgn="base"/>
            <a:r>
              <a:rPr lang="en-GB" sz="1800" dirty="0"/>
              <a:t>Estimated Life                           6 years</a:t>
            </a:r>
          </a:p>
          <a:p>
            <a:pPr fontAlgn="base"/>
            <a:endParaRPr lang="en-GB" sz="1800" dirty="0"/>
          </a:p>
          <a:p>
            <a:pPr fontAlgn="base"/>
            <a:r>
              <a:rPr lang="en-GB" sz="1800" dirty="0"/>
              <a:t>Payback Period = Initial Investment ÷ Annual Cash Flow / £100,000 ÷ £25,000 = 4 Years</a:t>
            </a:r>
          </a:p>
          <a:p>
            <a:pPr fontAlgn="base"/>
            <a:endParaRPr lang="en-GB" sz="1800" dirty="0"/>
          </a:p>
          <a:p>
            <a:pPr fontAlgn="base"/>
            <a:r>
              <a:rPr lang="en-GB" sz="1800" dirty="0"/>
              <a:t>Post Payback Profitability = life after payback = 6 years – 4 years = 2 years / 2 Years at £25,000 per year profit leaves a total Post Payback Profitability of £50,000</a:t>
            </a:r>
          </a:p>
          <a:p>
            <a:pPr fontAlgn="base"/>
            <a:endParaRPr lang="en-GB" sz="1800" dirty="0"/>
          </a:p>
          <a:p>
            <a:pPr fontAlgn="base"/>
            <a:r>
              <a:rPr lang="en-GB" sz="1800" dirty="0"/>
              <a:t>Initial Post Payback Profitability Index = Post Payback Profitability ÷ Initial Investment / £50,000 ÷ £100,000 = 50%</a:t>
            </a:r>
          </a:p>
          <a:p>
            <a:pPr fontAlgn="base"/>
            <a:r>
              <a:rPr lang="en-GB" sz="1800" dirty="0"/>
              <a:t>Secondary PPI - £8000 for Years 6-10 total = £40,000 - £40,000 / £100,000 = 40%</a:t>
            </a:r>
          </a:p>
          <a:p>
            <a:pPr fontAlgn="base"/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A581E10-1EA0-F8EF-9566-242A700FA5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82AA551-45A8-1BBA-FA44-D6F529887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29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749731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FCED58-739B-6222-6A88-2488134B3A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A6ECD59-25E0-EB8C-13F1-0555B131D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E457D04-657F-78AB-3B76-6FBA0ABAAF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800" b="1" u="sng" dirty="0"/>
              <a:t>Exercise: 4B </a:t>
            </a:r>
            <a:endParaRPr lang="en-GB" sz="1800" dirty="0"/>
          </a:p>
          <a:p>
            <a:pPr fontAlgn="base"/>
            <a:r>
              <a:rPr lang="en-GB" sz="1800" dirty="0"/>
              <a:t>Payback period</a:t>
            </a:r>
          </a:p>
          <a:p>
            <a:pPr fontAlgn="base"/>
            <a:r>
              <a:rPr lang="en-GB" sz="1800" dirty="0"/>
              <a:t>Post pay-back profitability and post pay-back profitability index.</a:t>
            </a:r>
          </a:p>
          <a:p>
            <a:pPr lvl="0" fontAlgn="base"/>
            <a:r>
              <a:rPr lang="en-GB" sz="1800" dirty="0"/>
              <a:t>Cash outflow						GBP 1,00,000</a:t>
            </a:r>
          </a:p>
          <a:p>
            <a:pPr fontAlgn="base"/>
            <a:r>
              <a:rPr lang="en-GB" sz="1800" dirty="0"/>
              <a:t>Annual Cash inflow	(Years 1-5)		GBP 20,000 (After tax before depreciation)</a:t>
            </a:r>
          </a:p>
          <a:p>
            <a:pPr fontAlgn="base"/>
            <a:r>
              <a:rPr lang="en-GB" sz="1800" dirty="0"/>
              <a:t>Annual Cash Inflow (Years 6-10)		GBP 8,000 (After tax before depreciation)</a:t>
            </a:r>
          </a:p>
          <a:p>
            <a:pPr fontAlgn="base"/>
            <a:r>
              <a:rPr lang="en-GB" sz="1800" dirty="0"/>
              <a:t>Estimated Life                         			10 years</a:t>
            </a:r>
          </a:p>
          <a:p>
            <a:pPr fontAlgn="base"/>
            <a:endParaRPr lang="en-GB" sz="1800" dirty="0"/>
          </a:p>
          <a:p>
            <a:pPr fontAlgn="base"/>
            <a:r>
              <a:rPr lang="en-GB" sz="1800" dirty="0"/>
              <a:t>Payback Period = Initial Investment ÷ Annual Cash Flow / £100,000 ÷ £20,000 = 5 Years</a:t>
            </a:r>
          </a:p>
          <a:p>
            <a:pPr fontAlgn="base"/>
            <a:endParaRPr lang="en-GB" sz="1800" dirty="0"/>
          </a:p>
          <a:p>
            <a:pPr fontAlgn="base"/>
            <a:r>
              <a:rPr lang="en-GB" sz="1800" dirty="0"/>
              <a:t>Post Payback Profitability = Years 6-10 £8000 x 5 = £40,000 + Salvage Value £16,000 = Total £56,000</a:t>
            </a:r>
          </a:p>
          <a:p>
            <a:pPr fontAlgn="base"/>
            <a:endParaRPr lang="en-GB" sz="1800" dirty="0"/>
          </a:p>
          <a:p>
            <a:pPr fontAlgn="base"/>
            <a:r>
              <a:rPr lang="en-GB" sz="1800" dirty="0"/>
              <a:t>Post Payback Profitability Index = £56,000 ÷ £100,000 = </a:t>
            </a:r>
            <a:r>
              <a:rPr lang="en-GB" sz="1800" dirty="0">
                <a:highlight>
                  <a:srgbClr val="00FF00"/>
                </a:highlight>
              </a:rPr>
              <a:t>0.56</a:t>
            </a:r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2D98BDC-50BF-425D-1865-BFD29B6947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8703E1B-87CF-A456-E17B-8EF697219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30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3222087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646E67-1B9A-2F06-1C42-9E5780E66D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9D39D7F-3AD6-E2EA-8D2E-19B4CF523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F05C129-B4F8-7219-3C7F-510EB1D37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 fontScale="25000" lnSpcReduction="20000"/>
          </a:bodyPr>
          <a:lstStyle/>
          <a:p>
            <a:pPr fontAlgn="base"/>
            <a:r>
              <a:rPr lang="en-GB" sz="4800" b="1" u="sng" dirty="0"/>
              <a:t>Exercise: 5</a:t>
            </a:r>
          </a:p>
          <a:p>
            <a:pPr fontAlgn="base"/>
            <a:r>
              <a:rPr lang="en-GB" sz="4800" dirty="0"/>
              <a:t>A company has two alternative proposals. The details are as follows:  Compute the profitability of the proposals under the return-on-investment method</a:t>
            </a:r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fontAlgn="base"/>
            <a:endParaRPr lang="en-GB" sz="2500" dirty="0"/>
          </a:p>
          <a:p>
            <a:pPr marL="0" indent="0" fontAlgn="base">
              <a:buNone/>
            </a:pPr>
            <a:endParaRPr lang="en-GB" sz="4800" dirty="0"/>
          </a:p>
          <a:p>
            <a:pPr fontAlgn="base"/>
            <a:endParaRPr lang="en-GB" sz="4800" dirty="0"/>
          </a:p>
          <a:p>
            <a:pPr fontAlgn="base"/>
            <a:r>
              <a:rPr lang="en-GB" sz="4800" dirty="0">
                <a:highlight>
                  <a:srgbClr val="00FF00"/>
                </a:highlight>
              </a:rPr>
              <a:t>Proposal 1 </a:t>
            </a:r>
            <a:r>
              <a:rPr lang="en-GB" sz="4800" dirty="0"/>
              <a:t>is the more profitable option. </a:t>
            </a:r>
          </a:p>
          <a:p>
            <a:pPr fontAlgn="base"/>
            <a:endParaRPr lang="en-GB" sz="2500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  <a:p>
            <a:pPr marL="0" indent="0" fontAlgn="base">
              <a:buNone/>
            </a:pPr>
            <a:r>
              <a:rPr lang="en-GB" sz="1600" dirty="0"/>
              <a:t> </a:t>
            </a:r>
            <a:r>
              <a:rPr lang="en-GB" sz="1600" b="1" u="sng" dirty="0"/>
              <a:t> </a:t>
            </a:r>
            <a:endParaRPr lang="en-GB" sz="1600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F55F1D6-71EF-6501-6299-DA478786DF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8045D70-4010-51DD-EC71-FBEE00E86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31</a:t>
            </a:fld>
            <a:endParaRPr lang="en-GB" noProof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0BF2F44-43AF-2183-0B55-19E87FAFCB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4654234"/>
              </p:ext>
            </p:extLst>
          </p:nvPr>
        </p:nvGraphicFramePr>
        <p:xfrm>
          <a:off x="2031610" y="1447800"/>
          <a:ext cx="8128779" cy="221712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709593">
                  <a:extLst>
                    <a:ext uri="{9D8B030D-6E8A-4147-A177-3AD203B41FA5}">
                      <a16:colId xmlns:a16="http://schemas.microsoft.com/office/drawing/2014/main" val="4105594380"/>
                    </a:ext>
                  </a:extLst>
                </a:gridCol>
                <a:gridCol w="2709593">
                  <a:extLst>
                    <a:ext uri="{9D8B030D-6E8A-4147-A177-3AD203B41FA5}">
                      <a16:colId xmlns:a16="http://schemas.microsoft.com/office/drawing/2014/main" val="2544951534"/>
                    </a:ext>
                  </a:extLst>
                </a:gridCol>
                <a:gridCol w="2709593">
                  <a:extLst>
                    <a:ext uri="{9D8B030D-6E8A-4147-A177-3AD203B41FA5}">
                      <a16:colId xmlns:a16="http://schemas.microsoft.com/office/drawing/2014/main" val="1061432819"/>
                    </a:ext>
                  </a:extLst>
                </a:gridCol>
              </a:tblGrid>
              <a:tr h="2771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Proposal 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Proposal 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18482062"/>
                  </a:ext>
                </a:extLst>
              </a:tr>
              <a:tr h="2771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 Machine Type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Automatic Machine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Ordinary Machine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10104164"/>
                  </a:ext>
                </a:extLst>
              </a:tr>
              <a:tr h="2771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Cost of the machine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GBP 220,000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GBP 60,000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96391045"/>
                  </a:ext>
                </a:extLst>
              </a:tr>
              <a:tr h="2771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Estimated life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5.5 Years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8 Years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3299707"/>
                  </a:ext>
                </a:extLst>
              </a:tr>
              <a:tr h="2771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Estimated sales p.a.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GBP 150,000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GBP 150,000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96766822"/>
                  </a:ext>
                </a:extLst>
              </a:tr>
              <a:tr h="2771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Costs: Material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GBP 50,000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GBP 50,000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86525928"/>
                  </a:ext>
                </a:extLst>
              </a:tr>
              <a:tr h="2771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Labour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GBP 12,000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GBP 60,000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1854391"/>
                  </a:ext>
                </a:extLst>
              </a:tr>
              <a:tr h="27714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Variable Overheads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GBP 24,000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GBP 20,000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90278273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DC69E60-ECDC-9BFC-7314-86509D755EC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5971497"/>
              </p:ext>
            </p:extLst>
          </p:nvPr>
        </p:nvGraphicFramePr>
        <p:xfrm>
          <a:off x="1622425" y="3748145"/>
          <a:ext cx="8947148" cy="1097280"/>
        </p:xfrm>
        <a:graphic>
          <a:graphicData uri="http://schemas.openxmlformats.org/drawingml/2006/table">
            <a:tbl>
              <a:tblPr/>
              <a:tblGrid>
                <a:gridCol w="2236787">
                  <a:extLst>
                    <a:ext uri="{9D8B030D-6E8A-4147-A177-3AD203B41FA5}">
                      <a16:colId xmlns:a16="http://schemas.microsoft.com/office/drawing/2014/main" val="4092218876"/>
                    </a:ext>
                  </a:extLst>
                </a:gridCol>
                <a:gridCol w="2236787">
                  <a:extLst>
                    <a:ext uri="{9D8B030D-6E8A-4147-A177-3AD203B41FA5}">
                      <a16:colId xmlns:a16="http://schemas.microsoft.com/office/drawing/2014/main" val="2210837766"/>
                    </a:ext>
                  </a:extLst>
                </a:gridCol>
                <a:gridCol w="2236787">
                  <a:extLst>
                    <a:ext uri="{9D8B030D-6E8A-4147-A177-3AD203B41FA5}">
                      <a16:colId xmlns:a16="http://schemas.microsoft.com/office/drawing/2014/main" val="508090806"/>
                    </a:ext>
                  </a:extLst>
                </a:gridCol>
                <a:gridCol w="2236787">
                  <a:extLst>
                    <a:ext uri="{9D8B030D-6E8A-4147-A177-3AD203B41FA5}">
                      <a16:colId xmlns:a16="http://schemas.microsoft.com/office/drawing/2014/main" val="1318292893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Proposal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Annual Profit (£)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Investment (£)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ROI (%)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9322618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Automatic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24,000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220,000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10.90%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3163174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Ordinary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12,500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/>
                        <a:t>60,000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200" dirty="0"/>
                        <a:t>20.80%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62015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199920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F0CC9A-81DD-733C-2FA7-82CCAD998D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BC8C233-7665-1C27-9CA9-96D1A92C6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E92E0C3-E296-AA19-0484-569A48446D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32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600" b="1" u="sng" dirty="0"/>
              <a:t>Exercise: 6</a:t>
            </a:r>
          </a:p>
          <a:p>
            <a:pPr fontAlgn="base"/>
            <a:endParaRPr lang="en-GB" sz="1200" b="1" u="sng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ED8635F-72C5-2F56-96E0-332EB818B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C1C9B17-3BB6-9AFE-BEA4-5A5A0B4A4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7F1E4F-1CFF-5643-939E-02111984F565}" type="slidenum">
              <a:rPr kumimoji="0" lang="en-GB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32</a:t>
            </a:fld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white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6DB5952C-155A-9D48-81DD-ECBF295279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132" y="1000352"/>
            <a:ext cx="10627069" cy="24468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10477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zh-CN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Calibri" panose="020F0502020204030204" pitchFamily="34" charset="0"/>
                <a:cs typeface="Calibri" panose="020F0502020204030204" pitchFamily="34" charset="0"/>
              </a:rPr>
              <a:t>From the following information, calculate the net present value of the two projects and suggest which of the two projects should be accepted at a discount rate of the two.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zh-CN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zh-CN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Calibri" panose="020F0502020204030204" pitchFamily="34" charset="0"/>
                <a:cs typeface="Calibri" panose="020F0502020204030204" pitchFamily="34" charset="0"/>
              </a:rPr>
              <a:t>The profits before depreciation and after taxation (cash flows) are as follows: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zh-CN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zh-CN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altLang="zh-CN" sz="14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宋体" panose="02010600030101010101" pitchFamily="2" charset="-122"/>
              <a:cs typeface="+mn-cs"/>
            </a:endParaRPr>
          </a:p>
          <a:p>
            <a:pPr marL="0" marR="0" lvl="0" indent="1047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zh-CN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altLang="zh-CN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1047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zh-CN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altLang="zh-CN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1047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zh-CN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altLang="zh-CN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1047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zh-CN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altLang="zh-CN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  <a:p>
            <a:pPr marL="0" marR="0" lvl="0" indent="1047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zh-CN" sz="11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altLang="zh-CN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038856F-041B-56DE-1976-27EADFF1C334}"/>
              </a:ext>
            </a:extLst>
          </p:cNvPr>
          <p:cNvGraphicFramePr>
            <a:graphicFrameLocks noGrp="1"/>
          </p:cNvGraphicFramePr>
          <p:nvPr/>
        </p:nvGraphicFramePr>
        <p:xfrm>
          <a:off x="94133" y="2110236"/>
          <a:ext cx="5142102" cy="7620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714034">
                  <a:extLst>
                    <a:ext uri="{9D8B030D-6E8A-4147-A177-3AD203B41FA5}">
                      <a16:colId xmlns:a16="http://schemas.microsoft.com/office/drawing/2014/main" val="716838271"/>
                    </a:ext>
                  </a:extLst>
                </a:gridCol>
                <a:gridCol w="1714034">
                  <a:extLst>
                    <a:ext uri="{9D8B030D-6E8A-4147-A177-3AD203B41FA5}">
                      <a16:colId xmlns:a16="http://schemas.microsoft.com/office/drawing/2014/main" val="2771642962"/>
                    </a:ext>
                  </a:extLst>
                </a:gridCol>
                <a:gridCol w="1714034">
                  <a:extLst>
                    <a:ext uri="{9D8B030D-6E8A-4147-A177-3AD203B41FA5}">
                      <a16:colId xmlns:a16="http://schemas.microsoft.com/office/drawing/2014/main" val="135322162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Project X (GBP)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Project Y (GBP)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4515058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Initial Investment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20,000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0966317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Estimated Life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 years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 years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8591863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Scrap Value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1000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2000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77438365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121C624-47D3-C77D-4AFD-E0E09BF4E1E7}"/>
              </a:ext>
            </a:extLst>
          </p:cNvPr>
          <p:cNvGraphicFramePr>
            <a:graphicFrameLocks noGrp="1"/>
          </p:cNvGraphicFramePr>
          <p:nvPr/>
        </p:nvGraphicFramePr>
        <p:xfrm>
          <a:off x="5524482" y="2110236"/>
          <a:ext cx="5028432" cy="7620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838072">
                  <a:extLst>
                    <a:ext uri="{9D8B030D-6E8A-4147-A177-3AD203B41FA5}">
                      <a16:colId xmlns:a16="http://schemas.microsoft.com/office/drawing/2014/main" val="407214032"/>
                    </a:ext>
                  </a:extLst>
                </a:gridCol>
                <a:gridCol w="838072">
                  <a:extLst>
                    <a:ext uri="{9D8B030D-6E8A-4147-A177-3AD203B41FA5}">
                      <a16:colId xmlns:a16="http://schemas.microsoft.com/office/drawing/2014/main" val="257162693"/>
                    </a:ext>
                  </a:extLst>
                </a:gridCol>
                <a:gridCol w="838072">
                  <a:extLst>
                    <a:ext uri="{9D8B030D-6E8A-4147-A177-3AD203B41FA5}">
                      <a16:colId xmlns:a16="http://schemas.microsoft.com/office/drawing/2014/main" val="2883129547"/>
                    </a:ext>
                  </a:extLst>
                </a:gridCol>
                <a:gridCol w="838072">
                  <a:extLst>
                    <a:ext uri="{9D8B030D-6E8A-4147-A177-3AD203B41FA5}">
                      <a16:colId xmlns:a16="http://schemas.microsoft.com/office/drawing/2014/main" val="3204722346"/>
                    </a:ext>
                  </a:extLst>
                </a:gridCol>
                <a:gridCol w="838072">
                  <a:extLst>
                    <a:ext uri="{9D8B030D-6E8A-4147-A177-3AD203B41FA5}">
                      <a16:colId xmlns:a16="http://schemas.microsoft.com/office/drawing/2014/main" val="1278109312"/>
                    </a:ext>
                  </a:extLst>
                </a:gridCol>
                <a:gridCol w="838072">
                  <a:extLst>
                    <a:ext uri="{9D8B030D-6E8A-4147-A177-3AD203B41FA5}">
                      <a16:colId xmlns:a16="http://schemas.microsoft.com/office/drawing/2014/main" val="1281156007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Year 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Year 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Year 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Year 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Year 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7552886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GBP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GBP 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GBP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GBP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GBP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6872040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Project X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10,000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10,000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2399190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Project 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10,000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3,000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2,000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08799468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EE95C99-9FB9-4398-A1D8-B674DF6B7465}"/>
              </a:ext>
            </a:extLst>
          </p:cNvPr>
          <p:cNvGraphicFramePr>
            <a:graphicFrameLocks noGrp="1"/>
          </p:cNvGraphicFramePr>
          <p:nvPr/>
        </p:nvGraphicFramePr>
        <p:xfrm>
          <a:off x="2373655" y="3382478"/>
          <a:ext cx="5725160" cy="922655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817880">
                  <a:extLst>
                    <a:ext uri="{9D8B030D-6E8A-4147-A177-3AD203B41FA5}">
                      <a16:colId xmlns:a16="http://schemas.microsoft.com/office/drawing/2014/main" val="1379080255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2076833729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3772509322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3440491496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3595655795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736440513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1390316607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Year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3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6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0418342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Factor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0.909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0.826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0.751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0.683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 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0.621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0.564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6523024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D24D7D8F-FDB8-1E06-DB0A-76D9FE4EC7AD}"/>
              </a:ext>
            </a:extLst>
          </p:cNvPr>
          <p:cNvSpPr txBox="1"/>
          <p:nvPr/>
        </p:nvSpPr>
        <p:spPr>
          <a:xfrm>
            <a:off x="163902" y="3010619"/>
            <a:ext cx="103890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Note the following are the present value factors @ 10% per annum.</a:t>
            </a:r>
          </a:p>
        </p:txBody>
      </p:sp>
    </p:spTree>
    <p:extLst>
      <p:ext uri="{BB962C8B-B14F-4D97-AF65-F5344CB8AC3E}">
        <p14:creationId xmlns:p14="http://schemas.microsoft.com/office/powerpoint/2010/main" val="5524536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CDFFE0-A7E2-CCF1-F4A6-AA3EFA42C5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8730E22-C5AF-6C3E-66B1-4D596A132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F947B4-EFDE-CBFA-4195-7A383DBB9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32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600" b="1" u="sng" dirty="0"/>
              <a:t>Exercise: 6</a:t>
            </a:r>
          </a:p>
          <a:p>
            <a:pPr fontAlgn="base"/>
            <a:endParaRPr lang="en-GB" sz="1200" b="1" u="sng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BDE6BAB-EDE6-CD7E-AF0E-BB94C18C49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50B1DEA-CAE1-3CDB-9474-B5E140413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7F1E4F-1CFF-5643-939E-02111984F565}" type="slidenum">
              <a:rPr kumimoji="0" lang="en-GB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white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6B66B3B4-E36F-58B4-1701-0748EAD734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9771633"/>
              </p:ext>
            </p:extLst>
          </p:nvPr>
        </p:nvGraphicFramePr>
        <p:xfrm>
          <a:off x="237706" y="1228354"/>
          <a:ext cx="10286520" cy="55002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4420">
                  <a:extLst>
                    <a:ext uri="{9D8B030D-6E8A-4147-A177-3AD203B41FA5}">
                      <a16:colId xmlns:a16="http://schemas.microsoft.com/office/drawing/2014/main" val="2630904830"/>
                    </a:ext>
                  </a:extLst>
                </a:gridCol>
                <a:gridCol w="1714420">
                  <a:extLst>
                    <a:ext uri="{9D8B030D-6E8A-4147-A177-3AD203B41FA5}">
                      <a16:colId xmlns:a16="http://schemas.microsoft.com/office/drawing/2014/main" val="308250479"/>
                    </a:ext>
                  </a:extLst>
                </a:gridCol>
                <a:gridCol w="1714420">
                  <a:extLst>
                    <a:ext uri="{9D8B030D-6E8A-4147-A177-3AD203B41FA5}">
                      <a16:colId xmlns:a16="http://schemas.microsoft.com/office/drawing/2014/main" val="1322886991"/>
                    </a:ext>
                  </a:extLst>
                </a:gridCol>
                <a:gridCol w="1714420">
                  <a:extLst>
                    <a:ext uri="{9D8B030D-6E8A-4147-A177-3AD203B41FA5}">
                      <a16:colId xmlns:a16="http://schemas.microsoft.com/office/drawing/2014/main" val="2772464309"/>
                    </a:ext>
                  </a:extLst>
                </a:gridCol>
                <a:gridCol w="1714420">
                  <a:extLst>
                    <a:ext uri="{9D8B030D-6E8A-4147-A177-3AD203B41FA5}">
                      <a16:colId xmlns:a16="http://schemas.microsoft.com/office/drawing/2014/main" val="380599007"/>
                    </a:ext>
                  </a:extLst>
                </a:gridCol>
                <a:gridCol w="1714420">
                  <a:extLst>
                    <a:ext uri="{9D8B030D-6E8A-4147-A177-3AD203B41FA5}">
                      <a16:colId xmlns:a16="http://schemas.microsoft.com/office/drawing/2014/main" val="3329673047"/>
                    </a:ext>
                  </a:extLst>
                </a:gridCol>
              </a:tblGrid>
              <a:tr h="500023">
                <a:tc row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Year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Cash Inflow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en-GB" sz="1200" dirty="0"/>
                        <a:t>Present Value GBP @10%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Present Value of Net Cash Inflows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1896069"/>
                  </a:ext>
                </a:extLst>
              </a:tr>
              <a:tr h="500023">
                <a:tc v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Project X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Project Y GBP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Project X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highlight>
                            <a:srgbClr val="00FF00"/>
                          </a:highlight>
                        </a:rPr>
                        <a:t>Project Y </a:t>
                      </a:r>
                      <a:r>
                        <a:rPr lang="en-GB" sz="1200" dirty="0"/>
                        <a:t>GBP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0408974"/>
                  </a:ext>
                </a:extLst>
              </a:tr>
              <a:tr h="500023">
                <a:tc>
                  <a:txBody>
                    <a:bodyPr/>
                    <a:lstStyle/>
                    <a:p>
                      <a:r>
                        <a:rPr lang="en-GB" sz="1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5000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0.909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4545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18,180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6760190"/>
                  </a:ext>
                </a:extLst>
              </a:tr>
              <a:tr h="500023">
                <a:tc>
                  <a:txBody>
                    <a:bodyPr/>
                    <a:lstStyle/>
                    <a:p>
                      <a:r>
                        <a:rPr lang="en-GB" sz="1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0.826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8260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8260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2433166"/>
                  </a:ext>
                </a:extLst>
              </a:tr>
              <a:tr h="500023">
                <a:tc>
                  <a:txBody>
                    <a:bodyPr/>
                    <a:lstStyle/>
                    <a:p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0.751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7510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3755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9307990"/>
                  </a:ext>
                </a:extLst>
              </a:tr>
              <a:tr h="500023">
                <a:tc>
                  <a:txBody>
                    <a:bodyPr/>
                    <a:lstStyle/>
                    <a:p>
                      <a:r>
                        <a:rPr lang="en-GB" sz="12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0.683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2049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2049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7850394"/>
                  </a:ext>
                </a:extLst>
              </a:tr>
              <a:tr h="500023">
                <a:tc>
                  <a:txBody>
                    <a:bodyPr/>
                    <a:lstStyle/>
                    <a:p>
                      <a:r>
                        <a:rPr lang="en-GB" sz="12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0.621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1242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1242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12890870"/>
                  </a:ext>
                </a:extLst>
              </a:tr>
              <a:tr h="500023">
                <a:tc>
                  <a:txBody>
                    <a:bodyPr/>
                    <a:lstStyle/>
                    <a:p>
                      <a:r>
                        <a:rPr lang="en-GB" sz="1200" dirty="0"/>
                        <a:t>Scrap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0.621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1333396"/>
                  </a:ext>
                </a:extLst>
              </a:tr>
              <a:tr h="500023">
                <a:tc gridSpan="4">
                  <a:txBody>
                    <a:bodyPr/>
                    <a:lstStyle/>
                    <a:p>
                      <a:r>
                        <a:rPr lang="en-GB" sz="1200" dirty="0"/>
                        <a:t>Total Present Value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24,227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34,728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7880151"/>
                  </a:ext>
                </a:extLst>
              </a:tr>
              <a:tr h="500023">
                <a:tc gridSpan="4">
                  <a:txBody>
                    <a:bodyPr/>
                    <a:lstStyle/>
                    <a:p>
                      <a:r>
                        <a:rPr lang="en-GB" sz="1200" dirty="0"/>
                        <a:t>Investments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1885859"/>
                  </a:ext>
                </a:extLst>
              </a:tr>
              <a:tr h="500023">
                <a:tc gridSpan="4">
                  <a:txBody>
                    <a:bodyPr/>
                    <a:lstStyle/>
                    <a:p>
                      <a:r>
                        <a:rPr lang="en-GB" sz="1200" dirty="0"/>
                        <a:t>Net Present Value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4227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highlight>
                            <a:srgbClr val="00FF00"/>
                          </a:highlight>
                        </a:rPr>
                        <a:t>4728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10042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69850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BAB846-E7ED-244C-65C7-EC5873E22F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197CF4B-86E5-8858-F260-178C07C91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892CE96-8454-038B-D23E-750559BCE9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600" b="1" u="sng" dirty="0"/>
              <a:t>Exercise: 7 </a:t>
            </a:r>
          </a:p>
          <a:p>
            <a:pPr fontAlgn="base"/>
            <a:r>
              <a:rPr lang="en-GB" sz="1400" dirty="0"/>
              <a:t>The following are the cash inflows and outflows of a certain project. The salvage value at the end of 5 years is £ 50,000. Taking the cutoff rate as 10%, calculate net present value.</a:t>
            </a:r>
          </a:p>
          <a:p>
            <a:endParaRPr lang="en-GB" dirty="0"/>
          </a:p>
          <a:p>
            <a:pPr marL="0" indent="0">
              <a:buNone/>
            </a:pPr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F1E3855-D0FC-5C16-84C2-F097CC05A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4BC120D-64C1-787E-CB64-8579E73E6A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34</a:t>
            </a:fld>
            <a:endParaRPr lang="en-GB" noProof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4E6B827-E306-48CB-830B-591E176307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6679932"/>
              </p:ext>
            </p:extLst>
          </p:nvPr>
        </p:nvGraphicFramePr>
        <p:xfrm>
          <a:off x="766957" y="1725155"/>
          <a:ext cx="8947152" cy="3840480"/>
        </p:xfrm>
        <a:graphic>
          <a:graphicData uri="http://schemas.openxmlformats.org/drawingml/2006/table">
            <a:tbl>
              <a:tblPr/>
              <a:tblGrid>
                <a:gridCol w="1491192">
                  <a:extLst>
                    <a:ext uri="{9D8B030D-6E8A-4147-A177-3AD203B41FA5}">
                      <a16:colId xmlns:a16="http://schemas.microsoft.com/office/drawing/2014/main" val="4159184071"/>
                    </a:ext>
                  </a:extLst>
                </a:gridCol>
                <a:gridCol w="1491192">
                  <a:extLst>
                    <a:ext uri="{9D8B030D-6E8A-4147-A177-3AD203B41FA5}">
                      <a16:colId xmlns:a16="http://schemas.microsoft.com/office/drawing/2014/main" val="2607629471"/>
                    </a:ext>
                  </a:extLst>
                </a:gridCol>
                <a:gridCol w="1491192">
                  <a:extLst>
                    <a:ext uri="{9D8B030D-6E8A-4147-A177-3AD203B41FA5}">
                      <a16:colId xmlns:a16="http://schemas.microsoft.com/office/drawing/2014/main" val="2153331271"/>
                    </a:ext>
                  </a:extLst>
                </a:gridCol>
                <a:gridCol w="1491192">
                  <a:extLst>
                    <a:ext uri="{9D8B030D-6E8A-4147-A177-3AD203B41FA5}">
                      <a16:colId xmlns:a16="http://schemas.microsoft.com/office/drawing/2014/main" val="685280959"/>
                    </a:ext>
                  </a:extLst>
                </a:gridCol>
                <a:gridCol w="1491192">
                  <a:extLst>
                    <a:ext uri="{9D8B030D-6E8A-4147-A177-3AD203B41FA5}">
                      <a16:colId xmlns:a16="http://schemas.microsoft.com/office/drawing/2014/main" val="2387469761"/>
                    </a:ext>
                  </a:extLst>
                </a:gridCol>
                <a:gridCol w="1491192">
                  <a:extLst>
                    <a:ext uri="{9D8B030D-6E8A-4147-A177-3AD203B41FA5}">
                      <a16:colId xmlns:a16="http://schemas.microsoft.com/office/drawing/2014/main" val="197626378"/>
                    </a:ext>
                  </a:extLst>
                </a:gridCol>
              </a:tblGrid>
              <a:tr h="9144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Year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Outflows (£)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Inflows (£)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PV Factor @10%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PV of Outflows (£)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PV of Inflows (£)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8186385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175,000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1.000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175,000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3233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550,000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0.909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550,000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31,815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264700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45,000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0.826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37,170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208786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65,000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0.751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48,815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10516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85,000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0.683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58,055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013810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50,000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0.621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31,050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4215581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Salvage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50,000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0.621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-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31,050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263846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Total</a:t>
                      </a: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725,000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330,000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8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675,000</a:t>
                      </a:r>
                      <a:endParaRPr lang="en-GB" sz="1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237,955</a:t>
                      </a:r>
                      <a:endParaRPr lang="en-GB" sz="18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3189850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C06119AE-73CB-156D-4D8B-B034763AB776}"/>
              </a:ext>
            </a:extLst>
          </p:cNvPr>
          <p:cNvSpPr txBox="1"/>
          <p:nvPr/>
        </p:nvSpPr>
        <p:spPr>
          <a:xfrm>
            <a:off x="327010" y="5686991"/>
            <a:ext cx="1040206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Cash Outflow Year 0 £175,000 – End of Year 1 £45,450 (50,000 x 0.909) – Total value of Inflow £220,450</a:t>
            </a:r>
          </a:p>
          <a:p>
            <a:endParaRPr lang="en-GB" sz="1400" dirty="0"/>
          </a:p>
          <a:p>
            <a:r>
              <a:rPr lang="en-GB" sz="1400" dirty="0">
                <a:highlight>
                  <a:srgbClr val="00FF00"/>
                </a:highlight>
              </a:rPr>
              <a:t>NPV Value of £17,505 </a:t>
            </a:r>
            <a:r>
              <a:rPr lang="en-GB" sz="1400" dirty="0"/>
              <a:t>= £237,955 - £220,450</a:t>
            </a:r>
          </a:p>
        </p:txBody>
      </p:sp>
    </p:spTree>
    <p:extLst>
      <p:ext uri="{BB962C8B-B14F-4D97-AF65-F5344CB8AC3E}">
        <p14:creationId xmlns:p14="http://schemas.microsoft.com/office/powerpoint/2010/main" val="194109754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E7A755-8163-CC47-E889-FC11C87F40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F58461-14A4-D7D4-2CB8-252B9A6EA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3441541-972F-AB18-BB85-1D1755D084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600" b="1" u="sng" dirty="0"/>
              <a:t>Exercise: 8</a:t>
            </a:r>
          </a:p>
          <a:p>
            <a:pPr fontAlgn="base"/>
            <a:r>
              <a:rPr lang="en-GB" sz="1400" dirty="0"/>
              <a:t>From the following information you can learn after tax and depreciation concept.</a:t>
            </a:r>
          </a:p>
          <a:p>
            <a:pPr fontAlgn="base"/>
            <a:r>
              <a:rPr lang="en-GB" sz="1400" dirty="0">
                <a:latin typeface="+mn-lt"/>
              </a:rPr>
              <a:t>Initial Outlay £100,000</a:t>
            </a:r>
          </a:p>
          <a:p>
            <a:pPr fontAlgn="base"/>
            <a:r>
              <a:rPr lang="en-GB" sz="1400" dirty="0">
                <a:latin typeface="+mn-lt"/>
              </a:rPr>
              <a:t>Scrap Value £10,000</a:t>
            </a:r>
          </a:p>
          <a:p>
            <a:pPr fontAlgn="base"/>
            <a:r>
              <a:rPr lang="en-GB" sz="1400" b="1" u="sng" dirty="0"/>
              <a:t>Calculation</a:t>
            </a:r>
          </a:p>
          <a:p>
            <a:pPr fontAlgn="base"/>
            <a:r>
              <a:rPr lang="en-GB" sz="1400" dirty="0"/>
              <a:t>100,000-10,000 ÷ 5 Years</a:t>
            </a:r>
          </a:p>
          <a:p>
            <a:pPr fontAlgn="base"/>
            <a:r>
              <a:rPr lang="en-GB" sz="1400" dirty="0"/>
              <a:t>90,000 ÷ 5 = 18,000</a:t>
            </a:r>
          </a:p>
          <a:p>
            <a:pPr fontAlgn="base"/>
            <a:r>
              <a:rPr lang="en-GB" sz="1400" dirty="0"/>
              <a:t>Depreciation = £18,000</a:t>
            </a:r>
          </a:p>
          <a:p>
            <a:pPr fontAlgn="base"/>
            <a:endParaRPr lang="en-GB" sz="1400" dirty="0"/>
          </a:p>
          <a:p>
            <a:pPr fontAlgn="base"/>
            <a:r>
              <a:rPr lang="en-GB" sz="1400" dirty="0"/>
              <a:t>Cash Inflow Total</a:t>
            </a:r>
          </a:p>
          <a:p>
            <a:pPr fontAlgn="base"/>
            <a:r>
              <a:rPr lang="en-GB" sz="1400" dirty="0"/>
              <a:t>£114,190</a:t>
            </a:r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r>
              <a:rPr lang="en-GB" sz="1400" dirty="0"/>
              <a:t>Net Present Value = £114,190 - £100,000 </a:t>
            </a:r>
          </a:p>
          <a:p>
            <a:pPr fontAlgn="base"/>
            <a:endParaRPr lang="en-GB" sz="1400" dirty="0"/>
          </a:p>
          <a:p>
            <a:pPr fontAlgn="base"/>
            <a:r>
              <a:rPr lang="en-GB" sz="1400" dirty="0">
                <a:highlight>
                  <a:srgbClr val="00FF00"/>
                </a:highlight>
              </a:rPr>
              <a:t>NPV = £14,190</a:t>
            </a:r>
          </a:p>
          <a:p>
            <a:pPr fontAlgn="base"/>
            <a:endParaRPr lang="en-GB" sz="1400" b="1" u="sng" dirty="0"/>
          </a:p>
          <a:p>
            <a:pPr fontAlgn="base"/>
            <a:endParaRPr lang="en-GB" sz="1400" b="1" u="sng" dirty="0"/>
          </a:p>
          <a:p>
            <a:pPr fontAlgn="base"/>
            <a:endParaRPr lang="en-GB" sz="1400" b="1" u="sng" dirty="0"/>
          </a:p>
          <a:p>
            <a:pPr fontAlgn="base"/>
            <a:endParaRPr lang="en-GB" sz="1400" b="1" u="sng" dirty="0"/>
          </a:p>
          <a:p>
            <a:pPr fontAlgn="base"/>
            <a:endParaRPr lang="en-GB" sz="1400" b="1" u="sng" dirty="0"/>
          </a:p>
          <a:p>
            <a:pPr fontAlgn="base"/>
            <a:endParaRPr lang="en-GB" sz="1400" b="1" u="sng" dirty="0"/>
          </a:p>
          <a:p>
            <a:pPr fontAlgn="base"/>
            <a:endParaRPr lang="en-GB" sz="1400" b="1" u="sng" dirty="0"/>
          </a:p>
          <a:p>
            <a:pPr fontAlgn="base"/>
            <a:endParaRPr lang="en-GB" sz="1400" b="1" u="sng" dirty="0"/>
          </a:p>
          <a:p>
            <a:pPr fontAlgn="base"/>
            <a:endParaRPr lang="en-GB" sz="1400" b="1" u="sng" dirty="0"/>
          </a:p>
          <a:p>
            <a:pPr marL="0" indent="0" fontAlgn="base">
              <a:buNone/>
            </a:pPr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1CCD57A-5A3C-CA97-A467-AFAAAA10B2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A117F92-F753-494F-089A-7BC3B6C6E7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35</a:t>
            </a:fld>
            <a:endParaRPr lang="en-GB" noProof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6000736-94B9-D20F-B636-D80DDB019E6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100073"/>
              </p:ext>
            </p:extLst>
          </p:nvPr>
        </p:nvGraphicFramePr>
        <p:xfrm>
          <a:off x="2774648" y="2065962"/>
          <a:ext cx="7954422" cy="2726075"/>
        </p:xfrm>
        <a:graphic>
          <a:graphicData uri="http://schemas.openxmlformats.org/drawingml/2006/table">
            <a:tbl>
              <a:tblPr/>
              <a:tblGrid>
                <a:gridCol w="1325737">
                  <a:extLst>
                    <a:ext uri="{9D8B030D-6E8A-4147-A177-3AD203B41FA5}">
                      <a16:colId xmlns:a16="http://schemas.microsoft.com/office/drawing/2014/main" val="1275634835"/>
                    </a:ext>
                  </a:extLst>
                </a:gridCol>
                <a:gridCol w="1325737">
                  <a:extLst>
                    <a:ext uri="{9D8B030D-6E8A-4147-A177-3AD203B41FA5}">
                      <a16:colId xmlns:a16="http://schemas.microsoft.com/office/drawing/2014/main" val="4215463270"/>
                    </a:ext>
                  </a:extLst>
                </a:gridCol>
                <a:gridCol w="1325737">
                  <a:extLst>
                    <a:ext uri="{9D8B030D-6E8A-4147-A177-3AD203B41FA5}">
                      <a16:colId xmlns:a16="http://schemas.microsoft.com/office/drawing/2014/main" val="3903399924"/>
                    </a:ext>
                  </a:extLst>
                </a:gridCol>
                <a:gridCol w="1325737">
                  <a:extLst>
                    <a:ext uri="{9D8B030D-6E8A-4147-A177-3AD203B41FA5}">
                      <a16:colId xmlns:a16="http://schemas.microsoft.com/office/drawing/2014/main" val="3457148384"/>
                    </a:ext>
                  </a:extLst>
                </a:gridCol>
                <a:gridCol w="1325737">
                  <a:extLst>
                    <a:ext uri="{9D8B030D-6E8A-4147-A177-3AD203B41FA5}">
                      <a16:colId xmlns:a16="http://schemas.microsoft.com/office/drawing/2014/main" val="1190189654"/>
                    </a:ext>
                  </a:extLst>
                </a:gridCol>
                <a:gridCol w="1325737">
                  <a:extLst>
                    <a:ext uri="{9D8B030D-6E8A-4147-A177-3AD203B41FA5}">
                      <a16:colId xmlns:a16="http://schemas.microsoft.com/office/drawing/2014/main" val="3534679323"/>
                    </a:ext>
                  </a:extLst>
                </a:gridCol>
              </a:tblGrid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Year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Profit after Tax (£)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Discount Factor @ 10%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Present Value GBP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Depreciation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Cash Inflow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4021956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6,000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0.909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£21,816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£18,000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£24,000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13209402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14,000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0.826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£26,432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£18,000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£32,000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06292507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24,000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0.751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£31,542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£18,000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£42,000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98779083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4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16,000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0.683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£23,222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£18,000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£34,000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7507859"/>
                  </a:ext>
                </a:extLst>
              </a:tr>
              <a:tr h="36576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5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0.621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£11,178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£18,000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£18,000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9954579"/>
                  </a:ext>
                </a:extLst>
              </a:tr>
              <a:tr h="37911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/>
                        <a:t>Total</a:t>
                      </a:r>
                      <a:endParaRPr lang="en-GB" sz="14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b="1" dirty="0"/>
                        <a:t>60,000</a:t>
                      </a:r>
                      <a:endParaRPr lang="en-GB" sz="1400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N/A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N/A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£90,000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400" dirty="0"/>
                        <a:t>£150,000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755023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660936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B3BE1B-C5BF-4B54-11BF-F305D3E149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02AB3C0-759F-8DEA-32B2-F0F27B7A3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31947D0-86AC-B9DD-57FC-58CE268FC3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37910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600" b="1" u="sng" dirty="0"/>
              <a:t>Exercise: 9</a:t>
            </a:r>
          </a:p>
          <a:p>
            <a:pPr fontAlgn="base"/>
            <a:r>
              <a:rPr lang="en-GB" sz="1400" dirty="0"/>
              <a:t>A company must select one of the following two projects: Using the Internal Rate of Return (IRR) method, suggest which is preferrable.</a:t>
            </a:r>
          </a:p>
          <a:p>
            <a:pPr fontAlgn="base"/>
            <a:endParaRPr lang="en-GB" dirty="0"/>
          </a:p>
          <a:p>
            <a:pPr fontAlgn="base"/>
            <a:endParaRPr lang="en-GB" sz="1600" b="1" u="sng" dirty="0"/>
          </a:p>
          <a:p>
            <a:pPr fontAlgn="base"/>
            <a:endParaRPr lang="en-GB" sz="1600" b="1" u="sng" dirty="0"/>
          </a:p>
          <a:p>
            <a:pPr marL="0" indent="0" fontAlgn="base">
              <a:buNone/>
            </a:pPr>
            <a:endParaRPr lang="en-GB" sz="1600" b="1" u="sng" dirty="0"/>
          </a:p>
          <a:p>
            <a:r>
              <a:rPr lang="en-GB" sz="1400" b="1" dirty="0"/>
              <a:t>Project A </a:t>
            </a:r>
          </a:p>
          <a:p>
            <a:r>
              <a:rPr lang="en-US" sz="1400" b="1" dirty="0"/>
              <a:t>Cash inflows:</a:t>
            </a:r>
            <a:r>
              <a:rPr lang="en-US" sz="1400" dirty="0"/>
              <a:t> [12,000, 4,000, 2,000, 10,000]</a:t>
            </a:r>
            <a:br>
              <a:rPr lang="en-US" sz="1400" dirty="0"/>
            </a:br>
            <a:r>
              <a:rPr lang="en-US" sz="1400" b="1" dirty="0"/>
              <a:t>Cost:</a:t>
            </a:r>
            <a:r>
              <a:rPr lang="en-US" sz="1400" dirty="0"/>
              <a:t> £22,000</a:t>
            </a:r>
          </a:p>
          <a:p>
            <a:r>
              <a:rPr lang="en-US" sz="1400" b="1" dirty="0"/>
              <a:t>NPV at 10%: Project A</a:t>
            </a:r>
            <a:br>
              <a:rPr lang="en-US" sz="1400" dirty="0"/>
            </a:br>
            <a:r>
              <a:rPr lang="en-US" sz="1400" dirty="0"/>
              <a:t>= (12,000×0.909) + (4,000×0.826) + (2,000×0.751) + (10,000×0.683) − 22,000</a:t>
            </a:r>
            <a:br>
              <a:rPr lang="en-US" sz="1400" dirty="0"/>
            </a:br>
            <a:r>
              <a:rPr lang="en-US" sz="1400" dirty="0"/>
              <a:t>= 10,908 + 3,304 + 1,502 + 6,830 − 22,000</a:t>
            </a:r>
            <a:br>
              <a:rPr lang="en-US" sz="1400" dirty="0"/>
            </a:br>
            <a:r>
              <a:rPr lang="en-US" sz="1400" dirty="0"/>
              <a:t>= </a:t>
            </a:r>
            <a:r>
              <a:rPr lang="en-US" sz="1400" b="1" dirty="0"/>
              <a:t>£544 (10+1.27 = </a:t>
            </a:r>
            <a:r>
              <a:rPr lang="en-US" sz="1400" b="1" dirty="0">
                <a:highlight>
                  <a:srgbClr val="00FF00"/>
                </a:highlight>
              </a:rPr>
              <a:t>11.27%)</a:t>
            </a:r>
          </a:p>
          <a:p>
            <a:r>
              <a:rPr lang="en-GB" sz="1400" b="1" dirty="0"/>
              <a:t>NPV at 10%: Project B</a:t>
            </a:r>
            <a:br>
              <a:rPr lang="en-GB" sz="1400" dirty="0"/>
            </a:br>
            <a:r>
              <a:rPr lang="en-GB" sz="1400" dirty="0"/>
              <a:t>= 1818 + 1652 + 3004 +13,660 = £20,134 - £20,000 initial investment </a:t>
            </a:r>
            <a:r>
              <a:rPr lang="en-GB" sz="1400" b="1" dirty="0"/>
              <a:t>= £134 (10+0.24 = </a:t>
            </a:r>
            <a:r>
              <a:rPr lang="en-GB" sz="1400" b="1" dirty="0">
                <a:highlight>
                  <a:srgbClr val="00FF00"/>
                </a:highlight>
              </a:rPr>
              <a:t>10.24%</a:t>
            </a:r>
            <a:r>
              <a:rPr lang="en-GB" sz="1400" b="1" dirty="0"/>
              <a:t>)</a:t>
            </a:r>
          </a:p>
          <a:p>
            <a:endParaRPr lang="en-GB" sz="1400" b="1" dirty="0"/>
          </a:p>
          <a:p>
            <a:r>
              <a:rPr lang="en-GB" sz="1400" b="1" dirty="0"/>
              <a:t>Based on the data project A is preferable due to higher IRR </a:t>
            </a:r>
            <a:r>
              <a:rPr lang="en-GB" sz="1400" b="1" dirty="0">
                <a:highlight>
                  <a:srgbClr val="00FF00"/>
                </a:highlight>
              </a:rPr>
              <a:t>(11.27%) </a:t>
            </a:r>
            <a:endParaRPr lang="en-GB" sz="1600" b="1" dirty="0">
              <a:highlight>
                <a:srgbClr val="00FF00"/>
              </a:highlight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7714116-35A2-E9FD-2F14-C7691683A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95D0864-8708-C64F-BCCB-16B13E06B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36</a:t>
            </a:fld>
            <a:endParaRPr lang="en-GB" noProof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9C17228-8A86-57D0-B89D-D4CA280F12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124396"/>
              </p:ext>
            </p:extLst>
          </p:nvPr>
        </p:nvGraphicFramePr>
        <p:xfrm>
          <a:off x="243157" y="1765147"/>
          <a:ext cx="10237910" cy="1684338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047582">
                  <a:extLst>
                    <a:ext uri="{9D8B030D-6E8A-4147-A177-3AD203B41FA5}">
                      <a16:colId xmlns:a16="http://schemas.microsoft.com/office/drawing/2014/main" val="3198405073"/>
                    </a:ext>
                  </a:extLst>
                </a:gridCol>
                <a:gridCol w="2047582">
                  <a:extLst>
                    <a:ext uri="{9D8B030D-6E8A-4147-A177-3AD203B41FA5}">
                      <a16:colId xmlns:a16="http://schemas.microsoft.com/office/drawing/2014/main" val="1289723942"/>
                    </a:ext>
                  </a:extLst>
                </a:gridCol>
                <a:gridCol w="2047582">
                  <a:extLst>
                    <a:ext uri="{9D8B030D-6E8A-4147-A177-3AD203B41FA5}">
                      <a16:colId xmlns:a16="http://schemas.microsoft.com/office/drawing/2014/main" val="2207755331"/>
                    </a:ext>
                  </a:extLst>
                </a:gridCol>
                <a:gridCol w="2047582">
                  <a:extLst>
                    <a:ext uri="{9D8B030D-6E8A-4147-A177-3AD203B41FA5}">
                      <a16:colId xmlns:a16="http://schemas.microsoft.com/office/drawing/2014/main" val="3965083812"/>
                    </a:ext>
                  </a:extLst>
                </a:gridCol>
                <a:gridCol w="2047582">
                  <a:extLst>
                    <a:ext uri="{9D8B030D-6E8A-4147-A177-3AD203B41FA5}">
                      <a16:colId xmlns:a16="http://schemas.microsoft.com/office/drawing/2014/main" val="2970981421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Project A (GBP)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Project B (GBP)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Project A Discount Factor 10%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Project B Discount Factor %10%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309897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Cost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20,000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8035384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Cash Inflows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9304404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Year 1 (0.909)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12,000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10,908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1818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4505631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Year 2 (0.826)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3304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1652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0550022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Year 3 (0.751)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1502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3004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3289675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Year 4 (0.683)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10,000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20,000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6830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13,660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1016929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Net Present Value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22,544 – 22,000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20,134 – 20,000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883533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97396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433289-5885-F237-9C4E-4548D78194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E6F4E86-85F0-140D-2B72-90639E39D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2800783-4001-CD56-B831-126F6E776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400" b="1" u="sng" dirty="0"/>
              <a:t>Exercise: 10</a:t>
            </a:r>
          </a:p>
          <a:p>
            <a:pPr fontAlgn="base"/>
            <a:r>
              <a:rPr lang="en-US" sz="1400" dirty="0"/>
              <a:t>Exercise 10 A project costs £. 16,000 and is expected to generate cash inflows of £. 4,000 each 5 years. Calculate the Interest Rate of Return. Excess Present Value Index Excess present value is calculated on basis of net present value. It gives the results in percentage.</a:t>
            </a:r>
          </a:p>
          <a:p>
            <a:pPr fontAlgn="base"/>
            <a:endParaRPr lang="en-US" sz="1400" dirty="0"/>
          </a:p>
          <a:p>
            <a:pPr fontAlgn="base"/>
            <a:r>
              <a:rPr lang="en-US" sz="1400" dirty="0"/>
              <a:t>16,000 ÷ 4,000 = 4 </a:t>
            </a:r>
          </a:p>
          <a:p>
            <a:pPr fontAlgn="base"/>
            <a:r>
              <a:rPr lang="en-US" sz="1400" dirty="0"/>
              <a:t>6-8% Range</a:t>
            </a:r>
          </a:p>
          <a:p>
            <a:pPr fontAlgn="base"/>
            <a:r>
              <a:rPr lang="en-US" sz="1400" dirty="0"/>
              <a:t>4.221 / 6% - 3.993 / 8%</a:t>
            </a:r>
          </a:p>
          <a:p>
            <a:pPr fontAlgn="base"/>
            <a:r>
              <a:rPr lang="en-US" sz="1400" dirty="0"/>
              <a:t>4000 x 4.21 = £16,840 – 4000 x 3.99 = £15,960 </a:t>
            </a:r>
          </a:p>
          <a:p>
            <a:pPr fontAlgn="base"/>
            <a:r>
              <a:rPr lang="en-US" sz="1400" dirty="0"/>
              <a:t>6% Present value = £16,840 - £16,000 = £840 NPV </a:t>
            </a:r>
          </a:p>
          <a:p>
            <a:pPr fontAlgn="base"/>
            <a:r>
              <a:rPr lang="en-US" sz="1400" dirty="0"/>
              <a:t>8% Present value = £15,960 - £16,000 = -£40 NPV</a:t>
            </a:r>
          </a:p>
          <a:p>
            <a:pPr fontAlgn="base"/>
            <a:endParaRPr lang="en-US" sz="1400" dirty="0"/>
          </a:p>
          <a:p>
            <a:pPr fontAlgn="base"/>
            <a:r>
              <a:rPr lang="en-US" sz="1400" dirty="0"/>
              <a:t>IRR = 6% + 840 / 840 – (-40) x 2% = 1.909%</a:t>
            </a:r>
          </a:p>
          <a:p>
            <a:pPr fontAlgn="base"/>
            <a:endParaRPr lang="en-US" sz="1400" dirty="0"/>
          </a:p>
          <a:p>
            <a:pPr fontAlgn="base"/>
            <a:r>
              <a:rPr lang="en-US" sz="1400" dirty="0"/>
              <a:t>IRR = 6% + 1.91% = </a:t>
            </a:r>
            <a:r>
              <a:rPr lang="en-US" sz="1400" dirty="0">
                <a:highlight>
                  <a:srgbClr val="00FF00"/>
                </a:highlight>
              </a:rPr>
              <a:t>7.91%</a:t>
            </a:r>
          </a:p>
          <a:p>
            <a:pPr fontAlgn="base"/>
            <a:endParaRPr lang="en-US" sz="1400" dirty="0"/>
          </a:p>
          <a:p>
            <a:pPr fontAlgn="base"/>
            <a:endParaRPr lang="en-US" sz="1400" dirty="0"/>
          </a:p>
          <a:p>
            <a:pPr fontAlgn="base"/>
            <a:endParaRPr lang="en-US" sz="1400" dirty="0"/>
          </a:p>
          <a:p>
            <a:pPr fontAlgn="base"/>
            <a:endParaRPr lang="en-US" sz="1400" dirty="0"/>
          </a:p>
          <a:p>
            <a:pPr fontAlgn="base"/>
            <a:endParaRPr lang="en-US" sz="1400" dirty="0"/>
          </a:p>
          <a:p>
            <a:pPr fontAlgn="base"/>
            <a:endParaRPr lang="en-US" sz="1400" dirty="0"/>
          </a:p>
          <a:p>
            <a:pPr marL="0" indent="0" fontAlgn="base">
              <a:buNone/>
            </a:pPr>
            <a:endParaRPr lang="en-US" sz="1400" dirty="0"/>
          </a:p>
          <a:p>
            <a:pPr fontAlgn="base"/>
            <a:endParaRPr lang="en-US" sz="1200" dirty="0"/>
          </a:p>
          <a:p>
            <a:pPr fontAlgn="base"/>
            <a:endParaRPr lang="en-US" sz="1200" dirty="0"/>
          </a:p>
          <a:p>
            <a:pPr fontAlgn="base"/>
            <a:endParaRPr lang="en-GB" sz="1200" b="1" u="sng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1FBAAFB-D7E0-DCA0-526E-A56D4E6C8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FCEAEFB-DEC9-8BAF-46F1-6376A0DD7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37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9785492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C64ECA-C50F-8E77-3C6B-2543894799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FE0E040-58CD-0A75-4569-03670CAFF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516EF38-0974-C80F-0592-5B7EC2A44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600" b="1" u="sng" dirty="0"/>
              <a:t>Exercise: 11</a:t>
            </a:r>
          </a:p>
          <a:p>
            <a:pPr fontAlgn="base"/>
            <a:r>
              <a:rPr lang="en-US" sz="1400" dirty="0"/>
              <a:t>The initial of an equipment is £10,000. Cash inflow for 5 years are estimated to be £3,500 per year. The management is desired minimum rate of excess present value index.</a:t>
            </a:r>
          </a:p>
          <a:p>
            <a:pPr fontAlgn="base"/>
            <a:endParaRPr lang="en-US" sz="1400" dirty="0"/>
          </a:p>
          <a:p>
            <a:pPr fontAlgn="base"/>
            <a:r>
              <a:rPr lang="en-US" sz="1400" dirty="0"/>
              <a:t>Annuity table utilised to show growth.</a:t>
            </a:r>
          </a:p>
          <a:p>
            <a:pPr fontAlgn="base"/>
            <a:endParaRPr lang="en-US" sz="1400" dirty="0"/>
          </a:p>
          <a:p>
            <a:pPr marL="0" indent="0" fontAlgn="base">
              <a:buNone/>
            </a:pPr>
            <a:r>
              <a:rPr lang="en-US" sz="1400" dirty="0"/>
              <a:t>£11,732 ÷ £10,000 x 100 = 117.32%</a:t>
            </a:r>
          </a:p>
          <a:p>
            <a:pPr marL="0" indent="0" fontAlgn="base">
              <a:buNone/>
            </a:pPr>
            <a:endParaRPr lang="en-US" sz="1400" dirty="0"/>
          </a:p>
          <a:p>
            <a:pPr marL="0" indent="0" fontAlgn="base">
              <a:buNone/>
            </a:pPr>
            <a:r>
              <a:rPr lang="en-US" sz="1400" dirty="0"/>
              <a:t>The rate of excess present is </a:t>
            </a:r>
            <a:r>
              <a:rPr lang="en-US" sz="1400" dirty="0">
                <a:highlight>
                  <a:srgbClr val="00FF00"/>
                </a:highlight>
              </a:rPr>
              <a:t>17.32%</a:t>
            </a:r>
          </a:p>
          <a:p>
            <a:pPr fontAlgn="base"/>
            <a:endParaRPr lang="en-US" sz="1400" dirty="0"/>
          </a:p>
          <a:p>
            <a:pPr fontAlgn="base"/>
            <a:endParaRPr lang="en-GB" sz="1200" b="1" u="sng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6BDBF64-7AF5-C7A3-80E6-CEE3A7A027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4D7F3BE-EF3D-C611-CB4A-D8C19DCE8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38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3220392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C8239A-3A4C-E31B-86AB-20DE762B68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611BB24-3E63-34F8-B80B-D70D37611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CA015FF-CBD7-6BEE-FF14-3A37A3414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132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600" b="1" u="sng" dirty="0"/>
              <a:t>Exercise: 12</a:t>
            </a:r>
          </a:p>
          <a:p>
            <a:pPr fontAlgn="base"/>
            <a:endParaRPr lang="en-GB" sz="1200" b="1" u="sng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C32E3F9-4025-1A2E-0123-D5CC7981AF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8C533D-99A2-07D1-A43C-8E5C5463C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39</a:t>
            </a:fld>
            <a:endParaRPr lang="en-GB" noProof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010F5C2-0436-F1E9-BFF3-09015E5A31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7755656"/>
              </p:ext>
            </p:extLst>
          </p:nvPr>
        </p:nvGraphicFramePr>
        <p:xfrm>
          <a:off x="2139351" y="3994030"/>
          <a:ext cx="6818910" cy="2456568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272970">
                  <a:extLst>
                    <a:ext uri="{9D8B030D-6E8A-4147-A177-3AD203B41FA5}">
                      <a16:colId xmlns:a16="http://schemas.microsoft.com/office/drawing/2014/main" val="2637016576"/>
                    </a:ext>
                  </a:extLst>
                </a:gridCol>
                <a:gridCol w="2272970">
                  <a:extLst>
                    <a:ext uri="{9D8B030D-6E8A-4147-A177-3AD203B41FA5}">
                      <a16:colId xmlns:a16="http://schemas.microsoft.com/office/drawing/2014/main" val="3779508886"/>
                    </a:ext>
                  </a:extLst>
                </a:gridCol>
                <a:gridCol w="2272970">
                  <a:extLst>
                    <a:ext uri="{9D8B030D-6E8A-4147-A177-3AD203B41FA5}">
                      <a16:colId xmlns:a16="http://schemas.microsoft.com/office/drawing/2014/main" val="617337904"/>
                    </a:ext>
                  </a:extLst>
                </a:gridCol>
              </a:tblGrid>
              <a:tr h="4094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Proposal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Pool of the project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Profitability Index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95207339"/>
                  </a:ext>
                </a:extLst>
              </a:tr>
              <a:tr h="4094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600,000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1.46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79860180"/>
                  </a:ext>
                </a:extLst>
              </a:tr>
              <a:tr h="4094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200,000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.098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48945385"/>
                  </a:ext>
                </a:extLst>
              </a:tr>
              <a:tr h="4094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1,000,000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2.31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52857809"/>
                  </a:ext>
                </a:extLst>
              </a:tr>
              <a:tr h="4094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400,000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1.32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7796434"/>
                  </a:ext>
                </a:extLst>
              </a:tr>
              <a:tr h="40942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effectLst/>
                        </a:rPr>
                        <a:t>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300,000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1.25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45688474"/>
                  </a:ext>
                </a:extLst>
              </a:tr>
            </a:tbl>
          </a:graphicData>
        </a:graphic>
      </p:graphicFrame>
      <p:sp>
        <p:nvSpPr>
          <p:cNvPr id="10" name="Rectangle 1">
            <a:extLst>
              <a:ext uri="{FF2B5EF4-FFF2-40B4-BE49-F238E27FC236}">
                <a16:creationId xmlns:a16="http://schemas.microsoft.com/office/drawing/2014/main" id="{5561145D-670D-8D54-AA3C-0F7AC7DF13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132" y="1535374"/>
            <a:ext cx="10627069" cy="26622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104775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zh-CN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Exercise 12:  Let us assume that a firm has only 2 million GBP to invest and funds cannot be provided. The various proposals along with the cost and profitability index are as follows.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GB" altLang="zh-CN" sz="1400" dirty="0">
              <a:latin typeface="+mn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zh-CN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All projects except proposal 2 give a probability reading exceeding 1. 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GB" altLang="zh-CN" sz="1400" dirty="0">
              <a:latin typeface="+mn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zh-CN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The total pool for the projects is £2,500,000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lang="en-GB" altLang="zh-CN" sz="1400" dirty="0">
              <a:latin typeface="+mn-lt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zh-CN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The company should utilise the £2,000,000 on projects </a:t>
            </a:r>
            <a:r>
              <a:rPr kumimoji="0" lang="en-GB" altLang="zh-CN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FF00"/>
                </a:highlight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1-3 and 4 </a:t>
            </a:r>
            <a:r>
              <a:rPr kumimoji="0" lang="en-GB" altLang="zh-CN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n-lt"/>
                <a:ea typeface="Calibri" panose="020F0502020204030204" pitchFamily="34" charset="0"/>
                <a:cs typeface="Calibri" panose="020F0502020204030204" pitchFamily="34" charset="0"/>
              </a:rPr>
              <a:t>as this offers the highest profitability.</a:t>
            </a:r>
            <a:endParaRPr kumimoji="0" lang="en-GB" altLang="zh-CN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1047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047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047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047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1047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GB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83322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B02A7D-BC6F-A22E-31FE-7DBD72C0A1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7A3F34B-C078-4127-85CD-939F1BDE0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DD2287-1872-9592-03F4-6FB1336FA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600" b="1" u="sng" dirty="0"/>
              <a:t>Exercise: 13 Capital Rationing</a:t>
            </a:r>
          </a:p>
          <a:p>
            <a:pPr fontAlgn="base"/>
            <a:r>
              <a:rPr lang="en-GB" sz="1200" dirty="0"/>
              <a:t>The ABC Ltd. Is considering the purchase of a new investment. Two alternative investments are available (X and Y) each costing £15,000. Cash inflows are expected to be as follows. The company has a target return on capital of 10%. Risk premium rates are 2% and 8% respectively for investment X and Y. Which investment should be preferred?</a:t>
            </a:r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600" dirty="0"/>
          </a:p>
          <a:p>
            <a:pPr fontAlgn="base"/>
            <a:endParaRPr lang="en-GB" sz="1200" b="1" u="sng" dirty="0"/>
          </a:p>
          <a:p>
            <a:pPr fontAlgn="base"/>
            <a:endParaRPr lang="en-GB" sz="1600" dirty="0"/>
          </a:p>
          <a:p>
            <a:pPr fontAlgn="base"/>
            <a:r>
              <a:rPr lang="en-GB" sz="1200" dirty="0"/>
              <a:t>Investment X = 133,415 – 150,000 = -16,585 / Investment Y = 139,545 – 150,000 = -10,455 – </a:t>
            </a:r>
            <a:r>
              <a:rPr lang="en-GB" sz="1200" dirty="0">
                <a:highlight>
                  <a:srgbClr val="00FF00"/>
                </a:highlight>
              </a:rPr>
              <a:t>Proposal Y should be preferred.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A9CBE2D-4B68-B42F-4C65-281DA5181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7666A03-B851-7CB3-09FF-FED3391A7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40</a:t>
            </a:fld>
            <a:endParaRPr lang="en-GB" noProof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5D19D1AA-F93D-EC4E-8701-E1A627E84B6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8222546"/>
              </p:ext>
            </p:extLst>
          </p:nvPr>
        </p:nvGraphicFramePr>
        <p:xfrm>
          <a:off x="2378270" y="1808156"/>
          <a:ext cx="5724525" cy="1019175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908175">
                  <a:extLst>
                    <a:ext uri="{9D8B030D-6E8A-4147-A177-3AD203B41FA5}">
                      <a16:colId xmlns:a16="http://schemas.microsoft.com/office/drawing/2014/main" val="1056464389"/>
                    </a:ext>
                  </a:extLst>
                </a:gridCol>
                <a:gridCol w="1908175">
                  <a:extLst>
                    <a:ext uri="{9D8B030D-6E8A-4147-A177-3AD203B41FA5}">
                      <a16:colId xmlns:a16="http://schemas.microsoft.com/office/drawing/2014/main" val="3002730506"/>
                    </a:ext>
                  </a:extLst>
                </a:gridCol>
                <a:gridCol w="1908175">
                  <a:extLst>
                    <a:ext uri="{9D8B030D-6E8A-4147-A177-3AD203B41FA5}">
                      <a16:colId xmlns:a16="http://schemas.microsoft.com/office/drawing/2014/main" val="3184462871"/>
                    </a:ext>
                  </a:extLst>
                </a:gridCol>
              </a:tblGrid>
              <a:tr h="2571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Year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Investment X (GBP)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Investment Y (GBP)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42578168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60,000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65,000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965273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45,000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1798901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40,000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2238920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40,000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4538528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CB4373EC-0741-8B47-88EF-222FC7A1BA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1174380"/>
              </p:ext>
            </p:extLst>
          </p:nvPr>
        </p:nvGraphicFramePr>
        <p:xfrm>
          <a:off x="1158129" y="2827331"/>
          <a:ext cx="8893836" cy="34207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0548">
                  <a:extLst>
                    <a:ext uri="{9D8B030D-6E8A-4147-A177-3AD203B41FA5}">
                      <a16:colId xmlns:a16="http://schemas.microsoft.com/office/drawing/2014/main" val="1235826621"/>
                    </a:ext>
                  </a:extLst>
                </a:gridCol>
                <a:gridCol w="1270548">
                  <a:extLst>
                    <a:ext uri="{9D8B030D-6E8A-4147-A177-3AD203B41FA5}">
                      <a16:colId xmlns:a16="http://schemas.microsoft.com/office/drawing/2014/main" val="584325331"/>
                    </a:ext>
                  </a:extLst>
                </a:gridCol>
                <a:gridCol w="1270548">
                  <a:extLst>
                    <a:ext uri="{9D8B030D-6E8A-4147-A177-3AD203B41FA5}">
                      <a16:colId xmlns:a16="http://schemas.microsoft.com/office/drawing/2014/main" val="1497412484"/>
                    </a:ext>
                  </a:extLst>
                </a:gridCol>
                <a:gridCol w="1270548">
                  <a:extLst>
                    <a:ext uri="{9D8B030D-6E8A-4147-A177-3AD203B41FA5}">
                      <a16:colId xmlns:a16="http://schemas.microsoft.com/office/drawing/2014/main" val="3362068336"/>
                    </a:ext>
                  </a:extLst>
                </a:gridCol>
                <a:gridCol w="1270548">
                  <a:extLst>
                    <a:ext uri="{9D8B030D-6E8A-4147-A177-3AD203B41FA5}">
                      <a16:colId xmlns:a16="http://schemas.microsoft.com/office/drawing/2014/main" val="4188410589"/>
                    </a:ext>
                  </a:extLst>
                </a:gridCol>
                <a:gridCol w="1270548">
                  <a:extLst>
                    <a:ext uri="{9D8B030D-6E8A-4147-A177-3AD203B41FA5}">
                      <a16:colId xmlns:a16="http://schemas.microsoft.com/office/drawing/2014/main" val="2390633470"/>
                    </a:ext>
                  </a:extLst>
                </a:gridCol>
                <a:gridCol w="1270548">
                  <a:extLst>
                    <a:ext uri="{9D8B030D-6E8A-4147-A177-3AD203B41FA5}">
                      <a16:colId xmlns:a16="http://schemas.microsoft.com/office/drawing/2014/main" val="3263807690"/>
                    </a:ext>
                  </a:extLst>
                </a:gridCol>
              </a:tblGrid>
              <a:tr h="563684">
                <a:tc gridSpan="4"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Investment X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0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00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Investment Y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8004444"/>
                  </a:ext>
                </a:extLst>
              </a:tr>
              <a:tr h="602292">
                <a:tc>
                  <a:txBody>
                    <a:bodyPr/>
                    <a:lstStyle/>
                    <a:p>
                      <a:r>
                        <a:rPr lang="en-GB" sz="1000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Discount Factor 10% + 2% = 12%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Cash Inflow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Present Value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Discount Factor 10% + 8% = 18%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Cash Inflow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Present Value GBP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3468613"/>
                  </a:ext>
                </a:extLst>
              </a:tr>
              <a:tr h="563684">
                <a:tc>
                  <a:txBody>
                    <a:bodyPr/>
                    <a:lstStyle/>
                    <a:p>
                      <a:r>
                        <a:rPr lang="en-GB" sz="10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0.893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60,000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53,580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0.847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65,000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55,055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0460889"/>
                  </a:ext>
                </a:extLst>
              </a:tr>
              <a:tr h="563684">
                <a:tc>
                  <a:txBody>
                    <a:bodyPr/>
                    <a:lstStyle/>
                    <a:p>
                      <a:r>
                        <a:rPr lang="en-GB" sz="10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0.797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45,000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35,865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0.718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55,000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39,490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7195669"/>
                  </a:ext>
                </a:extLst>
              </a:tr>
              <a:tr h="563684">
                <a:tc>
                  <a:txBody>
                    <a:bodyPr/>
                    <a:lstStyle/>
                    <a:p>
                      <a:r>
                        <a:rPr lang="en-GB" sz="10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0.712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35,000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24,920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0.609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40,000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24,360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3129896"/>
                  </a:ext>
                </a:extLst>
              </a:tr>
              <a:tr h="563684">
                <a:tc>
                  <a:txBody>
                    <a:bodyPr/>
                    <a:lstStyle/>
                    <a:p>
                      <a:r>
                        <a:rPr lang="en-GB" sz="10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0.635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30,000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19,050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0.516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40,000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20,640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85744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972970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7BCE88-819B-B32B-8075-8D5250115C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667070D-25B9-835A-43CC-77D1419E63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64BACB-3F76-E6B8-9CA1-FFA211364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600" b="1" u="sng" dirty="0"/>
              <a:t>Exercise: 14 Risk and Uncertainty in Capital Budgeting</a:t>
            </a:r>
          </a:p>
          <a:p>
            <a:pPr fontAlgn="base"/>
            <a:r>
              <a:rPr lang="en-GB" sz="1600" dirty="0"/>
              <a:t>There are two projects A and B. Each involves an investment of GBP 50,000. The expected cash inflows and the certainty co-efficient are as under: Risk-free cutoff rate is 10%. Suggest which of the two projects should be preferred.</a:t>
            </a:r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r>
              <a:rPr lang="en-US" sz="1600" dirty="0"/>
              <a:t>Project A has a higher present value and should be preferred.</a:t>
            </a:r>
            <a:endParaRPr lang="en-US" sz="1400" dirty="0"/>
          </a:p>
          <a:p>
            <a:pPr fontAlgn="base"/>
            <a:endParaRPr lang="en-GB" sz="1400" dirty="0"/>
          </a:p>
          <a:p>
            <a:pPr fontAlgn="base"/>
            <a:endParaRPr lang="en-GB" sz="1600" dirty="0"/>
          </a:p>
          <a:p>
            <a:pPr fontAlgn="base"/>
            <a:endParaRPr lang="en-GB" sz="1200" b="1" u="sng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41F0A33-0422-6E51-97D0-6D7E42413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B3E24D9-CB32-7923-8D5F-A31CA889C5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41</a:t>
            </a:fld>
            <a:endParaRPr lang="en-GB" noProof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A8600DCB-DFE8-2531-66F0-49BD5533B4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9909822"/>
              </p:ext>
            </p:extLst>
          </p:nvPr>
        </p:nvGraphicFramePr>
        <p:xfrm>
          <a:off x="2151212" y="2173857"/>
          <a:ext cx="6696077" cy="1180052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800837">
                  <a:extLst>
                    <a:ext uri="{9D8B030D-6E8A-4147-A177-3AD203B41FA5}">
                      <a16:colId xmlns:a16="http://schemas.microsoft.com/office/drawing/2014/main" val="590657901"/>
                    </a:ext>
                  </a:extLst>
                </a:gridCol>
                <a:gridCol w="1000037">
                  <a:extLst>
                    <a:ext uri="{9D8B030D-6E8A-4147-A177-3AD203B41FA5}">
                      <a16:colId xmlns:a16="http://schemas.microsoft.com/office/drawing/2014/main" val="2629613538"/>
                    </a:ext>
                  </a:extLst>
                </a:gridCol>
                <a:gridCol w="1000037">
                  <a:extLst>
                    <a:ext uri="{9D8B030D-6E8A-4147-A177-3AD203B41FA5}">
                      <a16:colId xmlns:a16="http://schemas.microsoft.com/office/drawing/2014/main" val="197693651"/>
                    </a:ext>
                  </a:extLst>
                </a:gridCol>
                <a:gridCol w="1000037">
                  <a:extLst>
                    <a:ext uri="{9D8B030D-6E8A-4147-A177-3AD203B41FA5}">
                      <a16:colId xmlns:a16="http://schemas.microsoft.com/office/drawing/2014/main" val="2612845777"/>
                    </a:ext>
                  </a:extLst>
                </a:gridCol>
                <a:gridCol w="965043">
                  <a:extLst>
                    <a:ext uri="{9D8B030D-6E8A-4147-A177-3AD203B41FA5}">
                      <a16:colId xmlns:a16="http://schemas.microsoft.com/office/drawing/2014/main" val="3085913774"/>
                    </a:ext>
                  </a:extLst>
                </a:gridCol>
                <a:gridCol w="965043">
                  <a:extLst>
                    <a:ext uri="{9D8B030D-6E8A-4147-A177-3AD203B41FA5}">
                      <a16:colId xmlns:a16="http://schemas.microsoft.com/office/drawing/2014/main" val="786372651"/>
                    </a:ext>
                  </a:extLst>
                </a:gridCol>
                <a:gridCol w="965043">
                  <a:extLst>
                    <a:ext uri="{9D8B030D-6E8A-4147-A177-3AD203B41FA5}">
                      <a16:colId xmlns:a16="http://schemas.microsoft.com/office/drawing/2014/main" val="2677779452"/>
                    </a:ext>
                  </a:extLst>
                </a:gridCol>
              </a:tblGrid>
              <a:tr h="184972">
                <a:tc row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Year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Project A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Project B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51409520"/>
                  </a:ext>
                </a:extLst>
              </a:tr>
              <a:tr h="378508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Cash Inflows (GBP)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Certainty Co-efficient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Certain Cash Inflow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Cash Inflows (GBP)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Certainty Co-efficient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Certain Cash Inflow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71548139"/>
                  </a:ext>
                </a:extLst>
              </a:tr>
              <a:tr h="20552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0.8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28,000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0.9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22,500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30141056"/>
                  </a:ext>
                </a:extLst>
              </a:tr>
              <a:tr h="20552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0.7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21,000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0.8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28,000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01510840"/>
                  </a:ext>
                </a:extLst>
              </a:tr>
              <a:tr h="20552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0.9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18,000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0.7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14,000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40585529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5AEDD92-7829-D784-FBFA-97F396B09D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5797230"/>
              </p:ext>
            </p:extLst>
          </p:nvPr>
        </p:nvGraphicFramePr>
        <p:xfrm>
          <a:off x="1435248" y="3489321"/>
          <a:ext cx="8128002" cy="2311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4667">
                  <a:extLst>
                    <a:ext uri="{9D8B030D-6E8A-4147-A177-3AD203B41FA5}">
                      <a16:colId xmlns:a16="http://schemas.microsoft.com/office/drawing/2014/main" val="3726130704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1738698653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3596595503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544463115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4205879632"/>
                    </a:ext>
                  </a:extLst>
                </a:gridCol>
                <a:gridCol w="1354667">
                  <a:extLst>
                    <a:ext uri="{9D8B030D-6E8A-4147-A177-3AD203B41FA5}">
                      <a16:colId xmlns:a16="http://schemas.microsoft.com/office/drawing/2014/main" val="302760203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Year</a:t>
                      </a: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Project A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Project B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0270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Discount Factor @ 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Inflows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445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0.909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25,452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20,453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0641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0.826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21,000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17,346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23,128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57723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0.751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13,518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10,514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78279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Total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highlight>
                            <a:srgbClr val="00FF00"/>
                          </a:highlight>
                        </a:rPr>
                        <a:t>56,316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54,095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701122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413943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ABB0F5-4624-6354-96AF-1D08E8F3D3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1CB9C57-9AA5-3513-D81F-FB88192FD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5053D20-DEB7-AA76-6013-B40438BFEE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600" b="1" u="sng" dirty="0"/>
              <a:t>Exercise: 14A Sensitivity Technique</a:t>
            </a:r>
          </a:p>
          <a:p>
            <a:pPr fontAlgn="base"/>
            <a:r>
              <a:rPr lang="en-GB" sz="1400" dirty="0"/>
              <a:t>Mr. M is considering two mutually exclusive project X and Y. You are required to advise him about the acceptability of the two projects from the following information: Cut off @ 15%</a:t>
            </a:r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600" dirty="0"/>
          </a:p>
          <a:p>
            <a:pPr fontAlgn="base"/>
            <a:endParaRPr lang="en-GB" sz="1200" b="1" u="sng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F078775-B4B5-6C60-6A7D-B6BD94FC5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0BEE9E5-6C58-5AF5-76C8-C8BC0F16C7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42</a:t>
            </a:fld>
            <a:endParaRPr lang="en-GB" noProof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5BC577E-82A1-7155-586E-4FA6E4A327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7214034"/>
              </p:ext>
            </p:extLst>
          </p:nvPr>
        </p:nvGraphicFramePr>
        <p:xfrm>
          <a:off x="2378270" y="1681208"/>
          <a:ext cx="5724525" cy="11430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2886075">
                  <a:extLst>
                    <a:ext uri="{9D8B030D-6E8A-4147-A177-3AD203B41FA5}">
                      <a16:colId xmlns:a16="http://schemas.microsoft.com/office/drawing/2014/main" val="2904773726"/>
                    </a:ext>
                  </a:extLst>
                </a:gridCol>
                <a:gridCol w="1438275">
                  <a:extLst>
                    <a:ext uri="{9D8B030D-6E8A-4147-A177-3AD203B41FA5}">
                      <a16:colId xmlns:a16="http://schemas.microsoft.com/office/drawing/2014/main" val="1721249056"/>
                    </a:ext>
                  </a:extLst>
                </a:gridCol>
                <a:gridCol w="1400175">
                  <a:extLst>
                    <a:ext uri="{9D8B030D-6E8A-4147-A177-3AD203B41FA5}">
                      <a16:colId xmlns:a16="http://schemas.microsoft.com/office/drawing/2014/main" val="2998124299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Project X (GBP)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Project Y (GBP)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701597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Cost of the investment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100,000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100,000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4846090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Forecast cash inflows per annum for 5 years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4115235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Optimistic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60,000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62349373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Most Likely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6885248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Pessimistic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20,000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39955261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8" name="Table 7">
                <a:extLst>
                  <a:ext uri="{FF2B5EF4-FFF2-40B4-BE49-F238E27FC236}">
                    <a16:creationId xmlns:a16="http://schemas.microsoft.com/office/drawing/2014/main" id="{2DA8E59F-103D-A99F-EC95-D698E063C2F3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60156356"/>
                  </p:ext>
                </p:extLst>
              </p:nvPr>
            </p:nvGraphicFramePr>
            <p:xfrm>
              <a:off x="280346" y="3164263"/>
              <a:ext cx="4831660" cy="2683383"/>
            </p:xfrm>
            <a:graphic>
              <a:graphicData uri="http://schemas.openxmlformats.org/drawingml/2006/table">
                <a:tbl>
                  <a:tblPr/>
                  <a:tblGrid>
                    <a:gridCol w="1207915">
                      <a:extLst>
                        <a:ext uri="{9D8B030D-6E8A-4147-A177-3AD203B41FA5}">
                          <a16:colId xmlns:a16="http://schemas.microsoft.com/office/drawing/2014/main" val="4275133024"/>
                        </a:ext>
                      </a:extLst>
                    </a:gridCol>
                    <a:gridCol w="1207915">
                      <a:extLst>
                        <a:ext uri="{9D8B030D-6E8A-4147-A177-3AD203B41FA5}">
                          <a16:colId xmlns:a16="http://schemas.microsoft.com/office/drawing/2014/main" val="3790016559"/>
                        </a:ext>
                      </a:extLst>
                    </a:gridCol>
                    <a:gridCol w="1207915">
                      <a:extLst>
                        <a:ext uri="{9D8B030D-6E8A-4147-A177-3AD203B41FA5}">
                          <a16:colId xmlns:a16="http://schemas.microsoft.com/office/drawing/2014/main" val="1238325417"/>
                        </a:ext>
                      </a:extLst>
                    </a:gridCol>
                    <a:gridCol w="1207915">
                      <a:extLst>
                        <a:ext uri="{9D8B030D-6E8A-4147-A177-3AD203B41FA5}">
                          <a16:colId xmlns:a16="http://schemas.microsoft.com/office/drawing/2014/main" val="1451976751"/>
                        </a:ext>
                      </a:extLst>
                    </a:gridCol>
                  </a:tblGrid>
                  <a:tr h="246555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Scenario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Annual Cash Inflow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NPV Calculation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NPV (£)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3853874025"/>
                      </a:ext>
                    </a:extLst>
                  </a:tr>
                  <a:tr h="347378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Optimistic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£60,000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ar-AE" sz="1400">
                                    <a:latin typeface="Cambria Math" panose="02040503050406030204" pitchFamily="18" charset="0"/>
                                  </a:rPr>
                                  <m:t>60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000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ar-AE" sz="1400" i="1">
                                    <a:latin typeface="Cambria Math" panose="02040503050406030204" pitchFamily="18" charset="0"/>
                                  </a:rPr>
                                  <m:t>𝑃𝑉𝐴𝐹</m:t>
                                </m:r>
                                <m:d>
                                  <m:dPr>
                                    <m:sepChr m:val=","/>
                                    <m:ctrlPr>
                                      <a:rPr lang="ar-AE" sz="14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15</m:t>
                                    </m:r>
                                  </m:e>
                                  <m:e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%</m:t>
                                    </m:r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e>
                                </m:d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100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000</m:t>
                                </m:r>
                              </m:oMath>
                            </m:oMathPara>
                          </a14:m>
                          <a:endParaRPr lang="ar-AE" sz="1400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£100,346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367802455"/>
                      </a:ext>
                    </a:extLst>
                  </a:tr>
                  <a:tr h="347378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Most Likely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£35,000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ar-AE" sz="1400">
                                    <a:latin typeface="Cambria Math" panose="02040503050406030204" pitchFamily="18" charset="0"/>
                                  </a:rPr>
                                  <m:t>35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000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ar-AE" sz="1400" i="1">
                                    <a:latin typeface="Cambria Math" panose="02040503050406030204" pitchFamily="18" charset="0"/>
                                  </a:rPr>
                                  <m:t>𝑃𝑉𝐴𝐹</m:t>
                                </m:r>
                                <m:d>
                                  <m:dPr>
                                    <m:sepChr m:val=","/>
                                    <m:ctrlPr>
                                      <a:rPr lang="ar-AE" sz="14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15</m:t>
                                    </m:r>
                                  </m:e>
                                  <m:e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%</m:t>
                                    </m:r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e>
                                </m:d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100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000</m:t>
                                </m:r>
                              </m:oMath>
                            </m:oMathPara>
                          </a14:m>
                          <a:endParaRPr lang="ar-AE" sz="1400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£11,869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2631536487"/>
                      </a:ext>
                    </a:extLst>
                  </a:tr>
                  <a:tr h="347378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Pessimistic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£20,000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ar-AE" sz="1400">
                                    <a:latin typeface="Cambria Math" panose="02040503050406030204" pitchFamily="18" charset="0"/>
                                  </a:rPr>
                                  <m:t>20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000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ar-AE" sz="1400" i="1">
                                    <a:latin typeface="Cambria Math" panose="02040503050406030204" pitchFamily="18" charset="0"/>
                                  </a:rPr>
                                  <m:t>𝑃𝑉𝐴𝐹</m:t>
                                </m:r>
                                <m:d>
                                  <m:dPr>
                                    <m:sepChr m:val=","/>
                                    <m:ctrlPr>
                                      <a:rPr lang="ar-AE" sz="14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15</m:t>
                                    </m:r>
                                  </m:e>
                                  <m:e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%</m:t>
                                    </m:r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e>
                                </m:d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100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000</m:t>
                                </m:r>
                              </m:oMath>
                            </m:oMathPara>
                          </a14:m>
                          <a:endParaRPr lang="ar-AE" sz="1400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 dirty="0"/>
                            <a:t>-£32,308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4087266118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8" name="Table 7">
                <a:extLst>
                  <a:ext uri="{FF2B5EF4-FFF2-40B4-BE49-F238E27FC236}">
                    <a16:creationId xmlns:a16="http://schemas.microsoft.com/office/drawing/2014/main" id="{2DA8E59F-103D-A99F-EC95-D698E063C2F3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60156356"/>
                  </p:ext>
                </p:extLst>
              </p:nvPr>
            </p:nvGraphicFramePr>
            <p:xfrm>
              <a:off x="280346" y="3164263"/>
              <a:ext cx="4831660" cy="2683383"/>
            </p:xfrm>
            <a:graphic>
              <a:graphicData uri="http://schemas.openxmlformats.org/drawingml/2006/table">
                <a:tbl>
                  <a:tblPr/>
                  <a:tblGrid>
                    <a:gridCol w="1207915">
                      <a:extLst>
                        <a:ext uri="{9D8B030D-6E8A-4147-A177-3AD203B41FA5}">
                          <a16:colId xmlns:a16="http://schemas.microsoft.com/office/drawing/2014/main" val="4275133024"/>
                        </a:ext>
                      </a:extLst>
                    </a:gridCol>
                    <a:gridCol w="1207915">
                      <a:extLst>
                        <a:ext uri="{9D8B030D-6E8A-4147-A177-3AD203B41FA5}">
                          <a16:colId xmlns:a16="http://schemas.microsoft.com/office/drawing/2014/main" val="3790016559"/>
                        </a:ext>
                      </a:extLst>
                    </a:gridCol>
                    <a:gridCol w="1207915">
                      <a:extLst>
                        <a:ext uri="{9D8B030D-6E8A-4147-A177-3AD203B41FA5}">
                          <a16:colId xmlns:a16="http://schemas.microsoft.com/office/drawing/2014/main" val="1238325417"/>
                        </a:ext>
                      </a:extLst>
                    </a:gridCol>
                    <a:gridCol w="1207915">
                      <a:extLst>
                        <a:ext uri="{9D8B030D-6E8A-4147-A177-3AD203B41FA5}">
                          <a16:colId xmlns:a16="http://schemas.microsoft.com/office/drawing/2014/main" val="1451976751"/>
                        </a:ext>
                      </a:extLst>
                    </a:gridCol>
                  </a:tblGrid>
                  <a:tr h="518160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Scenario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Annual Cash Inflow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NPV Calculation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NPV (£)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3853874025"/>
                      </a:ext>
                    </a:extLst>
                  </a:tr>
                  <a:tr h="721741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Optimistic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£60,000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blipFill>
                          <a:blip r:embed="rId3"/>
                          <a:stretch>
                            <a:fillRect l="-199497" t="-73109" r="-99497" b="-19916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£100,346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367802455"/>
                      </a:ext>
                    </a:extLst>
                  </a:tr>
                  <a:tr h="721741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Most Likely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£35,000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blipFill>
                          <a:blip r:embed="rId3"/>
                          <a:stretch>
                            <a:fillRect l="-199497" t="-174576" r="-99497" b="-10084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£11,869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2631536487"/>
                      </a:ext>
                    </a:extLst>
                  </a:tr>
                  <a:tr h="721741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Pessimistic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£20,000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blipFill>
                          <a:blip r:embed="rId3"/>
                          <a:stretch>
                            <a:fillRect l="-199497" t="-272269" r="-994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 dirty="0"/>
                            <a:t>-£32,308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4087266118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9" name="Rectangle 1">
            <a:extLst>
              <a:ext uri="{FF2B5EF4-FFF2-40B4-BE49-F238E27FC236}">
                <a16:creationId xmlns:a16="http://schemas.microsoft.com/office/drawing/2014/main" id="{7625A501-A9F8-8E0E-6F2C-C5EE2135B10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0499" y="2986399"/>
            <a:ext cx="837630" cy="507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Project X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0" name="Table 9">
                <a:extLst>
                  <a:ext uri="{FF2B5EF4-FFF2-40B4-BE49-F238E27FC236}">
                    <a16:creationId xmlns:a16="http://schemas.microsoft.com/office/drawing/2014/main" id="{AFE24BAB-34B1-1E18-2A3C-58A2CF74C8C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83321611"/>
                  </p:ext>
                </p:extLst>
              </p:nvPr>
            </p:nvGraphicFramePr>
            <p:xfrm>
              <a:off x="5672699" y="3167477"/>
              <a:ext cx="4831660" cy="3419866"/>
            </p:xfrm>
            <a:graphic>
              <a:graphicData uri="http://schemas.openxmlformats.org/drawingml/2006/table">
                <a:tbl>
                  <a:tblPr/>
                  <a:tblGrid>
                    <a:gridCol w="1193927">
                      <a:extLst>
                        <a:ext uri="{9D8B030D-6E8A-4147-A177-3AD203B41FA5}">
                          <a16:colId xmlns:a16="http://schemas.microsoft.com/office/drawing/2014/main" val="3879281794"/>
                        </a:ext>
                      </a:extLst>
                    </a:gridCol>
                    <a:gridCol w="1276710">
                      <a:extLst>
                        <a:ext uri="{9D8B030D-6E8A-4147-A177-3AD203B41FA5}">
                          <a16:colId xmlns:a16="http://schemas.microsoft.com/office/drawing/2014/main" val="3456004006"/>
                        </a:ext>
                      </a:extLst>
                    </a:gridCol>
                    <a:gridCol w="1242204">
                      <a:extLst>
                        <a:ext uri="{9D8B030D-6E8A-4147-A177-3AD203B41FA5}">
                          <a16:colId xmlns:a16="http://schemas.microsoft.com/office/drawing/2014/main" val="3575099448"/>
                        </a:ext>
                      </a:extLst>
                    </a:gridCol>
                    <a:gridCol w="1118819">
                      <a:extLst>
                        <a:ext uri="{9D8B030D-6E8A-4147-A177-3AD203B41FA5}">
                          <a16:colId xmlns:a16="http://schemas.microsoft.com/office/drawing/2014/main" val="1984058268"/>
                        </a:ext>
                      </a:extLst>
                    </a:gridCol>
                  </a:tblGrid>
                  <a:tr h="863875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Scenario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Annual Cash Inflow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 dirty="0"/>
                            <a:t>NPV Calculation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NPV (£)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62043791"/>
                      </a:ext>
                    </a:extLst>
                  </a:tr>
                  <a:tr h="851997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Optimistic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£55,000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ar-AE" sz="1400">
                                    <a:latin typeface="Cambria Math" panose="02040503050406030204" pitchFamily="18" charset="0"/>
                                  </a:rPr>
                                  <m:t>55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000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ar-AE" sz="1400" i="1">
                                    <a:latin typeface="Cambria Math" panose="02040503050406030204" pitchFamily="18" charset="0"/>
                                  </a:rPr>
                                  <m:t>𝑃𝑉𝐴𝐹</m:t>
                                </m:r>
                                <m:d>
                                  <m:dPr>
                                    <m:sepChr m:val=","/>
                                    <m:ctrlPr>
                                      <a:rPr lang="ar-AE" sz="14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15</m:t>
                                    </m:r>
                                  </m:e>
                                  <m:e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%</m:t>
                                    </m:r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e>
                                </m:d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100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000</m:t>
                                </m:r>
                              </m:oMath>
                            </m:oMathPara>
                          </a14:m>
                          <a:endParaRPr lang="ar-AE" sz="1400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£87,817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2041261303"/>
                      </a:ext>
                    </a:extLst>
                  </a:tr>
                  <a:tr h="851997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Most Likely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 dirty="0"/>
                            <a:t>£30,000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ar-AE" sz="1400">
                                    <a:latin typeface="Cambria Math" panose="02040503050406030204" pitchFamily="18" charset="0"/>
                                  </a:rPr>
                                  <m:t>30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000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ar-AE" sz="1400" i="1">
                                    <a:latin typeface="Cambria Math" panose="02040503050406030204" pitchFamily="18" charset="0"/>
                                  </a:rPr>
                                  <m:t>𝑃𝑉𝐴𝐹</m:t>
                                </m:r>
                                <m:d>
                                  <m:dPr>
                                    <m:sepChr m:val=","/>
                                    <m:ctrlPr>
                                      <a:rPr lang="ar-AE" sz="14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15</m:t>
                                    </m:r>
                                  </m:e>
                                  <m:e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%</m:t>
                                    </m:r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e>
                                </m:d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100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000</m:t>
                                </m:r>
                              </m:oMath>
                            </m:oMathPara>
                          </a14:m>
                          <a:endParaRPr lang="ar-AE" sz="1400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£3,430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939998132"/>
                      </a:ext>
                    </a:extLst>
                  </a:tr>
                  <a:tr h="851997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 dirty="0"/>
                            <a:t>Pessimistic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£20,000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ar-AE" sz="1400">
                                    <a:latin typeface="Cambria Math" panose="02040503050406030204" pitchFamily="18" charset="0"/>
                                  </a:rPr>
                                  <m:t>20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000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×</m:t>
                                </m:r>
                                <m:r>
                                  <a:rPr lang="ar-AE" sz="1400" i="1">
                                    <a:latin typeface="Cambria Math" panose="02040503050406030204" pitchFamily="18" charset="0"/>
                                  </a:rPr>
                                  <m:t>𝑃𝑉𝐴𝐹</m:t>
                                </m:r>
                                <m:d>
                                  <m:dPr>
                                    <m:sepChr m:val=","/>
                                    <m:ctrlPr>
                                      <a:rPr lang="ar-AE" sz="1400" i="1">
                                        <a:latin typeface="Cambria Math" panose="02040503050406030204" pitchFamily="18" charset="0"/>
                                      </a:rPr>
                                    </m:ctrlPr>
                                  </m:dPr>
                                  <m:e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15</m:t>
                                    </m:r>
                                  </m:e>
                                  <m:e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%</m:t>
                                    </m:r>
                                    <m:r>
                                      <a:rPr lang="ar-AE" sz="1400" i="0">
                                        <a:latin typeface="Cambria Math" panose="02040503050406030204" pitchFamily="18" charset="0"/>
                                      </a:rPr>
                                      <m:t>5</m:t>
                                    </m:r>
                                  </m:e>
                                </m:d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−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100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,</m:t>
                                </m:r>
                                <m:r>
                                  <a:rPr lang="ar-AE" sz="1400" i="0">
                                    <a:latin typeface="Cambria Math" panose="02040503050406030204" pitchFamily="18" charset="0"/>
                                  </a:rPr>
                                  <m:t>000</m:t>
                                </m:r>
                              </m:oMath>
                            </m:oMathPara>
                          </a14:m>
                          <a:endParaRPr lang="ar-AE" sz="1400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 dirty="0"/>
                            <a:t>-£32,308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5617249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10" name="Table 9">
                <a:extLst>
                  <a:ext uri="{FF2B5EF4-FFF2-40B4-BE49-F238E27FC236}">
                    <a16:creationId xmlns:a16="http://schemas.microsoft.com/office/drawing/2014/main" id="{AFE24BAB-34B1-1E18-2A3C-58A2CF74C8C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83321611"/>
                  </p:ext>
                </p:extLst>
              </p:nvPr>
            </p:nvGraphicFramePr>
            <p:xfrm>
              <a:off x="5672699" y="3167477"/>
              <a:ext cx="4831660" cy="3419866"/>
            </p:xfrm>
            <a:graphic>
              <a:graphicData uri="http://schemas.openxmlformats.org/drawingml/2006/table">
                <a:tbl>
                  <a:tblPr/>
                  <a:tblGrid>
                    <a:gridCol w="1193927">
                      <a:extLst>
                        <a:ext uri="{9D8B030D-6E8A-4147-A177-3AD203B41FA5}">
                          <a16:colId xmlns:a16="http://schemas.microsoft.com/office/drawing/2014/main" val="3879281794"/>
                        </a:ext>
                      </a:extLst>
                    </a:gridCol>
                    <a:gridCol w="1276710">
                      <a:extLst>
                        <a:ext uri="{9D8B030D-6E8A-4147-A177-3AD203B41FA5}">
                          <a16:colId xmlns:a16="http://schemas.microsoft.com/office/drawing/2014/main" val="3456004006"/>
                        </a:ext>
                      </a:extLst>
                    </a:gridCol>
                    <a:gridCol w="1242204">
                      <a:extLst>
                        <a:ext uri="{9D8B030D-6E8A-4147-A177-3AD203B41FA5}">
                          <a16:colId xmlns:a16="http://schemas.microsoft.com/office/drawing/2014/main" val="3575099448"/>
                        </a:ext>
                      </a:extLst>
                    </a:gridCol>
                    <a:gridCol w="1118819">
                      <a:extLst>
                        <a:ext uri="{9D8B030D-6E8A-4147-A177-3AD203B41FA5}">
                          <a16:colId xmlns:a16="http://schemas.microsoft.com/office/drawing/2014/main" val="1984058268"/>
                        </a:ext>
                      </a:extLst>
                    </a:gridCol>
                  </a:tblGrid>
                  <a:tr h="863875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Scenario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Annual Cash Inflow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 dirty="0"/>
                            <a:t>NPV Calculation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NPV (£)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62043791"/>
                      </a:ext>
                    </a:extLst>
                  </a:tr>
                  <a:tr h="851997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Optimistic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£55,000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blipFill>
                          <a:blip r:embed="rId4"/>
                          <a:stretch>
                            <a:fillRect l="-199020" t="-101429" r="-90196" b="-2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£87,817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2041261303"/>
                      </a:ext>
                    </a:extLst>
                  </a:tr>
                  <a:tr h="851997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Most Likely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 dirty="0"/>
                            <a:t>£30,000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blipFill>
                          <a:blip r:embed="rId4"/>
                          <a:stretch>
                            <a:fillRect l="-199020" t="-201429" r="-90196" b="-1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£3,430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939998132"/>
                      </a:ext>
                    </a:extLst>
                  </a:tr>
                  <a:tr h="851997"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 dirty="0"/>
                            <a:t>Pessimistic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/>
                            <a:t>£20,000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blipFill>
                          <a:blip r:embed="rId4"/>
                          <a:stretch>
                            <a:fillRect l="-199020" t="-301429" r="-90196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>
                            <a:buNone/>
                          </a:pPr>
                          <a:r>
                            <a:rPr lang="en-GB" sz="1400" dirty="0"/>
                            <a:t>-£32,308</a:t>
                          </a:r>
                        </a:p>
                      </a:txBody>
                      <a:tcPr anchor="ctr">
                        <a:lnL>
                          <a:noFill/>
                        </a:lnL>
                        <a:lnR>
                          <a:noFill/>
                        </a:lnR>
                        <a:lnT>
                          <a:noFill/>
                        </a:lnT>
                        <a:lnB>
                          <a:noFill/>
                        </a:lnB>
                        <a:noFill/>
                      </a:tcPr>
                    </a:tc>
                    <a:extLst>
                      <a:ext uri="{0D108BD9-81ED-4DB2-BD59-A6C34878D82A}">
                        <a16:rowId xmlns:a16="http://schemas.microsoft.com/office/drawing/2014/main" val="1005617249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12" name="Rectangle 1">
            <a:extLst>
              <a:ext uri="{FF2B5EF4-FFF2-40B4-BE49-F238E27FC236}">
                <a16:creationId xmlns:a16="http://schemas.microsoft.com/office/drawing/2014/main" id="{5675F888-F2EB-8D9B-D34D-DC8246663F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05616" y="2986398"/>
            <a:ext cx="837630" cy="507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Project 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2BC753-FACF-9D2F-7082-B871ACBE18C3}"/>
              </a:ext>
            </a:extLst>
          </p:cNvPr>
          <p:cNvSpPr txBox="1"/>
          <p:nvPr/>
        </p:nvSpPr>
        <p:spPr>
          <a:xfrm>
            <a:off x="198408" y="6038491"/>
            <a:ext cx="52495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00FF00"/>
                </a:highlight>
              </a:rPr>
              <a:t>Project X </a:t>
            </a:r>
            <a:r>
              <a:rPr lang="en-GB" dirty="0"/>
              <a:t>Should be selected as the return on investment is higher.</a:t>
            </a:r>
          </a:p>
        </p:txBody>
      </p:sp>
    </p:spTree>
    <p:extLst>
      <p:ext uri="{BB962C8B-B14F-4D97-AF65-F5344CB8AC3E}">
        <p14:creationId xmlns:p14="http://schemas.microsoft.com/office/powerpoint/2010/main" val="376014549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79BAA9-CD00-7DD2-FE75-79713411A1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141D29E-99E4-7523-67B6-787C834DB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6B6DAAC-9B87-DC8B-7492-7EE9F4A0D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 lnSpcReduction="10000"/>
          </a:bodyPr>
          <a:lstStyle/>
          <a:p>
            <a:pPr fontAlgn="base"/>
            <a:r>
              <a:rPr lang="en-GB" sz="1600" b="1" u="sng" dirty="0"/>
              <a:t>Exercise: 14B Probability Techniques</a:t>
            </a:r>
          </a:p>
          <a:p>
            <a:pPr fontAlgn="base"/>
            <a:r>
              <a:rPr lang="en-GB" sz="1400" dirty="0"/>
              <a:t>Two mutually exclusive investment proposals are being considered. The following information is available. Which project should be accepted based on probability technique.</a:t>
            </a:r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r>
              <a:rPr lang="en-GB" sz="1400" dirty="0"/>
              <a:t>Net present Value Project A = £11,941 – Project B = £18,522 – Project </a:t>
            </a:r>
            <a:r>
              <a:rPr lang="en-GB" sz="1400" dirty="0">
                <a:highlight>
                  <a:srgbClr val="00FF00"/>
                </a:highlight>
              </a:rPr>
              <a:t>B</a:t>
            </a:r>
            <a:r>
              <a:rPr lang="en-GB" sz="1400" dirty="0"/>
              <a:t> should be accepted</a:t>
            </a:r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600" dirty="0"/>
          </a:p>
          <a:p>
            <a:pPr fontAlgn="base"/>
            <a:endParaRPr lang="en-GB" sz="1200" b="1" u="sng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8E5D0EA-1896-8FCB-3A81-0AF9EFBF6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DBBAEE-3C4D-E218-7CB9-4BCE4AA81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43</a:t>
            </a:fld>
            <a:endParaRPr lang="en-GB" noProof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015DF34-DD2A-0926-CC67-28654DC993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7595703"/>
              </p:ext>
            </p:extLst>
          </p:nvPr>
        </p:nvGraphicFramePr>
        <p:xfrm>
          <a:off x="2378269" y="1734731"/>
          <a:ext cx="5724525" cy="3810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908175">
                  <a:extLst>
                    <a:ext uri="{9D8B030D-6E8A-4147-A177-3AD203B41FA5}">
                      <a16:colId xmlns:a16="http://schemas.microsoft.com/office/drawing/2014/main" val="982933384"/>
                    </a:ext>
                  </a:extLst>
                </a:gridCol>
                <a:gridCol w="1908175">
                  <a:extLst>
                    <a:ext uri="{9D8B030D-6E8A-4147-A177-3AD203B41FA5}">
                      <a16:colId xmlns:a16="http://schemas.microsoft.com/office/drawing/2014/main" val="2091112143"/>
                    </a:ext>
                  </a:extLst>
                </a:gridCol>
                <a:gridCol w="1908175">
                  <a:extLst>
                    <a:ext uri="{9D8B030D-6E8A-4147-A177-3AD203B41FA5}">
                      <a16:colId xmlns:a16="http://schemas.microsoft.com/office/drawing/2014/main" val="4248345505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Project A (GBP)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Project B (GBP)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7720277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Cost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10,000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132202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58168C8-B370-06E5-9A7C-EB194470DB1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0797334"/>
              </p:ext>
            </p:extLst>
          </p:nvPr>
        </p:nvGraphicFramePr>
        <p:xfrm>
          <a:off x="2378269" y="2128609"/>
          <a:ext cx="5724525" cy="1079691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144905">
                  <a:extLst>
                    <a:ext uri="{9D8B030D-6E8A-4147-A177-3AD203B41FA5}">
                      <a16:colId xmlns:a16="http://schemas.microsoft.com/office/drawing/2014/main" val="950546906"/>
                    </a:ext>
                  </a:extLst>
                </a:gridCol>
                <a:gridCol w="1144905">
                  <a:extLst>
                    <a:ext uri="{9D8B030D-6E8A-4147-A177-3AD203B41FA5}">
                      <a16:colId xmlns:a16="http://schemas.microsoft.com/office/drawing/2014/main" val="2448704151"/>
                    </a:ext>
                  </a:extLst>
                </a:gridCol>
                <a:gridCol w="1144905">
                  <a:extLst>
                    <a:ext uri="{9D8B030D-6E8A-4147-A177-3AD203B41FA5}">
                      <a16:colId xmlns:a16="http://schemas.microsoft.com/office/drawing/2014/main" val="1772016771"/>
                    </a:ext>
                  </a:extLst>
                </a:gridCol>
                <a:gridCol w="1144905">
                  <a:extLst>
                    <a:ext uri="{9D8B030D-6E8A-4147-A177-3AD203B41FA5}">
                      <a16:colId xmlns:a16="http://schemas.microsoft.com/office/drawing/2014/main" val="2547519103"/>
                    </a:ext>
                  </a:extLst>
                </a:gridCol>
                <a:gridCol w="1144905">
                  <a:extLst>
                    <a:ext uri="{9D8B030D-6E8A-4147-A177-3AD203B41FA5}">
                      <a16:colId xmlns:a16="http://schemas.microsoft.com/office/drawing/2014/main" val="161472828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Cash Inflows Year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GBP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Probability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GBP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Probability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8939827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0886380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18,000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.6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16,000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9233540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8,000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14,000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75949027"/>
                  </a:ext>
                </a:extLst>
              </a:tr>
              <a:tr h="190500">
                <a:tc gridSpan="5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Assuming cost of Capital at (or) advise the selection of the Project: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309889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D331CF6-67D5-A46B-B677-D743ED9C78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68351"/>
              </p:ext>
            </p:extLst>
          </p:nvPr>
        </p:nvGraphicFramePr>
        <p:xfrm>
          <a:off x="1079969" y="3258910"/>
          <a:ext cx="8321124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6854">
                  <a:extLst>
                    <a:ext uri="{9D8B030D-6E8A-4147-A177-3AD203B41FA5}">
                      <a16:colId xmlns:a16="http://schemas.microsoft.com/office/drawing/2014/main" val="2251498962"/>
                    </a:ext>
                  </a:extLst>
                </a:gridCol>
                <a:gridCol w="1386854">
                  <a:extLst>
                    <a:ext uri="{9D8B030D-6E8A-4147-A177-3AD203B41FA5}">
                      <a16:colId xmlns:a16="http://schemas.microsoft.com/office/drawing/2014/main" val="1946274533"/>
                    </a:ext>
                  </a:extLst>
                </a:gridCol>
                <a:gridCol w="1386854">
                  <a:extLst>
                    <a:ext uri="{9D8B030D-6E8A-4147-A177-3AD203B41FA5}">
                      <a16:colId xmlns:a16="http://schemas.microsoft.com/office/drawing/2014/main" val="3213782328"/>
                    </a:ext>
                  </a:extLst>
                </a:gridCol>
                <a:gridCol w="1386854">
                  <a:extLst>
                    <a:ext uri="{9D8B030D-6E8A-4147-A177-3AD203B41FA5}">
                      <a16:colId xmlns:a16="http://schemas.microsoft.com/office/drawing/2014/main" val="1663979751"/>
                    </a:ext>
                  </a:extLst>
                </a:gridCol>
                <a:gridCol w="1386854">
                  <a:extLst>
                    <a:ext uri="{9D8B030D-6E8A-4147-A177-3AD203B41FA5}">
                      <a16:colId xmlns:a16="http://schemas.microsoft.com/office/drawing/2014/main" val="557553659"/>
                    </a:ext>
                  </a:extLst>
                </a:gridCol>
                <a:gridCol w="1386854">
                  <a:extLst>
                    <a:ext uri="{9D8B030D-6E8A-4147-A177-3AD203B41FA5}">
                      <a16:colId xmlns:a16="http://schemas.microsoft.com/office/drawing/2014/main" val="2020294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Year (Project A)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PV Factor @ 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Cash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Monetary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Present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358351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0.909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1,818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82981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0.826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8,921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84895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0.751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1,202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177481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111DEE0F-D39E-A395-08B5-A355B56F9C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0503410"/>
              </p:ext>
            </p:extLst>
          </p:nvPr>
        </p:nvGraphicFramePr>
        <p:xfrm>
          <a:off x="1079968" y="4835948"/>
          <a:ext cx="8321124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86854">
                  <a:extLst>
                    <a:ext uri="{9D8B030D-6E8A-4147-A177-3AD203B41FA5}">
                      <a16:colId xmlns:a16="http://schemas.microsoft.com/office/drawing/2014/main" val="600910567"/>
                    </a:ext>
                  </a:extLst>
                </a:gridCol>
                <a:gridCol w="1386854">
                  <a:extLst>
                    <a:ext uri="{9D8B030D-6E8A-4147-A177-3AD203B41FA5}">
                      <a16:colId xmlns:a16="http://schemas.microsoft.com/office/drawing/2014/main" val="2025789131"/>
                    </a:ext>
                  </a:extLst>
                </a:gridCol>
                <a:gridCol w="1386854">
                  <a:extLst>
                    <a:ext uri="{9D8B030D-6E8A-4147-A177-3AD203B41FA5}">
                      <a16:colId xmlns:a16="http://schemas.microsoft.com/office/drawing/2014/main" val="3850729513"/>
                    </a:ext>
                  </a:extLst>
                </a:gridCol>
                <a:gridCol w="1386854">
                  <a:extLst>
                    <a:ext uri="{9D8B030D-6E8A-4147-A177-3AD203B41FA5}">
                      <a16:colId xmlns:a16="http://schemas.microsoft.com/office/drawing/2014/main" val="4017338616"/>
                    </a:ext>
                  </a:extLst>
                </a:gridCol>
                <a:gridCol w="1386854">
                  <a:extLst>
                    <a:ext uri="{9D8B030D-6E8A-4147-A177-3AD203B41FA5}">
                      <a16:colId xmlns:a16="http://schemas.microsoft.com/office/drawing/2014/main" val="2394747599"/>
                    </a:ext>
                  </a:extLst>
                </a:gridCol>
                <a:gridCol w="1386854">
                  <a:extLst>
                    <a:ext uri="{9D8B030D-6E8A-4147-A177-3AD203B41FA5}">
                      <a16:colId xmlns:a16="http://schemas.microsoft.com/office/drawing/2014/main" val="2883227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Year (Project 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PV Factor @ 10%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Cash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Monetary Value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Present Value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39905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0.909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12,000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2,400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2,181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59177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0.826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16,000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9,600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7,930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38637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0.751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14,000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11,200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latin typeface="+mn-lt"/>
                        </a:rPr>
                        <a:t>8,411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14774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94949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3BB6DE-874C-EA9E-FD06-EBAE6E41D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D146C91-A9CB-DAE4-42FA-7FC40EB100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EC4ED57-DE6A-7291-B866-04CBF49C6C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600" b="1" u="sng" dirty="0"/>
              <a:t>Exercise: 14C Standard Deviation Method</a:t>
            </a:r>
          </a:p>
          <a:p>
            <a:pPr fontAlgn="base"/>
            <a:r>
              <a:rPr lang="en-GB" sz="1400" dirty="0"/>
              <a:t>From the following information, ascertain which project should be selected on the basis of standard deviation.</a:t>
            </a:r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r>
              <a:rPr lang="en-GB" sz="1400" dirty="0"/>
              <a:t>Standard Deviation Project X =10,780 / Project Y = 8,742 = Project </a:t>
            </a:r>
            <a:r>
              <a:rPr lang="en-GB" sz="1400" dirty="0">
                <a:highlight>
                  <a:srgbClr val="00FF00"/>
                </a:highlight>
              </a:rPr>
              <a:t>Y</a:t>
            </a:r>
            <a:r>
              <a:rPr lang="en-GB" sz="1400" dirty="0"/>
              <a:t> would be selected due to lower deviations</a:t>
            </a:r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600" dirty="0"/>
          </a:p>
          <a:p>
            <a:pPr fontAlgn="base"/>
            <a:endParaRPr lang="en-GB" sz="1200" b="1" u="sng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6FA084C-92EE-73E1-EF37-83F0704F4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6AEEEF9-77DE-ED85-7683-F82F58C7A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44</a:t>
            </a:fld>
            <a:endParaRPr lang="en-GB" noProof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A77C64C3-EB4B-C871-DEC8-FF7E8FF02B5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3065663"/>
              </p:ext>
            </p:extLst>
          </p:nvPr>
        </p:nvGraphicFramePr>
        <p:xfrm>
          <a:off x="2377953" y="1447800"/>
          <a:ext cx="5725160" cy="13335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431290">
                  <a:extLst>
                    <a:ext uri="{9D8B030D-6E8A-4147-A177-3AD203B41FA5}">
                      <a16:colId xmlns:a16="http://schemas.microsoft.com/office/drawing/2014/main" val="4055554407"/>
                    </a:ext>
                  </a:extLst>
                </a:gridCol>
                <a:gridCol w="1431290">
                  <a:extLst>
                    <a:ext uri="{9D8B030D-6E8A-4147-A177-3AD203B41FA5}">
                      <a16:colId xmlns:a16="http://schemas.microsoft.com/office/drawing/2014/main" val="2401220914"/>
                    </a:ext>
                  </a:extLst>
                </a:gridCol>
                <a:gridCol w="1431290">
                  <a:extLst>
                    <a:ext uri="{9D8B030D-6E8A-4147-A177-3AD203B41FA5}">
                      <a16:colId xmlns:a16="http://schemas.microsoft.com/office/drawing/2014/main" val="1461067089"/>
                    </a:ext>
                  </a:extLst>
                </a:gridCol>
                <a:gridCol w="1431290">
                  <a:extLst>
                    <a:ext uri="{9D8B030D-6E8A-4147-A177-3AD203B41FA5}">
                      <a16:colId xmlns:a16="http://schemas.microsoft.com/office/drawing/2014/main" val="370301577"/>
                    </a:ext>
                  </a:extLst>
                </a:gridCol>
              </a:tblGrid>
              <a:tr h="190500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Project X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Project 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697954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Cash Inflow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Probability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Cash Inflow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Probability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1832764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GBP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GBP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6845009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53149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5,500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5,500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4875415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7,400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7,400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6010628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8,900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.2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8,900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.1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4439011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FAAB7388-FF28-D89E-C614-87586A76BF1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3492192"/>
              </p:ext>
            </p:extLst>
          </p:nvPr>
        </p:nvGraphicFramePr>
        <p:xfrm>
          <a:off x="250166" y="2964181"/>
          <a:ext cx="10418515" cy="1605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3703">
                  <a:extLst>
                    <a:ext uri="{9D8B030D-6E8A-4147-A177-3AD203B41FA5}">
                      <a16:colId xmlns:a16="http://schemas.microsoft.com/office/drawing/2014/main" val="3804227839"/>
                    </a:ext>
                  </a:extLst>
                </a:gridCol>
                <a:gridCol w="2083703">
                  <a:extLst>
                    <a:ext uri="{9D8B030D-6E8A-4147-A177-3AD203B41FA5}">
                      <a16:colId xmlns:a16="http://schemas.microsoft.com/office/drawing/2014/main" val="1473994081"/>
                    </a:ext>
                  </a:extLst>
                </a:gridCol>
                <a:gridCol w="2083703">
                  <a:extLst>
                    <a:ext uri="{9D8B030D-6E8A-4147-A177-3AD203B41FA5}">
                      <a16:colId xmlns:a16="http://schemas.microsoft.com/office/drawing/2014/main" val="586364935"/>
                    </a:ext>
                  </a:extLst>
                </a:gridCol>
                <a:gridCol w="2083703">
                  <a:extLst>
                    <a:ext uri="{9D8B030D-6E8A-4147-A177-3AD203B41FA5}">
                      <a16:colId xmlns:a16="http://schemas.microsoft.com/office/drawing/2014/main" val="3549710619"/>
                    </a:ext>
                  </a:extLst>
                </a:gridCol>
                <a:gridCol w="2083703">
                  <a:extLst>
                    <a:ext uri="{9D8B030D-6E8A-4147-A177-3AD203B41FA5}">
                      <a16:colId xmlns:a16="http://schemas.microsoft.com/office/drawing/2014/main" val="2152035038"/>
                    </a:ext>
                  </a:extLst>
                </a:gridCol>
              </a:tblGrid>
              <a:tr h="287097">
                <a:tc>
                  <a:txBody>
                    <a:bodyPr/>
                    <a:lstStyle/>
                    <a:p>
                      <a:r>
                        <a:rPr lang="en-GB" sz="1200" dirty="0"/>
                        <a:t>Cash Inflow (Project X)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Deviation from Mean (d)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Square Deviations (d2)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Weighted Deviations (td2)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3228103"/>
                  </a:ext>
                </a:extLst>
              </a:tr>
              <a:tr h="287097">
                <a:tc>
                  <a:txBody>
                    <a:bodyPr/>
                    <a:lstStyle/>
                    <a:p>
                      <a:r>
                        <a:rPr lang="en-GB" sz="1200" dirty="0"/>
                        <a:t>32000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(+) 18.550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344,202,500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68,840,500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7384120"/>
                  </a:ext>
                </a:extLst>
              </a:tr>
              <a:tr h="287097">
                <a:tc>
                  <a:txBody>
                    <a:bodyPr/>
                    <a:lstStyle/>
                    <a:p>
                      <a:r>
                        <a:rPr lang="en-GB" sz="1200" dirty="0"/>
                        <a:t>5500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(-) 7,950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63,202,500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18,960,750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0633607"/>
                  </a:ext>
                </a:extLst>
              </a:tr>
              <a:tr h="287097">
                <a:tc>
                  <a:txBody>
                    <a:bodyPr/>
                    <a:lstStyle/>
                    <a:p>
                      <a:r>
                        <a:rPr lang="en-GB" sz="1200" dirty="0"/>
                        <a:t>7400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(-) 6,050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36,602,500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10,980,750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8739783"/>
                  </a:ext>
                </a:extLst>
              </a:tr>
              <a:tr h="332266">
                <a:tc>
                  <a:txBody>
                    <a:bodyPr/>
                    <a:lstStyle/>
                    <a:p>
                      <a:r>
                        <a:rPr lang="en-GB" sz="1200" dirty="0"/>
                        <a:t>8900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(-) -4,550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20,702,500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.2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4,140,500  (Sum 102,922,500)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7676083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ABA4A4A-3F93-F70F-B520-24DDFE2D66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0344429"/>
              </p:ext>
            </p:extLst>
          </p:nvPr>
        </p:nvGraphicFramePr>
        <p:xfrm>
          <a:off x="250165" y="4682065"/>
          <a:ext cx="10418515" cy="16061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3703">
                  <a:extLst>
                    <a:ext uri="{9D8B030D-6E8A-4147-A177-3AD203B41FA5}">
                      <a16:colId xmlns:a16="http://schemas.microsoft.com/office/drawing/2014/main" val="934342111"/>
                    </a:ext>
                  </a:extLst>
                </a:gridCol>
                <a:gridCol w="2083703">
                  <a:extLst>
                    <a:ext uri="{9D8B030D-6E8A-4147-A177-3AD203B41FA5}">
                      <a16:colId xmlns:a16="http://schemas.microsoft.com/office/drawing/2014/main" val="3577903569"/>
                    </a:ext>
                  </a:extLst>
                </a:gridCol>
                <a:gridCol w="2083703">
                  <a:extLst>
                    <a:ext uri="{9D8B030D-6E8A-4147-A177-3AD203B41FA5}">
                      <a16:colId xmlns:a16="http://schemas.microsoft.com/office/drawing/2014/main" val="900138588"/>
                    </a:ext>
                  </a:extLst>
                </a:gridCol>
                <a:gridCol w="2083703">
                  <a:extLst>
                    <a:ext uri="{9D8B030D-6E8A-4147-A177-3AD203B41FA5}">
                      <a16:colId xmlns:a16="http://schemas.microsoft.com/office/drawing/2014/main" val="2570491503"/>
                    </a:ext>
                  </a:extLst>
                </a:gridCol>
                <a:gridCol w="2083703">
                  <a:extLst>
                    <a:ext uri="{9D8B030D-6E8A-4147-A177-3AD203B41FA5}">
                      <a16:colId xmlns:a16="http://schemas.microsoft.com/office/drawing/2014/main" val="1934893549"/>
                    </a:ext>
                  </a:extLst>
                </a:gridCol>
              </a:tblGrid>
              <a:tr h="287235">
                <a:tc>
                  <a:txBody>
                    <a:bodyPr/>
                    <a:lstStyle/>
                    <a:p>
                      <a:r>
                        <a:rPr lang="en-GB" sz="1200" dirty="0"/>
                        <a:t>Cash Inflow (Project Y)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Deviation from Mean (d)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Square Deviations (d2)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Weighted Deviations (td2)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402902"/>
                  </a:ext>
                </a:extLst>
              </a:tr>
              <a:tr h="287235">
                <a:tc>
                  <a:txBody>
                    <a:bodyPr/>
                    <a:lstStyle/>
                    <a:p>
                      <a:r>
                        <a:rPr lang="en-GB" sz="1200" dirty="0"/>
                        <a:t>32000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(+) 18.550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344,202,500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34,420,250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4096406"/>
                  </a:ext>
                </a:extLst>
              </a:tr>
              <a:tr h="287235">
                <a:tc>
                  <a:txBody>
                    <a:bodyPr/>
                    <a:lstStyle/>
                    <a:p>
                      <a:r>
                        <a:rPr lang="en-GB" sz="1200" dirty="0"/>
                        <a:t>5500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(-) 7,950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63,202,500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25,281,000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757324"/>
                  </a:ext>
                </a:extLst>
              </a:tr>
              <a:tr h="287235">
                <a:tc>
                  <a:txBody>
                    <a:bodyPr/>
                    <a:lstStyle/>
                    <a:p>
                      <a:r>
                        <a:rPr lang="en-GB" sz="1200" dirty="0"/>
                        <a:t>7400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(-) 6,050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36,602,500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.4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14,641,000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3899589"/>
                  </a:ext>
                </a:extLst>
              </a:tr>
              <a:tr h="287235">
                <a:tc>
                  <a:txBody>
                    <a:bodyPr/>
                    <a:lstStyle/>
                    <a:p>
                      <a:r>
                        <a:rPr lang="en-GB" sz="1200" dirty="0"/>
                        <a:t>8900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(-) -4,550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20,702,500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2,070,250 (Sum 76,412,500)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0507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173835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436914-2EAC-41B0-1C5A-EE99F7ED70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54688B5-A787-100C-DE41-E43E8D713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45827FD-B2A6-29D1-AF90-C93F433A61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600" b="1" u="sng" dirty="0"/>
              <a:t>Exercise: 14D Coefficient Variation Method</a:t>
            </a:r>
          </a:p>
          <a:p>
            <a:pPr fontAlgn="base"/>
            <a:r>
              <a:rPr lang="en-GB" sz="1400" dirty="0"/>
              <a:t>Using the figures of the previous example compute co-efficient of variation and suggest which proposal should be accepted:</a:t>
            </a:r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r>
              <a:rPr lang="en-GB" sz="1400" dirty="0"/>
              <a:t>Standard Deviation ÷ Mean x 100</a:t>
            </a:r>
          </a:p>
          <a:p>
            <a:pPr fontAlgn="base"/>
            <a:endParaRPr lang="en-GB" sz="1400" dirty="0"/>
          </a:p>
          <a:p>
            <a:pPr fontAlgn="base"/>
            <a:r>
              <a:rPr lang="en-GB" sz="1400" dirty="0"/>
              <a:t>Project X 10,780 ÷ 8,450 x 100 = 127.57%</a:t>
            </a:r>
          </a:p>
          <a:p>
            <a:pPr fontAlgn="base"/>
            <a:r>
              <a:rPr lang="en-GB" sz="1400" dirty="0"/>
              <a:t>Project Y 8,742 ÷ 8450 x 100 = 103.45%</a:t>
            </a:r>
          </a:p>
          <a:p>
            <a:pPr fontAlgn="base"/>
            <a:endParaRPr lang="en-GB" sz="1400" dirty="0"/>
          </a:p>
          <a:p>
            <a:pPr fontAlgn="base"/>
            <a:r>
              <a:rPr lang="en-GB" sz="1400" dirty="0"/>
              <a:t>Based on results project </a:t>
            </a:r>
            <a:r>
              <a:rPr lang="en-GB" sz="1400" dirty="0">
                <a:highlight>
                  <a:srgbClr val="00FF00"/>
                </a:highlight>
              </a:rPr>
              <a:t>Y</a:t>
            </a:r>
            <a:r>
              <a:rPr lang="en-GB" sz="1400" dirty="0"/>
              <a:t> should be selected as the Coefficient of variation is lower.</a:t>
            </a:r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600" dirty="0"/>
          </a:p>
          <a:p>
            <a:pPr fontAlgn="base"/>
            <a:endParaRPr lang="en-GB" sz="1200" b="1" u="sng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9A0B449-6F81-E9A9-420A-0BC971D7D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498517F-1911-1415-6440-B5762E06F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45</a:t>
            </a:fld>
            <a:endParaRPr lang="en-GB" noProof="0"/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548C105-2F20-A635-4EA6-1259F1706E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57946373"/>
              </p:ext>
            </p:extLst>
          </p:nvPr>
        </p:nvGraphicFramePr>
        <p:xfrm>
          <a:off x="2377953" y="1922388"/>
          <a:ext cx="5725160" cy="13335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431290">
                  <a:extLst>
                    <a:ext uri="{9D8B030D-6E8A-4147-A177-3AD203B41FA5}">
                      <a16:colId xmlns:a16="http://schemas.microsoft.com/office/drawing/2014/main" val="4055554407"/>
                    </a:ext>
                  </a:extLst>
                </a:gridCol>
                <a:gridCol w="1431290">
                  <a:extLst>
                    <a:ext uri="{9D8B030D-6E8A-4147-A177-3AD203B41FA5}">
                      <a16:colId xmlns:a16="http://schemas.microsoft.com/office/drawing/2014/main" val="2401220914"/>
                    </a:ext>
                  </a:extLst>
                </a:gridCol>
                <a:gridCol w="1431290">
                  <a:extLst>
                    <a:ext uri="{9D8B030D-6E8A-4147-A177-3AD203B41FA5}">
                      <a16:colId xmlns:a16="http://schemas.microsoft.com/office/drawing/2014/main" val="1461067089"/>
                    </a:ext>
                  </a:extLst>
                </a:gridCol>
                <a:gridCol w="1431290">
                  <a:extLst>
                    <a:ext uri="{9D8B030D-6E8A-4147-A177-3AD203B41FA5}">
                      <a16:colId xmlns:a16="http://schemas.microsoft.com/office/drawing/2014/main" val="370301577"/>
                    </a:ext>
                  </a:extLst>
                </a:gridCol>
              </a:tblGrid>
              <a:tr h="190500"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Project X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Project 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697954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Cash Inflow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Probability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Cash Inflow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Probability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1832764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GBP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GBP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6845009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09531490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5,500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5,500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4875415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7,400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7,400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.4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6010628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8,900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.2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8,900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.1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443901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753433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EFD45A-473D-2A19-3786-A19EB67145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305D9CC-5B08-32BF-D75C-89E74E1A2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B63C518-25EE-2F56-844E-6EE2A0EA37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pPr fontAlgn="base"/>
            <a:r>
              <a:rPr lang="en-GB" sz="1200" b="1" u="sng" dirty="0"/>
              <a:t>Exercise: 15 Decision Tree Analysis</a:t>
            </a:r>
          </a:p>
          <a:p>
            <a:pPr fontAlgn="base"/>
            <a:r>
              <a:rPr lang="en-GB" sz="1200" dirty="0"/>
              <a:t>If the net present values are in positive the project may be accepted otherwise it is rejected.</a:t>
            </a:r>
          </a:p>
          <a:p>
            <a:pPr fontAlgn="base"/>
            <a:r>
              <a:rPr lang="en-GB" sz="1200" dirty="0"/>
              <a:t>Exercise: Mr. K is considering an investment proposal of GBP 40,000. The expected returns during the left of the investment are as under: </a:t>
            </a:r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400" dirty="0"/>
          </a:p>
          <a:p>
            <a:pPr fontAlgn="base"/>
            <a:endParaRPr lang="en-GB" sz="1600" dirty="0"/>
          </a:p>
          <a:p>
            <a:pPr fontAlgn="base"/>
            <a:endParaRPr lang="en-GB" sz="1200" b="1" u="sng" dirty="0"/>
          </a:p>
          <a:p>
            <a:pPr fontAlgn="base"/>
            <a:endParaRPr lang="en-GB" sz="16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257E478-A842-FACD-2032-FD82D73FD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458CAB7-3386-DA3D-F605-F5B6799F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46</a:t>
            </a:fld>
            <a:endParaRPr lang="en-GB" noProof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3D3D59A-7D7D-1382-554B-7D0C21C81D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5545470"/>
              </p:ext>
            </p:extLst>
          </p:nvPr>
        </p:nvGraphicFramePr>
        <p:xfrm>
          <a:off x="371474" y="1968065"/>
          <a:ext cx="3605301" cy="762000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201767">
                  <a:extLst>
                    <a:ext uri="{9D8B030D-6E8A-4147-A177-3AD203B41FA5}">
                      <a16:colId xmlns:a16="http://schemas.microsoft.com/office/drawing/2014/main" val="1285298618"/>
                    </a:ext>
                  </a:extLst>
                </a:gridCol>
                <a:gridCol w="1201767">
                  <a:extLst>
                    <a:ext uri="{9D8B030D-6E8A-4147-A177-3AD203B41FA5}">
                      <a16:colId xmlns:a16="http://schemas.microsoft.com/office/drawing/2014/main" val="1292023810"/>
                    </a:ext>
                  </a:extLst>
                </a:gridCol>
                <a:gridCol w="1201767">
                  <a:extLst>
                    <a:ext uri="{9D8B030D-6E8A-4147-A177-3AD203B41FA5}">
                      <a16:colId xmlns:a16="http://schemas.microsoft.com/office/drawing/2014/main" val="1029102422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Event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Cash Inflow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Probability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73023325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16,000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46319997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24,000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9920984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3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20,000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.2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52090265"/>
                  </a:ext>
                </a:extLst>
              </a:tr>
            </a:tbl>
          </a:graphicData>
        </a:graphic>
      </p:graphicFrame>
      <p:sp>
        <p:nvSpPr>
          <p:cNvPr id="7" name="Rectangle 1">
            <a:extLst>
              <a:ext uri="{FF2B5EF4-FFF2-40B4-BE49-F238E27FC236}">
                <a16:creationId xmlns:a16="http://schemas.microsoft.com/office/drawing/2014/main" id="{E9C450F7-510D-C2A0-3E0F-53862D8F21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39460" y="1749716"/>
            <a:ext cx="619609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Year 1</a:t>
            </a:r>
            <a:endParaRPr kumimoji="0" lang="en-GB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kumimoji="0" lang="en-GB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kumimoji="0" lang="en-GB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274B0A2-6F95-C6A7-ED31-1D218BB3CD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33244240"/>
              </p:ext>
            </p:extLst>
          </p:nvPr>
        </p:nvGraphicFramePr>
        <p:xfrm>
          <a:off x="4498853" y="1878404"/>
          <a:ext cx="5725160" cy="1079754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817880">
                  <a:extLst>
                    <a:ext uri="{9D8B030D-6E8A-4147-A177-3AD203B41FA5}">
                      <a16:colId xmlns:a16="http://schemas.microsoft.com/office/drawing/2014/main" val="2466971376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2268600577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39168960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2486235098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560753567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3202474831"/>
                    </a:ext>
                  </a:extLst>
                </a:gridCol>
                <a:gridCol w="817880">
                  <a:extLst>
                    <a:ext uri="{9D8B030D-6E8A-4147-A177-3AD203B41FA5}">
                      <a16:colId xmlns:a16="http://schemas.microsoft.com/office/drawing/2014/main" val="3560440304"/>
                    </a:ext>
                  </a:extLst>
                </a:gridCol>
              </a:tblGrid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16,000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24,000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831132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Cash Inflow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Probability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Cash Inflow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Probability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Cash Inflow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Probability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72056544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40,000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7602265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40,000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.6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60,000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.8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8,000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.5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04194842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3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50,000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.2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80,000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.1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>
                          <a:effectLst/>
                        </a:rPr>
                        <a:t>12,000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000" kern="100" dirty="0">
                          <a:effectLst/>
                        </a:rPr>
                        <a:t>.3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54661419"/>
                  </a:ext>
                </a:extLst>
              </a:tr>
            </a:tbl>
          </a:graphicData>
        </a:graphic>
      </p:graphicFrame>
      <p:sp>
        <p:nvSpPr>
          <p:cNvPr id="12" name="Rectangle 1">
            <a:extLst>
              <a:ext uri="{FF2B5EF4-FFF2-40B4-BE49-F238E27FC236}">
                <a16:creationId xmlns:a16="http://schemas.microsoft.com/office/drawing/2014/main" id="{7639FF17-527D-C6F6-69E4-F3DE750ECF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8057" y="1601405"/>
            <a:ext cx="619609" cy="5539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Year 2</a:t>
            </a:r>
            <a:endParaRPr kumimoji="0" lang="en-GB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kumimoji="0" lang="en-GB" altLang="zh-CN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endParaRPr kumimoji="0" lang="en-GB" altLang="zh-CN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180051C8-9850-1D3C-DA47-AE49D6264C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61110065"/>
              </p:ext>
            </p:extLst>
          </p:nvPr>
        </p:nvGraphicFramePr>
        <p:xfrm>
          <a:off x="371474" y="2990013"/>
          <a:ext cx="9981066" cy="3825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63511">
                  <a:extLst>
                    <a:ext uri="{9D8B030D-6E8A-4147-A177-3AD203B41FA5}">
                      <a16:colId xmlns:a16="http://schemas.microsoft.com/office/drawing/2014/main" val="1417051230"/>
                    </a:ext>
                  </a:extLst>
                </a:gridCol>
                <a:gridCol w="1663511">
                  <a:extLst>
                    <a:ext uri="{9D8B030D-6E8A-4147-A177-3AD203B41FA5}">
                      <a16:colId xmlns:a16="http://schemas.microsoft.com/office/drawing/2014/main" val="3196004401"/>
                    </a:ext>
                  </a:extLst>
                </a:gridCol>
                <a:gridCol w="1663511">
                  <a:extLst>
                    <a:ext uri="{9D8B030D-6E8A-4147-A177-3AD203B41FA5}">
                      <a16:colId xmlns:a16="http://schemas.microsoft.com/office/drawing/2014/main" val="628777688"/>
                    </a:ext>
                  </a:extLst>
                </a:gridCol>
                <a:gridCol w="1663511">
                  <a:extLst>
                    <a:ext uri="{9D8B030D-6E8A-4147-A177-3AD203B41FA5}">
                      <a16:colId xmlns:a16="http://schemas.microsoft.com/office/drawing/2014/main" val="4095977824"/>
                    </a:ext>
                  </a:extLst>
                </a:gridCol>
                <a:gridCol w="1663511">
                  <a:extLst>
                    <a:ext uri="{9D8B030D-6E8A-4147-A177-3AD203B41FA5}">
                      <a16:colId xmlns:a16="http://schemas.microsoft.com/office/drawing/2014/main" val="2388321131"/>
                    </a:ext>
                  </a:extLst>
                </a:gridCol>
                <a:gridCol w="1663511">
                  <a:extLst>
                    <a:ext uri="{9D8B030D-6E8A-4147-A177-3AD203B41FA5}">
                      <a16:colId xmlns:a16="http://schemas.microsoft.com/office/drawing/2014/main" val="211667539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000" dirty="0"/>
                        <a:t>Year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Year 1 Cash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Year 2 Cash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NPV of Inflow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Joint Probability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Expected NPV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2495425"/>
                  </a:ext>
                </a:extLst>
              </a:tr>
              <a:tr h="370840">
                <a:tc rowSpan="10">
                  <a:txBody>
                    <a:bodyPr/>
                    <a:lstStyle/>
                    <a:p>
                      <a:pPr algn="ctr"/>
                      <a:r>
                        <a:rPr lang="en-GB" sz="1000" dirty="0"/>
                        <a:t>Cash Outflow £40,000</a:t>
                      </a:r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r>
                        <a:rPr lang="en-GB" sz="1000" dirty="0"/>
                        <a:t>0.3 £16,000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0.2 £30,000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£3,272.72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0.060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£196.36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6863563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0.6 £40,000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£12,363.63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0.180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£2,225.45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7289722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0.2 £50,000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£21,454.54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0.060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£1,287.27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198494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r>
                        <a:rPr lang="en-GB" sz="1000" dirty="0"/>
                        <a:t>0.5 £24,000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0.1 £40,000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£20,363.63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0.04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£1,018.18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390171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0.8 £60,000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£38,545.45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£15,418.18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450525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0.1 £80,000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£56,727.27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£2,836.36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62592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 rowSpan="4">
                  <a:txBody>
                    <a:bodyPr/>
                    <a:lstStyle/>
                    <a:p>
                      <a:r>
                        <a:rPr lang="en-GB" sz="1000" dirty="0"/>
                        <a:t>0.2 £20,000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0.2 £5,000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£24,454.54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0.04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£1,018.18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851894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0.5 £8,000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-£12,727.27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-£1,272.72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76464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0.3 12,000 GBP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-£9,090.91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0.06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/>
                        <a:t>-£545.45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707646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highlight>
                            <a:srgbClr val="00FF00"/>
                          </a:highlight>
                        </a:rPr>
                        <a:t>Project Accepted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highlight>
                            <a:srgbClr val="00FF00"/>
                          </a:highlight>
                        </a:rPr>
                        <a:t>Total Accepted NPV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dirty="0">
                          <a:highlight>
                            <a:srgbClr val="00FF00"/>
                          </a:highlight>
                        </a:rPr>
                        <a:t>£22,181.81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06342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4485966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CD65BF-1B48-67FB-3914-AB3BD7C2F0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8C0FC5C-40E4-3740-20FB-7D8367AAE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9EEC9B5-A4C1-9D83-630B-335DA38560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655609"/>
            <a:ext cx="10224013" cy="6072996"/>
          </a:xfrm>
        </p:spPr>
        <p:txBody>
          <a:bodyPr numCol="2" rtlCol="0">
            <a:normAutofit fontScale="25000" lnSpcReduction="20000"/>
          </a:bodyPr>
          <a:lstStyle/>
          <a:p>
            <a:pPr fontAlgn="base"/>
            <a:r>
              <a:rPr lang="en-GB" sz="4800" b="1" u="sng" dirty="0"/>
              <a:t>Exercise: 16 Working Capital Management Issues Scenario 1:</a:t>
            </a:r>
          </a:p>
          <a:p>
            <a:pPr fontAlgn="base"/>
            <a:r>
              <a:rPr lang="en-GB" sz="4800" dirty="0"/>
              <a:t>Prepare an estimate of working capital requirement from the following scenarios:</a:t>
            </a:r>
          </a:p>
          <a:p>
            <a:pPr fontAlgn="base"/>
            <a:r>
              <a:rPr lang="en-GB" sz="4800" u="sng" dirty="0"/>
              <a:t>Scenario 1</a:t>
            </a:r>
            <a:r>
              <a:rPr lang="en-GB" sz="4800" dirty="0"/>
              <a:t>: A proforma cost sheet of a company provides the following particulars:</a:t>
            </a:r>
          </a:p>
          <a:p>
            <a:pPr fontAlgn="base"/>
            <a:endParaRPr lang="en-GB" sz="4800" dirty="0"/>
          </a:p>
          <a:p>
            <a:pPr fontAlgn="base"/>
            <a:r>
              <a:rPr lang="en-GB" sz="4800" dirty="0"/>
              <a:t>Elements of cost and percentages</a:t>
            </a:r>
          </a:p>
          <a:p>
            <a:pPr fontAlgn="base"/>
            <a:r>
              <a:rPr lang="en-GB" sz="4800" dirty="0"/>
              <a:t>Material       35%</a:t>
            </a:r>
          </a:p>
          <a:p>
            <a:pPr fontAlgn="base"/>
            <a:r>
              <a:rPr lang="en-GB" sz="4800" dirty="0"/>
              <a:t>Direct Labours    25%</a:t>
            </a:r>
          </a:p>
          <a:p>
            <a:pPr fontAlgn="base"/>
            <a:r>
              <a:rPr lang="en-GB" sz="4800" dirty="0"/>
              <a:t>Overhead     20%</a:t>
            </a:r>
          </a:p>
          <a:p>
            <a:pPr marL="0" indent="0" fontAlgn="base">
              <a:buNone/>
            </a:pPr>
            <a:endParaRPr lang="en-GB" sz="4800" dirty="0"/>
          </a:p>
          <a:p>
            <a:pPr fontAlgn="base"/>
            <a:r>
              <a:rPr lang="en-GB" sz="4800" dirty="0"/>
              <a:t>Further particulars are:</a:t>
            </a:r>
          </a:p>
          <a:p>
            <a:pPr lvl="0" fontAlgn="base"/>
            <a:r>
              <a:rPr lang="en-GB" sz="4800" dirty="0"/>
              <a:t>It is proposed to maintain a level of activity of 250,000 units</a:t>
            </a:r>
          </a:p>
          <a:p>
            <a:pPr lvl="0" fontAlgn="base"/>
            <a:r>
              <a:rPr lang="en-GB" sz="4800" dirty="0"/>
              <a:t>Selling price is £10 per unit</a:t>
            </a:r>
          </a:p>
          <a:p>
            <a:pPr lvl="0" fontAlgn="base"/>
            <a:r>
              <a:rPr lang="en-GB" sz="4800" dirty="0"/>
              <a:t>Raw materials are to remain in stores for an average period of one month</a:t>
            </a:r>
          </a:p>
          <a:p>
            <a:pPr lvl="0" fontAlgn="base"/>
            <a:r>
              <a:rPr lang="en-GB" sz="4800" dirty="0"/>
              <a:t>Finished foods are required to be in stock for an average period of one moth</a:t>
            </a:r>
          </a:p>
          <a:p>
            <a:pPr lvl="0" fontAlgn="base"/>
            <a:r>
              <a:rPr lang="en-GB" sz="4800" dirty="0"/>
              <a:t>Credit allowed to debtors is 3 months</a:t>
            </a:r>
          </a:p>
          <a:p>
            <a:pPr lvl="0" fontAlgn="base"/>
            <a:r>
              <a:rPr lang="en-GB" sz="4800" dirty="0"/>
              <a:t>Credit allowed by suppliers is 2 months</a:t>
            </a:r>
          </a:p>
          <a:p>
            <a:pPr marL="0" indent="0" fontAlgn="base">
              <a:buNone/>
            </a:pPr>
            <a:endParaRPr lang="en-GB" sz="4800" dirty="0"/>
          </a:p>
          <a:p>
            <a:pPr fontAlgn="base"/>
            <a:r>
              <a:rPr lang="en-GB" sz="4800" dirty="0"/>
              <a:t>You are required to prepare a statement of working capital requirements, a forecast of profit and loss account and balance sheet of the company assuring that </a:t>
            </a:r>
          </a:p>
          <a:p>
            <a:pPr marL="0" indent="0" fontAlgn="base">
              <a:buNone/>
            </a:pPr>
            <a:endParaRPr lang="en-GB" sz="4800" dirty="0"/>
          </a:p>
          <a:p>
            <a:pPr marL="0" indent="0" fontAlgn="base">
              <a:buNone/>
            </a:pPr>
            <a:endParaRPr lang="en-GB" sz="4800" dirty="0"/>
          </a:p>
          <a:p>
            <a:pPr fontAlgn="base"/>
            <a:endParaRPr lang="en-GB" sz="4800" dirty="0"/>
          </a:p>
          <a:p>
            <a:pPr fontAlgn="base"/>
            <a:endParaRPr lang="en-GB" sz="4800" dirty="0"/>
          </a:p>
          <a:p>
            <a:pPr fontAlgn="base"/>
            <a:endParaRPr lang="en-GB" sz="4800" dirty="0"/>
          </a:p>
          <a:p>
            <a:pPr fontAlgn="base"/>
            <a:r>
              <a:rPr lang="en-GB" sz="4800" dirty="0"/>
              <a:t>Share capital   £1,200,000</a:t>
            </a:r>
          </a:p>
          <a:p>
            <a:pPr fontAlgn="base"/>
            <a:r>
              <a:rPr lang="en-GB" sz="4800" dirty="0"/>
              <a:t>10% Debentures   £300,000</a:t>
            </a:r>
          </a:p>
          <a:p>
            <a:pPr fontAlgn="base"/>
            <a:r>
              <a:rPr lang="en-GB" sz="4800" dirty="0"/>
              <a:t>Fixed Assets £1,100,000</a:t>
            </a:r>
          </a:p>
          <a:p>
            <a:pPr fontAlgn="base"/>
            <a:endParaRPr lang="en-GB" sz="4800" dirty="0"/>
          </a:p>
          <a:p>
            <a:pPr fontAlgn="base"/>
            <a:r>
              <a:rPr lang="en-GB" sz="4800" dirty="0"/>
              <a:t>The working capital required to run operations is £593,750 that it inclusive of profit retained. Share Capital + Debentures + Retained Profit – Fixed Assets</a:t>
            </a:r>
          </a:p>
          <a:p>
            <a:pPr fontAlgn="base"/>
            <a:endParaRPr lang="en-GB" sz="4800" dirty="0"/>
          </a:p>
          <a:p>
            <a:pPr fontAlgn="base"/>
            <a:r>
              <a:rPr lang="en-GB" sz="4800" dirty="0"/>
              <a:t>£1,200,000 + £300,000 + £470,000 - £1,100,000 = £870,000</a:t>
            </a:r>
          </a:p>
          <a:p>
            <a:pPr fontAlgn="base"/>
            <a:endParaRPr lang="en-GB" sz="4800" dirty="0"/>
          </a:p>
          <a:p>
            <a:pPr fontAlgn="base"/>
            <a:r>
              <a:rPr lang="en-GB" sz="4800" dirty="0"/>
              <a:t>Cash at Bank and In Hand = £276,520</a:t>
            </a:r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b="1" u="sng" dirty="0"/>
          </a:p>
          <a:p>
            <a:pPr fontAlgn="base"/>
            <a:endParaRPr lang="en-GB" sz="3000" dirty="0"/>
          </a:p>
          <a:p>
            <a:pPr fontAlgn="base"/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0F8CADA-D084-F351-EF80-F4610A5C0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EBE024D-05C1-8581-45B0-0C82B57C5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47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2873875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54639-E185-26EF-7F15-DCA48C63DF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294CEC9-7817-2621-BBD6-3AF7B8227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EE7219A-61D4-10FC-570C-170C5865C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655609"/>
            <a:ext cx="10224013" cy="6072996"/>
          </a:xfrm>
        </p:spPr>
        <p:txBody>
          <a:bodyPr numCol="2" rtlCol="0">
            <a:normAutofit/>
          </a:bodyPr>
          <a:lstStyle/>
          <a:p>
            <a:pPr fontAlgn="base"/>
            <a:r>
              <a:rPr lang="en-GB" sz="1200" b="1" u="sng" dirty="0"/>
              <a:t>Exercise: 17 Working Capital Management Issues Scenario 2:</a:t>
            </a:r>
          </a:p>
          <a:p>
            <a:pPr fontAlgn="base"/>
            <a:r>
              <a:rPr lang="en-GB" sz="1300" u="sng" dirty="0"/>
              <a:t>Scenario: 2</a:t>
            </a:r>
            <a:r>
              <a:rPr lang="en-GB" sz="1300" dirty="0"/>
              <a:t> From the information given below, Mr. X wants to commence a new trading business and gives the following information to you</a:t>
            </a:r>
          </a:p>
          <a:p>
            <a:pPr marL="0" indent="0" fontAlgn="base">
              <a:buNone/>
            </a:pPr>
            <a:endParaRPr lang="en-GB" sz="1300" dirty="0"/>
          </a:p>
          <a:p>
            <a:pPr fontAlgn="base"/>
            <a:r>
              <a:rPr lang="en-GB" sz="1300" dirty="0"/>
              <a:t>The total estimated sales in a year will be £2,000,000</a:t>
            </a:r>
          </a:p>
          <a:p>
            <a:pPr fontAlgn="base"/>
            <a:r>
              <a:rPr lang="en-GB" sz="1300" dirty="0"/>
              <a:t>His expenses are estimated fixed expenses of £3,000 per month plus variable expenses equal to 10% of his turnover. </a:t>
            </a:r>
          </a:p>
          <a:p>
            <a:pPr fontAlgn="base"/>
            <a:r>
              <a:rPr lang="en-GB" sz="1300" dirty="0"/>
              <a:t>He expects to fix a sales price for each product which will be 33 1/3% more than his cost of purchase </a:t>
            </a:r>
          </a:p>
          <a:p>
            <a:pPr fontAlgn="base"/>
            <a:r>
              <a:rPr lang="en-GB" sz="1300" dirty="0"/>
              <a:t>He expects to turnover his stock 6 times in a year</a:t>
            </a:r>
          </a:p>
          <a:p>
            <a:pPr fontAlgn="base"/>
            <a:r>
              <a:rPr lang="en-GB" sz="1300" dirty="0"/>
              <a:t>The sales and purchase will be evenly spread throughout the year. All sales will be for cash, but he expects one month’s credit for purchases.</a:t>
            </a:r>
          </a:p>
          <a:p>
            <a:pPr marL="0" indent="0" fontAlgn="base">
              <a:buNone/>
            </a:pPr>
            <a:endParaRPr lang="en-GB" sz="1300" dirty="0"/>
          </a:p>
          <a:p>
            <a:pPr fontAlgn="base"/>
            <a:r>
              <a:rPr lang="en-GB" sz="1300" dirty="0"/>
              <a:t>Calculate his estimated profit for the year.</a:t>
            </a:r>
          </a:p>
          <a:p>
            <a:pPr fontAlgn="base"/>
            <a:r>
              <a:rPr lang="en-GB" sz="1300" dirty="0"/>
              <a:t>His average working capital requirements.</a:t>
            </a:r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dirty="0"/>
          </a:p>
          <a:p>
            <a:pPr fontAlgn="base"/>
            <a:endParaRPr lang="en-GB" sz="3000" b="1" u="sng" dirty="0"/>
          </a:p>
          <a:p>
            <a:pPr fontAlgn="base"/>
            <a:endParaRPr lang="en-GB" sz="3000" dirty="0"/>
          </a:p>
          <a:p>
            <a:pPr fontAlgn="base"/>
            <a:endParaRPr lang="en-GB" sz="1600" dirty="0"/>
          </a:p>
          <a:p>
            <a:pPr fontAlgn="base"/>
            <a:r>
              <a:rPr lang="en-GB" sz="1200" dirty="0"/>
              <a:t>Net working capital required = Current Assets – Current Liabilities (£250,00 - £125,000) = £125,000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5682E72-22BB-38C3-6AB1-A890568EB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37D5099-D1A3-E0C1-61DF-5780BE4C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48</a:t>
            </a:fld>
            <a:endParaRPr lang="en-GB" noProof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0C2A5EE-8945-D45B-9478-1F6CE7B8C5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0745059"/>
              </p:ext>
            </p:extLst>
          </p:nvPr>
        </p:nvGraphicFramePr>
        <p:xfrm>
          <a:off x="5615122" y="295729"/>
          <a:ext cx="4797156" cy="2834640"/>
        </p:xfrm>
        <a:graphic>
          <a:graphicData uri="http://schemas.openxmlformats.org/drawingml/2006/table">
            <a:tbl>
              <a:tblPr/>
              <a:tblGrid>
                <a:gridCol w="2398578">
                  <a:extLst>
                    <a:ext uri="{9D8B030D-6E8A-4147-A177-3AD203B41FA5}">
                      <a16:colId xmlns:a16="http://schemas.microsoft.com/office/drawing/2014/main" val="2098347463"/>
                    </a:ext>
                  </a:extLst>
                </a:gridCol>
                <a:gridCol w="2398578">
                  <a:extLst>
                    <a:ext uri="{9D8B030D-6E8A-4147-A177-3AD203B41FA5}">
                      <a16:colId xmlns:a16="http://schemas.microsoft.com/office/drawing/2014/main" val="256861489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Item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Amount (£)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03519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Sales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2,000,000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149453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Less: COGS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1,500,000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256284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Gross Profit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500,000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0094036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Less: Fixed Expenses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36,000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673515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Less: Variable Expenses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200,000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42886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Net Profit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highlight>
                            <a:srgbClr val="00FF00"/>
                          </a:highlight>
                        </a:rPr>
                        <a:t>£264,000</a:t>
                      </a:r>
                      <a:endParaRPr lang="en-GB" dirty="0">
                        <a:highlight>
                          <a:srgbClr val="00FF00"/>
                        </a:highlight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3278161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8FABC6A6-0A72-2AED-2EC0-9345D045A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9661521"/>
              </p:ext>
            </p:extLst>
          </p:nvPr>
        </p:nvGraphicFramePr>
        <p:xfrm>
          <a:off x="5770204" y="3969367"/>
          <a:ext cx="3900008" cy="1920240"/>
        </p:xfrm>
        <a:graphic>
          <a:graphicData uri="http://schemas.openxmlformats.org/drawingml/2006/table">
            <a:tbl>
              <a:tblPr/>
              <a:tblGrid>
                <a:gridCol w="1950004">
                  <a:extLst>
                    <a:ext uri="{9D8B030D-6E8A-4147-A177-3AD203B41FA5}">
                      <a16:colId xmlns:a16="http://schemas.microsoft.com/office/drawing/2014/main" val="1787576825"/>
                    </a:ext>
                  </a:extLst>
                </a:gridCol>
                <a:gridCol w="1950004">
                  <a:extLst>
                    <a:ext uri="{9D8B030D-6E8A-4147-A177-3AD203B41FA5}">
                      <a16:colId xmlns:a16="http://schemas.microsoft.com/office/drawing/2014/main" val="329043978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Item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Amount (£)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923672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Estimated Net Profit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highlight>
                            <a:srgbClr val="00FF00"/>
                          </a:highlight>
                        </a:rPr>
                        <a:t>£264,000</a:t>
                      </a:r>
                      <a:endParaRPr lang="en-GB" dirty="0">
                        <a:highlight>
                          <a:srgbClr val="00FF00"/>
                        </a:highlight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5928538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Average Working Capital</a:t>
                      </a:r>
                      <a:endParaRPr lang="en-GB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highlight>
                            <a:srgbClr val="00FF00"/>
                          </a:highlight>
                        </a:rPr>
                        <a:t>£125,000</a:t>
                      </a:r>
                      <a:endParaRPr lang="en-GB" dirty="0">
                        <a:highlight>
                          <a:srgbClr val="00FF00"/>
                        </a:highlight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531217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431761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4E006E-D7BD-234F-02D0-22BF37E286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C83959-9FE5-5CB0-6120-0C644435B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224013" cy="767687"/>
          </a:xfrm>
        </p:spPr>
        <p:txBody>
          <a:bodyPr rtlCol="0"/>
          <a:lstStyle/>
          <a:p>
            <a:pPr rtl="0"/>
            <a:r>
              <a:rPr lang="en-GB" dirty="0"/>
              <a:t>Exercise Questions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1F75C7-19BE-0609-98CD-1CE955F771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527" y="655609"/>
            <a:ext cx="10224013" cy="6072996"/>
          </a:xfrm>
        </p:spPr>
        <p:txBody>
          <a:bodyPr numCol="2" rtlCol="0">
            <a:normAutofit/>
          </a:bodyPr>
          <a:lstStyle/>
          <a:p>
            <a:pPr marL="0" indent="0" fontAlgn="base">
              <a:buNone/>
            </a:pPr>
            <a:r>
              <a:rPr lang="en-GB" sz="1200" b="1" u="sng" dirty="0"/>
              <a:t>Exercise: 18 Working Capital Management Issues Scenario 3: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3D1639F-5A8D-ABDF-BCB3-47337C7CE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0C0F0B0-01C1-D8C3-7017-98AB8E1C8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49</a:t>
            </a:fld>
            <a:endParaRPr lang="en-GB" noProof="0"/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7BE7D7C-0D75-A577-35C8-5F3AFAFBD2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6361894"/>
              </p:ext>
            </p:extLst>
          </p:nvPr>
        </p:nvGraphicFramePr>
        <p:xfrm>
          <a:off x="929291" y="3258427"/>
          <a:ext cx="8365429" cy="3229903"/>
        </p:xfrm>
        <a:graphic>
          <a:graphicData uri="http://schemas.openxmlformats.org/drawingml/2006/table">
            <a:tbl>
              <a:tblPr firstRow="1" firstCol="1">
                <a:tableStyleId>{5C22544A-7EE6-4342-B048-85BDC9FD1C3A}</a:tableStyleId>
              </a:tblPr>
              <a:tblGrid>
                <a:gridCol w="1195061">
                  <a:extLst>
                    <a:ext uri="{9D8B030D-6E8A-4147-A177-3AD203B41FA5}">
                      <a16:colId xmlns:a16="http://schemas.microsoft.com/office/drawing/2014/main" val="1083649923"/>
                    </a:ext>
                  </a:extLst>
                </a:gridCol>
                <a:gridCol w="1195061">
                  <a:extLst>
                    <a:ext uri="{9D8B030D-6E8A-4147-A177-3AD203B41FA5}">
                      <a16:colId xmlns:a16="http://schemas.microsoft.com/office/drawing/2014/main" val="2288715630"/>
                    </a:ext>
                  </a:extLst>
                </a:gridCol>
                <a:gridCol w="1348220">
                  <a:extLst>
                    <a:ext uri="{9D8B030D-6E8A-4147-A177-3AD203B41FA5}">
                      <a16:colId xmlns:a16="http://schemas.microsoft.com/office/drawing/2014/main" val="482957662"/>
                    </a:ext>
                  </a:extLst>
                </a:gridCol>
                <a:gridCol w="1041904">
                  <a:extLst>
                    <a:ext uri="{9D8B030D-6E8A-4147-A177-3AD203B41FA5}">
                      <a16:colId xmlns:a16="http://schemas.microsoft.com/office/drawing/2014/main" val="2251659258"/>
                    </a:ext>
                  </a:extLst>
                </a:gridCol>
                <a:gridCol w="1195061">
                  <a:extLst>
                    <a:ext uri="{9D8B030D-6E8A-4147-A177-3AD203B41FA5}">
                      <a16:colId xmlns:a16="http://schemas.microsoft.com/office/drawing/2014/main" val="1277013550"/>
                    </a:ext>
                  </a:extLst>
                </a:gridCol>
                <a:gridCol w="1195061">
                  <a:extLst>
                    <a:ext uri="{9D8B030D-6E8A-4147-A177-3AD203B41FA5}">
                      <a16:colId xmlns:a16="http://schemas.microsoft.com/office/drawing/2014/main" val="2047847046"/>
                    </a:ext>
                  </a:extLst>
                </a:gridCol>
                <a:gridCol w="1195061">
                  <a:extLst>
                    <a:ext uri="{9D8B030D-6E8A-4147-A177-3AD203B41FA5}">
                      <a16:colId xmlns:a16="http://schemas.microsoft.com/office/drawing/2014/main" val="4221530605"/>
                    </a:ext>
                  </a:extLst>
                </a:gridCol>
              </a:tblGrid>
              <a:tr h="83799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Month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Sales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Purchases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Wages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Factory</a:t>
                      </a:r>
                      <a:endParaRPr lang="en-GB" sz="1100" kern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Expenses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Office Expenses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Selling Expenses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28863571"/>
                  </a:ext>
                </a:extLst>
              </a:tr>
              <a:tr h="838219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Feb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75,000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45,000</a:t>
                      </a:r>
                      <a:endParaRPr lang="en-GB" sz="1100" kern="1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 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9,000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7,500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6,000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4,500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85241766"/>
                  </a:ext>
                </a:extLst>
              </a:tr>
              <a:tr h="5619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March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84,000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48,000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9,750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8,250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6,000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4,500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47160644"/>
                  </a:ext>
                </a:extLst>
              </a:tr>
              <a:tr h="3305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April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90,000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52,000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10,500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9,000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6,000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5,250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39369298"/>
                  </a:ext>
                </a:extLst>
              </a:tr>
              <a:tr h="3305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May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1,20,000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60,000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13,500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11,250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6,000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6,570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80172647"/>
                  </a:ext>
                </a:extLst>
              </a:tr>
              <a:tr h="33057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June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1,35,000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60,000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14,250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14,000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</a:rPr>
                        <a:t>7,000</a:t>
                      </a:r>
                      <a:endParaRPr lang="en-GB" sz="1100" kern="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</a:rPr>
                        <a:t>7,000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0844329"/>
                  </a:ext>
                </a:extLst>
              </a:tr>
            </a:tbl>
          </a:graphicData>
        </a:graphic>
      </p:graphicFrame>
      <p:sp>
        <p:nvSpPr>
          <p:cNvPr id="9" name="Rectangle 1">
            <a:extLst>
              <a:ext uri="{FF2B5EF4-FFF2-40B4-BE49-F238E27FC236}">
                <a16:creationId xmlns:a16="http://schemas.microsoft.com/office/drawing/2014/main" id="{BD6743AC-9475-0DBE-2E73-D2C00F1AD6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3367" y="987522"/>
            <a:ext cx="10159173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Scenario 3: Cash Management</a:t>
            </a:r>
            <a:endParaRPr kumimoji="0" lang="en-GB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A company expects to have £37500 cash in hand on 1</a:t>
            </a:r>
            <a:r>
              <a:rPr kumimoji="0" lang="en-GB" altLang="zh-CN" sz="1200" b="0" i="0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st</a:t>
            </a:r>
            <a:r>
              <a:rPr kumimoji="0" lang="en-GB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 of April and requires you to prepare an estimate of cash position during the 3 months.</a:t>
            </a:r>
            <a:r>
              <a:rPr lang="en-GB" altLang="zh-CN" sz="1200" dirty="0">
                <a:latin typeface="+mj-lt"/>
              </a:rPr>
              <a:t> </a:t>
            </a:r>
            <a:r>
              <a:rPr kumimoji="0" lang="en-GB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April, May and June – the following information is supplied to you:</a:t>
            </a:r>
            <a:endParaRPr kumimoji="0" lang="en-GB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Other information:</a:t>
            </a:r>
            <a:r>
              <a:rPr lang="en-GB" altLang="zh-CN" sz="1200" dirty="0">
                <a:latin typeface="+mj-lt"/>
              </a:rPr>
              <a:t> </a:t>
            </a:r>
            <a:r>
              <a:rPr kumimoji="0" lang="en-GB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Period of credit allowed to suppliers 2 moths</a:t>
            </a:r>
            <a:r>
              <a:rPr lang="en-GB" altLang="zh-CN" sz="1200" dirty="0">
                <a:latin typeface="+mj-lt"/>
              </a:rPr>
              <a:t>, </a:t>
            </a:r>
            <a:r>
              <a:rPr kumimoji="0" lang="en-GB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20% of sales for cash and period of credit allowed to customers for credit is one month</a:t>
            </a:r>
            <a:r>
              <a:rPr lang="en-GB" altLang="zh-CN" sz="1200" dirty="0">
                <a:latin typeface="+mj-lt"/>
              </a:rPr>
              <a:t>, </a:t>
            </a:r>
            <a:r>
              <a:rPr kumimoji="0" lang="en-GB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Delay in payment of all expenses: 1 month, Income tax of £57, 500 is due to be paid on June 15</a:t>
            </a:r>
            <a:r>
              <a:rPr kumimoji="0" lang="en-GB" altLang="zh-CN" sz="1200" b="0" i="0" u="none" strike="noStrike" cap="none" normalizeH="0" baseline="3000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th</a:t>
            </a:r>
            <a:r>
              <a:rPr kumimoji="0" lang="en-GB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kumimoji="0" lang="en-GB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The company is to pay dividend to shareholders and bonus to workers of £15,000 and £22,500 respectively in the month of April.</a:t>
            </a:r>
            <a:endParaRPr kumimoji="0" lang="en-GB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Calibri" panose="020F0502020204030204" pitchFamily="34" charset="0"/>
              </a:rPr>
              <a:t>A plant has been ordered to be received and paid in May. It will cost £120,000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altLang="zh-CN" sz="1200" dirty="0">
              <a:latin typeface="+mj-lt"/>
              <a:cs typeface="Calibri" panose="020F0502020204030204" pitchFamily="34" charset="0"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GB" altLang="zh-CN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Calibri" panose="020F0502020204030204" pitchFamily="34" charset="0"/>
              </a:rPr>
              <a:t>Based on the data provided the company will run into a cash flow issue in May when the £120,000 Plant purchase is made – during this time, the company may rely on loans etc. to cover operational costs or look at rescheduling of outgoing payments if possible. </a:t>
            </a:r>
            <a:endParaRPr kumimoji="0" lang="en-GB" altLang="zh-CN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8791495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F902E-17CD-CA57-A018-6A4EA3FB68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404723" cy="767687"/>
          </a:xfrm>
        </p:spPr>
        <p:txBody>
          <a:bodyPr/>
          <a:lstStyle/>
          <a:p>
            <a:r>
              <a:rPr lang="en-GB" dirty="0"/>
              <a:t>Workings Question 18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E9C9BE-DD5A-E906-BC9C-8C0C7D4A8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140DF8-CCB4-A82B-3B61-9395A3A77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50</a:t>
            </a:fld>
            <a:endParaRPr lang="en-GB" noProof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4955006-4837-4DB8-226A-10021DED96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819888"/>
              </p:ext>
            </p:extLst>
          </p:nvPr>
        </p:nvGraphicFramePr>
        <p:xfrm>
          <a:off x="207034" y="816186"/>
          <a:ext cx="10248180" cy="5746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62045">
                  <a:extLst>
                    <a:ext uri="{9D8B030D-6E8A-4147-A177-3AD203B41FA5}">
                      <a16:colId xmlns:a16="http://schemas.microsoft.com/office/drawing/2014/main" val="3392775508"/>
                    </a:ext>
                  </a:extLst>
                </a:gridCol>
                <a:gridCol w="2562045">
                  <a:extLst>
                    <a:ext uri="{9D8B030D-6E8A-4147-A177-3AD203B41FA5}">
                      <a16:colId xmlns:a16="http://schemas.microsoft.com/office/drawing/2014/main" val="605434161"/>
                    </a:ext>
                  </a:extLst>
                </a:gridCol>
                <a:gridCol w="2562045">
                  <a:extLst>
                    <a:ext uri="{9D8B030D-6E8A-4147-A177-3AD203B41FA5}">
                      <a16:colId xmlns:a16="http://schemas.microsoft.com/office/drawing/2014/main" val="2676920934"/>
                    </a:ext>
                  </a:extLst>
                </a:gridCol>
                <a:gridCol w="2562045">
                  <a:extLst>
                    <a:ext uri="{9D8B030D-6E8A-4147-A177-3AD203B41FA5}">
                      <a16:colId xmlns:a16="http://schemas.microsoft.com/office/drawing/2014/main" val="2290633957"/>
                    </a:ext>
                  </a:extLst>
                </a:gridCol>
              </a:tblGrid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April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May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June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7725257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Opening Balance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37,500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10,950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3928023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Sales (Cash 20%)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24,000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27,000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474762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Sales (Credit)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67,200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72,000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96,000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6299483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Totals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122,700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106,950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123,000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1165151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Payments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54788475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Purchase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48,000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52,500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416895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Wages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13,500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14,250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8453875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Factory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8,250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9,000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11,250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294175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Office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48864373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Selling Expenses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4,500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5,250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6,570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63781851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Income Tax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57,500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7693325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Dividend to Shareholders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15,000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2854094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Bonus to Workers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22,500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4173872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Plant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120,000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9865760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Total Payments (B)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111,750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201,750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148,070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7084965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Balance (A-B)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10,950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highlight>
                            <a:srgbClr val="00FF00"/>
                          </a:highlight>
                        </a:rPr>
                        <a:t>(-) 94,800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(-) 25,070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94034067"/>
                  </a:ext>
                </a:extLst>
              </a:tr>
              <a:tr h="302426">
                <a:tc>
                  <a:txBody>
                    <a:bodyPr/>
                    <a:lstStyle/>
                    <a:p>
                      <a:r>
                        <a:rPr lang="en-GB" sz="1200" dirty="0"/>
                        <a:t>Bank Overdraft </a:t>
                      </a:r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(+) 94,800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/>
                        <a:t>(+) 25,070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6292972"/>
                  </a:ext>
                </a:extLst>
              </a:tr>
              <a:tr h="302426">
                <a:tc gridSpan="4">
                  <a:txBody>
                    <a:bodyPr/>
                    <a:lstStyle/>
                    <a:p>
                      <a:r>
                        <a:rPr lang="en-GB" sz="1200" dirty="0"/>
                        <a:t>Without overdraft or credit facilities the company will run into cash issues in May.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54939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783491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13AF9-E4B2-BA88-8068-0C4A34F1D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97F43-491B-44CF-7020-5D76E9988D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Thankyou for your time!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1D15C82-890C-567A-6521-E1DCD3367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56A349-A731-9492-443A-B198681A1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51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850204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DC894F-D2DE-FEE0-BE77-5AE2B6B0FF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A7DEA86-5037-FA49-D583-0B5864625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352540" cy="767687"/>
          </a:xfrm>
        </p:spPr>
        <p:txBody>
          <a:bodyPr rtlCol="0"/>
          <a:lstStyle/>
          <a:p>
            <a:pPr rtl="0"/>
            <a:r>
              <a:rPr lang="en-GB" dirty="0"/>
              <a:t>Case Study Questions – Jackson PLC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65C92D6-78BC-6853-9E9D-EDEFCEE54FA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51" y="767686"/>
          <a:ext cx="6410298" cy="5840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5149">
                  <a:extLst>
                    <a:ext uri="{9D8B030D-6E8A-4147-A177-3AD203B41FA5}">
                      <a16:colId xmlns:a16="http://schemas.microsoft.com/office/drawing/2014/main" val="4187955574"/>
                    </a:ext>
                  </a:extLst>
                </a:gridCol>
                <a:gridCol w="3205149">
                  <a:extLst>
                    <a:ext uri="{9D8B030D-6E8A-4147-A177-3AD203B41FA5}">
                      <a16:colId xmlns:a16="http://schemas.microsoft.com/office/drawing/2014/main" val="835680102"/>
                    </a:ext>
                  </a:extLst>
                </a:gridCol>
              </a:tblGrid>
              <a:tr h="442392">
                <a:tc>
                  <a:txBody>
                    <a:bodyPr/>
                    <a:lstStyle/>
                    <a:p>
                      <a:r>
                        <a:rPr lang="en-GB" sz="1400" dirty="0"/>
                        <a:t>Ratios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2011 Jackson PLC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736081"/>
                  </a:ext>
                </a:extLst>
              </a:tr>
              <a:tr h="442392">
                <a:tc>
                  <a:txBody>
                    <a:bodyPr/>
                    <a:lstStyle/>
                    <a:p>
                      <a:r>
                        <a:rPr lang="en-GB" sz="1100" dirty="0"/>
                        <a:t>Profitability Ratio – Gross Profit Margin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42.9%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6391117"/>
                  </a:ext>
                </a:extLst>
              </a:tr>
              <a:tr h="575252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Profitability Ratio – Net Profit Margin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9.31%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0202561"/>
                  </a:ext>
                </a:extLst>
              </a:tr>
              <a:tr h="575252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Profitability Ratio – Return on Assets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9.76%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4958793"/>
                  </a:ext>
                </a:extLst>
              </a:tr>
              <a:tr h="442392">
                <a:tc>
                  <a:txBody>
                    <a:bodyPr/>
                    <a:lstStyle/>
                    <a:p>
                      <a:r>
                        <a:rPr lang="en-GB" sz="1100" dirty="0"/>
                        <a:t>Activity Ratio – Inventory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11.76%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7508830"/>
                  </a:ext>
                </a:extLst>
              </a:tr>
              <a:tr h="575252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Activity Ratio – Asset Turnover Ratio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1.047%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7894956"/>
                  </a:ext>
                </a:extLst>
              </a:tr>
              <a:tr h="442392">
                <a:tc>
                  <a:txBody>
                    <a:bodyPr/>
                    <a:lstStyle/>
                    <a:p>
                      <a:r>
                        <a:rPr lang="en-GB" sz="1100" dirty="0"/>
                        <a:t>Liquidity Ratio – Current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£1.95 : £1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8968239"/>
                  </a:ext>
                </a:extLst>
              </a:tr>
              <a:tr h="442392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Liquidity Ratio – Quick Ratio (Acid Test)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£1.47 : £1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3395721"/>
                  </a:ext>
                </a:extLst>
              </a:tr>
              <a:tr h="575252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Liquidity Ratio – Cash Ratio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28%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1979770"/>
                  </a:ext>
                </a:extLst>
              </a:tr>
              <a:tr h="442392">
                <a:tc>
                  <a:txBody>
                    <a:bodyPr/>
                    <a:lstStyle/>
                    <a:p>
                      <a:r>
                        <a:rPr lang="en-GB" sz="1100" dirty="0"/>
                        <a:t>Capital Gearing Ratio – Debt to Equity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0.95%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2308178"/>
                  </a:ext>
                </a:extLst>
              </a:tr>
              <a:tr h="442392">
                <a:tc>
                  <a:txBody>
                    <a:bodyPr/>
                    <a:lstStyle/>
                    <a:p>
                      <a:r>
                        <a:rPr lang="en-GB" sz="1100" dirty="0"/>
                        <a:t>Investor Ratios – Return on Equity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19.1%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3165458"/>
                  </a:ext>
                </a:extLst>
              </a:tr>
              <a:tr h="442392">
                <a:tc>
                  <a:txBody>
                    <a:bodyPr/>
                    <a:lstStyle/>
                    <a:p>
                      <a:r>
                        <a:rPr lang="en-GB" sz="1100" dirty="0"/>
                        <a:t>Inventory Turnover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11.1 Times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7820181"/>
                  </a:ext>
                </a:extLst>
              </a:tr>
            </a:tbl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3D9AB99-4099-5085-5A69-E93CB3578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0456006-1063-40A5-9DFB-0C264005C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52</a:t>
            </a:fld>
            <a:endParaRPr lang="en-GB" noProof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15DBC57-E2D2-C159-2C31-9A3CBEA6EA85}"/>
              </a:ext>
            </a:extLst>
          </p:cNvPr>
          <p:cNvSpPr txBox="1"/>
          <p:nvPr/>
        </p:nvSpPr>
        <p:spPr>
          <a:xfrm>
            <a:off x="6694098" y="1447800"/>
            <a:ext cx="395089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company profitability is mid range and indicates a solid level of profitability.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ROE figures are strong for shareholders in relation to return on investment within Jackson PLC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inventory turnover is highly efficient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leverage is average and debt levels would need to be closely monitored.</a:t>
            </a:r>
          </a:p>
        </p:txBody>
      </p:sp>
    </p:spTree>
    <p:extLst>
      <p:ext uri="{BB962C8B-B14F-4D97-AF65-F5344CB8AC3E}">
        <p14:creationId xmlns:p14="http://schemas.microsoft.com/office/powerpoint/2010/main" val="422620947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0" y="0"/>
            <a:ext cx="3209897" cy="767687"/>
          </a:xfrm>
        </p:spPr>
        <p:txBody>
          <a:bodyPr rtlCol="0"/>
          <a:lstStyle/>
          <a:p>
            <a:pPr rtl="0"/>
            <a:r>
              <a:rPr lang="en-GB" dirty="0"/>
              <a:t>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28527" y="767687"/>
            <a:ext cx="10224013" cy="5960917"/>
          </a:xfrm>
        </p:spPr>
        <p:txBody>
          <a:bodyPr rtlCol="0">
            <a:normAutofit/>
          </a:bodyPr>
          <a:lstStyle/>
          <a:p>
            <a:r>
              <a:rPr lang="en-US" sz="1600" dirty="0"/>
              <a:t>Babalola, Y, and F Abiola. “Financial Ratio Analysis of Firms: A Tool for Decision Making.” </a:t>
            </a:r>
            <a:r>
              <a:rPr lang="en-US" sz="1600" i="1" dirty="0"/>
              <a:t>International Journal of Management Sciences</a:t>
            </a:r>
            <a:r>
              <a:rPr lang="en-US" sz="1600" dirty="0"/>
              <a:t>, vol. 1, no. 4, 2013, pp. 132–137. </a:t>
            </a:r>
          </a:p>
          <a:p>
            <a:r>
              <a:rPr lang="en-US" sz="1600" dirty="0" err="1"/>
              <a:t>Chnar</a:t>
            </a:r>
            <a:r>
              <a:rPr lang="en-US" sz="1600" dirty="0"/>
              <a:t>, Abdullah Rashid. “Efficiency of Financial Ratios Analysis for Evaluating Companies’ Liquidity.” </a:t>
            </a:r>
            <a:r>
              <a:rPr lang="en-US" sz="1600" i="1" dirty="0"/>
              <a:t>International Journal of Social Sciences &amp; Educational Studies</a:t>
            </a:r>
            <a:r>
              <a:rPr lang="en-US" sz="1600" dirty="0"/>
              <a:t>, vol. 4, no. 4, 2018, https://doi.org/10.23918/ijsses.v4i4p110. </a:t>
            </a:r>
          </a:p>
          <a:p>
            <a:r>
              <a:rPr lang="en-US" sz="1600" dirty="0"/>
              <a:t>Hasanaj, Petrit, and Beke Kuqi. “Analysis of Financial Statements.” </a:t>
            </a:r>
            <a:r>
              <a:rPr lang="en-US" sz="1600" i="1" dirty="0"/>
              <a:t>Humanities and Social Science Research</a:t>
            </a:r>
            <a:r>
              <a:rPr lang="en-US" sz="1600" dirty="0"/>
              <a:t>, vol. 2, no. 2, 19 June 2019, p. p17, https://doi.org/10.30560/hssr.v2n2p17. </a:t>
            </a:r>
          </a:p>
          <a:p>
            <a:r>
              <a:rPr lang="en-US" sz="1600" dirty="0" err="1"/>
              <a:t>Hutadjulu</a:t>
            </a:r>
            <a:r>
              <a:rPr lang="en-US" sz="1600" dirty="0"/>
              <a:t>, Linda Yuliani. “Factors That Affect the Perception of Small and Medium-Sized Businesses (</a:t>
            </a:r>
            <a:r>
              <a:rPr lang="en-US" sz="1600" dirty="0" err="1"/>
              <a:t>Smes</a:t>
            </a:r>
            <a:r>
              <a:rPr lang="en-US" sz="1600" dirty="0"/>
              <a:t>)’ Community on the Importance of Financial Statements, the Amount of Credit Received and Implementation Prospects.” </a:t>
            </a:r>
            <a:r>
              <a:rPr lang="en-US" sz="1600" i="1" dirty="0"/>
              <a:t>KnE Social Sciences</a:t>
            </a:r>
            <a:r>
              <a:rPr lang="en-US" sz="1600" dirty="0"/>
              <a:t>, vol. 1, no. 1, 24 Aug. 2016, https://doi.org/10.18502/kss.v1i1.444. </a:t>
            </a:r>
          </a:p>
          <a:p>
            <a:r>
              <a:rPr lang="en-US" sz="1600" dirty="0" err="1"/>
              <a:t>Pelekh</a:t>
            </a:r>
            <a:r>
              <a:rPr lang="en-US" sz="1600" dirty="0"/>
              <a:t>, Ulyana V., et al. “Financial Statements as a Management Tool.” </a:t>
            </a:r>
            <a:r>
              <a:rPr lang="en-US" sz="1600" i="1" dirty="0"/>
              <a:t>Management Science Letters</a:t>
            </a:r>
            <a:r>
              <a:rPr lang="en-US" sz="1600" dirty="0"/>
              <a:t>, vol. 10, 2020, pp. 197–208, https://doi.org/10.5267/j.msl.2019.8.003. </a:t>
            </a:r>
          </a:p>
          <a:p>
            <a:r>
              <a:rPr lang="en-US" sz="1600" dirty="0"/>
              <a:t>Jayathilaka, A.K.K.R. (2020) ‘Operating Profit and Net Profit: Measurements of Profitability’, </a:t>
            </a:r>
            <a:r>
              <a:rPr lang="en-US" sz="1600" i="1" dirty="0"/>
              <a:t>Open Access Library Journal</a:t>
            </a:r>
            <a:r>
              <a:rPr lang="en-US" sz="1600" dirty="0"/>
              <a:t>, 7(12), pp. 1–9. doi:10.4236/oalib.1105860.</a:t>
            </a:r>
          </a:p>
          <a:p>
            <a:r>
              <a:rPr lang="en-GB" sz="1600" dirty="0"/>
              <a:t>Ilter, C. (2019) ‘A Discussion Paper on Accounts Payable Ratio’, </a:t>
            </a:r>
            <a:r>
              <a:rPr lang="en-GB" sz="1600" i="1" dirty="0"/>
              <a:t>Acta </a:t>
            </a:r>
            <a:r>
              <a:rPr lang="en-GB" sz="1600" i="1" dirty="0" err="1"/>
              <a:t>Oeconomica</a:t>
            </a:r>
            <a:r>
              <a:rPr lang="en-GB" sz="1600" i="1" dirty="0"/>
              <a:t> </a:t>
            </a:r>
            <a:r>
              <a:rPr lang="en-GB" sz="1600" i="1" dirty="0" err="1"/>
              <a:t>Pragensia</a:t>
            </a:r>
            <a:r>
              <a:rPr lang="en-GB" sz="1600" dirty="0"/>
              <a:t>, 27(3), pp. 3–14. doi:10.18267/j.aop.620.</a:t>
            </a:r>
          </a:p>
          <a:p>
            <a:r>
              <a:rPr lang="en-US" sz="1600" dirty="0"/>
              <a:t>Nukala, V.B. and Rao, S.S.P. (2021) ‘Role of Debt-to-Equity Ratio in Project Investment Valuation’, </a:t>
            </a:r>
            <a:r>
              <a:rPr lang="en-US" sz="1600" i="1" dirty="0"/>
              <a:t>Future Business Journal</a:t>
            </a:r>
            <a:r>
              <a:rPr lang="en-US" sz="1600" dirty="0"/>
              <a:t>, 7(13), pp. 1–12. doi:10.1186/s43093-021-00058-9.</a:t>
            </a:r>
            <a:endParaRPr lang="en-GB" sz="16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B21E74E-0BC3-FF5C-C6D8-5C0FC425F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9F8F4BC-7C3F-D5AB-CF6C-2619E61641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53</a:t>
            </a:fld>
            <a:endParaRPr lang="en-GB" noProof="0"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0E196F-2E42-1038-F091-145005F4EE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E87DD-71A2-8B82-E906-4136751945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438645" cy="1400530"/>
          </a:xfrm>
        </p:spPr>
        <p:txBody>
          <a:bodyPr rtlCol="0"/>
          <a:lstStyle/>
          <a:p>
            <a:pPr rtl="0"/>
            <a:r>
              <a:rPr lang="en-GB" dirty="0"/>
              <a:t>Appendix – LSN Diffusion Ltd Company Accounts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7E9FAF-EB40-285E-AC7C-3D5AA873A7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D2797F-05E5-6B61-AC93-02FEE5EFA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54</a:t>
            </a:fld>
            <a:endParaRPr lang="en-GB" noProof="0"/>
          </a:p>
        </p:txBody>
      </p:sp>
      <p:pic>
        <p:nvPicPr>
          <p:cNvPr id="6" name="Picture 5" descr="A black and white sheet of paper with numbers and text&#10;&#10;AI-generated content may be incorrect.">
            <a:extLst>
              <a:ext uri="{FF2B5EF4-FFF2-40B4-BE49-F238E27FC236}">
                <a16:creationId xmlns:a16="http://schemas.microsoft.com/office/drawing/2014/main" id="{DF7E69EB-6C49-E61D-4C72-E909D26B30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412" y="1328217"/>
            <a:ext cx="6001588" cy="52345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420A909-CBE6-1084-258B-8463144835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412" y="1328217"/>
            <a:ext cx="4538658" cy="5234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64510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438645" cy="1400530"/>
          </a:xfrm>
        </p:spPr>
        <p:txBody>
          <a:bodyPr rtlCol="0"/>
          <a:lstStyle/>
          <a:p>
            <a:pPr rtl="0"/>
            <a:r>
              <a:rPr lang="en-GB" dirty="0"/>
              <a:t>Appendix – LSN Diffusion Ltd Company Accounts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D16F31-0547-D9C5-EEC9-A2CDD771D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83CE2A-1F2D-6120-3BA6-7AB81BDDAB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55</a:t>
            </a:fld>
            <a:endParaRPr lang="en-GB" noProof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7045402-BE28-761F-B718-413482E495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157" y="2544169"/>
            <a:ext cx="5125165" cy="263879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17017AF-8BE8-1F8B-14DB-509F52E1B2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1454" y="2544169"/>
            <a:ext cx="5520185" cy="2638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70378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E331FC-EE5F-97AC-E8A0-2CB3D7888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5DE36-42C7-2F30-2ED3-9AB4906654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438645" cy="1400530"/>
          </a:xfrm>
        </p:spPr>
        <p:txBody>
          <a:bodyPr rtlCol="0"/>
          <a:lstStyle/>
          <a:p>
            <a:pPr rtl="0"/>
            <a:r>
              <a:rPr lang="en-GB" dirty="0"/>
              <a:t>Appendix – LSN Diffusion Ltd Company Accounts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EC55F8-4288-37E5-D36A-0673B024B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662807-5D31-2415-7D97-6ECE3FB85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56</a:t>
            </a:fld>
            <a:endParaRPr lang="en-GB" noProof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4DA3556-245B-8B7E-27C7-8828C40DF9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097" y="1304925"/>
            <a:ext cx="5279664" cy="53911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72D2BC6-76C9-2FF1-29B7-289D532F389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88877" y="1304925"/>
            <a:ext cx="5279664" cy="5391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21528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CF8468-0045-423E-0032-3DCF91EA0C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6FBDD-CBBE-0F3B-88FC-E85EE7B77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438645" cy="1400530"/>
          </a:xfrm>
        </p:spPr>
        <p:txBody>
          <a:bodyPr rtlCol="0"/>
          <a:lstStyle/>
          <a:p>
            <a:pPr rtl="0"/>
            <a:r>
              <a:rPr lang="en-GB" dirty="0"/>
              <a:t>Appendix – LSN Diffusion Ltd Company Accounts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577ADC-FA2B-D1B8-EBAE-E9272A5F0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34F18F-B389-DC6E-5FD8-3C88F476E1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57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6FBB347-D845-2184-7592-AF545F49A5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3" y="1571288"/>
            <a:ext cx="5468113" cy="4820323"/>
          </a:xfrm>
          <a:prstGeom prst="rect">
            <a:avLst/>
          </a:prstGeom>
        </p:spPr>
      </p:pic>
      <p:pic>
        <p:nvPicPr>
          <p:cNvPr id="9" name="Picture 8" descr="A white sheet with black text&#10;&#10;AI-generated content may be incorrect.">
            <a:extLst>
              <a:ext uri="{FF2B5EF4-FFF2-40B4-BE49-F238E27FC236}">
                <a16:creationId xmlns:a16="http://schemas.microsoft.com/office/drawing/2014/main" id="{2A2FD05D-3C93-F8E5-E2E2-A36F0716A6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8368" y="1571288"/>
            <a:ext cx="5090702" cy="4820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30995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52D8F4-F3F6-B4D2-5B20-4DB07DD729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FAA08-BD2D-BCBA-F4FD-1440CC5D8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438645" cy="1400530"/>
          </a:xfrm>
        </p:spPr>
        <p:txBody>
          <a:bodyPr rtlCol="0"/>
          <a:lstStyle/>
          <a:p>
            <a:pPr rtl="0"/>
            <a:r>
              <a:rPr lang="en-GB" dirty="0"/>
              <a:t>Appendix – LSN Diffusion Ltd Company Accounts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CE1946-5D7B-AEB1-8F57-BEB54238A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8FB66D-6B53-DF1E-DD3E-5A73B33D5D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58</a:t>
            </a:fld>
            <a:endParaRPr lang="en-GB" noProof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E401D75-6499-B25D-C337-F3B82870F9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715" y="1447800"/>
            <a:ext cx="4862720" cy="530109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0E8D6AA0-17ED-6B20-EF0F-5897C6E4C0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5797" y="1233151"/>
            <a:ext cx="5583273" cy="5515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40583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242495-DCB1-D20F-789E-45FCE58C88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AC325-075C-D37E-5DA9-C1C9C1CA2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438645" cy="1400530"/>
          </a:xfrm>
        </p:spPr>
        <p:txBody>
          <a:bodyPr rtlCol="0"/>
          <a:lstStyle/>
          <a:p>
            <a:pPr rtl="0"/>
            <a:r>
              <a:rPr lang="en-GB" dirty="0"/>
              <a:t>Appendix – LSN Diffusion Ltd Company Accounts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EE511B-0854-E392-8818-96DBCD340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0DB05E-3019-8510-ED16-B2BD24FC82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59</a:t>
            </a:fld>
            <a:endParaRPr lang="en-GB" noProof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BAB6757-3845-58BE-20D9-5099B93B28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813" y="1400530"/>
            <a:ext cx="4991537" cy="52768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4E602A1-1F97-9EA5-CDD0-332A5477BA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163" y="1400530"/>
            <a:ext cx="5515412" cy="5276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02379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0B69A9-4990-BEE4-A8C8-097302C54B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A92E55E-6772-2514-9BD0-F4C5B090F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352540" cy="767687"/>
          </a:xfrm>
        </p:spPr>
        <p:txBody>
          <a:bodyPr rtlCol="0"/>
          <a:lstStyle/>
          <a:p>
            <a:pPr rtl="0"/>
            <a:r>
              <a:rPr lang="en-GB" dirty="0"/>
              <a:t>Jackson PLC Financial Ratios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58E59FB-8EFA-AE7F-4C7D-61F9222785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4556697"/>
              </p:ext>
            </p:extLst>
          </p:nvPr>
        </p:nvGraphicFramePr>
        <p:xfrm>
          <a:off x="137151" y="767686"/>
          <a:ext cx="10093776" cy="58056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4592">
                  <a:extLst>
                    <a:ext uri="{9D8B030D-6E8A-4147-A177-3AD203B41FA5}">
                      <a16:colId xmlns:a16="http://schemas.microsoft.com/office/drawing/2014/main" val="4187955574"/>
                    </a:ext>
                  </a:extLst>
                </a:gridCol>
                <a:gridCol w="3364592">
                  <a:extLst>
                    <a:ext uri="{9D8B030D-6E8A-4147-A177-3AD203B41FA5}">
                      <a16:colId xmlns:a16="http://schemas.microsoft.com/office/drawing/2014/main" val="835680102"/>
                    </a:ext>
                  </a:extLst>
                </a:gridCol>
                <a:gridCol w="3364592">
                  <a:extLst>
                    <a:ext uri="{9D8B030D-6E8A-4147-A177-3AD203B41FA5}">
                      <a16:colId xmlns:a16="http://schemas.microsoft.com/office/drawing/2014/main" val="434777033"/>
                    </a:ext>
                  </a:extLst>
                </a:gridCol>
              </a:tblGrid>
              <a:tr h="439779">
                <a:tc>
                  <a:txBody>
                    <a:bodyPr/>
                    <a:lstStyle/>
                    <a:p>
                      <a:r>
                        <a:rPr lang="en-GB" sz="1400" dirty="0"/>
                        <a:t>Ratios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2011 Jackson PLC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Calculations / Workings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736081"/>
                  </a:ext>
                </a:extLst>
              </a:tr>
              <a:tr h="439779">
                <a:tc>
                  <a:txBody>
                    <a:bodyPr/>
                    <a:lstStyle/>
                    <a:p>
                      <a:r>
                        <a:rPr lang="en-GB" sz="1100" dirty="0"/>
                        <a:t>Profitability Ratio – Gross Profit Margin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42.89%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359,000,000 ÷ 837,000,000 X 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6391117"/>
                  </a:ext>
                </a:extLst>
              </a:tr>
              <a:tr h="57185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Profitability Ratio – Net Profit Margin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9.31%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78,000,000 ÷ 837,000,000 x 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0202561"/>
                  </a:ext>
                </a:extLst>
              </a:tr>
              <a:tr h="57185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Profitability Ratio – Return on Assets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9.76%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78,000,000 ÷ 799,000,000 x 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4958793"/>
                  </a:ext>
                </a:extLst>
              </a:tr>
              <a:tr h="439779">
                <a:tc>
                  <a:txBody>
                    <a:bodyPr/>
                    <a:lstStyle/>
                    <a:p>
                      <a:r>
                        <a:rPr lang="en-GB" sz="1100" dirty="0"/>
                        <a:t>Activity Ratio – Inventory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11.16%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478,000,000 ÷ 43,000,000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7508830"/>
                  </a:ext>
                </a:extLst>
              </a:tr>
              <a:tr h="57185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Activity Ratio – Asset Turnover Ratio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1.047%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837,000,000 ÷ 799,000,000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7894956"/>
                  </a:ext>
                </a:extLst>
              </a:tr>
              <a:tr h="439779">
                <a:tc>
                  <a:txBody>
                    <a:bodyPr/>
                    <a:lstStyle/>
                    <a:p>
                      <a:r>
                        <a:rPr lang="en-GB" sz="1100" dirty="0"/>
                        <a:t>Liquidity Ratio – Current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£1.95 : £1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176,000,000 ÷ 90,000,000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8968239"/>
                  </a:ext>
                </a:extLst>
              </a:tr>
              <a:tr h="439779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Liquidity Ratio – Quick Ratio (Acid Test)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£1.47 : £1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176,000,000 – 43,000,000 ÷ 90,000,000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3395721"/>
                  </a:ext>
                </a:extLst>
              </a:tr>
              <a:tr h="57185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/>
                        <a:t>Liquidity Ratio – Cash Ratio</a:t>
                      </a:r>
                    </a:p>
                    <a:p>
                      <a:endParaRPr lang="en-GB" sz="11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28%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25,000,000 ÷ 90,000,000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1979770"/>
                  </a:ext>
                </a:extLst>
              </a:tr>
              <a:tr h="439779">
                <a:tc>
                  <a:txBody>
                    <a:bodyPr/>
                    <a:lstStyle/>
                    <a:p>
                      <a:r>
                        <a:rPr lang="en-GB" sz="1100" dirty="0"/>
                        <a:t>Capital Gearing Ratio – Debt to Equity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0.95%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390,000,000 ÷ 409,000,000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2308178"/>
                  </a:ext>
                </a:extLst>
              </a:tr>
              <a:tr h="439779">
                <a:tc>
                  <a:txBody>
                    <a:bodyPr/>
                    <a:lstStyle/>
                    <a:p>
                      <a:r>
                        <a:rPr lang="en-GB" sz="1100" dirty="0"/>
                        <a:t>Investor Ratios – Return on Equity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19.1%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78,000,000 ÷ 409,000,000 x 100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3165458"/>
                  </a:ext>
                </a:extLst>
              </a:tr>
              <a:tr h="439779">
                <a:tc>
                  <a:txBody>
                    <a:bodyPr/>
                    <a:lstStyle/>
                    <a:p>
                      <a:r>
                        <a:rPr lang="en-GB" sz="1100" dirty="0"/>
                        <a:t>Inventory Turnover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11.1 Times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478,000,000 ÷ 43,000,000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9558599"/>
                  </a:ext>
                </a:extLst>
              </a:tr>
            </a:tbl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5BA6710-8CD7-4772-CC93-56E5F71B4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F2129B-9CFD-1CAE-EF08-95201DE77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7F1E4F-1CFF-5643-939E-02111984F565}" type="slidenum">
              <a:rPr kumimoji="0" lang="en-GB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60</a:t>
            </a:fld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white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8679391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24A6A6-F433-22B6-36A7-FB83618503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13E6DC9-7911-988A-6E87-56B20E359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352540" cy="767687"/>
          </a:xfrm>
        </p:spPr>
        <p:txBody>
          <a:bodyPr rtlCol="0"/>
          <a:lstStyle/>
          <a:p>
            <a:pPr rtl="0"/>
            <a:r>
              <a:rPr lang="en-GB" dirty="0"/>
              <a:t>LSN Diffusion Ltd Financial Ratios 2023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E399BCA-CC43-8A76-7368-5B341776DE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51" y="767686"/>
          <a:ext cx="10093776" cy="596954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4592">
                  <a:extLst>
                    <a:ext uri="{9D8B030D-6E8A-4147-A177-3AD203B41FA5}">
                      <a16:colId xmlns:a16="http://schemas.microsoft.com/office/drawing/2014/main" val="4187955574"/>
                    </a:ext>
                  </a:extLst>
                </a:gridCol>
                <a:gridCol w="3364592">
                  <a:extLst>
                    <a:ext uri="{9D8B030D-6E8A-4147-A177-3AD203B41FA5}">
                      <a16:colId xmlns:a16="http://schemas.microsoft.com/office/drawing/2014/main" val="835680102"/>
                    </a:ext>
                  </a:extLst>
                </a:gridCol>
                <a:gridCol w="3364592">
                  <a:extLst>
                    <a:ext uri="{9D8B030D-6E8A-4147-A177-3AD203B41FA5}">
                      <a16:colId xmlns:a16="http://schemas.microsoft.com/office/drawing/2014/main" val="434777033"/>
                    </a:ext>
                  </a:extLst>
                </a:gridCol>
              </a:tblGrid>
              <a:tr h="471650">
                <a:tc>
                  <a:txBody>
                    <a:bodyPr/>
                    <a:lstStyle/>
                    <a:p>
                      <a:r>
                        <a:rPr lang="en-GB" sz="1400" dirty="0"/>
                        <a:t>Ratios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2023 LSN Diffusion Ltd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Calculations / Workings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736081"/>
                  </a:ext>
                </a:extLst>
              </a:tr>
              <a:tr h="471650">
                <a:tc>
                  <a:txBody>
                    <a:bodyPr/>
                    <a:lstStyle/>
                    <a:p>
                      <a:r>
                        <a:rPr lang="en-GB" dirty="0"/>
                        <a:t>Working Capital - 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0.96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17,839 ÷ 18,603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6391117"/>
                  </a:ext>
                </a:extLst>
              </a:tr>
              <a:tr h="613295">
                <a:tc>
                  <a:txBody>
                    <a:bodyPr/>
                    <a:lstStyle/>
                    <a:p>
                      <a:r>
                        <a:rPr lang="en-GB" dirty="0"/>
                        <a:t>Liquid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0.39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17,839 – 10,616 ÷ 18,603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0202561"/>
                  </a:ext>
                </a:extLst>
              </a:tr>
              <a:tr h="613295">
                <a:tc>
                  <a:txBody>
                    <a:bodyPr/>
                    <a:lstStyle/>
                    <a:p>
                      <a:r>
                        <a:rPr lang="en-GB" dirty="0"/>
                        <a:t>Proprietary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5,290 ÷ 25,803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4958793"/>
                  </a:ext>
                </a:extLst>
              </a:tr>
              <a:tr h="471650">
                <a:tc>
                  <a:txBody>
                    <a:bodyPr/>
                    <a:lstStyle/>
                    <a:p>
                      <a:r>
                        <a:rPr lang="en-GB" dirty="0"/>
                        <a:t>Debt Equity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3.88x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20,513 ÷ 5,290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7508830"/>
                  </a:ext>
                </a:extLst>
              </a:tr>
              <a:tr h="613295">
                <a:tc>
                  <a:txBody>
                    <a:bodyPr/>
                    <a:lstStyle/>
                    <a:p>
                      <a:r>
                        <a:rPr lang="en-GB" dirty="0"/>
                        <a:t>Stock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2.75x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26,498 ÷ ((8,647 + 10,616)) ÷ 2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7894956"/>
                  </a:ext>
                </a:extLst>
              </a:tr>
              <a:tr h="471650">
                <a:tc>
                  <a:txBody>
                    <a:bodyPr/>
                    <a:lstStyle/>
                    <a:p>
                      <a:r>
                        <a:rPr lang="en-GB" dirty="0"/>
                        <a:t>Debtors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5.49x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33,240 ÷ ((6,661 + 5,440) ÷ 2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8968239"/>
                  </a:ext>
                </a:extLst>
              </a:tr>
              <a:tr h="471650">
                <a:tc>
                  <a:txBody>
                    <a:bodyPr/>
                    <a:lstStyle/>
                    <a:p>
                      <a:r>
                        <a:rPr lang="en-GB" dirty="0"/>
                        <a:t> Creditors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3.06x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26,498 ÷ ((8,901 + 8,414) ÷ 2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3395721"/>
                  </a:ext>
                </a:extLst>
              </a:tr>
              <a:tr h="613295">
                <a:tc>
                  <a:txBody>
                    <a:bodyPr/>
                    <a:lstStyle/>
                    <a:p>
                      <a:r>
                        <a:rPr lang="en-GB" dirty="0"/>
                        <a:t>Gross Profit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20.28%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6,742 ÷ 33,240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1979770"/>
                  </a:ext>
                </a:extLst>
              </a:tr>
              <a:tr h="471650">
                <a:tc>
                  <a:txBody>
                    <a:bodyPr/>
                    <a:lstStyle/>
                    <a:p>
                      <a:r>
                        <a:rPr lang="en-GB" dirty="0"/>
                        <a:t>Net Profit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0.54%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179 ÷ 33,240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2308178"/>
                  </a:ext>
                </a:extLst>
              </a:tr>
              <a:tr h="686466">
                <a:tc>
                  <a:txBody>
                    <a:bodyPr/>
                    <a:lstStyle/>
                    <a:p>
                      <a:r>
                        <a:rPr lang="en-GB" dirty="0"/>
                        <a:t>Working Capital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-43.51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/>
                        <a:t>33,240 ÷ (-764)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3165458"/>
                  </a:ext>
                </a:extLst>
              </a:tr>
            </a:tbl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8600DB4-E2DA-200C-6A3C-CF132CC7D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1715AF-8101-8321-FD3A-AC3664A34B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7F1E4F-1CFF-5643-939E-02111984F565}" type="slidenum">
              <a:rPr kumimoji="0" lang="en-GB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61</a:t>
            </a:fld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white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385001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DA8E49-8224-8D15-1A43-AB2FF636ED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4F156B0-758B-AC88-9376-FA02F5192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0352540" cy="767687"/>
          </a:xfrm>
        </p:spPr>
        <p:txBody>
          <a:bodyPr rtlCol="0"/>
          <a:lstStyle/>
          <a:p>
            <a:pPr rtl="0"/>
            <a:r>
              <a:rPr lang="en-GB" dirty="0"/>
              <a:t>LSN Diffusion Ltd Financial Ratios 2024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4A2928A-4CAC-877C-ABB3-8DD56FB78CC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7151" y="767685"/>
          <a:ext cx="10093776" cy="59436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64592">
                  <a:extLst>
                    <a:ext uri="{9D8B030D-6E8A-4147-A177-3AD203B41FA5}">
                      <a16:colId xmlns:a16="http://schemas.microsoft.com/office/drawing/2014/main" val="4187955574"/>
                    </a:ext>
                  </a:extLst>
                </a:gridCol>
                <a:gridCol w="3364592">
                  <a:extLst>
                    <a:ext uri="{9D8B030D-6E8A-4147-A177-3AD203B41FA5}">
                      <a16:colId xmlns:a16="http://schemas.microsoft.com/office/drawing/2014/main" val="835680102"/>
                    </a:ext>
                  </a:extLst>
                </a:gridCol>
                <a:gridCol w="3364592">
                  <a:extLst>
                    <a:ext uri="{9D8B030D-6E8A-4147-A177-3AD203B41FA5}">
                      <a16:colId xmlns:a16="http://schemas.microsoft.com/office/drawing/2014/main" val="434777033"/>
                    </a:ext>
                  </a:extLst>
                </a:gridCol>
              </a:tblGrid>
              <a:tr h="469605">
                <a:tc>
                  <a:txBody>
                    <a:bodyPr/>
                    <a:lstStyle/>
                    <a:p>
                      <a:r>
                        <a:rPr lang="en-GB" sz="1400" dirty="0"/>
                        <a:t>Ratios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2024 LSN Diffusion Ltd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Calculations / Workings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736081"/>
                  </a:ext>
                </a:extLst>
              </a:tr>
              <a:tr h="469605">
                <a:tc>
                  <a:txBody>
                    <a:bodyPr/>
                    <a:lstStyle/>
                    <a:p>
                      <a:r>
                        <a:rPr lang="en-GB" dirty="0"/>
                        <a:t>Working Capital - Current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0.87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15,499 ÷ 17,847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36391117"/>
                  </a:ext>
                </a:extLst>
              </a:tr>
              <a:tr h="610636">
                <a:tc>
                  <a:txBody>
                    <a:bodyPr/>
                    <a:lstStyle/>
                    <a:p>
                      <a:r>
                        <a:rPr lang="en-GB" dirty="0"/>
                        <a:t>Liquid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0.32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(15,499 – 9,818) 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0202561"/>
                  </a:ext>
                </a:extLst>
              </a:tr>
              <a:tr h="610636">
                <a:tc>
                  <a:txBody>
                    <a:bodyPr/>
                    <a:lstStyle/>
                    <a:p>
                      <a:r>
                        <a:rPr lang="en-GB" dirty="0"/>
                        <a:t>Proprietary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20.09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(15,499-9,818) ÷ 17,847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94958793"/>
                  </a:ext>
                </a:extLst>
              </a:tr>
              <a:tr h="469605">
                <a:tc>
                  <a:txBody>
                    <a:bodyPr/>
                    <a:lstStyle/>
                    <a:p>
                      <a:r>
                        <a:rPr lang="en-GB" dirty="0"/>
                        <a:t>Debt Equity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3.98x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19,387 ÷ 4,875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7508830"/>
                  </a:ext>
                </a:extLst>
              </a:tr>
              <a:tr h="610636">
                <a:tc>
                  <a:txBody>
                    <a:bodyPr/>
                    <a:lstStyle/>
                    <a:p>
                      <a:r>
                        <a:rPr lang="en-GB" dirty="0"/>
                        <a:t>Stock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2.19x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22,400 ÷ ((10,616 + 9,818) ÷ 2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7894956"/>
                  </a:ext>
                </a:extLst>
              </a:tr>
              <a:tr h="469605">
                <a:tc>
                  <a:txBody>
                    <a:bodyPr/>
                    <a:lstStyle/>
                    <a:p>
                      <a:r>
                        <a:rPr lang="en-GB" dirty="0"/>
                        <a:t>Debtors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5.70x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28,707 ÷ ((5,440 + 4,461) ÷ 2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98968239"/>
                  </a:ext>
                </a:extLst>
              </a:tr>
              <a:tr h="469605">
                <a:tc>
                  <a:txBody>
                    <a:bodyPr/>
                    <a:lstStyle/>
                    <a:p>
                      <a:r>
                        <a:rPr lang="en-GB" dirty="0"/>
                        <a:t>Creditors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2.78x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22,400 ÷ ((8,414 + 7,726) ÷ 2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63395721"/>
                  </a:ext>
                </a:extLst>
              </a:tr>
              <a:tr h="610636">
                <a:tc>
                  <a:txBody>
                    <a:bodyPr/>
                    <a:lstStyle/>
                    <a:p>
                      <a:r>
                        <a:rPr lang="en-GB" dirty="0"/>
                        <a:t>Gross Profit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21.97%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6,307 ÷ 28,707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1979770"/>
                  </a:ext>
                </a:extLst>
              </a:tr>
              <a:tr h="469605">
                <a:tc>
                  <a:txBody>
                    <a:bodyPr/>
                    <a:lstStyle/>
                    <a:p>
                      <a:r>
                        <a:rPr lang="en-GB" dirty="0"/>
                        <a:t>Net Profit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-2.96%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(-849) ÷ 28,707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82308178"/>
                  </a:ext>
                </a:extLst>
              </a:tr>
              <a:tr h="683490">
                <a:tc>
                  <a:txBody>
                    <a:bodyPr/>
                    <a:lstStyle/>
                    <a:p>
                      <a:r>
                        <a:rPr lang="en-GB" dirty="0"/>
                        <a:t>Working Capital Turnover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-12.23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28,707 ÷ (-2,348)</a:t>
                      </a:r>
                      <a:endParaRPr lang="en-GB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3165458"/>
                  </a:ext>
                </a:extLst>
              </a:tr>
            </a:tbl>
          </a:graphicData>
        </a:graphic>
      </p:graphicFrame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3950FA5-7E40-113A-0C0D-2E543694D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>
                <a:ln>
                  <a:noFill/>
                </a:ln>
                <a:solidFill>
                  <a:prstClr val="white">
                    <a:tint val="75000"/>
                    <a:alpha val="60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t>Finance Management 2025/2026 - Todd Marshall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5A1ED3-9758-7A33-13FD-DE2B14F05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57F1E4F-1CFF-5643-939E-02111984F565}" type="slidenum">
              <a:rPr kumimoji="0" lang="en-GB" sz="28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Century Gothic" panose="020B0502020202020204"/>
                <a:ea typeface="+mn-ea"/>
                <a:cs typeface="+mn-cs"/>
              </a:rPr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62</a:t>
            </a:fld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white">
                  <a:tint val="75000"/>
                </a:prstClr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12411435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49419-859C-335A-09EA-5CA16CAD11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Moutishi</a:t>
            </a:r>
            <a:r>
              <a:rPr lang="en-GB" dirty="0"/>
              <a:t> </a:t>
            </a:r>
            <a:r>
              <a:rPr lang="en-GB" dirty="0" err="1"/>
              <a:t>Tanha</a:t>
            </a:r>
            <a:r>
              <a:rPr lang="en-GB" dirty="0"/>
              <a:t> </a:t>
            </a:r>
            <a:r>
              <a:rPr lang="en-GB"/>
              <a:t>- Feedback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E30C5-0844-7951-FFFC-2945B80E1D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39EB4-ECD5-E508-64B0-D889B808CD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r>
              <a:rPr lang="en-GB" noProof="0"/>
              <a:t>Finance Management 2025/2026 - Todd Marshall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0E08F7-6CD5-E002-2142-6E889B4F5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D57F1E4F-1CFF-5643-939E-02111984F565}" type="slidenum">
              <a:rPr lang="en-GB" noProof="0" smtClean="0"/>
              <a:t>63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367928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usiness Strategy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26737868_TF03417222" id="{B3C787EA-ABF7-4164-A431-66E5F651CF88}" vid="{DD09255D-F71C-469D-AF0C-18E02DA1D2C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e4c1fdac-ef05-4e91-9c67-8ae6757f0316" xsi:nil="true"/>
    <lcf76f155ced4ddcb4097134ff3c332f xmlns="545dedd0-cbee-43d4-825c-96f239d7bdfc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14D467DBF9E44B9253716D4B83C24B" ma:contentTypeVersion="16" ma:contentTypeDescription="Create a new document." ma:contentTypeScope="" ma:versionID="00a1d0a9a80b4bd3c842e664dff36eab">
  <xsd:schema xmlns:xsd="http://www.w3.org/2001/XMLSchema" xmlns:xs="http://www.w3.org/2001/XMLSchema" xmlns:p="http://schemas.microsoft.com/office/2006/metadata/properties" xmlns:ns2="545dedd0-cbee-43d4-825c-96f239d7bdfc" xmlns:ns3="e4c1fdac-ef05-4e91-9c67-8ae6757f0316" targetNamespace="http://schemas.microsoft.com/office/2006/metadata/properties" ma:root="true" ma:fieldsID="bd402e93878874a376c4ea495f26588d" ns2:_="" ns3:_="">
    <xsd:import namespace="545dedd0-cbee-43d4-825c-96f239d7bdfc"/>
    <xsd:import namespace="e4c1fdac-ef05-4e91-9c67-8ae6757f031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2:MediaServiceObjectDetectorVersions" minOccurs="0"/>
                <xsd:element ref="ns2:MediaServiceSearchPropertie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5dedd0-cbee-43d4-825c-96f239d7bdf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b31a5648-16f2-4bcf-9107-1d929e75056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description="" ma:indexed="true" ma:internalName="MediaServiceLocation" ma:readOnly="true">
      <xsd:simpleType>
        <xsd:restriction base="dms:Text"/>
      </xsd:simpleType>
    </xsd:element>
    <xsd:element name="MediaServiceObjectDetectorVersions" ma:index="2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c1fdac-ef05-4e91-9c67-8ae6757f0316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6" nillable="true" ma:displayName="Taxonomy Catch All Column" ma:hidden="true" ma:list="{e7bf58f2-509a-4eb7-bfb3-9579c598999a}" ma:internalName="TaxCatchAll" ma:showField="CatchAllData" ma:web="e4c1fdac-ef05-4e91-9c67-8ae6757f031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DB7744C-5C40-4EC4-A509-6DF39937B4D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CA3587E-0ED4-46A9-B673-FA2F959A7060}">
  <ds:schemaRefs>
    <ds:schemaRef ds:uri="http://schemas.microsoft.com/office/2006/metadata/properties"/>
    <ds:schemaRef ds:uri="http://www.w3.org/2000/xmlns/"/>
    <ds:schemaRef ds:uri="e4c1fdac-ef05-4e91-9c67-8ae6757f0316"/>
    <ds:schemaRef ds:uri="http://www.w3.org/2001/XMLSchema-instance"/>
    <ds:schemaRef ds:uri="545dedd0-cbee-43d4-825c-96f239d7bdfc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414DB49-085D-4650-B6C8-3BCE8ACB344D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545dedd0-cbee-43d4-825c-96f239d7bdfc"/>
    <ds:schemaRef ds:uri="e4c1fdac-ef05-4e91-9c67-8ae6757f0316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3111</TotalTime>
  <Words>6528</Words>
  <Application>Microsoft Office PowerPoint</Application>
  <PresentationFormat>Widescreen</PresentationFormat>
  <Paragraphs>1871</Paragraphs>
  <Slides>63</Slides>
  <Notes>54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63</vt:i4>
      </vt:variant>
    </vt:vector>
  </HeadingPairs>
  <TitlesOfParts>
    <vt:vector size="69" baseType="lpstr">
      <vt:lpstr>Arial</vt:lpstr>
      <vt:lpstr>Calibri</vt:lpstr>
      <vt:lpstr>Cambria Math</vt:lpstr>
      <vt:lpstr>Century Gothic</vt:lpstr>
      <vt:lpstr>Wingdings 3</vt:lpstr>
      <vt:lpstr>Business Strategy</vt:lpstr>
      <vt:lpstr>Finance Management ACMA 4017</vt:lpstr>
      <vt:lpstr>AI Declaration</vt:lpstr>
      <vt:lpstr>Acknowledgements</vt:lpstr>
      <vt:lpstr>Presentation Agenda</vt:lpstr>
      <vt:lpstr>Introduction</vt:lpstr>
      <vt:lpstr>Introduction</vt:lpstr>
      <vt:lpstr>Ratios</vt:lpstr>
      <vt:lpstr>LSN Diffusion Ltd Financial Ratios</vt:lpstr>
      <vt:lpstr>LSN Diffusion Ltd Financial Ratios FY2024-FY2023</vt:lpstr>
      <vt:lpstr>Working Capital - Current</vt:lpstr>
      <vt:lpstr>Liquid Ratio</vt:lpstr>
      <vt:lpstr>Proprietary Ratio</vt:lpstr>
      <vt:lpstr>Debt Equity Ratio</vt:lpstr>
      <vt:lpstr>Stock Turnover Ratio</vt:lpstr>
      <vt:lpstr>Debtors Turnover Ratio</vt:lpstr>
      <vt:lpstr>Creditors Turnover Ratio</vt:lpstr>
      <vt:lpstr>Working Capital Turnover Ratio</vt:lpstr>
      <vt:lpstr>Gross Profit Ratio</vt:lpstr>
      <vt:lpstr>Net Profit Ratio</vt:lpstr>
      <vt:lpstr>Ratio’s Discussion</vt:lpstr>
      <vt:lpstr>Why?</vt:lpstr>
      <vt:lpstr>Why?</vt:lpstr>
      <vt:lpstr>Why?</vt:lpstr>
      <vt:lpstr>Improvements Identified</vt:lpstr>
      <vt:lpstr>Financial Statements and the use of Financial Ratios - Literature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Exercise Questions</vt:lpstr>
      <vt:lpstr>Workings Question 18</vt:lpstr>
      <vt:lpstr>Questions?</vt:lpstr>
      <vt:lpstr>Case Study Questions – Jackson PLC</vt:lpstr>
      <vt:lpstr>References</vt:lpstr>
      <vt:lpstr>Appendix – LSN Diffusion Ltd Company Accounts</vt:lpstr>
      <vt:lpstr>Appendix – LSN Diffusion Ltd Company Accounts</vt:lpstr>
      <vt:lpstr>Appendix – LSN Diffusion Ltd Company Accounts</vt:lpstr>
      <vt:lpstr>Appendix – LSN Diffusion Ltd Company Accounts</vt:lpstr>
      <vt:lpstr>Appendix – LSN Diffusion Ltd Company Accounts</vt:lpstr>
      <vt:lpstr>Appendix – LSN Diffusion Ltd Company Accounts</vt:lpstr>
      <vt:lpstr>Jackson PLC Financial Ratios</vt:lpstr>
      <vt:lpstr>LSN Diffusion Ltd Financial Ratios 2023</vt:lpstr>
      <vt:lpstr>LSN Diffusion Ltd Financial Ratios 2024</vt:lpstr>
      <vt:lpstr>Moutishi Tanha - Feedback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Finance Management ACMA 4017</dc:title>
  <dc:creator>Todd Marshall</dc:creator>
  <cp:lastModifiedBy>Todd Marshall</cp:lastModifiedBy>
  <cp:revision>23</cp:revision>
  <cp:lastPrinted>2025-11-18T09:17:19Z</cp:lastPrinted>
  <dcterms:created xsi:type="dcterms:W3CDTF">2025-10-21T09:29:02Z</dcterms:created>
  <dcterms:modified xsi:type="dcterms:W3CDTF">2025-11-27T07:22:14Z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FeatureTags">
    <vt:lpwstr/>
  </property>
  <property fmtid="{D5CDD505-2E9C-101B-9397-08002B2CF9AE}" pid="4" name="LocalizationTags">
    <vt:lpwstr/>
  </property>
  <property fmtid="{D5CDD505-2E9C-101B-9397-08002B2CF9AE}" pid="5" name="ScenarioTags">
    <vt:lpwstr/>
  </property>
  <property fmtid="{D5CDD505-2E9C-101B-9397-08002B2CF9AE}" pid="6" name="CampaignTags">
    <vt:lpwstr/>
  </property>
  <property fmtid="{D5CDD505-2E9C-101B-9397-08002B2CF9AE}" pid="7" name="ContentTypeId">
    <vt:lpwstr>0x0101004414D467DBF9E44B9253716D4B83C24B</vt:lpwstr>
  </property>
  <property fmtid="{D5CDD505-2E9C-101B-9397-08002B2CF9AE}" pid="8" name="MediaServiceImageTags">
    <vt:lpwstr/>
  </property>
</Properties>
</file>