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60" r:id="rId3"/>
    <p:sldId id="257" r:id="rId4"/>
    <p:sldId id="258"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2/26/2022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2553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2/26/2022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0564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2/26/2022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9270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2/26/2022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0818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2/26/2022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8455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2/26/2022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8300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2/26/2022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4912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2/26/2022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7313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2/26/2022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80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2/26/2022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695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2/26/2022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820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2/26/2022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31985951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FBA3D1D-FC6F-464B-A151-CF1D231AA656}"/>
              </a:ext>
            </a:extLst>
          </p:cNvPr>
          <p:cNvSpPr>
            <a:spLocks noGrp="1"/>
          </p:cNvSpPr>
          <p:nvPr>
            <p:ph type="ctrTitle"/>
          </p:nvPr>
        </p:nvSpPr>
        <p:spPr>
          <a:xfrm>
            <a:off x="4739751" y="1458809"/>
            <a:ext cx="6913428" cy="2866405"/>
          </a:xfrm>
        </p:spPr>
        <p:txBody>
          <a:bodyPr>
            <a:normAutofit fontScale="90000"/>
          </a:bodyPr>
          <a:lstStyle/>
          <a:p>
            <a:r>
              <a:rPr lang="en-GB" sz="2800" dirty="0"/>
              <a:t>After a long research our hypothesis we have, strongly suggest that new technologies what are involved into education could result in increasing motivation and productivity for students and university staff.  Also all survey takers agree our hypotheses.</a:t>
            </a:r>
          </a:p>
        </p:txBody>
      </p:sp>
      <p:sp>
        <p:nvSpPr>
          <p:cNvPr id="3" name="Subtitle 2">
            <a:extLst>
              <a:ext uri="{FF2B5EF4-FFF2-40B4-BE49-F238E27FC236}">
                <a16:creationId xmlns:a16="http://schemas.microsoft.com/office/drawing/2014/main" id="{8BE506EF-79D6-49F2-A3CF-165ED36C6E45}"/>
              </a:ext>
            </a:extLst>
          </p:cNvPr>
          <p:cNvSpPr>
            <a:spLocks noGrp="1"/>
          </p:cNvSpPr>
          <p:nvPr>
            <p:ph type="subTitle" idx="1"/>
          </p:nvPr>
        </p:nvSpPr>
        <p:spPr>
          <a:xfrm>
            <a:off x="4739751" y="4283239"/>
            <a:ext cx="6479629" cy="1475177"/>
          </a:xfrm>
        </p:spPr>
        <p:txBody>
          <a:bodyPr>
            <a:normAutofit/>
          </a:bodyPr>
          <a:lstStyle/>
          <a:p>
            <a:r>
              <a:rPr lang="en-GB" dirty="0"/>
              <a:t>Slide by: Valentin </a:t>
            </a:r>
            <a:r>
              <a:rPr lang="en-GB" dirty="0" err="1"/>
              <a:t>Boronica</a:t>
            </a:r>
            <a:r>
              <a:rPr lang="en-GB" dirty="0"/>
              <a:t> (2016509)</a:t>
            </a:r>
          </a:p>
        </p:txBody>
      </p:sp>
      <p:pic>
        <p:nvPicPr>
          <p:cNvPr id="4" name="Picture 3" descr="Sphere of mesh and nodes">
            <a:extLst>
              <a:ext uri="{FF2B5EF4-FFF2-40B4-BE49-F238E27FC236}">
                <a16:creationId xmlns:a16="http://schemas.microsoft.com/office/drawing/2014/main" id="{8DBE8BAC-B5DE-4B7F-B916-C7048F4A6D22}"/>
              </a:ext>
            </a:extLst>
          </p:cNvPr>
          <p:cNvPicPr>
            <a:picLocks noChangeAspect="1"/>
          </p:cNvPicPr>
          <p:nvPr/>
        </p:nvPicPr>
        <p:blipFill rotWithShape="1">
          <a:blip r:embed="rId2"/>
          <a:srcRect l="42674" r="11686"/>
          <a:stretch/>
        </p:blipFill>
        <p:spPr>
          <a:xfrm>
            <a:off x="20" y="1"/>
            <a:ext cx="4173349" cy="6857999"/>
          </a:xfrm>
          <a:prstGeom prst="rect">
            <a:avLst/>
          </a:prstGeom>
        </p:spPr>
      </p:pic>
      <p:cxnSp>
        <p:nvCxnSpPr>
          <p:cNvPr id="20"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9" name="Subtitle 2">
            <a:extLst>
              <a:ext uri="{FF2B5EF4-FFF2-40B4-BE49-F238E27FC236}">
                <a16:creationId xmlns:a16="http://schemas.microsoft.com/office/drawing/2014/main" id="{6CD43FDE-3C5F-40A3-9F50-EEF225366479}"/>
              </a:ext>
            </a:extLst>
          </p:cNvPr>
          <p:cNvSpPr txBox="1">
            <a:spLocks/>
          </p:cNvSpPr>
          <p:nvPr/>
        </p:nvSpPr>
        <p:spPr>
          <a:xfrm>
            <a:off x="6427047" y="361995"/>
            <a:ext cx="4792333" cy="737589"/>
          </a:xfrm>
          <a:prstGeom prst="rect">
            <a:avLst/>
          </a:prstGeom>
        </p:spPr>
        <p:txBody>
          <a:bodyPr vert="horz" lIns="91440" tIns="45720" rIns="91440" bIns="45720" rtlCol="0" anchor="b">
            <a:normAutofit/>
          </a:bodyPr>
          <a:lstStyle>
            <a:lvl1pPr marL="0" indent="0" algn="l" defTabSz="914400" rtl="0" eaLnBrk="1" latinLnBrk="0" hangingPunct="1">
              <a:lnSpc>
                <a:spcPct val="100000"/>
              </a:lnSpc>
              <a:spcBef>
                <a:spcPts val="900"/>
              </a:spcBef>
              <a:buFont typeface="Arial" panose="020B0604020202020204" pitchFamily="34" charset="0"/>
              <a:buNone/>
              <a:defRPr sz="2000" b="0" i="0" kern="1200">
                <a:solidFill>
                  <a:schemeClr val="tx1"/>
                </a:solidFill>
                <a:latin typeface="+mn-lt"/>
                <a:ea typeface="+mn-ea"/>
                <a:cs typeface="+mn-cs"/>
              </a:defRPr>
            </a:lvl1pPr>
            <a:lvl2pPr marL="457200" indent="0" algn="ctr" defTabSz="914400" rtl="0" eaLnBrk="1" latinLnBrk="0" hangingPunct="1">
              <a:lnSpc>
                <a:spcPct val="100000"/>
              </a:lnSpc>
              <a:spcBef>
                <a:spcPts val="900"/>
              </a:spcBef>
              <a:buFont typeface="Arial" panose="020B0604020202020204" pitchFamily="34" charset="0"/>
              <a:buNone/>
              <a:defRPr sz="2000" b="0" i="0" kern="1200">
                <a:solidFill>
                  <a:schemeClr val="tx1"/>
                </a:solidFill>
                <a:latin typeface="+mn-lt"/>
                <a:ea typeface="+mn-ea"/>
                <a:cs typeface="+mn-cs"/>
              </a:defRPr>
            </a:lvl2pPr>
            <a:lvl3pPr marL="914400" indent="0" algn="ctr" defTabSz="914400" rtl="0" eaLnBrk="1" latinLnBrk="0" hangingPunct="1">
              <a:lnSpc>
                <a:spcPct val="100000"/>
              </a:lnSpc>
              <a:spcBef>
                <a:spcPts val="900"/>
              </a:spcBef>
              <a:buFont typeface="Arial" panose="020B0604020202020204" pitchFamily="34" charset="0"/>
              <a:buNone/>
              <a:defRPr sz="1800" b="0" i="0" kern="1200">
                <a:solidFill>
                  <a:schemeClr val="tx1"/>
                </a:solidFill>
                <a:latin typeface="+mn-lt"/>
                <a:ea typeface="+mn-ea"/>
                <a:cs typeface="+mn-cs"/>
              </a:defRPr>
            </a:lvl3pPr>
            <a:lvl4pPr marL="1371600" indent="0" algn="ctr" defTabSz="914400" rtl="0" eaLnBrk="1" latinLnBrk="0" hangingPunct="1">
              <a:lnSpc>
                <a:spcPct val="100000"/>
              </a:lnSpc>
              <a:spcBef>
                <a:spcPts val="900"/>
              </a:spcBef>
              <a:buFont typeface="Arial" panose="020B0604020202020204" pitchFamily="34" charset="0"/>
              <a:buNone/>
              <a:defRPr sz="1600" b="0" i="0" kern="1200">
                <a:solidFill>
                  <a:schemeClr val="tx1"/>
                </a:solidFill>
                <a:latin typeface="+mn-lt"/>
                <a:ea typeface="+mn-ea"/>
                <a:cs typeface="+mn-cs"/>
              </a:defRPr>
            </a:lvl4pPr>
            <a:lvl5pPr marL="1828800" indent="0" algn="ctr" defTabSz="914400" rtl="0" eaLnBrk="1" latinLnBrk="0" hangingPunct="1">
              <a:lnSpc>
                <a:spcPct val="100000"/>
              </a:lnSpc>
              <a:spcBef>
                <a:spcPts val="900"/>
              </a:spcBef>
              <a:buFont typeface="Arial" panose="020B0604020202020204" pitchFamily="34" charset="0"/>
              <a:buNone/>
              <a:defRPr sz="1600" b="0" i="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u="sng" dirty="0"/>
              <a:t>Hypotheses</a:t>
            </a:r>
          </a:p>
        </p:txBody>
      </p:sp>
    </p:spTree>
    <p:extLst>
      <p:ext uri="{BB962C8B-B14F-4D97-AF65-F5344CB8AC3E}">
        <p14:creationId xmlns:p14="http://schemas.microsoft.com/office/powerpoint/2010/main" val="3709012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B2AD8-C8DD-4E59-990F-22E200E0FDEF}"/>
              </a:ext>
            </a:extLst>
          </p:cNvPr>
          <p:cNvSpPr>
            <a:spLocks noGrp="1"/>
          </p:cNvSpPr>
          <p:nvPr>
            <p:ph idx="1"/>
          </p:nvPr>
        </p:nvSpPr>
        <p:spPr>
          <a:xfrm>
            <a:off x="565150" y="958787"/>
            <a:ext cx="8179355" cy="5015885"/>
          </a:xfrm>
        </p:spPr>
        <p:txBody>
          <a:bodyPr>
            <a:normAutofit/>
          </a:bodyPr>
          <a:lstStyle/>
          <a:p>
            <a:r>
              <a:rPr lang="en-GB" dirty="0"/>
              <a:t>The research hypothesis is central to all research endeavours, whether qualitative or quantitative, exploratory or explanatory. At its most basic, the research hypothesis states what the researcher expects to find – it is the tentative answer to the research question that guides the entire study. [7]</a:t>
            </a:r>
          </a:p>
          <a:p>
            <a:pPr marL="0" indent="0">
              <a:buNone/>
            </a:pPr>
            <a:r>
              <a:rPr lang="en-GB" dirty="0"/>
              <a:t>In our research we addressed four questions and we got 6 responses. The majority of survey takers give ‘Extremely good’ response for questions 1, 2 and 4. And for our tricky question all responses give ‘0 or 1’. Trick questions put your thinking skills to the test.</a:t>
            </a:r>
          </a:p>
          <a:p>
            <a:pPr marL="0" indent="0">
              <a:buNone/>
            </a:pPr>
            <a:endParaRPr lang="en-GB" dirty="0"/>
          </a:p>
        </p:txBody>
      </p:sp>
      <p:sp>
        <p:nvSpPr>
          <p:cNvPr id="4" name="Subtitle 2">
            <a:extLst>
              <a:ext uri="{FF2B5EF4-FFF2-40B4-BE49-F238E27FC236}">
                <a16:creationId xmlns:a16="http://schemas.microsoft.com/office/drawing/2014/main" id="{7C91CAD6-ECEF-492D-8930-685DF0DDE4C7}"/>
              </a:ext>
            </a:extLst>
          </p:cNvPr>
          <p:cNvSpPr txBox="1">
            <a:spLocks/>
          </p:cNvSpPr>
          <p:nvPr/>
        </p:nvSpPr>
        <p:spPr>
          <a:xfrm>
            <a:off x="565150" y="5686915"/>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Slide by: Valentin </a:t>
            </a:r>
            <a:r>
              <a:rPr lang="en-GB" dirty="0" err="1"/>
              <a:t>Boronica</a:t>
            </a:r>
            <a:r>
              <a:rPr lang="en-GB" dirty="0"/>
              <a:t> (2016509)</a:t>
            </a:r>
          </a:p>
        </p:txBody>
      </p:sp>
    </p:spTree>
    <p:extLst>
      <p:ext uri="{BB962C8B-B14F-4D97-AF65-F5344CB8AC3E}">
        <p14:creationId xmlns:p14="http://schemas.microsoft.com/office/powerpoint/2010/main" val="707528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6B903-F78B-447E-B248-3EDB80EE8EAF}"/>
              </a:ext>
            </a:extLst>
          </p:cNvPr>
          <p:cNvSpPr>
            <a:spLocks noGrp="1"/>
          </p:cNvSpPr>
          <p:nvPr>
            <p:ph idx="1"/>
          </p:nvPr>
        </p:nvSpPr>
        <p:spPr>
          <a:xfrm>
            <a:off x="565150" y="653143"/>
            <a:ext cx="7335835" cy="4071257"/>
          </a:xfrm>
        </p:spPr>
        <p:txBody>
          <a:bodyPr/>
          <a:lstStyle/>
          <a:p>
            <a:pPr marL="0" indent="0">
              <a:buNone/>
            </a:pPr>
            <a:r>
              <a:rPr lang="en-GB" b="1" dirty="0"/>
              <a:t>Education system is one of the oldest fields that is still present today, and new technologies will revolutionize education system forever.</a:t>
            </a:r>
          </a:p>
          <a:p>
            <a:pPr marL="0" indent="0">
              <a:buNone/>
            </a:pPr>
            <a:r>
              <a:rPr lang="en-GB" b="1" dirty="0"/>
              <a:t>According to Christer Holmen “he concluded that for the majority of students from University of Boras from Sweden, technology have a positive impact” (Introducing modern technology into education, 2016)[1]. </a:t>
            </a:r>
          </a:p>
        </p:txBody>
      </p:sp>
      <p:sp>
        <p:nvSpPr>
          <p:cNvPr id="4" name="Subtitle 2">
            <a:extLst>
              <a:ext uri="{FF2B5EF4-FFF2-40B4-BE49-F238E27FC236}">
                <a16:creationId xmlns:a16="http://schemas.microsoft.com/office/drawing/2014/main" id="{4BCFD94F-95DC-4118-BAF1-235F065D72AB}"/>
              </a:ext>
            </a:extLst>
          </p:cNvPr>
          <p:cNvSpPr txBox="1">
            <a:spLocks/>
          </p:cNvSpPr>
          <p:nvPr/>
        </p:nvSpPr>
        <p:spPr>
          <a:xfrm>
            <a:off x="565150" y="5686915"/>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Slide by: Valentin </a:t>
            </a:r>
            <a:r>
              <a:rPr lang="en-GB" dirty="0" err="1"/>
              <a:t>Boronica</a:t>
            </a:r>
            <a:r>
              <a:rPr lang="en-GB" dirty="0"/>
              <a:t> (2016509)</a:t>
            </a:r>
          </a:p>
        </p:txBody>
      </p:sp>
    </p:spTree>
    <p:extLst>
      <p:ext uri="{BB962C8B-B14F-4D97-AF65-F5344CB8AC3E}">
        <p14:creationId xmlns:p14="http://schemas.microsoft.com/office/powerpoint/2010/main" val="1574760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56E0CA-306D-405B-8494-85B0636206B6}"/>
              </a:ext>
            </a:extLst>
          </p:cNvPr>
          <p:cNvSpPr>
            <a:spLocks noGrp="1"/>
          </p:cNvSpPr>
          <p:nvPr>
            <p:ph idx="1"/>
          </p:nvPr>
        </p:nvSpPr>
        <p:spPr>
          <a:xfrm>
            <a:off x="565150" y="544286"/>
            <a:ext cx="7335835" cy="4049485"/>
          </a:xfrm>
        </p:spPr>
        <p:txBody>
          <a:bodyPr>
            <a:normAutofit/>
          </a:bodyPr>
          <a:lstStyle/>
          <a:p>
            <a:pPr marL="0" indent="0">
              <a:buNone/>
            </a:pPr>
            <a:r>
              <a:rPr lang="en-GB" sz="2800" b="1" dirty="0"/>
              <a:t>The world is changing fast, and a new technology Era just begun. Universities will embrace these world transformations. The actual technology what we use to collaborate at UWTSD, is just a small example that we are on the right path. And will make our life easier at university and also will prepare us for the new challenges.</a:t>
            </a:r>
          </a:p>
        </p:txBody>
      </p:sp>
      <p:sp>
        <p:nvSpPr>
          <p:cNvPr id="4" name="Subtitle 2">
            <a:extLst>
              <a:ext uri="{FF2B5EF4-FFF2-40B4-BE49-F238E27FC236}">
                <a16:creationId xmlns:a16="http://schemas.microsoft.com/office/drawing/2014/main" id="{0FBC801A-E413-4925-A706-67DB3F29C9E0}"/>
              </a:ext>
            </a:extLst>
          </p:cNvPr>
          <p:cNvSpPr txBox="1">
            <a:spLocks/>
          </p:cNvSpPr>
          <p:nvPr/>
        </p:nvSpPr>
        <p:spPr>
          <a:xfrm>
            <a:off x="565150" y="5686915"/>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Slide by: Valentin </a:t>
            </a:r>
            <a:r>
              <a:rPr lang="en-GB" dirty="0" err="1"/>
              <a:t>Boronica</a:t>
            </a:r>
            <a:r>
              <a:rPr lang="en-GB" dirty="0"/>
              <a:t> (2016509)</a:t>
            </a:r>
          </a:p>
        </p:txBody>
      </p:sp>
    </p:spTree>
    <p:extLst>
      <p:ext uri="{BB962C8B-B14F-4D97-AF65-F5344CB8AC3E}">
        <p14:creationId xmlns:p14="http://schemas.microsoft.com/office/powerpoint/2010/main" val="3470461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1F1FA-9BBE-45BF-A061-062C5F6FA087}"/>
              </a:ext>
            </a:extLst>
          </p:cNvPr>
          <p:cNvSpPr>
            <a:spLocks noGrp="1"/>
          </p:cNvSpPr>
          <p:nvPr>
            <p:ph type="title"/>
          </p:nvPr>
        </p:nvSpPr>
        <p:spPr/>
        <p:txBody>
          <a:bodyPr>
            <a:normAutofit/>
          </a:bodyPr>
          <a:lstStyle/>
          <a:p>
            <a:pPr algn="ctr"/>
            <a:r>
              <a:rPr lang="en-GB" sz="2800" dirty="0"/>
              <a:t>Reference List:</a:t>
            </a:r>
          </a:p>
        </p:txBody>
      </p:sp>
      <p:sp>
        <p:nvSpPr>
          <p:cNvPr id="3" name="Content Placeholder 2">
            <a:extLst>
              <a:ext uri="{FF2B5EF4-FFF2-40B4-BE49-F238E27FC236}">
                <a16:creationId xmlns:a16="http://schemas.microsoft.com/office/drawing/2014/main" id="{F249471C-F09B-4B51-B4CD-6C4041FD27AE}"/>
              </a:ext>
            </a:extLst>
          </p:cNvPr>
          <p:cNvSpPr>
            <a:spLocks noGrp="1"/>
          </p:cNvSpPr>
          <p:nvPr>
            <p:ph idx="1"/>
          </p:nvPr>
        </p:nvSpPr>
        <p:spPr/>
        <p:txBody>
          <a:bodyPr/>
          <a:lstStyle/>
          <a:p>
            <a:pPr marL="0" indent="0" algn="l">
              <a:buNone/>
            </a:pPr>
            <a:r>
              <a:rPr lang="en-GB" sz="1050" b="1" i="0" cap="all" dirty="0">
                <a:solidFill>
                  <a:srgbClr val="000000"/>
                </a:solidFill>
                <a:effectLst/>
                <a:latin typeface="Open Sans" panose="020B0606030504020204" pitchFamily="34" charset="0"/>
              </a:rPr>
              <a:t>[1] HOLMÉN, C. </a:t>
            </a:r>
            <a:r>
              <a:rPr lang="en-GB" sz="900" b="0" i="0" dirty="0">
                <a:solidFill>
                  <a:srgbClr val="000000"/>
                </a:solidFill>
                <a:effectLst/>
                <a:latin typeface="Open Sans" panose="020B0606030504020204" pitchFamily="34" charset="0"/>
              </a:rPr>
              <a:t>Introducing modern technology into education</a:t>
            </a:r>
          </a:p>
          <a:p>
            <a:pPr marL="0" indent="0" algn="l">
              <a:buNone/>
            </a:pPr>
            <a:r>
              <a:rPr lang="en-GB" sz="900" b="1" i="0" dirty="0">
                <a:solidFill>
                  <a:srgbClr val="666666"/>
                </a:solidFill>
                <a:effectLst/>
                <a:latin typeface="Open Sans" panose="020B0606030504020204" pitchFamily="34" charset="0"/>
              </a:rPr>
              <a:t>Your Bibliography: </a:t>
            </a:r>
            <a:r>
              <a:rPr lang="en-GB" sz="900" b="0" i="0" dirty="0" err="1">
                <a:solidFill>
                  <a:srgbClr val="666666"/>
                </a:solidFill>
                <a:effectLst/>
                <a:latin typeface="Open Sans" panose="020B0606030504020204" pitchFamily="34" charset="0"/>
              </a:rPr>
              <a:t>Holmén</a:t>
            </a:r>
            <a:r>
              <a:rPr lang="en-GB" sz="900" b="0" i="0" dirty="0">
                <a:solidFill>
                  <a:srgbClr val="666666"/>
                </a:solidFill>
                <a:effectLst/>
                <a:latin typeface="Open Sans" panose="020B0606030504020204" pitchFamily="34" charset="0"/>
              </a:rPr>
              <a:t>, C., 2016. </a:t>
            </a:r>
            <a:r>
              <a:rPr lang="en-GB" sz="900" b="0" i="1" dirty="0">
                <a:solidFill>
                  <a:srgbClr val="666666"/>
                </a:solidFill>
                <a:effectLst/>
                <a:latin typeface="Open Sans" panose="020B0606030504020204" pitchFamily="34" charset="0"/>
              </a:rPr>
              <a:t>Introducing modern technology into education</a:t>
            </a:r>
            <a:r>
              <a:rPr lang="en-GB" sz="900" b="0" i="0" dirty="0">
                <a:solidFill>
                  <a:srgbClr val="666666"/>
                </a:solidFill>
                <a:effectLst/>
                <a:latin typeface="Open Sans" panose="020B0606030504020204" pitchFamily="34" charset="0"/>
              </a:rPr>
              <a:t>. University of </a:t>
            </a:r>
            <a:r>
              <a:rPr lang="en-GB" sz="900" b="0" i="0" dirty="0" err="1">
                <a:solidFill>
                  <a:srgbClr val="666666"/>
                </a:solidFill>
                <a:effectLst/>
                <a:latin typeface="Open Sans" panose="020B0606030504020204" pitchFamily="34" charset="0"/>
              </a:rPr>
              <a:t>Borås</a:t>
            </a:r>
            <a:r>
              <a:rPr lang="en-GB" sz="900" b="0" i="0" dirty="0">
                <a:solidFill>
                  <a:srgbClr val="666666"/>
                </a:solidFill>
                <a:effectLst/>
                <a:latin typeface="Open Sans" panose="020B0606030504020204" pitchFamily="34" charset="0"/>
              </a:rPr>
              <a:t> (</a:t>
            </a:r>
            <a:r>
              <a:rPr lang="en-GB" sz="900" b="0" i="0" dirty="0" err="1">
                <a:solidFill>
                  <a:srgbClr val="666666"/>
                </a:solidFill>
                <a:effectLst/>
                <a:latin typeface="Open Sans" panose="020B0606030504020204" pitchFamily="34" charset="0"/>
              </a:rPr>
              <a:t>Högskolan</a:t>
            </a:r>
            <a:r>
              <a:rPr lang="en-GB" sz="900" b="0" i="0" dirty="0">
                <a:solidFill>
                  <a:srgbClr val="666666"/>
                </a:solidFill>
                <a:effectLst/>
                <a:latin typeface="Open Sans" panose="020B0606030504020204" pitchFamily="34" charset="0"/>
              </a:rPr>
              <a:t> </a:t>
            </a:r>
            <a:r>
              <a:rPr lang="en-GB" sz="900" b="0" i="0" dirty="0" err="1">
                <a:solidFill>
                  <a:srgbClr val="666666"/>
                </a:solidFill>
                <a:effectLst/>
                <a:latin typeface="Open Sans" panose="020B0606030504020204" pitchFamily="34" charset="0"/>
              </a:rPr>
              <a:t>i</a:t>
            </a:r>
            <a:r>
              <a:rPr lang="en-GB" sz="900" b="0" i="0" dirty="0">
                <a:solidFill>
                  <a:srgbClr val="666666"/>
                </a:solidFill>
                <a:effectLst/>
                <a:latin typeface="Open Sans" panose="020B0606030504020204" pitchFamily="34" charset="0"/>
              </a:rPr>
              <a:t> </a:t>
            </a:r>
            <a:r>
              <a:rPr lang="en-GB" sz="900" b="0" i="0" dirty="0" err="1">
                <a:solidFill>
                  <a:srgbClr val="666666"/>
                </a:solidFill>
                <a:effectLst/>
                <a:latin typeface="Open Sans" panose="020B0606030504020204" pitchFamily="34" charset="0"/>
              </a:rPr>
              <a:t>Borås</a:t>
            </a:r>
            <a:r>
              <a:rPr lang="en-GB" sz="900" b="0" i="0" dirty="0">
                <a:solidFill>
                  <a:srgbClr val="666666"/>
                </a:solidFill>
                <a:effectLst/>
                <a:latin typeface="Open Sans" panose="020B0606030504020204" pitchFamily="34" charset="0"/>
              </a:rPr>
              <a:t>).</a:t>
            </a:r>
            <a:endParaRPr lang="en-GB" sz="1200" dirty="0">
              <a:solidFill>
                <a:srgbClr val="666666"/>
              </a:solidFill>
              <a:latin typeface="Open Sans" panose="020B0606030504020204" pitchFamily="34" charset="0"/>
            </a:endParaRPr>
          </a:p>
          <a:p>
            <a:pPr marL="0" indent="0" algn="l">
              <a:buNone/>
            </a:pPr>
            <a:r>
              <a:rPr lang="en-GB" sz="900" b="1" i="0" dirty="0">
                <a:solidFill>
                  <a:srgbClr val="000000"/>
                </a:solidFill>
                <a:effectLst/>
                <a:latin typeface="Open Sans" panose="020B0606030504020204" pitchFamily="34" charset="0"/>
              </a:rPr>
              <a:t>[2] Cleave, P., 2022</a:t>
            </a:r>
            <a:r>
              <a:rPr lang="en-GB" sz="900" b="0" i="0" dirty="0">
                <a:solidFill>
                  <a:srgbClr val="000000"/>
                </a:solidFill>
                <a:effectLst/>
                <a:latin typeface="Open Sans" panose="020B0606030504020204" pitchFamily="34" charset="0"/>
              </a:rPr>
              <a:t>. </a:t>
            </a:r>
            <a:r>
              <a:rPr lang="en-GB" sz="900" b="0" i="1" dirty="0">
                <a:solidFill>
                  <a:srgbClr val="000000"/>
                </a:solidFill>
                <a:effectLst/>
                <a:latin typeface="Open Sans" panose="020B0606030504020204" pitchFamily="34" charset="0"/>
              </a:rPr>
              <a:t>The Benefits of Anonymous Surveys - </a:t>
            </a:r>
            <a:r>
              <a:rPr lang="en-GB" sz="900" b="0" i="1" dirty="0" err="1">
                <a:solidFill>
                  <a:srgbClr val="000000"/>
                </a:solidFill>
                <a:effectLst/>
                <a:latin typeface="Open Sans" panose="020B0606030504020204" pitchFamily="34" charset="0"/>
              </a:rPr>
              <a:t>SmartSurvey</a:t>
            </a:r>
            <a:r>
              <a:rPr lang="en-GB" sz="900" b="0" i="0" dirty="0">
                <a:solidFill>
                  <a:srgbClr val="000000"/>
                </a:solidFill>
                <a:effectLst/>
                <a:latin typeface="Open Sans" panose="020B0606030504020204" pitchFamily="34" charset="0"/>
              </a:rPr>
              <a:t>. [online] </a:t>
            </a:r>
            <a:r>
              <a:rPr lang="en-GB" sz="900" b="0" i="0" dirty="0" err="1">
                <a:solidFill>
                  <a:srgbClr val="000000"/>
                </a:solidFill>
                <a:effectLst/>
                <a:latin typeface="Open Sans" panose="020B0606030504020204" pitchFamily="34" charset="0"/>
              </a:rPr>
              <a:t>SmartSurvey</a:t>
            </a:r>
            <a:r>
              <a:rPr lang="en-GB" sz="900" b="0" i="0" dirty="0">
                <a:solidFill>
                  <a:srgbClr val="000000"/>
                </a:solidFill>
                <a:effectLst/>
                <a:latin typeface="Open Sans" panose="020B0606030504020204" pitchFamily="34" charset="0"/>
              </a:rPr>
              <a:t>. Available at: &lt;https://www.smartsurvey.co.uk/blog/the-benefits-of-anonymous-surveys&gt; [Accessed 24 February 2022].</a:t>
            </a:r>
          </a:p>
          <a:p>
            <a:pPr marL="0" indent="0" algn="l">
              <a:buNone/>
            </a:pPr>
            <a:r>
              <a:rPr lang="en-GB" sz="900" b="1" i="0" dirty="0">
                <a:solidFill>
                  <a:srgbClr val="000000"/>
                </a:solidFill>
                <a:effectLst/>
                <a:latin typeface="Open Sans" panose="020B0606030504020204" pitchFamily="34" charset="0"/>
              </a:rPr>
              <a:t>[3] Harvard Health Policy Review. 2022</a:t>
            </a:r>
            <a:r>
              <a:rPr lang="en-GB" sz="900" b="0" i="0" dirty="0">
                <a:solidFill>
                  <a:srgbClr val="000000"/>
                </a:solidFill>
                <a:effectLst/>
                <a:latin typeface="Open Sans" panose="020B0606030504020204" pitchFamily="34" charset="0"/>
              </a:rPr>
              <a:t>. </a:t>
            </a:r>
            <a:r>
              <a:rPr lang="en-GB" sz="900" b="0" i="1" dirty="0">
                <a:solidFill>
                  <a:srgbClr val="000000"/>
                </a:solidFill>
                <a:effectLst/>
                <a:latin typeface="Open Sans" panose="020B0606030504020204" pitchFamily="34" charset="0"/>
              </a:rPr>
              <a:t>The Emergence of Embryo Models in Research: Ethical Considerations — Harvard Health Policy Review</a:t>
            </a:r>
            <a:r>
              <a:rPr lang="en-GB" sz="900" b="0" i="0" dirty="0">
                <a:solidFill>
                  <a:srgbClr val="000000"/>
                </a:solidFill>
                <a:effectLst/>
                <a:latin typeface="Open Sans" panose="020B0606030504020204" pitchFamily="34" charset="0"/>
              </a:rPr>
              <a:t>. [online] Available at: &lt;http://www.hhpronline.org/articles/2018/4/27/the-emergence-of-embryo-models-in-research-ethical-considerations&gt; [Accessed 24 February 2022].</a:t>
            </a:r>
          </a:p>
          <a:p>
            <a:pPr marL="0" indent="0" algn="l">
              <a:buNone/>
            </a:pPr>
            <a:r>
              <a:rPr lang="en-GB" sz="900" b="1" i="0" dirty="0">
                <a:solidFill>
                  <a:srgbClr val="000000"/>
                </a:solidFill>
                <a:effectLst/>
                <a:latin typeface="Open Sans" panose="020B0606030504020204" pitchFamily="34" charset="0"/>
              </a:rPr>
              <a:t>[4] Team, W., 2022. </a:t>
            </a:r>
            <a:r>
              <a:rPr lang="en-GB" sz="900" b="1" i="1" dirty="0">
                <a:solidFill>
                  <a:srgbClr val="000000"/>
                </a:solidFill>
                <a:effectLst/>
                <a:latin typeface="Open Sans" panose="020B0606030504020204" pitchFamily="34" charset="0"/>
              </a:rPr>
              <a:t>Why Student Collaboration is More Effective with Tech</a:t>
            </a:r>
            <a:r>
              <a:rPr lang="en-GB" sz="900" b="1" i="0" dirty="0">
                <a:solidFill>
                  <a:srgbClr val="000000"/>
                </a:solidFill>
                <a:effectLst/>
                <a:latin typeface="Open Sans" panose="020B0606030504020204" pitchFamily="34" charset="0"/>
              </a:rPr>
              <a:t>. </a:t>
            </a:r>
            <a:r>
              <a:rPr lang="en-GB" sz="900" b="0" i="0" dirty="0">
                <a:solidFill>
                  <a:srgbClr val="000000"/>
                </a:solidFill>
                <a:effectLst/>
                <a:latin typeface="Open Sans" panose="020B0606030504020204" pitchFamily="34" charset="0"/>
              </a:rPr>
              <a:t>[online] EDUSPIRE. Available at: &lt;https://www.eduspire.org/technology-blog-for-teachers/why-student-collaboration-is-more-effective-with-tech/&gt; [Accessed 24 February 2022].</a:t>
            </a:r>
          </a:p>
          <a:p>
            <a:pPr marL="0" indent="0" algn="l">
              <a:buNone/>
            </a:pPr>
            <a:r>
              <a:rPr lang="en-GB" sz="900" b="1" i="0" dirty="0">
                <a:solidFill>
                  <a:srgbClr val="000000"/>
                </a:solidFill>
                <a:effectLst/>
                <a:latin typeface="Open Sans" panose="020B0606030504020204" pitchFamily="34" charset="0"/>
              </a:rPr>
              <a:t>[5] Microbenotes.com 2022. </a:t>
            </a:r>
            <a:r>
              <a:rPr lang="en-GB" sz="900" b="0" i="0" dirty="0">
                <a:solidFill>
                  <a:srgbClr val="000000"/>
                </a:solidFill>
                <a:effectLst/>
                <a:latin typeface="Open Sans" panose="020B0606030504020204" pitchFamily="34" charset="0"/>
              </a:rPr>
              <a:t>[online] Available at: &lt;https://microbenotes.com/questionnaire-types-format-questions/&gt; [Accessed 24 February 2022].</a:t>
            </a:r>
          </a:p>
          <a:p>
            <a:pPr marL="0" indent="0" algn="l">
              <a:buNone/>
            </a:pPr>
            <a:r>
              <a:rPr lang="en-GB" sz="900" b="1" cap="all" dirty="0">
                <a:solidFill>
                  <a:srgbClr val="000000"/>
                </a:solidFill>
                <a:latin typeface="Open Sans" panose="020B0606030504020204" pitchFamily="34" charset="0"/>
              </a:rPr>
              <a:t>[6] </a:t>
            </a:r>
            <a:r>
              <a:rPr lang="en-GB" sz="900" b="1" i="0" dirty="0" err="1">
                <a:solidFill>
                  <a:srgbClr val="000000"/>
                </a:solidFill>
                <a:effectLst/>
                <a:latin typeface="Open Sans" panose="020B0606030504020204" pitchFamily="34" charset="0"/>
              </a:rPr>
              <a:t>FreeOnlineSurveys</a:t>
            </a:r>
            <a:r>
              <a:rPr lang="en-GB" sz="900" b="1" i="0" dirty="0">
                <a:solidFill>
                  <a:srgbClr val="000000"/>
                </a:solidFill>
                <a:effectLst/>
                <a:latin typeface="Open Sans" panose="020B0606030504020204" pitchFamily="34" charset="0"/>
              </a:rPr>
              <a:t>. 2022</a:t>
            </a:r>
            <a:r>
              <a:rPr lang="en-GB" sz="900" b="0" i="0" dirty="0">
                <a:solidFill>
                  <a:srgbClr val="000000"/>
                </a:solidFill>
                <a:effectLst/>
                <a:latin typeface="Open Sans" panose="020B0606030504020204" pitchFamily="34" charset="0"/>
              </a:rPr>
              <a:t>. </a:t>
            </a:r>
            <a:r>
              <a:rPr lang="en-GB" sz="900" b="0" i="1" dirty="0">
                <a:solidFill>
                  <a:srgbClr val="000000"/>
                </a:solidFill>
                <a:effectLst/>
                <a:latin typeface="Open Sans" panose="020B0606030504020204" pitchFamily="34" charset="0"/>
              </a:rPr>
              <a:t>Create Free Online Surveys, Quizzes and Forms - </a:t>
            </a:r>
            <a:r>
              <a:rPr lang="en-GB" sz="900" b="0" i="1" dirty="0" err="1">
                <a:solidFill>
                  <a:srgbClr val="000000"/>
                </a:solidFill>
                <a:effectLst/>
                <a:latin typeface="Open Sans" panose="020B0606030504020204" pitchFamily="34" charset="0"/>
              </a:rPr>
              <a:t>FreeOnlineSurveys</a:t>
            </a:r>
            <a:r>
              <a:rPr lang="en-GB" sz="900" b="0" i="0" dirty="0">
                <a:solidFill>
                  <a:srgbClr val="000000"/>
                </a:solidFill>
                <a:effectLst/>
                <a:latin typeface="Open Sans" panose="020B0606030504020204" pitchFamily="34" charset="0"/>
              </a:rPr>
              <a:t>. [online] Available at: &lt;https://freeonlinesurveys.com/&gt; [Accessed 24 February 2022].</a:t>
            </a:r>
          </a:p>
          <a:p>
            <a:pPr marL="0" indent="0" algn="l">
              <a:buNone/>
            </a:pPr>
            <a:r>
              <a:rPr lang="en-GB" sz="900" b="1" cap="all" dirty="0">
                <a:solidFill>
                  <a:srgbClr val="000000"/>
                </a:solidFill>
                <a:latin typeface="Open Sans" panose="020B0606030504020204" pitchFamily="34" charset="0"/>
              </a:rPr>
              <a:t>[7] </a:t>
            </a:r>
            <a:r>
              <a:rPr lang="en-GB" sz="800" b="1" i="0" dirty="0">
                <a:solidFill>
                  <a:srgbClr val="000000"/>
                </a:solidFill>
                <a:effectLst/>
                <a:latin typeface="Open Sans" panose="020B0606030504020204" pitchFamily="34" charset="0"/>
              </a:rPr>
              <a:t>Statistics Solutions. 2022</a:t>
            </a:r>
            <a:r>
              <a:rPr lang="en-GB" sz="800" b="0" i="0" dirty="0">
                <a:solidFill>
                  <a:srgbClr val="000000"/>
                </a:solidFill>
                <a:effectLst/>
                <a:latin typeface="Open Sans" panose="020B0606030504020204" pitchFamily="34" charset="0"/>
              </a:rPr>
              <a:t>. </a:t>
            </a:r>
            <a:r>
              <a:rPr lang="en-GB" sz="800" b="0" i="1" dirty="0">
                <a:solidFill>
                  <a:srgbClr val="000000"/>
                </a:solidFill>
                <a:effectLst/>
                <a:latin typeface="Open Sans" panose="020B0606030504020204" pitchFamily="34" charset="0"/>
              </a:rPr>
              <a:t>Research Hypotheses - Statistics Solutions</a:t>
            </a:r>
            <a:r>
              <a:rPr lang="en-GB" sz="800" b="0" i="0" dirty="0">
                <a:solidFill>
                  <a:srgbClr val="000000"/>
                </a:solidFill>
                <a:effectLst/>
                <a:latin typeface="Open Sans" panose="020B0606030504020204" pitchFamily="34" charset="0"/>
              </a:rPr>
              <a:t>. [online] Available at: &lt;https://www.statisticssolutions.com/dissertation-resources/research-hypotheses/#:~:text=The%20research%20hypothesis%20is%20central,that%20guides%20the%20entire%20study.&gt; [</a:t>
            </a:r>
            <a:r>
              <a:rPr lang="en-GB" sz="800" b="0" i="0">
                <a:solidFill>
                  <a:srgbClr val="000000"/>
                </a:solidFill>
                <a:effectLst/>
                <a:latin typeface="Open Sans" panose="020B0606030504020204" pitchFamily="34" charset="0"/>
              </a:rPr>
              <a:t>Accessed 24 </a:t>
            </a:r>
            <a:r>
              <a:rPr lang="en-GB" sz="800" b="0" i="0" dirty="0">
                <a:solidFill>
                  <a:srgbClr val="000000"/>
                </a:solidFill>
                <a:effectLst/>
                <a:latin typeface="Open Sans" panose="020B0606030504020204" pitchFamily="34" charset="0"/>
              </a:rPr>
              <a:t>February 2022].</a:t>
            </a:r>
            <a:endParaRPr lang="en-GB" sz="900" b="1" i="0" cap="all" dirty="0">
              <a:solidFill>
                <a:srgbClr val="000000"/>
              </a:solidFill>
              <a:effectLst/>
              <a:latin typeface="Open Sans" panose="020B0606030504020204" pitchFamily="34" charset="0"/>
            </a:endParaRPr>
          </a:p>
        </p:txBody>
      </p:sp>
      <p:sp>
        <p:nvSpPr>
          <p:cNvPr id="4" name="Subtitle 2">
            <a:extLst>
              <a:ext uri="{FF2B5EF4-FFF2-40B4-BE49-F238E27FC236}">
                <a16:creationId xmlns:a16="http://schemas.microsoft.com/office/drawing/2014/main" id="{2AC22850-9799-4632-AA1A-9B63609D17B1}"/>
              </a:ext>
            </a:extLst>
          </p:cNvPr>
          <p:cNvSpPr txBox="1">
            <a:spLocks/>
          </p:cNvSpPr>
          <p:nvPr/>
        </p:nvSpPr>
        <p:spPr>
          <a:xfrm>
            <a:off x="565150" y="5686915"/>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Slide by: Valentin </a:t>
            </a:r>
            <a:r>
              <a:rPr lang="en-GB" dirty="0" err="1"/>
              <a:t>Boronica</a:t>
            </a:r>
            <a:r>
              <a:rPr lang="en-GB" dirty="0"/>
              <a:t> (2016509)</a:t>
            </a:r>
          </a:p>
        </p:txBody>
      </p:sp>
    </p:spTree>
    <p:extLst>
      <p:ext uri="{BB962C8B-B14F-4D97-AF65-F5344CB8AC3E}">
        <p14:creationId xmlns:p14="http://schemas.microsoft.com/office/powerpoint/2010/main" val="1340267226"/>
      </p:ext>
    </p:extLst>
  </p:cSld>
  <p:clrMapOvr>
    <a:masterClrMapping/>
  </p:clrMapOvr>
</p:sld>
</file>

<file path=ppt/theme/theme1.xml><?xml version="1.0" encoding="utf-8"?>
<a:theme xmlns:a="http://schemas.openxmlformats.org/drawingml/2006/main" name="PunchcardVTI">
  <a:themeElements>
    <a:clrScheme name="AnalogousFromDarkSeedLeftStep">
      <a:dk1>
        <a:srgbClr val="000000"/>
      </a:dk1>
      <a:lt1>
        <a:srgbClr val="FFFFFF"/>
      </a:lt1>
      <a:dk2>
        <a:srgbClr val="1C2B32"/>
      </a:dk2>
      <a:lt2>
        <a:srgbClr val="E2E8E2"/>
      </a:lt2>
      <a:accent1>
        <a:srgbClr val="D838D6"/>
      </a:accent1>
      <a:accent2>
        <a:srgbClr val="8526C6"/>
      </a:accent2>
      <a:accent3>
        <a:srgbClr val="5538D8"/>
      </a:accent3>
      <a:accent4>
        <a:srgbClr val="264CC6"/>
      </a:accent4>
      <a:accent5>
        <a:srgbClr val="38A1D8"/>
      </a:accent5>
      <a:accent6>
        <a:srgbClr val="23B6AC"/>
      </a:accent6>
      <a:hlink>
        <a:srgbClr val="3F7DBF"/>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Integral</Template>
  <TotalTime>129</TotalTime>
  <Words>621</Words>
  <PresentationFormat>Widescreen</PresentationFormat>
  <Paragraphs>21</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Neue Haas Grotesk Text Pro</vt:lpstr>
      <vt:lpstr>Open Sans</vt:lpstr>
      <vt:lpstr>PunchcardVTI</vt:lpstr>
      <vt:lpstr>After a long research our hypothesis we have, strongly suggest that new technologies what are involved into education could result in increasing motivation and productivity for students and university staff.  Also all survey takers agree our hypotheses.</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 Names of all students </dc:title>
  <dcterms:created xsi:type="dcterms:W3CDTF">2022-02-22T18:46:21Z</dcterms:created>
  <dcterms:modified xsi:type="dcterms:W3CDTF">2022-02-26T12:44:21Z</dcterms:modified>
</cp:coreProperties>
</file>