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59" r:id="rId6"/>
    <p:sldId id="263" r:id="rId7"/>
    <p:sldId id="264"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D9DE6D-207D-45E4-AA06-7E2B4B234E6A}" v="291" dt="2022-04-13T15:16:43.6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birat Adegbite (2011967)" userId="33b3278b-0071-48c7-81e8-245e48455fec" providerId="ADAL" clId="{A9D9DE6D-207D-45E4-AA06-7E2B4B234E6A}"/>
    <pc:docChg chg="undo custSel modSld">
      <pc:chgData name="Kabirat Adegbite (2011967)" userId="33b3278b-0071-48c7-81e8-245e48455fec" providerId="ADAL" clId="{A9D9DE6D-207D-45E4-AA06-7E2B4B234E6A}" dt="2022-04-13T15:16:43.625" v="513" actId="33524"/>
      <pc:docMkLst>
        <pc:docMk/>
      </pc:docMkLst>
      <pc:sldChg chg="modSp mod">
        <pc:chgData name="Kabirat Adegbite (2011967)" userId="33b3278b-0071-48c7-81e8-245e48455fec" providerId="ADAL" clId="{A9D9DE6D-207D-45E4-AA06-7E2B4B234E6A}" dt="2022-04-13T15:16:43.625" v="513" actId="33524"/>
        <pc:sldMkLst>
          <pc:docMk/>
          <pc:sldMk cId="2274947693" sldId="258"/>
        </pc:sldMkLst>
        <pc:spChg chg="mod">
          <ac:chgData name="Kabirat Adegbite (2011967)" userId="33b3278b-0071-48c7-81e8-245e48455fec" providerId="ADAL" clId="{A9D9DE6D-207D-45E4-AA06-7E2B4B234E6A}" dt="2022-04-13T15:16:43.625" v="513" actId="33524"/>
          <ac:spMkLst>
            <pc:docMk/>
            <pc:sldMk cId="2274947693" sldId="258"/>
            <ac:spMk id="3" creationId="{D342EDA8-78A7-48B7-9C96-97679DE6DE9B}"/>
          </ac:spMkLst>
        </pc:spChg>
      </pc:sldChg>
      <pc:sldChg chg="modSp mod">
        <pc:chgData name="Kabirat Adegbite (2011967)" userId="33b3278b-0071-48c7-81e8-245e48455fec" providerId="ADAL" clId="{A9D9DE6D-207D-45E4-AA06-7E2B4B234E6A}" dt="2022-04-13T14:34:47.475" v="42" actId="2711"/>
        <pc:sldMkLst>
          <pc:docMk/>
          <pc:sldMk cId="999340479" sldId="260"/>
        </pc:sldMkLst>
        <pc:spChg chg="mod">
          <ac:chgData name="Kabirat Adegbite (2011967)" userId="33b3278b-0071-48c7-81e8-245e48455fec" providerId="ADAL" clId="{A9D9DE6D-207D-45E4-AA06-7E2B4B234E6A}" dt="2022-04-13T14:34:24.295" v="39" actId="14100"/>
          <ac:spMkLst>
            <pc:docMk/>
            <pc:sldMk cId="999340479" sldId="260"/>
            <ac:spMk id="2" creationId="{84C0EAA8-394C-495A-8ADE-02A487113AED}"/>
          </ac:spMkLst>
        </pc:spChg>
        <pc:graphicFrameChg chg="mod modGraphic">
          <ac:chgData name="Kabirat Adegbite (2011967)" userId="33b3278b-0071-48c7-81e8-245e48455fec" providerId="ADAL" clId="{A9D9DE6D-207D-45E4-AA06-7E2B4B234E6A}" dt="2022-04-13T14:34:47.475" v="42" actId="2711"/>
          <ac:graphicFrameMkLst>
            <pc:docMk/>
            <pc:sldMk cId="999340479" sldId="260"/>
            <ac:graphicFrameMk id="3" creationId="{6A01450E-68DE-4A57-8FBF-0B5F02C2C0DE}"/>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13/04/2022</a:t>
            </a:fld>
            <a:endParaRPr lang="en-GB"/>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13/04/2022</a:t>
            </a:fld>
            <a:endParaRPr lang="en-GB"/>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236538"/>
            <a:ext cx="10668000" cy="1935162"/>
          </a:xfrm>
        </p:spPr>
        <p:txBody>
          <a:bodyPr>
            <a:normAutofit/>
          </a:bodyPr>
          <a:lstStyle/>
          <a:p>
            <a:r>
              <a:rPr lang="en-GB" sz="4400" b="1"/>
              <a:t>Module: Introduction to Research (BMHP5005)</a:t>
            </a:r>
            <a:br>
              <a:rPr lang="en-GB" sz="4400" b="1"/>
            </a:br>
            <a:br>
              <a:rPr lang="en-GB" sz="4400" b="1"/>
            </a:br>
            <a:r>
              <a:rPr lang="en-GB" sz="4400" b="1"/>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71600" y="4000500"/>
            <a:ext cx="9144000" cy="2085975"/>
          </a:xfrm>
        </p:spPr>
        <p:txBody>
          <a:bodyPr>
            <a:normAutofit/>
          </a:bodyPr>
          <a:lstStyle/>
          <a:p>
            <a:pPr algn="l"/>
            <a:r>
              <a:rPr lang="en-GB" sz="2800"/>
              <a:t>Student Name: Kabirat Adegbite		  </a:t>
            </a:r>
          </a:p>
          <a:p>
            <a:pPr algn="l"/>
            <a:endParaRPr lang="en-GB" sz="2800"/>
          </a:p>
          <a:p>
            <a:pPr algn="l"/>
            <a:r>
              <a:rPr lang="en-GB" sz="2800"/>
              <a:t>Student Number:   2011967</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L</a:t>
            </a:r>
            <a:r>
              <a:rPr lang="en-US" b="1">
                <a:latin typeface="Arial" panose="020B0604020202020204" pitchFamily="34" charset="0"/>
                <a:cs typeface="Arial" panose="020B0604020202020204" pitchFamily="34" charset="0"/>
              </a:rPr>
              <a:t>literature review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p:txBody>
          <a:bodyPr>
            <a:normAutofit lnSpcReduction="10000"/>
          </a:bodyPr>
          <a:lstStyle/>
          <a:p>
            <a:pPr marL="0" indent="0">
              <a:lnSpc>
                <a:spcPct val="100000"/>
              </a:lnSpc>
              <a:spcBef>
                <a:spcPts val="0"/>
              </a:spcBef>
              <a:buNone/>
            </a:pPr>
            <a:r>
              <a:rPr lang="en-US" sz="2400" b="1">
                <a:latin typeface="Arial" panose="020B0604020202020204" pitchFamily="34" charset="0"/>
                <a:cs typeface="Arial" panose="020B0604020202020204" pitchFamily="34" charset="0"/>
              </a:rPr>
              <a:t>Impact of COVID-19 on older adult mental health in the UK.</a:t>
            </a:r>
          </a:p>
          <a:p>
            <a:pPr>
              <a:lnSpc>
                <a:spcPct val="100000"/>
              </a:lnSpc>
              <a:spcBef>
                <a:spcPts val="0"/>
              </a:spcBef>
            </a:pPr>
            <a:endParaRPr lang="en-US" sz="2400">
              <a:latin typeface="Arial" panose="020B0604020202020204" pitchFamily="34" charset="0"/>
              <a:cs typeface="Arial" panose="020B0604020202020204" pitchFamily="34" charset="0"/>
            </a:endParaRPr>
          </a:p>
          <a:p>
            <a:pPr>
              <a:lnSpc>
                <a:spcPct val="100000"/>
              </a:lnSpc>
              <a:spcBef>
                <a:spcPts val="0"/>
              </a:spcBef>
            </a:pPr>
            <a:r>
              <a:rPr lang="en-US" sz="2400">
                <a:latin typeface="Arial" panose="020B0604020202020204" pitchFamily="34" charset="0"/>
                <a:cs typeface="Arial" panose="020B0604020202020204" pitchFamily="34" charset="0"/>
              </a:rPr>
              <a:t>To discover how older adult were badly affected by COVID-19</a:t>
            </a:r>
          </a:p>
          <a:p>
            <a:pPr>
              <a:lnSpc>
                <a:spcPct val="100000"/>
              </a:lnSpc>
              <a:spcBef>
                <a:spcPts val="0"/>
              </a:spcBef>
            </a:pPr>
            <a:r>
              <a:rPr lang="en-US" sz="2400">
                <a:latin typeface="Arial" panose="020B0604020202020204" pitchFamily="34" charset="0"/>
                <a:cs typeface="Arial" panose="020B0604020202020204" pitchFamily="34" charset="0"/>
              </a:rPr>
              <a:t>The impact of the care health care professionals offered during the lockdown</a:t>
            </a:r>
          </a:p>
          <a:p>
            <a:pPr marL="0" indent="0">
              <a:lnSpc>
                <a:spcPct val="100000"/>
              </a:lnSpc>
              <a:spcBef>
                <a:spcPts val="0"/>
              </a:spcBef>
              <a:buNone/>
            </a:pPr>
            <a:endParaRPr lang="en-US" sz="2400">
              <a:latin typeface="Arial" panose="020B0604020202020204" pitchFamily="34" charset="0"/>
              <a:cs typeface="Arial" panose="020B0604020202020204" pitchFamily="34" charset="0"/>
            </a:endParaRPr>
          </a:p>
          <a:p>
            <a:pPr marL="0" indent="0">
              <a:lnSpc>
                <a:spcPct val="100000"/>
              </a:lnSpc>
              <a:spcBef>
                <a:spcPts val="0"/>
              </a:spcBef>
              <a:buNone/>
            </a:pPr>
            <a:r>
              <a:rPr lang="en-US" sz="2400" b="1">
                <a:latin typeface="Arial" panose="020B0604020202020204" pitchFamily="34" charset="0"/>
                <a:cs typeface="Arial" panose="020B0604020202020204" pitchFamily="34" charset="0"/>
              </a:rPr>
              <a:t>Aim: </a:t>
            </a:r>
          </a:p>
          <a:p>
            <a:pPr>
              <a:lnSpc>
                <a:spcPct val="100000"/>
              </a:lnSpc>
              <a:spcBef>
                <a:spcPts val="0"/>
              </a:spcBef>
            </a:pPr>
            <a:r>
              <a:rPr lang="en-US" sz="2400">
                <a:latin typeface="Arial" panose="020B0604020202020204" pitchFamily="34" charset="0"/>
                <a:cs typeface="Arial" panose="020B0604020202020204" pitchFamily="34" charset="0"/>
              </a:rPr>
              <a:t>To find out if the care that was provided to the older adults during the lockdown was sufficient for their mental health</a:t>
            </a:r>
          </a:p>
          <a:p>
            <a:pPr marL="0" indent="0">
              <a:lnSpc>
                <a:spcPct val="100000"/>
              </a:lnSpc>
              <a:spcBef>
                <a:spcPts val="0"/>
              </a:spcBef>
              <a:buNone/>
            </a:pPr>
            <a:r>
              <a:rPr lang="en-US" b="1"/>
              <a:t>Objectives:</a:t>
            </a:r>
          </a:p>
          <a:p>
            <a:pPr>
              <a:lnSpc>
                <a:spcPct val="100000"/>
              </a:lnSpc>
              <a:spcBef>
                <a:spcPts val="0"/>
              </a:spcBef>
            </a:pPr>
            <a:r>
              <a:rPr lang="en-US"/>
              <a:t>Through examining 3 different systematic literature review about how covid-19 might have contributed to the mental health of older Adults</a:t>
            </a:r>
          </a:p>
          <a:p>
            <a:pPr>
              <a:lnSpc>
                <a:spcPct val="100000"/>
              </a:lnSpc>
              <a:spcBef>
                <a:spcPts val="0"/>
              </a:spcBef>
            </a:pPr>
            <a:endParaRPr lang="en-GB"/>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lstStyle/>
          <a:p>
            <a:r>
              <a:rPr lang="en-GB" b="1"/>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p:txBody>
          <a:bodyPr>
            <a:normAutofit lnSpcReduction="10000"/>
          </a:bodyPr>
          <a:lstStyle/>
          <a:p>
            <a:pPr marL="0" indent="0">
              <a:lnSpc>
                <a:spcPct val="100000"/>
              </a:lnSpc>
              <a:spcBef>
                <a:spcPts val="0"/>
              </a:spcBef>
              <a:buNone/>
            </a:pPr>
            <a:r>
              <a:rPr lang="en-US" sz="2400" b="1">
                <a:latin typeface="Arial" panose="020B0604020202020204" pitchFamily="34" charset="0"/>
                <a:cs typeface="Arial" panose="020B0604020202020204" pitchFamily="34" charset="0"/>
              </a:rPr>
              <a:t>Research Method: </a:t>
            </a:r>
            <a:r>
              <a:rPr lang="en-US" sz="2400">
                <a:latin typeface="Arial" panose="020B0604020202020204" pitchFamily="34" charset="0"/>
                <a:cs typeface="Arial" panose="020B0604020202020204" pitchFamily="34" charset="0"/>
              </a:rPr>
              <a:t>Systematic Literature Review</a:t>
            </a:r>
          </a:p>
          <a:p>
            <a:pPr marL="0" indent="0">
              <a:lnSpc>
                <a:spcPct val="100000"/>
              </a:lnSpc>
              <a:spcBef>
                <a:spcPts val="0"/>
              </a:spcBef>
              <a:buNone/>
            </a:pPr>
            <a:r>
              <a:rPr lang="en-US" sz="2400" b="1">
                <a:latin typeface="Arial" panose="020B0604020202020204" pitchFamily="34" charset="0"/>
                <a:cs typeface="Arial" panose="020B0604020202020204" pitchFamily="34" charset="0"/>
              </a:rPr>
              <a:t>keywords used for research: </a:t>
            </a:r>
            <a:r>
              <a:rPr lang="en-US" sz="2400">
                <a:latin typeface="Arial" panose="020B0604020202020204" pitchFamily="34" charset="0"/>
                <a:cs typeface="Arial" panose="020B0604020202020204" pitchFamily="34" charset="0"/>
              </a:rPr>
              <a:t>Older Adults, Covid-19, Mental Health, UK, mental health in older adults.</a:t>
            </a:r>
          </a:p>
          <a:p>
            <a:pPr marL="0" indent="0">
              <a:lnSpc>
                <a:spcPct val="100000"/>
              </a:lnSpc>
              <a:spcBef>
                <a:spcPts val="0"/>
              </a:spcBef>
              <a:buNone/>
            </a:pPr>
            <a:r>
              <a:rPr lang="en-US" sz="2400" b="1">
                <a:latin typeface="Arial" panose="020B0604020202020204" pitchFamily="34" charset="0"/>
                <a:cs typeface="Arial" panose="020B0604020202020204" pitchFamily="34" charset="0"/>
              </a:rPr>
              <a:t>Databases used for research: </a:t>
            </a:r>
            <a:r>
              <a:rPr lang="en-US" sz="2400" err="1">
                <a:latin typeface="Arial" panose="020B0604020202020204" pitchFamily="34" charset="0"/>
                <a:cs typeface="Arial" panose="020B0604020202020204" pitchFamily="34" charset="0"/>
              </a:rPr>
              <a:t>PubMed,Google</a:t>
            </a:r>
            <a:r>
              <a:rPr lang="en-US" sz="2400">
                <a:latin typeface="Arial" panose="020B0604020202020204" pitchFamily="34" charset="0"/>
                <a:cs typeface="Arial" panose="020B0604020202020204" pitchFamily="34" charset="0"/>
              </a:rPr>
              <a:t> Scholar, UWTSD Library, ProQuest, Elsevier</a:t>
            </a:r>
            <a:endParaRPr lang="en-US" sz="2400" b="1">
              <a:latin typeface="Arial" panose="020B0604020202020204" pitchFamily="34" charset="0"/>
              <a:cs typeface="Arial" panose="020B0604020202020204" pitchFamily="34" charset="0"/>
            </a:endParaRPr>
          </a:p>
          <a:p>
            <a:pPr marL="0" indent="0">
              <a:lnSpc>
                <a:spcPct val="100000"/>
              </a:lnSpc>
              <a:spcBef>
                <a:spcPts val="0"/>
              </a:spcBef>
              <a:buNone/>
            </a:pPr>
            <a:r>
              <a:rPr lang="en-US" sz="2400" b="1">
                <a:latin typeface="Arial" panose="020B0604020202020204" pitchFamily="34" charset="0"/>
                <a:cs typeface="Arial" panose="020B0604020202020204" pitchFamily="34" charset="0"/>
              </a:rPr>
              <a:t>Inclusion of criteria: </a:t>
            </a:r>
          </a:p>
          <a:p>
            <a:pPr>
              <a:lnSpc>
                <a:spcPct val="100000"/>
              </a:lnSpc>
              <a:spcBef>
                <a:spcPts val="0"/>
              </a:spcBef>
            </a:pPr>
            <a:r>
              <a:rPr lang="en-US" sz="2400">
                <a:latin typeface="Arial" panose="020B0604020202020204" pitchFamily="34" charset="0"/>
                <a:cs typeface="Arial" panose="020B0604020202020204" pitchFamily="34" charset="0"/>
              </a:rPr>
              <a:t>United Kingdom data only</a:t>
            </a:r>
          </a:p>
          <a:p>
            <a:pPr>
              <a:lnSpc>
                <a:spcPct val="100000"/>
              </a:lnSpc>
              <a:spcBef>
                <a:spcPts val="0"/>
              </a:spcBef>
            </a:pPr>
            <a:r>
              <a:rPr lang="en-US" sz="2400">
                <a:latin typeface="Arial" panose="020B0604020202020204" pitchFamily="34" charset="0"/>
                <a:cs typeface="Arial" panose="020B0604020202020204" pitchFamily="34" charset="0"/>
              </a:rPr>
              <a:t>Date of publication 2012-2022</a:t>
            </a:r>
          </a:p>
          <a:p>
            <a:pPr>
              <a:lnSpc>
                <a:spcPct val="100000"/>
              </a:lnSpc>
              <a:spcBef>
                <a:spcPts val="0"/>
              </a:spcBef>
            </a:pPr>
            <a:r>
              <a:rPr lang="en-US" sz="2400">
                <a:latin typeface="Arial" panose="020B0604020202020204" pitchFamily="34" charset="0"/>
                <a:cs typeface="Arial" panose="020B0604020202020204" pitchFamily="34" charset="0"/>
              </a:rPr>
              <a:t>English language only</a:t>
            </a:r>
          </a:p>
          <a:p>
            <a:pPr>
              <a:lnSpc>
                <a:spcPct val="100000"/>
              </a:lnSpc>
              <a:spcBef>
                <a:spcPts val="0"/>
              </a:spcBef>
            </a:pPr>
            <a:r>
              <a:rPr lang="en-US" sz="2400">
                <a:latin typeface="Arial" panose="020B0604020202020204" pitchFamily="34" charset="0"/>
                <a:cs typeface="Arial" panose="020B0604020202020204" pitchFamily="34" charset="0"/>
              </a:rPr>
              <a:t>Studies had to be from the UK</a:t>
            </a:r>
            <a:endParaRPr lang="en-US" sz="2400" b="1">
              <a:latin typeface="Arial" panose="020B0604020202020204" pitchFamily="34" charset="0"/>
              <a:cs typeface="Arial" panose="020B0604020202020204" pitchFamily="34" charset="0"/>
            </a:endParaRPr>
          </a:p>
          <a:p>
            <a:pPr marL="0" indent="0">
              <a:lnSpc>
                <a:spcPct val="100000"/>
              </a:lnSpc>
              <a:spcBef>
                <a:spcPts val="0"/>
              </a:spcBef>
              <a:buNone/>
            </a:pPr>
            <a:r>
              <a:rPr lang="en-US" b="1"/>
              <a:t>Exclusion criteria:</a:t>
            </a:r>
          </a:p>
          <a:p>
            <a:pPr>
              <a:lnSpc>
                <a:spcPct val="100000"/>
              </a:lnSpc>
              <a:spcBef>
                <a:spcPts val="0"/>
              </a:spcBef>
            </a:pPr>
            <a:r>
              <a:rPr lang="en-US"/>
              <a:t>Non-</a:t>
            </a:r>
            <a:r>
              <a:rPr lang="en-US" err="1"/>
              <a:t>Uk</a:t>
            </a:r>
            <a:r>
              <a:rPr lang="en-US"/>
              <a:t> Study</a:t>
            </a:r>
          </a:p>
          <a:p>
            <a:pPr marL="0" indent="0">
              <a:lnSpc>
                <a:spcPct val="100000"/>
              </a:lnSpc>
              <a:spcBef>
                <a:spcPts val="0"/>
              </a:spcBef>
              <a:buNone/>
            </a:pPr>
            <a:endParaRPr lang="en-GB">
              <a:solidFill>
                <a:srgbClr val="0070C0"/>
              </a:solidFill>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p:txBody>
          <a:bodyPr/>
          <a:lstStyle/>
          <a:p>
            <a:r>
              <a:rPr lang="en-GB" b="1"/>
              <a:t>Literature Review</a:t>
            </a:r>
          </a:p>
        </p:txBody>
      </p:sp>
      <p:graphicFrame>
        <p:nvGraphicFramePr>
          <p:cNvPr id="3" name="Table 2">
            <a:extLst>
              <a:ext uri="{FF2B5EF4-FFF2-40B4-BE49-F238E27FC236}">
                <a16:creationId xmlns:a16="http://schemas.microsoft.com/office/drawing/2014/main" id="{6A01450E-68DE-4A57-8FBF-0B5F02C2C0DE}"/>
              </a:ext>
            </a:extLst>
          </p:cNvPr>
          <p:cNvGraphicFramePr>
            <a:graphicFrameLocks noGrp="1"/>
          </p:cNvGraphicFramePr>
          <p:nvPr>
            <p:extLst>
              <p:ext uri="{D42A27DB-BD31-4B8C-83A1-F6EECF244321}">
                <p14:modId xmlns:p14="http://schemas.microsoft.com/office/powerpoint/2010/main" val="1666075977"/>
              </p:ext>
            </p:extLst>
          </p:nvPr>
        </p:nvGraphicFramePr>
        <p:xfrm>
          <a:off x="970721" y="1403633"/>
          <a:ext cx="9424735" cy="5471622"/>
        </p:xfrm>
        <a:graphic>
          <a:graphicData uri="http://schemas.openxmlformats.org/drawingml/2006/table">
            <a:tbl>
              <a:tblPr firstRow="1" bandRow="1">
                <a:tableStyleId>{5940675A-B579-460E-94D1-54222C63F5DA}</a:tableStyleId>
              </a:tblPr>
              <a:tblGrid>
                <a:gridCol w="2671962">
                  <a:extLst>
                    <a:ext uri="{9D8B030D-6E8A-4147-A177-3AD203B41FA5}">
                      <a16:colId xmlns:a16="http://schemas.microsoft.com/office/drawing/2014/main" val="4213921150"/>
                    </a:ext>
                  </a:extLst>
                </a:gridCol>
                <a:gridCol w="2429028">
                  <a:extLst>
                    <a:ext uri="{9D8B030D-6E8A-4147-A177-3AD203B41FA5}">
                      <a16:colId xmlns:a16="http://schemas.microsoft.com/office/drawing/2014/main" val="3038369761"/>
                    </a:ext>
                  </a:extLst>
                </a:gridCol>
                <a:gridCol w="2149742">
                  <a:extLst>
                    <a:ext uri="{9D8B030D-6E8A-4147-A177-3AD203B41FA5}">
                      <a16:colId xmlns:a16="http://schemas.microsoft.com/office/drawing/2014/main" val="2852748454"/>
                    </a:ext>
                  </a:extLst>
                </a:gridCol>
                <a:gridCol w="2174003">
                  <a:extLst>
                    <a:ext uri="{9D8B030D-6E8A-4147-A177-3AD203B41FA5}">
                      <a16:colId xmlns:a16="http://schemas.microsoft.com/office/drawing/2014/main" val="495016866"/>
                    </a:ext>
                  </a:extLst>
                </a:gridCol>
              </a:tblGrid>
              <a:tr h="410734">
                <a:tc>
                  <a:txBody>
                    <a:bodyPr/>
                    <a:lstStyle/>
                    <a:p>
                      <a:pPr algn="l">
                        <a:lnSpc>
                          <a:spcPct val="107000"/>
                        </a:lnSpc>
                        <a:spcAft>
                          <a:spcPts val="800"/>
                        </a:spcAft>
                      </a:pPr>
                      <a:r>
                        <a:rPr lang="en-GB" sz="1200" b="1">
                          <a:effectLst/>
                          <a:latin typeface="Arial" panose="020B0604020202020204" pitchFamily="34" charset="0"/>
                          <a:cs typeface="Arial" panose="020B0604020202020204" pitchFamily="34" charset="0"/>
                        </a:rPr>
                        <a:t>Author(s), Title, and year of publication</a:t>
                      </a:r>
                      <a:endParaRPr lang="en-GB" sz="1200" b="1">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b="1">
                          <a:effectLst/>
                          <a:latin typeface="Arial" panose="020B0604020202020204" pitchFamily="34" charset="0"/>
                          <a:cs typeface="Arial" panose="020B0604020202020204" pitchFamily="34" charset="0"/>
                        </a:rPr>
                        <a:t>Aim of Study</a:t>
                      </a:r>
                      <a:endParaRPr lang="en-GB" sz="1200" b="1">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b="1">
                          <a:effectLst/>
                          <a:latin typeface="Arial" panose="020B0604020202020204" pitchFamily="34" charset="0"/>
                          <a:cs typeface="Arial" panose="020B0604020202020204" pitchFamily="34" charset="0"/>
                        </a:rPr>
                        <a:t>Methods and sample size and characteristics</a:t>
                      </a:r>
                      <a:endParaRPr lang="en-GB" sz="1200" b="1">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b="1">
                          <a:effectLst/>
                          <a:latin typeface="Arial" panose="020B0604020202020204" pitchFamily="34" charset="0"/>
                          <a:cs typeface="Arial" panose="020B0604020202020204" pitchFamily="34" charset="0"/>
                        </a:rPr>
                        <a:t>Summary of main findings </a:t>
                      </a:r>
                      <a:endParaRPr lang="en-GB" sz="1200" b="1">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extLst>
                  <a:ext uri="{0D108BD9-81ED-4DB2-BD59-A6C34878D82A}">
                    <a16:rowId xmlns:a16="http://schemas.microsoft.com/office/drawing/2014/main" val="3839851834"/>
                  </a:ext>
                </a:extLst>
              </a:tr>
              <a:tr h="1261456">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McKinlay, </a:t>
                      </a:r>
                      <a:r>
                        <a:rPr lang="en-GB" sz="1200" err="1">
                          <a:effectLst/>
                          <a:latin typeface="Arial" panose="020B0604020202020204" pitchFamily="34" charset="0"/>
                          <a:cs typeface="Arial" panose="020B0604020202020204" pitchFamily="34" charset="0"/>
                        </a:rPr>
                        <a:t>Fancourt</a:t>
                      </a:r>
                      <a:r>
                        <a:rPr lang="en-GB" sz="1200">
                          <a:effectLst/>
                          <a:latin typeface="Arial" panose="020B0604020202020204" pitchFamily="34" charset="0"/>
                          <a:cs typeface="Arial" panose="020B0604020202020204" pitchFamily="34" charset="0"/>
                        </a:rPr>
                        <a:t> and Burton.</a:t>
                      </a:r>
                    </a:p>
                    <a:p>
                      <a:pPr algn="l">
                        <a:lnSpc>
                          <a:spcPct val="107000"/>
                        </a:lnSpc>
                        <a:spcAft>
                          <a:spcPts val="800"/>
                        </a:spcAft>
                      </a:pPr>
                      <a:r>
                        <a:rPr lang="en-GB" sz="1200">
                          <a:effectLst/>
                          <a:latin typeface="Arial" panose="020B0604020202020204" pitchFamily="34" charset="0"/>
                          <a:cs typeface="Arial" panose="020B0604020202020204" pitchFamily="34" charset="0"/>
                        </a:rPr>
                        <a:t>“A qualitative study about the mental health and wellbeing of older adults in the UK during the COVID-19 pandemic”</a:t>
                      </a:r>
                    </a:p>
                    <a:p>
                      <a:pPr algn="l">
                        <a:lnSpc>
                          <a:spcPct val="107000"/>
                        </a:lnSpc>
                        <a:spcAft>
                          <a:spcPts val="800"/>
                        </a:spcAft>
                      </a:pPr>
                      <a:r>
                        <a:rPr lang="en-GB" sz="1200">
                          <a:effectLst/>
                          <a:latin typeface="Arial" panose="020B0604020202020204" pitchFamily="34" charset="0"/>
                          <a:cs typeface="Arial" panose="020B0604020202020204" pitchFamily="34" charset="0"/>
                        </a:rPr>
                        <a:t>2021</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The aim this study was to evaluate how older adults who live in the UK wellbeing was threatened and protected during the social distancing restrictions due to COVID-19.</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20 adults aged 70 years or older with diverse backgrounds were recruited for an interview about how their life was before and during COVID-19.</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Many of the participants explain how COVID-19 was threat to their wellbeing while some describe how they protected their mental health during the pandemic.</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extLst>
                  <a:ext uri="{0D108BD9-81ED-4DB2-BD59-A6C34878D82A}">
                    <a16:rowId xmlns:a16="http://schemas.microsoft.com/office/drawing/2014/main" val="3303621463"/>
                  </a:ext>
                </a:extLst>
              </a:tr>
              <a:tr h="2096046">
                <a:tc>
                  <a:txBody>
                    <a:bodyPr/>
                    <a:lstStyle/>
                    <a:p>
                      <a:pPr algn="l">
                        <a:lnSpc>
                          <a:spcPct val="107000"/>
                        </a:lnSpc>
                        <a:spcAft>
                          <a:spcPts val="800"/>
                        </a:spcAft>
                      </a:pPr>
                      <a:r>
                        <a:rPr lang="en-GB" sz="1200" err="1">
                          <a:effectLst/>
                          <a:latin typeface="Arial" panose="020B0604020202020204" pitchFamily="34" charset="0"/>
                          <a:cs typeface="Arial" panose="020B0604020202020204" pitchFamily="34" charset="0"/>
                        </a:rPr>
                        <a:t>Bhome</a:t>
                      </a:r>
                      <a:r>
                        <a:rPr lang="en-GB" sz="1200">
                          <a:effectLst/>
                          <a:latin typeface="Arial" panose="020B0604020202020204" pitchFamily="34" charset="0"/>
                          <a:cs typeface="Arial" panose="020B0604020202020204" pitchFamily="34" charset="0"/>
                        </a:rPr>
                        <a:t> et al.</a:t>
                      </a:r>
                    </a:p>
                    <a:p>
                      <a:pPr algn="l">
                        <a:lnSpc>
                          <a:spcPct val="107000"/>
                        </a:lnSpc>
                        <a:spcAft>
                          <a:spcPts val="800"/>
                        </a:spcAft>
                      </a:pPr>
                      <a:r>
                        <a:rPr lang="en-GB" sz="1200">
                          <a:effectLst/>
                          <a:latin typeface="Arial" panose="020B0604020202020204" pitchFamily="34" charset="0"/>
                          <a:cs typeface="Arial" panose="020B0604020202020204" pitchFamily="34" charset="0"/>
                        </a:rPr>
                        <a:t>“Impact of the COVID‐19 pandemic on older adults’ mental health services: A mixed methods study”</a:t>
                      </a:r>
                    </a:p>
                    <a:p>
                      <a:pPr algn="l">
                        <a:lnSpc>
                          <a:spcPct val="107000"/>
                        </a:lnSpc>
                        <a:spcAft>
                          <a:spcPts val="800"/>
                        </a:spcAft>
                      </a:pPr>
                      <a:r>
                        <a:rPr lang="en-GB" sz="1200">
                          <a:effectLst/>
                          <a:latin typeface="Arial" panose="020B0604020202020204" pitchFamily="34" charset="0"/>
                          <a:cs typeface="Arial" panose="020B0604020202020204" pitchFamily="34" charset="0"/>
                        </a:rPr>
                        <a:t>2021</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To explore the perspectives of staffs on the vital challenges and innovations to help advise the delivery of older adult’s mental health care during the wave of the pandemic.</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158 participants working within health care professional discipline took part in a survey about the mental health care they provide to older adults during the pandemic.</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Study looks at the view of COVID-19 impact on older adult mental health through staff’s perspectives. They also stated how they introduced technology to the patient for remote working which they were unable to utilise due to lack of understanding. Some older adults who have health conditions.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extLst>
                  <a:ext uri="{0D108BD9-81ED-4DB2-BD59-A6C34878D82A}">
                    <a16:rowId xmlns:a16="http://schemas.microsoft.com/office/drawing/2014/main" val="478830466"/>
                  </a:ext>
                </a:extLst>
              </a:tr>
              <a:tr h="1467472">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 Greig et al.</a:t>
                      </a:r>
                    </a:p>
                    <a:p>
                      <a:pPr algn="l">
                        <a:lnSpc>
                          <a:spcPct val="107000"/>
                        </a:lnSpc>
                        <a:spcAft>
                          <a:spcPts val="800"/>
                        </a:spcAft>
                      </a:pPr>
                      <a:r>
                        <a:rPr lang="en-GB" sz="1200">
                          <a:effectLst/>
                          <a:latin typeface="Arial" panose="020B0604020202020204" pitchFamily="34" charset="0"/>
                          <a:cs typeface="Arial" panose="020B0604020202020204" pitchFamily="34" charset="0"/>
                        </a:rPr>
                        <a:t>“Loneliness in older adult mental health services during the COVID-19 pandemic and before: Associations with disability, functioning and pharmacotherapy”</a:t>
                      </a:r>
                    </a:p>
                    <a:p>
                      <a:pPr algn="l">
                        <a:lnSpc>
                          <a:spcPct val="107000"/>
                        </a:lnSpc>
                        <a:spcAft>
                          <a:spcPts val="800"/>
                        </a:spcAft>
                      </a:pPr>
                      <a:r>
                        <a:rPr lang="en-GB" sz="1200">
                          <a:effectLst/>
                          <a:latin typeface="Arial" panose="020B0604020202020204" pitchFamily="34" charset="0"/>
                          <a:ea typeface="Calibri" panose="020F0502020204030204" pitchFamily="34" charset="0"/>
                          <a:cs typeface="Arial" panose="020B0604020202020204" pitchFamily="34" charset="0"/>
                        </a:rPr>
                        <a:t>2021</a:t>
                      </a:r>
                    </a:p>
                  </a:txBody>
                  <a:tcPr marL="33905" marR="33905" marT="0" marB="0"/>
                </a:tc>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Th restriction placed in the first lockdown may have affected older adults through loneliness, the aim of this article is to examine loneliness in referrals to older adult mental health service during the first lockdown in the UK</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1,991 referrals were identified through the mental health of older adults (MHOA) services.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tc>
                  <a:txBody>
                    <a:bodyPr/>
                    <a:lstStyle/>
                    <a:p>
                      <a:pPr algn="l">
                        <a:lnSpc>
                          <a:spcPct val="107000"/>
                        </a:lnSpc>
                        <a:spcAft>
                          <a:spcPts val="800"/>
                        </a:spcAft>
                      </a:pPr>
                      <a:r>
                        <a:rPr lang="en-GB" sz="1200">
                          <a:effectLst/>
                          <a:latin typeface="Arial" panose="020B0604020202020204" pitchFamily="34" charset="0"/>
                          <a:cs typeface="Arial" panose="020B0604020202020204" pitchFamily="34" charset="0"/>
                        </a:rPr>
                        <a:t>The study shows that referrals of loneliness through MHOA services where the symptom was associated with mental illness due to poor functioning and antidepressant usage increase.</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33905" marR="33905" marT="0" marB="0"/>
                </a:tc>
                <a:extLst>
                  <a:ext uri="{0D108BD9-81ED-4DB2-BD59-A6C34878D82A}">
                    <a16:rowId xmlns:a16="http://schemas.microsoft.com/office/drawing/2014/main" val="530850821"/>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lstStyle/>
          <a:p>
            <a:r>
              <a:rPr lang="en-GB" b="1"/>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p:txBody>
          <a:bodyPr/>
          <a:lstStyle/>
          <a:p>
            <a:pPr>
              <a:lnSpc>
                <a:spcPct val="100000"/>
              </a:lnSpc>
              <a:spcBef>
                <a:spcPts val="0"/>
              </a:spcBef>
            </a:pPr>
            <a:r>
              <a:rPr lang="en-US"/>
              <a:t>What were the key findings or results of the literature you reviewed? What key themes did you identify?</a:t>
            </a:r>
          </a:p>
          <a:p>
            <a:pPr>
              <a:lnSpc>
                <a:spcPct val="100000"/>
              </a:lnSpc>
              <a:spcBef>
                <a:spcPts val="0"/>
              </a:spcBef>
            </a:pPr>
            <a:endParaRPr lang="en-GB"/>
          </a:p>
        </p:txBody>
      </p:sp>
    </p:spTree>
    <p:extLst>
      <p:ext uri="{BB962C8B-B14F-4D97-AF65-F5344CB8AC3E}">
        <p14:creationId xmlns:p14="http://schemas.microsoft.com/office/powerpoint/2010/main" val="4211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p:txBody>
          <a:bodyPr/>
          <a:lstStyle/>
          <a:p>
            <a:r>
              <a:rPr lang="en-GB"/>
              <a:t>Discuss the themes that you have found and describe why your findings are important for health and social care.</a:t>
            </a:r>
          </a:p>
        </p:txBody>
      </p:sp>
    </p:spTree>
    <p:extLst>
      <p:ext uri="{BB962C8B-B14F-4D97-AF65-F5344CB8AC3E}">
        <p14:creationId xmlns:p14="http://schemas.microsoft.com/office/powerpoint/2010/main" val="168720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p:txBody>
          <a:bodyPr/>
          <a:lstStyle/>
          <a:p>
            <a:r>
              <a:rPr lang="en-GB"/>
              <a:t>Summarise the main points of your research.</a:t>
            </a:r>
          </a:p>
        </p:txBody>
      </p:sp>
    </p:spTree>
    <p:extLst>
      <p:ext uri="{BB962C8B-B14F-4D97-AF65-F5344CB8AC3E}">
        <p14:creationId xmlns:p14="http://schemas.microsoft.com/office/powerpoint/2010/main" val="312729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ITR Viva Template copy</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Module: Introduction to Research (BMHP5005)  Assessment 2: Viva Voce</vt:lpstr>
      <vt:lpstr>Lliterature review </vt:lpstr>
      <vt:lpstr>Methods</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 to Research (BMHP5005)  Assessment 2: Viva Voce</dc:title>
  <dc:creator>Kabirat Adegbite (2011967)</dc:creator>
  <cp:revision>1</cp:revision>
  <dcterms:created xsi:type="dcterms:W3CDTF">2022-04-13T13:03:23Z</dcterms:created>
  <dcterms:modified xsi:type="dcterms:W3CDTF">2022-04-13T15:17:17Z</dcterms:modified>
</cp:coreProperties>
</file>