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3"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95033" autoAdjust="0"/>
  </p:normalViewPr>
  <p:slideViewPr>
    <p:cSldViewPr snapToGrid="0" snapToObjects="1" showGuides="1">
      <p:cViewPr>
        <p:scale>
          <a:sx n="29" d="100"/>
          <a:sy n="29" d="100"/>
        </p:scale>
        <p:origin x="269" y="1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11/24/2025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11/17/2025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655705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17/11/2025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17/11/2025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17/11/2025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17/11/2025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17/11/2025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17/11/2025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17/11/2025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17/11/2025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17/11/2025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17/11/2025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17/11/2025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17/11/2025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mind.org.uk/" TargetMode="External"/><Relationship Id="rId2" Type="http://schemas.openxmlformats.org/officeDocument/2006/relationships/hyperlink" Target="https://www.hse.gov.uk/" TargetMode="External"/><Relationship Id="rId1" Type="http://schemas.openxmlformats.org/officeDocument/2006/relationships/slideLayout" Target="../slideLayouts/slideLayout5.xml"/><Relationship Id="rId4" Type="http://schemas.openxmlformats.org/officeDocument/2006/relationships/hyperlink" Target="https://www.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4000" dirty="0">
                <a:latin typeface="Arial" panose="020B0604020202020204" pitchFamily="34" charset="0"/>
                <a:cs typeface="Arial" panose="020B0604020202020204" pitchFamily="34" charset="0"/>
              </a:rPr>
              <a:t>Student name Binta  Drammeh</a:t>
            </a:r>
            <a:br>
              <a:rPr lang="en-GB" sz="4000" dirty="0">
                <a:latin typeface="Arial" panose="020B0604020202020204" pitchFamily="34" charset="0"/>
                <a:cs typeface="Arial" panose="020B0604020202020204" pitchFamily="34" charset="0"/>
              </a:rPr>
            </a:b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Student number 2317261</a:t>
            </a:r>
            <a:br>
              <a:rPr lang="en-GB" sz="4000" dirty="0"/>
            </a:br>
            <a:endParaRPr lang="en-GB" sz="40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0760268"/>
            <a:ext cx="39848589" cy="6976532"/>
          </a:xfrm>
        </p:spPr>
        <p:txBody>
          <a:bodyPr>
            <a:normAutofit/>
          </a:bodyPr>
          <a:lstStyle/>
          <a:p>
            <a:pPr algn="l"/>
            <a:r>
              <a:rPr lang="en-GB" sz="4000" b="1" dirty="0">
                <a:latin typeface="Arial" panose="020B0604020202020204" pitchFamily="34" charset="0"/>
                <a:cs typeface="Arial" panose="020B0604020202020204" pitchFamily="34" charset="0"/>
              </a:rPr>
              <a:t>Acknowledgement of the use of AI tools</a:t>
            </a:r>
          </a:p>
          <a:p>
            <a:pPr algn="l"/>
            <a:r>
              <a:rPr lang="en-GB" sz="40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0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1323439"/>
          </a:xfrm>
          <a:prstGeom prst="rect">
            <a:avLst/>
          </a:prstGeom>
          <a:noFill/>
        </p:spPr>
        <p:txBody>
          <a:bodyPr wrap="square" rtlCol="0">
            <a:spAutoFit/>
          </a:bodyPr>
          <a:lstStyle/>
          <a:p>
            <a:pPr algn="ctr"/>
            <a:r>
              <a:rPr lang="en-GB" sz="4000" b="1" i="0" u="none" strike="noStrike" dirty="0">
                <a:effectLst/>
                <a:latin typeface="Arial" panose="020B0604020202020204" pitchFamily="34" charset="0"/>
                <a:cs typeface="Arial" panose="020B0604020202020204" pitchFamily="34" charset="0"/>
              </a:rPr>
              <a:t>BMHP6029</a:t>
            </a:r>
          </a:p>
          <a:p>
            <a:pPr algn="ctr"/>
            <a:r>
              <a:rPr lang="en-GB" sz="4000" b="1" i="0" u="none" strike="noStrike" dirty="0">
                <a:effectLst/>
                <a:latin typeface="Arial" panose="020B0604020202020204" pitchFamily="34" charset="0"/>
                <a:cs typeface="Arial" panose="020B0604020202020204" pitchFamily="34" charset="0"/>
              </a:rPr>
              <a:t>Psychopathological Classifications and Provisions </a:t>
            </a:r>
            <a:r>
              <a:rPr lang="en-GB" sz="4000" b="1" dirty="0">
                <a:effectLst/>
                <a:latin typeface="Arial" panose="020B0604020202020204" pitchFamily="34" charset="0"/>
                <a:ea typeface="Aptos" panose="020B0004020202020204" pitchFamily="34" charset="0"/>
                <a:cs typeface="Arial" panose="020B0604020202020204" pitchFamily="34" charset="0"/>
              </a:rPr>
              <a:t>Component</a:t>
            </a:r>
            <a:endParaRPr lang="en-GB" sz="4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310894"/>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88042" y="3458591"/>
            <a:ext cx="10439037" cy="16890756"/>
          </a:xfrm>
        </p:spPr>
        <p:txBody>
          <a:bodyPr/>
          <a:lstStyle/>
          <a:p>
            <a:pPr>
              <a:lnSpc>
                <a:spcPct val="150000"/>
              </a:lnSpc>
            </a:pP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a:p>
            <a:pPr>
              <a:lnSpc>
                <a:spcPct val="150000"/>
              </a:lnSpc>
            </a:pPr>
            <a:r>
              <a:rPr lang="en-GB" sz="3200" dirty="0">
                <a:latin typeface="Arial" panose="020B0604020202020204" pitchFamily="34" charset="0"/>
                <a:cs typeface="Arial" panose="020B0604020202020204" pitchFamily="34" charset="0"/>
              </a:rPr>
              <a:t>Introduction</a:t>
            </a:r>
            <a:endParaRPr lang="en-GB" sz="3200" b="1" dirty="0">
              <a:latin typeface="Arial" panose="020B0604020202020204" pitchFamily="34" charset="0"/>
              <a:cs typeface="Arial" panose="020B0604020202020204" pitchFamily="34" charset="0"/>
            </a:endParaRPr>
          </a:p>
          <a:p>
            <a:pPr>
              <a:lnSpc>
                <a:spcPct val="150000"/>
              </a:lnSpc>
            </a:pPr>
            <a:r>
              <a:rPr lang="en-GB" sz="3600" b="1" dirty="0">
                <a:latin typeface="Arial" panose="020B0604020202020204" pitchFamily="34" charset="0"/>
                <a:cs typeface="Arial" panose="020B0604020202020204" pitchFamily="34" charset="0"/>
              </a:rPr>
              <a:t>Category: Anxiety and Fear-Related Disorders (ICD-11) </a:t>
            </a:r>
            <a:r>
              <a:rPr lang="en-GB" sz="3600"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(WHO, 2024).</a:t>
            </a:r>
            <a:endParaRPr lang="en-GB" sz="3600" dirty="0">
              <a:latin typeface="Arial" panose="020B0604020202020204" pitchFamily="34" charset="0"/>
              <a:cs typeface="Arial" panose="020B0604020202020204" pitchFamily="34" charset="0"/>
            </a:endParaRPr>
          </a:p>
          <a:p>
            <a:pPr>
              <a:lnSpc>
                <a:spcPct val="150000"/>
              </a:lnSpc>
            </a:pPr>
            <a:r>
              <a:rPr lang="en-GB" sz="3600" b="1" dirty="0">
                <a:latin typeface="Arial" panose="020B0604020202020204" pitchFamily="34" charset="0"/>
                <a:cs typeface="Arial" panose="020B0604020202020204" pitchFamily="34" charset="0"/>
              </a:rPr>
              <a:t>Name of the Specific Disorder and Definition</a:t>
            </a:r>
            <a:br>
              <a:rPr lang="en-GB" sz="32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Anxiety Disorder is a mental health condition where a person feels strong worry, fear, or nervousness that is hard to control. These feelings happen often, last a long time, and make daily life difficult (NHS, 2024).</a:t>
            </a:r>
          </a:p>
          <a:p>
            <a:pPr>
              <a:lnSpc>
                <a:spcPct val="150000"/>
              </a:lnSpc>
            </a:pPr>
            <a:r>
              <a:rPr lang="en-GB" sz="3600" b="1" dirty="0">
                <a:latin typeface="Arial" panose="020B0604020202020204" pitchFamily="34" charset="0"/>
                <a:cs typeface="Arial" panose="020B0604020202020204" pitchFamily="34" charset="0"/>
              </a:rPr>
              <a:t>How Common Is the Disorder?</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Anxiety disorders are one of the most common mental health problems</a:t>
            </a:r>
            <a:r>
              <a:rPr lang="en-GB" sz="3600" b="1"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(WHO, 2025).  About</a:t>
            </a:r>
            <a:r>
              <a:rPr lang="en-GB" sz="3600" b="1"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1 in 10 adults in the UK experience an anxiety disorder each year </a:t>
            </a:r>
            <a:r>
              <a:rPr lang="en-GB" sz="3600" b="1" dirty="0">
                <a:latin typeface="Arial" panose="020B0604020202020204" pitchFamily="34" charset="0"/>
                <a:cs typeface="Arial" panose="020B0604020202020204" pitchFamily="34" charset="0"/>
              </a:rPr>
              <a:t>(</a:t>
            </a:r>
            <a:r>
              <a:rPr lang="en-GB" sz="3600" dirty="0">
                <a:latin typeface="Arial" panose="020B0604020202020204" pitchFamily="34" charset="0"/>
                <a:cs typeface="Arial" panose="020B0604020202020204" pitchFamily="34" charset="0"/>
              </a:rPr>
              <a:t>McManus et al., 2016), and millions of people are affected worldwide.</a:t>
            </a:r>
          </a:p>
          <a:p>
            <a:endParaRPr lang="en-GB" sz="4000"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endParaRPr lang="en-GB" sz="40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800211"/>
          </a:xfrm>
        </p:spPr>
        <p:txBody>
          <a:bodyPr/>
          <a:lstStyle/>
          <a:p>
            <a:r>
              <a:rPr lang="en-GB" sz="4000" dirty="0">
                <a:latin typeface="Aptos" panose="020B0004020202020204" pitchFamily="34" charset="0"/>
              </a:rPr>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1" y="17322801"/>
            <a:ext cx="8444752" cy="2345249"/>
          </a:xfrm>
        </p:spPr>
        <p:txBody>
          <a:bodyPr/>
          <a:lstStyle/>
          <a:p>
            <a:endParaRPr lang="en-GB" sz="4800" dirty="0">
              <a:latin typeface="Aptos" panose="020B0004020202020204" pitchFamily="34" charset="0"/>
            </a:endParaRPr>
          </a:p>
          <a:p>
            <a:r>
              <a:rPr lang="en-GB" sz="4000" u="none" dirty="0">
                <a:latin typeface="Arial" panose="020B0604020202020204" pitchFamily="34" charset="0"/>
                <a:cs typeface="Arial" panose="020B06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04793" y="5889812"/>
            <a:ext cx="10048874" cy="24471288"/>
          </a:xfrm>
        </p:spPr>
        <p:txBody>
          <a:bodyPr/>
          <a:lstStyle/>
          <a:p>
            <a:pPr>
              <a:lnSpc>
                <a:spcPct val="150000"/>
              </a:lnSpc>
            </a:pPr>
            <a:r>
              <a:rPr lang="en-GB" sz="3600" b="1" dirty="0">
                <a:latin typeface="Arial" panose="020B0604020202020204" pitchFamily="34" charset="0"/>
                <a:cs typeface="Arial" panose="020B0604020202020204" pitchFamily="34" charset="0"/>
              </a:rPr>
              <a:t>How were people with the disorder viewed in the past?</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In the past, people with anxiety were often told to “calm down” or were seen as weak or overreacting. Many people did not understand that anxiety was a real mental health condition (Taylor and Craske, 2019).</a:t>
            </a:r>
          </a:p>
          <a:p>
            <a:pPr>
              <a:lnSpc>
                <a:spcPct val="150000"/>
              </a:lnSpc>
            </a:pPr>
            <a:endParaRPr lang="en-GB" sz="3600" b="1" dirty="0">
              <a:latin typeface="Arial" panose="020B0604020202020204" pitchFamily="34" charset="0"/>
              <a:cs typeface="Arial" panose="020B0604020202020204" pitchFamily="34" charset="0"/>
            </a:endParaRPr>
          </a:p>
          <a:p>
            <a:pPr>
              <a:lnSpc>
                <a:spcPct val="150000"/>
              </a:lnSpc>
            </a:pPr>
            <a:r>
              <a:rPr lang="en-GB" sz="3600" b="1" dirty="0">
                <a:latin typeface="Arial" panose="020B0604020202020204" pitchFamily="34" charset="0"/>
                <a:cs typeface="Arial" panose="020B0604020202020204" pitchFamily="34" charset="0"/>
              </a:rPr>
              <a:t>How has this changed?</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Over time, doctors and scientists discovered that anxiety affects both the mind and body. In the 1900s, people began to receive talking therapies and relaxation treatments instead of being ignored or blamed. (Clark and Beck, 2019; Berger and Andersson, 2018).</a:t>
            </a:r>
            <a:endParaRPr lang="en-GB" sz="3600" b="1" dirty="0">
              <a:latin typeface="Arial" panose="020B0604020202020204" pitchFamily="34" charset="0"/>
              <a:cs typeface="Arial" panose="020B0604020202020204" pitchFamily="34" charset="0"/>
            </a:endParaRPr>
          </a:p>
          <a:p>
            <a:pPr>
              <a:lnSpc>
                <a:spcPct val="150000"/>
              </a:lnSpc>
            </a:pPr>
            <a:endParaRPr lang="en-GB" sz="3600" b="1" dirty="0">
              <a:latin typeface="Arial" panose="020B0604020202020204" pitchFamily="34" charset="0"/>
              <a:cs typeface="Arial" panose="020B0604020202020204" pitchFamily="34" charset="0"/>
            </a:endParaRPr>
          </a:p>
          <a:p>
            <a:pPr>
              <a:lnSpc>
                <a:spcPct val="150000"/>
              </a:lnSpc>
            </a:pPr>
            <a:r>
              <a:rPr lang="en-GB" sz="3600" b="1" dirty="0">
                <a:latin typeface="Arial" panose="020B0604020202020204" pitchFamily="34" charset="0"/>
                <a:cs typeface="Arial" panose="020B0604020202020204" pitchFamily="34" charset="0"/>
              </a:rPr>
              <a:t>How did medical professionals view the disorder?</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At first, medical professionals thought anxiety was just nervousness or stress. Today, they understand it as a real and treatable disorder. Professionals now use therapy, medication, and support services to help people manage their anxiety and live healthier lives (NICE, 2020; WHO, 2025; Clark and Beck, 2019).</a:t>
            </a:r>
          </a:p>
          <a:p>
            <a:pPr>
              <a:lnSpc>
                <a:spcPct val="150000"/>
              </a:lnSpc>
            </a:pPr>
            <a:endParaRPr lang="en-GB" sz="3600" dirty="0">
              <a:latin typeface="Arial" panose="020B0604020202020204" pitchFamily="34" charset="0"/>
              <a:cs typeface="Arial" panose="020B0604020202020204" pitchFamily="34" charset="0"/>
            </a:endParaRPr>
          </a:p>
          <a:p>
            <a:pPr>
              <a:lnSpc>
                <a:spcPct val="150000"/>
              </a:lnSpc>
            </a:pPr>
            <a:endParaRPr lang="en-GB" sz="3600" dirty="0">
              <a:latin typeface="Arial" panose="020B0604020202020204" pitchFamily="34" charset="0"/>
              <a:cs typeface="Arial" panose="020B0604020202020204" pitchFamily="34" charset="0"/>
            </a:endParaRP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800211"/>
          </a:xfrm>
        </p:spPr>
        <p:txBody>
          <a:bodyPr/>
          <a:lstStyle/>
          <a:p>
            <a:r>
              <a:rPr lang="en-GB" sz="4000" u="none" dirty="0">
                <a:latin typeface="Arial" panose="020B0604020202020204" pitchFamily="34" charset="0"/>
                <a:cs typeface="Arial" panose="020B06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536051" y="4875923"/>
            <a:ext cx="9732671" cy="18651252"/>
          </a:xfrm>
        </p:spPr>
        <p:txBody>
          <a:bodyPr/>
          <a:lstStyle/>
          <a:p>
            <a:r>
              <a:rPr lang="en-GB" sz="3600" dirty="0">
                <a:latin typeface="Aptos" panose="020B0004020202020204" pitchFamily="34" charset="0"/>
              </a:rPr>
              <a:t>Current services and treatments </a:t>
            </a:r>
          </a:p>
          <a:p>
            <a:pPr algn="l">
              <a:lnSpc>
                <a:spcPct val="150000"/>
              </a:lnSpc>
            </a:pPr>
            <a:r>
              <a:rPr lang="en-GB" sz="3600" u="none" dirty="0">
                <a:latin typeface="Arial" panose="020B0604020202020204" pitchFamily="34" charset="0"/>
                <a:cs typeface="Arial" panose="020B0604020202020204" pitchFamily="34" charset="0"/>
              </a:rPr>
              <a:t>Services:</a:t>
            </a:r>
            <a:br>
              <a:rPr lang="en-GB" sz="3600" b="0" u="none" dirty="0">
                <a:latin typeface="Arial" panose="020B0604020202020204" pitchFamily="34" charset="0"/>
                <a:cs typeface="Arial" panose="020B0604020202020204" pitchFamily="34" charset="0"/>
              </a:rPr>
            </a:br>
            <a:r>
              <a:rPr lang="en-GB" sz="3600" u="none" dirty="0">
                <a:latin typeface="Arial" panose="020B0604020202020204" pitchFamily="34" charset="0"/>
                <a:cs typeface="Arial" panose="020B0604020202020204" pitchFamily="34" charset="0"/>
              </a:rPr>
              <a:t>Treatments:</a:t>
            </a:r>
            <a:br>
              <a:rPr lang="en-GB" sz="3600" b="0" u="none" dirty="0">
                <a:latin typeface="Arial" panose="020B0604020202020204" pitchFamily="34" charset="0"/>
                <a:cs typeface="Arial" panose="020B0604020202020204" pitchFamily="34" charset="0"/>
              </a:rPr>
            </a:br>
            <a:r>
              <a:rPr lang="en-GB" sz="3600" b="0" u="none" dirty="0">
                <a:latin typeface="Arial" panose="020B0604020202020204" pitchFamily="34" charset="0"/>
                <a:cs typeface="Arial" panose="020B0604020202020204" pitchFamily="34" charset="0"/>
              </a:rPr>
              <a:t>The main treatments for anxiety are talking therapy, medication, and self-help strategies.</a:t>
            </a:r>
          </a:p>
          <a:p>
            <a:pPr algn="l">
              <a:lnSpc>
                <a:spcPct val="150000"/>
              </a:lnSpc>
            </a:pPr>
            <a:r>
              <a:rPr lang="en-GB" sz="3600" b="0" u="none" dirty="0">
                <a:latin typeface="Arial" panose="020B0604020202020204" pitchFamily="34" charset="0"/>
                <a:cs typeface="Arial" panose="020B0604020202020204" pitchFamily="34" charset="0"/>
              </a:rPr>
              <a:t>Therapy: CBT helps people change negative thoughts, manage worry, and build coping skills </a:t>
            </a:r>
          </a:p>
          <a:p>
            <a:pPr algn="l">
              <a:lnSpc>
                <a:spcPct val="150000"/>
              </a:lnSpc>
            </a:pPr>
            <a:r>
              <a:rPr lang="en-GB" sz="3600" b="0" dirty="0">
                <a:latin typeface="Arial" panose="020B0604020202020204" pitchFamily="34" charset="0"/>
                <a:cs typeface="Arial" panose="020B0604020202020204" pitchFamily="34" charset="0"/>
              </a:rPr>
              <a:t>(</a:t>
            </a:r>
            <a:r>
              <a:rPr lang="en-GB" sz="3600" b="0" u="none" dirty="0">
                <a:latin typeface="Arial" panose="020B0604020202020204" pitchFamily="34" charset="0"/>
                <a:cs typeface="Arial" panose="020B0604020202020204" pitchFamily="34" charset="0"/>
              </a:rPr>
              <a:t>Clark and Beck, 2019).</a:t>
            </a:r>
          </a:p>
          <a:p>
            <a:pPr algn="l">
              <a:lnSpc>
                <a:spcPct val="150000"/>
              </a:lnSpc>
            </a:pPr>
            <a:r>
              <a:rPr lang="en-GB" sz="3600" u="none" dirty="0">
                <a:latin typeface="Arial" panose="020B0604020202020204" pitchFamily="34" charset="0"/>
                <a:cs typeface="Arial" panose="020B0604020202020204" pitchFamily="34" charset="0"/>
              </a:rPr>
              <a:t>Medication:</a:t>
            </a:r>
          </a:p>
          <a:p>
            <a:pPr algn="l">
              <a:lnSpc>
                <a:spcPct val="150000"/>
              </a:lnSpc>
            </a:pPr>
            <a:r>
              <a:rPr lang="en-GB" sz="3600" b="0" u="none" dirty="0">
                <a:latin typeface="Arial" panose="020B0604020202020204" pitchFamily="34" charset="0"/>
                <a:cs typeface="Arial" panose="020B0604020202020204" pitchFamily="34" charset="0"/>
              </a:rPr>
              <a:t> Antidepressants or anti-anxiety medicines can reduce symptoms and improve mood. Self-help: Relaxation, mindfulness, breathing exercises, regular exercise, and good sleep routines can also help (</a:t>
            </a:r>
            <a:r>
              <a:rPr lang="en-GB" sz="3600" b="0" dirty="0">
                <a:latin typeface="Arial" panose="020B0604020202020204" pitchFamily="34" charset="0"/>
                <a:cs typeface="Arial" panose="020B0604020202020204" pitchFamily="34" charset="0"/>
              </a:rPr>
              <a:t>NHS, 2024).</a:t>
            </a:r>
            <a:endParaRPr lang="en-GB" sz="3600" b="0" u="none" dirty="0">
              <a:latin typeface="Arial" panose="020B0604020202020204" pitchFamily="34" charset="0"/>
              <a:cs typeface="Arial" panose="020B0604020202020204" pitchFamily="34" charset="0"/>
            </a:endParaRPr>
          </a:p>
          <a:p>
            <a:pPr algn="l">
              <a:lnSpc>
                <a:spcPct val="150000"/>
              </a:lnSpc>
            </a:pPr>
            <a:r>
              <a:rPr lang="en-GB" sz="3600" u="none" dirty="0">
                <a:latin typeface="Arial" panose="020B0604020202020204" pitchFamily="34" charset="0"/>
                <a:cs typeface="Arial" panose="020B0604020202020204" pitchFamily="34" charset="0"/>
              </a:rPr>
              <a:t>Goal of treatment:</a:t>
            </a:r>
            <a:br>
              <a:rPr lang="en-GB" sz="3600" b="0" u="none" dirty="0">
                <a:latin typeface="Arial" panose="020B0604020202020204" pitchFamily="34" charset="0"/>
                <a:cs typeface="Arial" panose="020B0604020202020204" pitchFamily="34" charset="0"/>
              </a:rPr>
            </a:br>
            <a:r>
              <a:rPr lang="en-GB" sz="3600" b="0" u="none" dirty="0">
                <a:latin typeface="Arial" panose="020B0604020202020204" pitchFamily="34" charset="0"/>
                <a:cs typeface="Arial" panose="020B0604020202020204" pitchFamily="34" charset="0"/>
              </a:rPr>
              <a:t>To help people manage their symptoms, build confidence, improve wellbeing, and live normal, healthy, and happy lives </a:t>
            </a:r>
            <a:r>
              <a:rPr lang="en-GB" sz="3600" b="0" dirty="0">
                <a:latin typeface="Arial" panose="020B0604020202020204" pitchFamily="34" charset="0"/>
                <a:cs typeface="Arial" panose="020B0604020202020204" pitchFamily="34" charset="0"/>
              </a:rPr>
              <a:t>(Mind, 2024)</a:t>
            </a:r>
          </a:p>
          <a:p>
            <a:pPr algn="l">
              <a:lnSpc>
                <a:spcPct val="150000"/>
              </a:lnSpc>
            </a:pPr>
            <a:r>
              <a:rPr lang="en-GB" sz="3600" dirty="0">
                <a:latin typeface="Arial" panose="020B0604020202020204" pitchFamily="34" charset="0"/>
                <a:cs typeface="Arial" panose="020B0604020202020204" pitchFamily="34" charset="0"/>
              </a:rPr>
              <a:t>.</a:t>
            </a:r>
            <a:endParaRPr lang="en-GB" sz="3600" b="0" u="none" dirty="0">
              <a:latin typeface="Arial" panose="020B0604020202020204" pitchFamily="34" charset="0"/>
              <a:cs typeface="Arial" panose="020B0604020202020204" pitchFamily="34" charset="0"/>
            </a:endParaRPr>
          </a:p>
          <a:p>
            <a:pPr algn="l"/>
            <a:endParaRPr lang="en-GB" sz="3600" b="0" u="none" dirty="0">
              <a:solidFill>
                <a:srgbClr val="FF0000"/>
              </a:solidFill>
              <a:latin typeface="Arial" panose="020B0604020202020204" pitchFamily="34" charset="0"/>
              <a:cs typeface="Arial" panose="020B0604020202020204" pitchFamily="34" charset="0"/>
            </a:endParaRP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2042100" y="4674099"/>
            <a:ext cx="11426961" cy="754244"/>
          </a:xfrm>
        </p:spPr>
        <p:txBody>
          <a:bodyPr/>
          <a:lstStyle/>
          <a:p>
            <a:r>
              <a:rPr lang="en-GB" sz="4000" u="none"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377794" y="5428342"/>
            <a:ext cx="10035580" cy="7712345"/>
          </a:xfrm>
        </p:spPr>
        <p:txBody>
          <a:bodyPr/>
          <a:lstStyle/>
          <a:p>
            <a:pPr>
              <a:lnSpc>
                <a:spcPct val="150000"/>
              </a:lnSpc>
              <a:spcAft>
                <a:spcPts val="1100"/>
              </a:spcAft>
            </a:pPr>
            <a:r>
              <a:rPr lang="en-GB" sz="3600" dirty="0">
                <a:latin typeface="Arial" panose="020B0604020202020204" pitchFamily="34" charset="0"/>
                <a:cs typeface="Arial" panose="020B0604020202020204" pitchFamily="34" charset="0"/>
              </a:rPr>
              <a:t>Anxiety disorder is a very common and treatable mental health condition.</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With the right support, most people can manage their symptoms and live full lives.</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Talking therapy, medication, and self-help strategies are the most effective treatments.</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Awareness and early help are important to reduce stigma and improve recovery.</a:t>
            </a:r>
            <a:endParaRPr lang="en-GB" sz="3600" dirty="0">
              <a:effectLst/>
              <a:latin typeface="Arial" panose="020B0604020202020204" pitchFamily="34" charset="0"/>
              <a:ea typeface="Century Schoolbook" panose="02040604050505020304" pitchFamily="18" charset="0"/>
              <a:cs typeface="Arial" panose="020B0604020202020204" pitchFamily="34" charset="0"/>
            </a:endParaRP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27482800" y="11749216"/>
            <a:ext cx="15930573" cy="1809718"/>
          </a:xfrm>
        </p:spPr>
        <p:txBody>
          <a:bodyPr/>
          <a:lstStyle/>
          <a:p>
            <a:endParaRPr lang="en-GB" sz="4800" u="none" dirty="0">
              <a:latin typeface="Aptos" panose="020B0004020202020204" pitchFamily="34" charset="0"/>
            </a:endParaRPr>
          </a:p>
          <a:p>
            <a:r>
              <a:rPr lang="en-GB" sz="4800" u="none"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3140686"/>
            <a:ext cx="10052050" cy="10050934"/>
          </a:xfrm>
        </p:spPr>
        <p:txBody>
          <a:bodyPr/>
          <a:lstStyle/>
          <a:p>
            <a:pPr>
              <a:lnSpc>
                <a:spcPct val="150000"/>
              </a:lnSpc>
              <a:spcAft>
                <a:spcPts val="1100"/>
              </a:spcAft>
            </a:pPr>
            <a:r>
              <a:rPr lang="en-GB" sz="3600" dirty="0">
                <a:latin typeface="Arial" panose="020B0604020202020204" pitchFamily="34" charset="0"/>
                <a:cs typeface="Arial" panose="020B0604020202020204" pitchFamily="34" charset="0"/>
              </a:rPr>
              <a:t>Anxiety disorder is one of the most common mental health problems but can be managed with the right help.</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Therapies, medication, and lifestyle changes have all been shown to reduce symptoms.</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Early support, better awareness, and access to mental health services improve recovery.</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With understanding and care, people with anxiety can live healthy and positive lives.</a:t>
            </a:r>
          </a:p>
          <a:p>
            <a:pPr>
              <a:lnSpc>
                <a:spcPct val="150000"/>
              </a:lnSpc>
              <a:spcAft>
                <a:spcPts val="1100"/>
              </a:spcAft>
            </a:pPr>
            <a:endParaRPr lang="en-GB" sz="3600" dirty="0">
              <a:latin typeface="Arial" panose="020B0604020202020204" pitchFamily="34" charset="0"/>
              <a:cs typeface="Arial" panose="020B0604020202020204" pitchFamily="34" charset="0"/>
            </a:endParaRPr>
          </a:p>
          <a:p>
            <a:pPr>
              <a:spcAft>
                <a:spcPts val="1100"/>
              </a:spcAft>
            </a:pPr>
            <a:endParaRPr lang="en-GB" sz="4800" dirty="0">
              <a:effectLst/>
              <a:latin typeface="Aptos" panose="020B0004020202020204" pitchFamily="34" charset="0"/>
              <a:ea typeface="Century Schoolbook" panose="02040604050505020304" pitchFamily="18"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18977523"/>
            <a:ext cx="10038659" cy="14459321"/>
          </a:xfrm>
        </p:spPr>
        <p:txBody>
          <a:bodyPr/>
          <a:lstStyle/>
          <a:p>
            <a:pPr>
              <a:lnSpc>
                <a:spcPct val="150000"/>
              </a:lnSpc>
            </a:pPr>
            <a:r>
              <a:rPr lang="en-GB" sz="3200" dirty="0">
                <a:latin typeface="Arial" panose="020B0604020202020204" pitchFamily="34" charset="0"/>
                <a:cs typeface="Arial" panose="020B0604020202020204" pitchFamily="34" charset="0"/>
              </a:rPr>
              <a:t>Anxiety can happen because of stress, trauma, family history, or major life changes. There is no single cause — it is usually a mix of several factors</a:t>
            </a:r>
          </a:p>
          <a:p>
            <a:pPr>
              <a:lnSpc>
                <a:spcPct val="150000"/>
              </a:lnSpc>
            </a:pPr>
            <a:r>
              <a:rPr lang="en-GB" sz="3200" dirty="0">
                <a:latin typeface="Arial" panose="020B0604020202020204" pitchFamily="34" charset="0"/>
                <a:cs typeface="Arial" panose="020B0604020202020204" pitchFamily="34" charset="0"/>
              </a:rPr>
              <a:t>(Mind, 2024; Clark and Beck, 2019).</a:t>
            </a:r>
            <a:endParaRPr lang="en-GB" sz="3200" b="1" dirty="0">
              <a:latin typeface="Arial" panose="020B0604020202020204" pitchFamily="34" charset="0"/>
              <a:cs typeface="Arial" panose="020B0604020202020204" pitchFamily="34" charset="0"/>
            </a:endParaRPr>
          </a:p>
          <a:p>
            <a:pPr>
              <a:lnSpc>
                <a:spcPct val="150000"/>
              </a:lnSpc>
            </a:pPr>
            <a:r>
              <a:rPr lang="en-GB" sz="3200" b="1" dirty="0">
                <a:latin typeface="Arial" panose="020B0604020202020204" pitchFamily="34" charset="0"/>
                <a:cs typeface="Arial" panose="020B0604020202020204" pitchFamily="34" charset="0"/>
              </a:rPr>
              <a:t>Symptoms:</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People with anxiety may feel constant worry or fear, have a fast heartbeat, shake, sweat, feel dizzy, or have trouble sleeping. They may also avoid things that make them anxious</a:t>
            </a:r>
            <a:r>
              <a:rPr lang="en-GB" sz="3200" b="1"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(NHS, 2024; WHO, 2025).</a:t>
            </a:r>
          </a:p>
          <a:p>
            <a:pPr>
              <a:lnSpc>
                <a:spcPct val="150000"/>
              </a:lnSpc>
            </a:pPr>
            <a:r>
              <a:rPr lang="en-GB" sz="4000" b="1" dirty="0">
                <a:latin typeface="Arial" panose="020B0604020202020204" pitchFamily="34" charset="0"/>
                <a:cs typeface="Arial" panose="020B0604020202020204" pitchFamily="34" charset="0"/>
              </a:rPr>
              <a:t>Diagnosis:</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A doctor or mental health professional diagnoses anxiety by asking questions about how a person feels and how long the symptoms have lasted. The symptoms must cause problems in daily life and last for weeks or month (NICE, 2020; WHO, 2024).</a:t>
            </a:r>
          </a:p>
          <a:p>
            <a:pPr>
              <a:lnSpc>
                <a:spcPct val="150000"/>
              </a:lnSpc>
            </a:pPr>
            <a:endParaRPr lang="en-GB" sz="3200" dirty="0">
              <a:solidFill>
                <a:srgbClr val="FF0000"/>
              </a:solidFill>
              <a:latin typeface="Arial" panose="020B0604020202020204" pitchFamily="34" charset="0"/>
              <a:cs typeface="Arial" panose="020B0604020202020204" pitchFamily="34" charset="0"/>
            </a:endParaRPr>
          </a:p>
          <a:p>
            <a:pPr>
              <a:lnSpc>
                <a:spcPct val="150000"/>
              </a:lnSpc>
            </a:pPr>
            <a:endParaRPr lang="en-GB" sz="3200"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NAME OF DISORDER: </a:t>
            </a:r>
            <a:r>
              <a:rPr lang="en-GB" dirty="0">
                <a:latin typeface="Arial" panose="020B0604020202020204" pitchFamily="34" charset="0"/>
                <a:cs typeface="Arial" panose="020B0604020202020204" pitchFamily="34" charset="0"/>
              </a:rPr>
              <a:t> Anxiety </a:t>
            </a:r>
            <a:endParaRPr lang="en-GB"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307777"/>
          </a:xfrm>
        </p:spPr>
        <p:txBody>
          <a:bodyPr/>
          <a:lstStyle/>
          <a:p>
            <a:r>
              <a:rPr lang="en-GB" sz="1400" dirty="0">
                <a:latin typeface="Arial" panose="020B0604020202020204" pitchFamily="34" charset="0"/>
                <a:cs typeface="Arial" panose="020B0604020202020204" pitchFamily="34" charset="0"/>
              </a:rPr>
              <a:t>(Title - name of the chosen mental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2B8BB-CF57-C8DB-1730-2B61FBB59541}"/>
              </a:ext>
            </a:extLst>
          </p:cNvPr>
          <p:cNvSpPr>
            <a:spLocks noGrp="1"/>
          </p:cNvSpPr>
          <p:nvPr>
            <p:ph type="ctrTitle"/>
          </p:nvPr>
        </p:nvSpPr>
        <p:spPr>
          <a:xfrm>
            <a:off x="4892039" y="591671"/>
            <a:ext cx="16623255" cy="4114801"/>
          </a:xfrm>
        </p:spPr>
        <p:txBody>
          <a:bodyPr>
            <a:normAutofit/>
          </a:bodyPr>
          <a:lstStyle/>
          <a:p>
            <a:r>
              <a:rPr lang="en-GB" sz="4400" dirty="0">
                <a:latin typeface="Arial" panose="020B0604020202020204" pitchFamily="34" charset="0"/>
                <a:cs typeface="Arial" panose="020B0604020202020204" pitchFamily="34" charset="0"/>
              </a:rPr>
              <a:t>References </a:t>
            </a:r>
            <a:br>
              <a:rPr lang="en-GB" sz="9600" dirty="0">
                <a:latin typeface="Aptos" panose="020B0004020202020204" pitchFamily="34" charset="0"/>
              </a:rPr>
            </a:br>
            <a:endParaRPr lang="en-GB" dirty="0"/>
          </a:p>
        </p:txBody>
      </p:sp>
      <p:sp>
        <p:nvSpPr>
          <p:cNvPr id="3" name="Subtitle 2">
            <a:extLst>
              <a:ext uri="{FF2B5EF4-FFF2-40B4-BE49-F238E27FC236}">
                <a16:creationId xmlns:a16="http://schemas.microsoft.com/office/drawing/2014/main" id="{73F466A2-B62C-1CA7-B296-7943A84FAC38}"/>
              </a:ext>
            </a:extLst>
          </p:cNvPr>
          <p:cNvSpPr>
            <a:spLocks noGrp="1"/>
          </p:cNvSpPr>
          <p:nvPr>
            <p:ph type="subTitle" idx="1"/>
          </p:nvPr>
        </p:nvSpPr>
        <p:spPr>
          <a:xfrm>
            <a:off x="457200" y="2743200"/>
            <a:ext cx="43434000" cy="29260800"/>
          </a:xfrm>
        </p:spPr>
        <p:txBody>
          <a:bodyPr>
            <a:normAutofit/>
          </a:bodyPr>
          <a:lstStyle/>
          <a:p>
            <a:pPr algn="l">
              <a:lnSpc>
                <a:spcPct val="150000"/>
              </a:lnSpc>
            </a:pPr>
            <a:r>
              <a:rPr lang="en-GB" sz="3200" dirty="0">
                <a:latin typeface="Arial" panose="020B0604020202020204" pitchFamily="34" charset="0"/>
                <a:cs typeface="Arial" panose="020B0604020202020204" pitchFamily="34" charset="0"/>
              </a:rPr>
              <a:t>Berger, T. and Andersson, G. (2018) </a:t>
            </a:r>
            <a:r>
              <a:rPr lang="en-GB" sz="3200" i="1" dirty="0">
                <a:latin typeface="Arial" panose="020B0604020202020204" pitchFamily="34" charset="0"/>
                <a:cs typeface="Arial" panose="020B0604020202020204" pitchFamily="34" charset="0"/>
              </a:rPr>
              <a:t>Internet-based cognitive behavioural therapy for anxiety disorders: a systematic review and meta-analysis.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Depression and Anxiety,</a:t>
            </a:r>
            <a:r>
              <a:rPr lang="en-GB" sz="3200" dirty="0">
                <a:latin typeface="Arial" panose="020B0604020202020204" pitchFamily="34" charset="0"/>
                <a:cs typeface="Arial" panose="020B0604020202020204" pitchFamily="34" charset="0"/>
              </a:rPr>
              <a:t> 35(10), pp.1–13.</a:t>
            </a:r>
          </a:p>
          <a:p>
            <a:pPr algn="l">
              <a:lnSpc>
                <a:spcPct val="150000"/>
              </a:lnSpc>
            </a:pPr>
            <a:r>
              <a:rPr lang="en-GB" sz="3200" dirty="0">
                <a:latin typeface="Arial" panose="020B0604020202020204" pitchFamily="34" charset="0"/>
                <a:cs typeface="Arial" panose="020B0604020202020204" pitchFamily="34" charset="0"/>
              </a:rPr>
              <a:t>Clark, D.A. and Beck, A.T. (2019) </a:t>
            </a:r>
            <a:r>
              <a:rPr lang="en-GB" sz="3200" i="1" dirty="0">
                <a:latin typeface="Arial" panose="020B0604020202020204" pitchFamily="34" charset="0"/>
                <a:cs typeface="Arial" panose="020B0604020202020204" pitchFamily="34" charset="0"/>
              </a:rPr>
              <a:t>Cognitive Therapy of Anxiety Disorders: Science and Practice.</a:t>
            </a:r>
            <a:r>
              <a:rPr lang="en-GB" sz="3200" dirty="0">
                <a:latin typeface="Arial" panose="020B0604020202020204" pitchFamily="34" charset="0"/>
                <a:cs typeface="Arial" panose="020B0604020202020204" pitchFamily="34" charset="0"/>
              </a:rPr>
              <a:t> 2nd ed. New York: Guilford Press.</a:t>
            </a:r>
          </a:p>
          <a:p>
            <a:pPr algn="l">
              <a:lnSpc>
                <a:spcPct val="150000"/>
              </a:lnSpc>
            </a:pPr>
            <a:r>
              <a:rPr lang="en-GB" sz="3200" dirty="0">
                <a:latin typeface="Arial" panose="020B0604020202020204" pitchFamily="34" charset="0"/>
                <a:cs typeface="Arial" panose="020B0604020202020204" pitchFamily="34" charset="0"/>
              </a:rPr>
              <a:t>Health and Safety Executive (2023) </a:t>
            </a:r>
            <a:r>
              <a:rPr lang="en-GB" sz="3200" i="1" dirty="0">
                <a:latin typeface="Arial" panose="020B0604020202020204" pitchFamily="34" charset="0"/>
                <a:cs typeface="Arial" panose="020B0604020202020204" pitchFamily="34" charset="0"/>
              </a:rPr>
              <a:t>Work-related stress, anxiety or depression statistics in Great Britain 2023.</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2"/>
              </a:rPr>
              <a:t>https://www.hse.gov.uk</a:t>
            </a:r>
            <a:r>
              <a:rPr lang="en-GB" sz="3200" dirty="0">
                <a:latin typeface="Arial" panose="020B0604020202020204" pitchFamily="34" charset="0"/>
                <a:cs typeface="Arial" panose="020B0604020202020204" pitchFamily="34" charset="0"/>
              </a:rPr>
              <a:t> (Accessed: 10 November 2025).</a:t>
            </a:r>
          </a:p>
          <a:p>
            <a:pPr algn="l">
              <a:lnSpc>
                <a:spcPct val="150000"/>
              </a:lnSpc>
            </a:pPr>
            <a:r>
              <a:rPr lang="en-GB" sz="3200" dirty="0">
                <a:latin typeface="Arial" panose="020B0604020202020204" pitchFamily="34" charset="0"/>
                <a:cs typeface="Arial" panose="020B0604020202020204" pitchFamily="34" charset="0"/>
              </a:rPr>
              <a:t>McManus, S., Bebbington, P., Jenkins, R. and Brugha, T. (2016) </a:t>
            </a:r>
            <a:r>
              <a:rPr lang="en-GB" sz="3200" i="1" dirty="0">
                <a:latin typeface="Arial" panose="020B0604020202020204" pitchFamily="34" charset="0"/>
                <a:cs typeface="Arial" panose="020B0604020202020204" pitchFamily="34" charset="0"/>
              </a:rPr>
              <a:t>Mental Health and Wellbeing in England: Adult Psychiatric Morbidity Survey 2014.</a:t>
            </a:r>
            <a:r>
              <a:rPr lang="en-GB" sz="3200" dirty="0">
                <a:latin typeface="Arial" panose="020B0604020202020204" pitchFamily="34" charset="0"/>
                <a:cs typeface="Arial" panose="020B0604020202020204" pitchFamily="34" charset="0"/>
              </a:rPr>
              <a:t> Leeds: NHS Digital.</a:t>
            </a:r>
          </a:p>
          <a:p>
            <a:pPr algn="l">
              <a:lnSpc>
                <a:spcPct val="150000"/>
              </a:lnSpc>
            </a:pPr>
            <a:r>
              <a:rPr lang="en-GB" sz="3200" dirty="0">
                <a:latin typeface="Arial" panose="020B0604020202020204" pitchFamily="34" charset="0"/>
                <a:cs typeface="Arial" panose="020B0604020202020204" pitchFamily="34" charset="0"/>
              </a:rPr>
              <a:t>Mind (2024) </a:t>
            </a:r>
            <a:r>
              <a:rPr lang="en-GB" sz="3200" i="1" dirty="0">
                <a:latin typeface="Arial" panose="020B0604020202020204" pitchFamily="34" charset="0"/>
                <a:cs typeface="Arial" panose="020B0604020202020204" pitchFamily="34" charset="0"/>
              </a:rPr>
              <a:t>Types of anxiety disorders.</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3"/>
              </a:rPr>
              <a:t>https://www.mind.org.uk</a:t>
            </a:r>
            <a:r>
              <a:rPr lang="en-GB" sz="3200" dirty="0">
                <a:latin typeface="Arial" panose="020B0604020202020204" pitchFamily="34" charset="0"/>
                <a:cs typeface="Arial" panose="020B0604020202020204" pitchFamily="34" charset="0"/>
              </a:rPr>
              <a:t> (Accessed: 10 November 2025).</a:t>
            </a:r>
          </a:p>
          <a:p>
            <a:pPr algn="l">
              <a:lnSpc>
                <a:spcPct val="150000"/>
              </a:lnSpc>
            </a:pPr>
            <a:r>
              <a:rPr lang="en-GB" sz="3200" dirty="0">
                <a:latin typeface="Arial" panose="020B0604020202020204" pitchFamily="34" charset="0"/>
                <a:cs typeface="Arial" panose="020B0604020202020204" pitchFamily="34" charset="0"/>
              </a:rPr>
              <a:t>National Health Service (NHS) (2024) </a:t>
            </a:r>
            <a:r>
              <a:rPr lang="en-GB" sz="3200" i="1" dirty="0">
                <a:latin typeface="Arial" panose="020B0604020202020204" pitchFamily="34" charset="0"/>
                <a:cs typeface="Arial" panose="020B0604020202020204" pitchFamily="34" charset="0"/>
              </a:rPr>
              <a:t>Anxiety disorders: Symptoms and treatment.</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4"/>
              </a:rPr>
              <a:t>https://www.nhs.uk</a:t>
            </a:r>
            <a:r>
              <a:rPr lang="en-GB" sz="3200" dirty="0">
                <a:latin typeface="Arial" panose="020B0604020202020204" pitchFamily="34" charset="0"/>
                <a:cs typeface="Arial" panose="020B0604020202020204" pitchFamily="34" charset="0"/>
              </a:rPr>
              <a:t> (Accessed: 10 November 2025).</a:t>
            </a:r>
          </a:p>
          <a:p>
            <a:pPr algn="l">
              <a:lnSpc>
                <a:spcPct val="150000"/>
              </a:lnSpc>
            </a:pPr>
            <a:r>
              <a:rPr lang="en-GB" sz="3200" dirty="0">
                <a:latin typeface="Arial" panose="020B0604020202020204" pitchFamily="34" charset="0"/>
                <a:cs typeface="Arial" panose="020B0604020202020204" pitchFamily="34" charset="0"/>
              </a:rPr>
              <a:t>National Institute for Health and Care Excellence (NICE) (2020) </a:t>
            </a:r>
            <a:r>
              <a:rPr lang="en-GB" sz="3200" i="1" dirty="0">
                <a:latin typeface="Arial" panose="020B0604020202020204" pitchFamily="34" charset="0"/>
                <a:cs typeface="Arial" panose="020B0604020202020204" pitchFamily="34" charset="0"/>
              </a:rPr>
              <a:t>Generalised Anxiety Disorder and Panic Disorder in Adults: Management (CG113).</a:t>
            </a:r>
            <a:r>
              <a:rPr lang="en-GB" sz="3200" dirty="0">
                <a:latin typeface="Arial" panose="020B0604020202020204" pitchFamily="34" charset="0"/>
                <a:cs typeface="Arial" panose="020B0604020202020204" pitchFamily="34" charset="0"/>
              </a:rPr>
              <a:t> London: NICE.</a:t>
            </a:r>
          </a:p>
          <a:p>
            <a:pPr algn="l">
              <a:lnSpc>
                <a:spcPct val="150000"/>
              </a:lnSpc>
            </a:pPr>
            <a:r>
              <a:rPr lang="en-GB" sz="3200" dirty="0">
                <a:latin typeface="Arial" panose="020B0604020202020204" pitchFamily="34" charset="0"/>
                <a:cs typeface="Arial" panose="020B0604020202020204" pitchFamily="34" charset="0"/>
              </a:rPr>
              <a:t>Taylor, C.T. and Craske, M.G. (2019) </a:t>
            </a:r>
            <a:r>
              <a:rPr lang="en-GB" sz="3200" i="1" dirty="0">
                <a:latin typeface="Arial" panose="020B0604020202020204" pitchFamily="34" charset="0"/>
                <a:cs typeface="Arial" panose="020B0604020202020204" pitchFamily="34" charset="0"/>
              </a:rPr>
              <a:t>Mechanisms of cognitive-behavioral therapy for anxiety: Implications for precision medicine.</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Journal of Anxiety Disorders,</a:t>
            </a:r>
            <a:r>
              <a:rPr lang="en-GB" sz="3200" dirty="0">
                <a:latin typeface="Arial" panose="020B0604020202020204" pitchFamily="34" charset="0"/>
                <a:cs typeface="Arial" panose="020B0604020202020204" pitchFamily="34" charset="0"/>
              </a:rPr>
              <a:t> 68, 102149.</a:t>
            </a:r>
          </a:p>
          <a:p>
            <a:pPr algn="l">
              <a:lnSpc>
                <a:spcPct val="150000"/>
              </a:lnSpc>
            </a:pPr>
            <a:r>
              <a:rPr lang="en-GB" sz="3200" dirty="0">
                <a:latin typeface="Arial" panose="020B0604020202020204" pitchFamily="34" charset="0"/>
                <a:cs typeface="Arial" panose="020B0604020202020204" pitchFamily="34" charset="0"/>
              </a:rPr>
              <a:t>World Health Organization (WHO) (2024) </a:t>
            </a:r>
            <a:r>
              <a:rPr lang="en-GB" sz="3200" i="1" dirty="0">
                <a:latin typeface="Arial" panose="020B0604020202020204" pitchFamily="34" charset="0"/>
                <a:cs typeface="Arial" panose="020B0604020202020204" pitchFamily="34" charset="0"/>
              </a:rPr>
              <a:t>ICD-11: Anxiety and Fear-Related Disorders.</a:t>
            </a:r>
            <a:r>
              <a:rPr lang="en-GB" sz="3200" dirty="0">
                <a:latin typeface="Arial" panose="020B0604020202020204" pitchFamily="34" charset="0"/>
                <a:cs typeface="Arial" panose="020B0604020202020204" pitchFamily="34" charset="0"/>
              </a:rPr>
              <a:t> Geneva: World Health Organization.</a:t>
            </a:r>
          </a:p>
          <a:p>
            <a:pPr algn="l">
              <a:lnSpc>
                <a:spcPct val="150000"/>
              </a:lnSpc>
            </a:pPr>
            <a:r>
              <a:rPr lang="en-GB" sz="3200" dirty="0">
                <a:latin typeface="Arial" panose="020B0604020202020204" pitchFamily="34" charset="0"/>
                <a:cs typeface="Arial" panose="020B0604020202020204" pitchFamily="34" charset="0"/>
              </a:rPr>
              <a:t>World Health Organization (WHO) (2025) </a:t>
            </a:r>
            <a:r>
              <a:rPr lang="en-GB" sz="3200" i="1" dirty="0">
                <a:latin typeface="Arial" panose="020B0604020202020204" pitchFamily="34" charset="0"/>
                <a:cs typeface="Arial" panose="020B0604020202020204" pitchFamily="34" charset="0"/>
              </a:rPr>
              <a:t>Anxiety Disorders Fact Sheet.</a:t>
            </a:r>
            <a:r>
              <a:rPr lang="en-GB" sz="3200" dirty="0">
                <a:latin typeface="Arial" panose="020B0604020202020204" pitchFamily="34" charset="0"/>
                <a:cs typeface="Arial" panose="020B0604020202020204" pitchFamily="34" charset="0"/>
              </a:rPr>
              <a:t> Geneva: World Health Organization.</a:t>
            </a:r>
          </a:p>
          <a:p>
            <a:endParaRPr lang="en-GB" sz="8400" dirty="0"/>
          </a:p>
        </p:txBody>
      </p:sp>
    </p:spTree>
    <p:extLst>
      <p:ext uri="{BB962C8B-B14F-4D97-AF65-F5344CB8AC3E}">
        <p14:creationId xmlns:p14="http://schemas.microsoft.com/office/powerpoint/2010/main" val="2896576131"/>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25508</TotalTime>
  <Words>1117</Words>
  <Application>Microsoft Office PowerPoint</Application>
  <PresentationFormat>Custom</PresentationFormat>
  <Paragraphs>439</Paragraphs>
  <Slides>3</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Binta  Drammeh  Student number 2317261 </vt:lpstr>
      <vt:lpstr>PowerPoint Presentation</vt:lpstr>
      <vt:lpstr>References  </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Binta Drammeh</cp:lastModifiedBy>
  <cp:revision>88</cp:revision>
  <cp:lastPrinted>2015-06-29T17:31:11Z</cp:lastPrinted>
  <dcterms:created xsi:type="dcterms:W3CDTF">2012-02-03T19:11:35Z</dcterms:created>
  <dcterms:modified xsi:type="dcterms:W3CDTF">2025-11-24T12:24:17Z</dcterms:modified>
</cp:coreProperties>
</file>