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6" r:id="rId10"/>
    <p:sldId id="263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5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8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0B5203-69EF-48B0-A080-BD60602CF99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BD585C9-F92B-4F52-B719-1FB317361C20}">
      <dgm:prSet/>
      <dgm:spPr/>
      <dgm:t>
        <a:bodyPr/>
        <a:lstStyle/>
        <a:p>
          <a:pPr>
            <a:defRPr cap="all"/>
          </a:pPr>
          <a:r>
            <a:rPr lang="en-GB"/>
            <a:t>Introduction and Case study context</a:t>
          </a:r>
          <a:endParaRPr lang="en-US"/>
        </a:p>
      </dgm:t>
    </dgm:pt>
    <dgm:pt modelId="{4A6F3921-32E2-40CB-9E5E-B9A878F1C136}" type="parTrans" cxnId="{B0B12633-A9C9-4A76-B40D-38B9B7DE921F}">
      <dgm:prSet/>
      <dgm:spPr/>
      <dgm:t>
        <a:bodyPr/>
        <a:lstStyle/>
        <a:p>
          <a:endParaRPr lang="en-US"/>
        </a:p>
      </dgm:t>
    </dgm:pt>
    <dgm:pt modelId="{773E1720-C7B6-4543-BE9D-C970DF67B995}" type="sibTrans" cxnId="{B0B12633-A9C9-4A76-B40D-38B9B7DE921F}">
      <dgm:prSet/>
      <dgm:spPr/>
      <dgm:t>
        <a:bodyPr/>
        <a:lstStyle/>
        <a:p>
          <a:endParaRPr lang="en-US"/>
        </a:p>
      </dgm:t>
    </dgm:pt>
    <dgm:pt modelId="{77242BC7-32D8-407D-BC5B-102C98398EAC}">
      <dgm:prSet/>
      <dgm:spPr/>
      <dgm:t>
        <a:bodyPr/>
        <a:lstStyle/>
        <a:p>
          <a:pPr>
            <a:defRPr cap="all"/>
          </a:pPr>
          <a:r>
            <a:rPr lang="en-GB" dirty="0"/>
            <a:t>Evaluate Productivity tools</a:t>
          </a:r>
          <a:endParaRPr lang="en-US" dirty="0"/>
        </a:p>
      </dgm:t>
    </dgm:pt>
    <dgm:pt modelId="{04C93E9A-CA98-44FA-BC96-1C6127F6579B}" type="parTrans" cxnId="{409DD634-E226-4DFD-BE96-F7645C9A512C}">
      <dgm:prSet/>
      <dgm:spPr/>
      <dgm:t>
        <a:bodyPr/>
        <a:lstStyle/>
        <a:p>
          <a:endParaRPr lang="en-US"/>
        </a:p>
      </dgm:t>
    </dgm:pt>
    <dgm:pt modelId="{35AAF361-FBC0-480F-A082-1BA79585331F}" type="sibTrans" cxnId="{409DD634-E226-4DFD-BE96-F7645C9A512C}">
      <dgm:prSet/>
      <dgm:spPr/>
      <dgm:t>
        <a:bodyPr/>
        <a:lstStyle/>
        <a:p>
          <a:endParaRPr lang="en-US"/>
        </a:p>
      </dgm:t>
    </dgm:pt>
    <dgm:pt modelId="{3B41E3EF-3045-4791-B890-5C837C508836}">
      <dgm:prSet/>
      <dgm:spPr/>
      <dgm:t>
        <a:bodyPr/>
        <a:lstStyle/>
        <a:p>
          <a:pPr>
            <a:defRPr cap="all"/>
          </a:pPr>
          <a:r>
            <a:rPr lang="en-GB"/>
            <a:t>Evaluate Co0mmunication Tools</a:t>
          </a:r>
          <a:endParaRPr lang="en-US"/>
        </a:p>
      </dgm:t>
    </dgm:pt>
    <dgm:pt modelId="{A4EA4F8F-D6EE-4F43-8BBF-A595FE71E204}" type="parTrans" cxnId="{4A421BD6-8EFC-4371-9E32-F736EBAE03E1}">
      <dgm:prSet/>
      <dgm:spPr/>
      <dgm:t>
        <a:bodyPr/>
        <a:lstStyle/>
        <a:p>
          <a:endParaRPr lang="en-US"/>
        </a:p>
      </dgm:t>
    </dgm:pt>
    <dgm:pt modelId="{659EEDA5-00AA-4131-ABCC-4883DCE911F5}" type="sibTrans" cxnId="{4A421BD6-8EFC-4371-9E32-F736EBAE03E1}">
      <dgm:prSet/>
      <dgm:spPr/>
      <dgm:t>
        <a:bodyPr/>
        <a:lstStyle/>
        <a:p>
          <a:endParaRPr lang="en-US"/>
        </a:p>
      </dgm:t>
    </dgm:pt>
    <dgm:pt modelId="{33156B39-1F73-440A-894E-B4841B0AA2DF}">
      <dgm:prSet/>
      <dgm:spPr/>
      <dgm:t>
        <a:bodyPr/>
        <a:lstStyle/>
        <a:p>
          <a:pPr>
            <a:defRPr cap="all"/>
          </a:pPr>
          <a:r>
            <a:rPr lang="en-GB"/>
            <a:t>Design digital safety action plan</a:t>
          </a:r>
          <a:endParaRPr lang="en-US"/>
        </a:p>
      </dgm:t>
    </dgm:pt>
    <dgm:pt modelId="{FA98B997-1D5F-4378-8DA3-8A898462DD5D}" type="parTrans" cxnId="{AC14D258-8BFD-4C6A-8D7C-EECEAB12383A}">
      <dgm:prSet/>
      <dgm:spPr/>
      <dgm:t>
        <a:bodyPr/>
        <a:lstStyle/>
        <a:p>
          <a:endParaRPr lang="en-US"/>
        </a:p>
      </dgm:t>
    </dgm:pt>
    <dgm:pt modelId="{E3FAA6DD-B383-41B0-A019-171A1D51401A}" type="sibTrans" cxnId="{AC14D258-8BFD-4C6A-8D7C-EECEAB12383A}">
      <dgm:prSet/>
      <dgm:spPr/>
      <dgm:t>
        <a:bodyPr/>
        <a:lstStyle/>
        <a:p>
          <a:endParaRPr lang="en-US"/>
        </a:p>
      </dgm:t>
    </dgm:pt>
    <dgm:pt modelId="{AB4B0AD5-FAD2-4753-9EFA-EB99E792EAD1}">
      <dgm:prSet/>
      <dgm:spPr/>
      <dgm:t>
        <a:bodyPr/>
        <a:lstStyle/>
        <a:p>
          <a:pPr>
            <a:defRPr cap="all"/>
          </a:pPr>
          <a:r>
            <a:rPr lang="en-GB"/>
            <a:t>Conclusion</a:t>
          </a:r>
          <a:endParaRPr lang="en-US"/>
        </a:p>
      </dgm:t>
    </dgm:pt>
    <dgm:pt modelId="{08C62BCE-6CA1-4830-8F19-50394DCF1E21}" type="parTrans" cxnId="{EF728D36-F432-492B-B995-A79DB7511338}">
      <dgm:prSet/>
      <dgm:spPr/>
      <dgm:t>
        <a:bodyPr/>
        <a:lstStyle/>
        <a:p>
          <a:endParaRPr lang="en-US"/>
        </a:p>
      </dgm:t>
    </dgm:pt>
    <dgm:pt modelId="{1C9CE32C-30C8-4970-8D63-AB72702D5413}" type="sibTrans" cxnId="{EF728D36-F432-492B-B995-A79DB7511338}">
      <dgm:prSet/>
      <dgm:spPr/>
      <dgm:t>
        <a:bodyPr/>
        <a:lstStyle/>
        <a:p>
          <a:endParaRPr lang="en-US"/>
        </a:p>
      </dgm:t>
    </dgm:pt>
    <dgm:pt modelId="{36A7C4D0-2358-4059-9960-298529F3C5B4}">
      <dgm:prSet/>
      <dgm:spPr/>
      <dgm:t>
        <a:bodyPr/>
        <a:lstStyle/>
        <a:p>
          <a:pPr>
            <a:defRPr cap="all"/>
          </a:pPr>
          <a:r>
            <a:rPr lang="en-GB"/>
            <a:t>References</a:t>
          </a:r>
          <a:endParaRPr lang="en-US"/>
        </a:p>
      </dgm:t>
    </dgm:pt>
    <dgm:pt modelId="{6395FF2F-7A37-4869-9C22-FC457A1F9A2D}" type="parTrans" cxnId="{5754CB0C-7BFE-4BC9-9CF5-3D2006969EEC}">
      <dgm:prSet/>
      <dgm:spPr/>
      <dgm:t>
        <a:bodyPr/>
        <a:lstStyle/>
        <a:p>
          <a:endParaRPr lang="en-US"/>
        </a:p>
      </dgm:t>
    </dgm:pt>
    <dgm:pt modelId="{DF305AC5-47D6-41FB-AC7F-46880A7B0A0D}" type="sibTrans" cxnId="{5754CB0C-7BFE-4BC9-9CF5-3D2006969EEC}">
      <dgm:prSet/>
      <dgm:spPr/>
      <dgm:t>
        <a:bodyPr/>
        <a:lstStyle/>
        <a:p>
          <a:endParaRPr lang="en-US"/>
        </a:p>
      </dgm:t>
    </dgm:pt>
    <dgm:pt modelId="{3DF7FF53-117D-49FB-ADAC-A5DED1DA7180}" type="pres">
      <dgm:prSet presAssocID="{E20B5203-69EF-48B0-A080-BD60602CF99F}" presName="root" presStyleCnt="0">
        <dgm:presLayoutVars>
          <dgm:dir/>
          <dgm:resizeHandles val="exact"/>
        </dgm:presLayoutVars>
      </dgm:prSet>
      <dgm:spPr/>
    </dgm:pt>
    <dgm:pt modelId="{AC422E2C-9959-4199-8997-C72B9DAB4CF4}" type="pres">
      <dgm:prSet presAssocID="{FBD585C9-F92B-4F52-B719-1FB317361C20}" presName="compNode" presStyleCnt="0"/>
      <dgm:spPr/>
    </dgm:pt>
    <dgm:pt modelId="{8B803950-F511-4CC2-A657-7D2A71A11173}" type="pres">
      <dgm:prSet presAssocID="{FBD585C9-F92B-4F52-B719-1FB317361C20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54A9B3D-6BEF-46C5-BC23-2C49DDB9E5C7}" type="pres">
      <dgm:prSet presAssocID="{FBD585C9-F92B-4F52-B719-1FB317361C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5ECE257-5BEA-4D5B-90BB-BF0FAB2D3C1F}" type="pres">
      <dgm:prSet presAssocID="{FBD585C9-F92B-4F52-B719-1FB317361C20}" presName="spaceRect" presStyleCnt="0"/>
      <dgm:spPr/>
    </dgm:pt>
    <dgm:pt modelId="{5E999744-A8D0-4C8D-ADBE-AE3A23530DE6}" type="pres">
      <dgm:prSet presAssocID="{FBD585C9-F92B-4F52-B719-1FB317361C20}" presName="textRect" presStyleLbl="revTx" presStyleIdx="0" presStyleCnt="6">
        <dgm:presLayoutVars>
          <dgm:chMax val="1"/>
          <dgm:chPref val="1"/>
        </dgm:presLayoutVars>
      </dgm:prSet>
      <dgm:spPr/>
    </dgm:pt>
    <dgm:pt modelId="{42E17F8D-444C-4A24-B013-C679F1867FE2}" type="pres">
      <dgm:prSet presAssocID="{773E1720-C7B6-4543-BE9D-C970DF67B995}" presName="sibTrans" presStyleCnt="0"/>
      <dgm:spPr/>
    </dgm:pt>
    <dgm:pt modelId="{3651B2EC-669F-4A09-9F6B-98BEA7E65E2A}" type="pres">
      <dgm:prSet presAssocID="{77242BC7-32D8-407D-BC5B-102C98398EAC}" presName="compNode" presStyleCnt="0"/>
      <dgm:spPr/>
    </dgm:pt>
    <dgm:pt modelId="{AF0D45C9-3A4B-4297-BF7C-4565C48E3E48}" type="pres">
      <dgm:prSet presAssocID="{77242BC7-32D8-407D-BC5B-102C98398EAC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017CA77-9906-4F18-AE3D-029D799D6C16}" type="pres">
      <dgm:prSet presAssocID="{77242BC7-32D8-407D-BC5B-102C98398E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A3A1FB2-A84C-47D0-B089-D607022B447A}" type="pres">
      <dgm:prSet presAssocID="{77242BC7-32D8-407D-BC5B-102C98398EAC}" presName="spaceRect" presStyleCnt="0"/>
      <dgm:spPr/>
    </dgm:pt>
    <dgm:pt modelId="{EE27A0F1-939C-456F-B8FA-7589339D6F38}" type="pres">
      <dgm:prSet presAssocID="{77242BC7-32D8-407D-BC5B-102C98398EAC}" presName="textRect" presStyleLbl="revTx" presStyleIdx="1" presStyleCnt="6">
        <dgm:presLayoutVars>
          <dgm:chMax val="1"/>
          <dgm:chPref val="1"/>
        </dgm:presLayoutVars>
      </dgm:prSet>
      <dgm:spPr/>
    </dgm:pt>
    <dgm:pt modelId="{62B7D38B-378B-44CA-BE14-EE09A826A01F}" type="pres">
      <dgm:prSet presAssocID="{35AAF361-FBC0-480F-A082-1BA79585331F}" presName="sibTrans" presStyleCnt="0"/>
      <dgm:spPr/>
    </dgm:pt>
    <dgm:pt modelId="{EF533255-0E75-42D4-8949-801868A191C5}" type="pres">
      <dgm:prSet presAssocID="{3B41E3EF-3045-4791-B890-5C837C508836}" presName="compNode" presStyleCnt="0"/>
      <dgm:spPr/>
    </dgm:pt>
    <dgm:pt modelId="{4D7AA5B1-F49C-48EB-8FC9-F6C031AD2F2F}" type="pres">
      <dgm:prSet presAssocID="{3B41E3EF-3045-4791-B890-5C837C508836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C6A0B72-DEDB-4B8A-856B-E54A84283108}" type="pres">
      <dgm:prSet presAssocID="{3B41E3EF-3045-4791-B890-5C837C50883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7762103-26DD-44CF-A979-801E2E224AAA}" type="pres">
      <dgm:prSet presAssocID="{3B41E3EF-3045-4791-B890-5C837C508836}" presName="spaceRect" presStyleCnt="0"/>
      <dgm:spPr/>
    </dgm:pt>
    <dgm:pt modelId="{F1B2DFAE-4A53-4CB3-8E29-2D76546D4FD0}" type="pres">
      <dgm:prSet presAssocID="{3B41E3EF-3045-4791-B890-5C837C508836}" presName="textRect" presStyleLbl="revTx" presStyleIdx="2" presStyleCnt="6">
        <dgm:presLayoutVars>
          <dgm:chMax val="1"/>
          <dgm:chPref val="1"/>
        </dgm:presLayoutVars>
      </dgm:prSet>
      <dgm:spPr/>
    </dgm:pt>
    <dgm:pt modelId="{4ED826B0-F5FF-4E88-933F-FD5017C4535E}" type="pres">
      <dgm:prSet presAssocID="{659EEDA5-00AA-4131-ABCC-4883DCE911F5}" presName="sibTrans" presStyleCnt="0"/>
      <dgm:spPr/>
    </dgm:pt>
    <dgm:pt modelId="{DD429C0D-0083-457A-B093-02DA4FB8BEFF}" type="pres">
      <dgm:prSet presAssocID="{33156B39-1F73-440A-894E-B4841B0AA2DF}" presName="compNode" presStyleCnt="0"/>
      <dgm:spPr/>
    </dgm:pt>
    <dgm:pt modelId="{893B2F60-AF5B-4A40-8060-B938A9FD92E8}" type="pres">
      <dgm:prSet presAssocID="{33156B39-1F73-440A-894E-B4841B0AA2DF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C88CEE-9028-4A4A-94B7-58266FB44109}" type="pres">
      <dgm:prSet presAssocID="{33156B39-1F73-440A-894E-B4841B0AA2D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A4408E1-606C-4742-8769-24F65DCB4B06}" type="pres">
      <dgm:prSet presAssocID="{33156B39-1F73-440A-894E-B4841B0AA2DF}" presName="spaceRect" presStyleCnt="0"/>
      <dgm:spPr/>
    </dgm:pt>
    <dgm:pt modelId="{2326EB5C-58FB-4300-82A8-E85AE6DD79FD}" type="pres">
      <dgm:prSet presAssocID="{33156B39-1F73-440A-894E-B4841B0AA2DF}" presName="textRect" presStyleLbl="revTx" presStyleIdx="3" presStyleCnt="6">
        <dgm:presLayoutVars>
          <dgm:chMax val="1"/>
          <dgm:chPref val="1"/>
        </dgm:presLayoutVars>
      </dgm:prSet>
      <dgm:spPr/>
    </dgm:pt>
    <dgm:pt modelId="{DEB8A0D1-4687-4870-B0B7-6A369CE633D6}" type="pres">
      <dgm:prSet presAssocID="{E3FAA6DD-B383-41B0-A019-171A1D51401A}" presName="sibTrans" presStyleCnt="0"/>
      <dgm:spPr/>
    </dgm:pt>
    <dgm:pt modelId="{F9CECFCE-35B8-48E5-8017-395D4A610ABF}" type="pres">
      <dgm:prSet presAssocID="{AB4B0AD5-FAD2-4753-9EFA-EB99E792EAD1}" presName="compNode" presStyleCnt="0"/>
      <dgm:spPr/>
    </dgm:pt>
    <dgm:pt modelId="{7DABABCD-4B27-4EA7-A16E-9E54B481E028}" type="pres">
      <dgm:prSet presAssocID="{AB4B0AD5-FAD2-4753-9EFA-EB99E792EAD1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D02D758-35FD-47D8-8237-51DE92127A1E}" type="pres">
      <dgm:prSet presAssocID="{AB4B0AD5-FAD2-4753-9EFA-EB99E792EAD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D1455A-A563-4023-8D88-52846EFF4C26}" type="pres">
      <dgm:prSet presAssocID="{AB4B0AD5-FAD2-4753-9EFA-EB99E792EAD1}" presName="spaceRect" presStyleCnt="0"/>
      <dgm:spPr/>
    </dgm:pt>
    <dgm:pt modelId="{D2EAC583-1085-4FEC-B533-8D6F20295656}" type="pres">
      <dgm:prSet presAssocID="{AB4B0AD5-FAD2-4753-9EFA-EB99E792EAD1}" presName="textRect" presStyleLbl="revTx" presStyleIdx="4" presStyleCnt="6">
        <dgm:presLayoutVars>
          <dgm:chMax val="1"/>
          <dgm:chPref val="1"/>
        </dgm:presLayoutVars>
      </dgm:prSet>
      <dgm:spPr/>
    </dgm:pt>
    <dgm:pt modelId="{64BD6384-5949-4A61-B1F0-0D10E51021E2}" type="pres">
      <dgm:prSet presAssocID="{1C9CE32C-30C8-4970-8D63-AB72702D5413}" presName="sibTrans" presStyleCnt="0"/>
      <dgm:spPr/>
    </dgm:pt>
    <dgm:pt modelId="{0691EFC0-E959-4C32-879D-E2437594F533}" type="pres">
      <dgm:prSet presAssocID="{36A7C4D0-2358-4059-9960-298529F3C5B4}" presName="compNode" presStyleCnt="0"/>
      <dgm:spPr/>
    </dgm:pt>
    <dgm:pt modelId="{F2461963-491D-4A4A-83C9-FC3C87A5D348}" type="pres">
      <dgm:prSet presAssocID="{36A7C4D0-2358-4059-9960-298529F3C5B4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EB75B19-DF49-4B00-9462-30702CEFCA01}" type="pres">
      <dgm:prSet presAssocID="{36A7C4D0-2358-4059-9960-298529F3C5B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C426BB0-7CC1-47CA-A4F8-12CA92B1C925}" type="pres">
      <dgm:prSet presAssocID="{36A7C4D0-2358-4059-9960-298529F3C5B4}" presName="spaceRect" presStyleCnt="0"/>
      <dgm:spPr/>
    </dgm:pt>
    <dgm:pt modelId="{EC909E4C-7B0C-44C0-9EB8-0A04EEB6021A}" type="pres">
      <dgm:prSet presAssocID="{36A7C4D0-2358-4059-9960-298529F3C5B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552680C-4CD8-4AE0-B71D-017467223F07}" type="presOf" srcId="{3B41E3EF-3045-4791-B890-5C837C508836}" destId="{F1B2DFAE-4A53-4CB3-8E29-2D76546D4FD0}" srcOrd="0" destOrd="0" presId="urn:microsoft.com/office/officeart/2018/5/layout/IconLeafLabelList"/>
    <dgm:cxn modelId="{5754CB0C-7BFE-4BC9-9CF5-3D2006969EEC}" srcId="{E20B5203-69EF-48B0-A080-BD60602CF99F}" destId="{36A7C4D0-2358-4059-9960-298529F3C5B4}" srcOrd="5" destOrd="0" parTransId="{6395FF2F-7A37-4869-9C22-FC457A1F9A2D}" sibTransId="{DF305AC5-47D6-41FB-AC7F-46880A7B0A0D}"/>
    <dgm:cxn modelId="{3232DC22-B1B5-4908-8FAC-1228F6809777}" type="presOf" srcId="{77242BC7-32D8-407D-BC5B-102C98398EAC}" destId="{EE27A0F1-939C-456F-B8FA-7589339D6F38}" srcOrd="0" destOrd="0" presId="urn:microsoft.com/office/officeart/2018/5/layout/IconLeafLabelList"/>
    <dgm:cxn modelId="{B0B12633-A9C9-4A76-B40D-38B9B7DE921F}" srcId="{E20B5203-69EF-48B0-A080-BD60602CF99F}" destId="{FBD585C9-F92B-4F52-B719-1FB317361C20}" srcOrd="0" destOrd="0" parTransId="{4A6F3921-32E2-40CB-9E5E-B9A878F1C136}" sibTransId="{773E1720-C7B6-4543-BE9D-C970DF67B995}"/>
    <dgm:cxn modelId="{409DD634-E226-4DFD-BE96-F7645C9A512C}" srcId="{E20B5203-69EF-48B0-A080-BD60602CF99F}" destId="{77242BC7-32D8-407D-BC5B-102C98398EAC}" srcOrd="1" destOrd="0" parTransId="{04C93E9A-CA98-44FA-BC96-1C6127F6579B}" sibTransId="{35AAF361-FBC0-480F-A082-1BA79585331F}"/>
    <dgm:cxn modelId="{EF728D36-F432-492B-B995-A79DB7511338}" srcId="{E20B5203-69EF-48B0-A080-BD60602CF99F}" destId="{AB4B0AD5-FAD2-4753-9EFA-EB99E792EAD1}" srcOrd="4" destOrd="0" parTransId="{08C62BCE-6CA1-4830-8F19-50394DCF1E21}" sibTransId="{1C9CE32C-30C8-4970-8D63-AB72702D5413}"/>
    <dgm:cxn modelId="{211CEC3E-30CF-4926-A776-A7EEE7AB1F80}" type="presOf" srcId="{AB4B0AD5-FAD2-4753-9EFA-EB99E792EAD1}" destId="{D2EAC583-1085-4FEC-B533-8D6F20295656}" srcOrd="0" destOrd="0" presId="urn:microsoft.com/office/officeart/2018/5/layout/IconLeafLabelList"/>
    <dgm:cxn modelId="{0708D360-7789-417A-9116-1A874965A6E5}" type="presOf" srcId="{33156B39-1F73-440A-894E-B4841B0AA2DF}" destId="{2326EB5C-58FB-4300-82A8-E85AE6DD79FD}" srcOrd="0" destOrd="0" presId="urn:microsoft.com/office/officeart/2018/5/layout/IconLeafLabelList"/>
    <dgm:cxn modelId="{AC14D258-8BFD-4C6A-8D7C-EECEAB12383A}" srcId="{E20B5203-69EF-48B0-A080-BD60602CF99F}" destId="{33156B39-1F73-440A-894E-B4841B0AA2DF}" srcOrd="3" destOrd="0" parTransId="{FA98B997-1D5F-4378-8DA3-8A898462DD5D}" sibTransId="{E3FAA6DD-B383-41B0-A019-171A1D51401A}"/>
    <dgm:cxn modelId="{3822FBA6-3F41-4046-AE6C-B9EC03111CA6}" type="presOf" srcId="{36A7C4D0-2358-4059-9960-298529F3C5B4}" destId="{EC909E4C-7B0C-44C0-9EB8-0A04EEB6021A}" srcOrd="0" destOrd="0" presId="urn:microsoft.com/office/officeart/2018/5/layout/IconLeafLabelList"/>
    <dgm:cxn modelId="{846D1DBF-C06D-4037-A58F-0B8E02F8EAB1}" type="presOf" srcId="{E20B5203-69EF-48B0-A080-BD60602CF99F}" destId="{3DF7FF53-117D-49FB-ADAC-A5DED1DA7180}" srcOrd="0" destOrd="0" presId="urn:microsoft.com/office/officeart/2018/5/layout/IconLeafLabelList"/>
    <dgm:cxn modelId="{4A421BD6-8EFC-4371-9E32-F736EBAE03E1}" srcId="{E20B5203-69EF-48B0-A080-BD60602CF99F}" destId="{3B41E3EF-3045-4791-B890-5C837C508836}" srcOrd="2" destOrd="0" parTransId="{A4EA4F8F-D6EE-4F43-8BBF-A595FE71E204}" sibTransId="{659EEDA5-00AA-4131-ABCC-4883DCE911F5}"/>
    <dgm:cxn modelId="{762F7FDC-7DAF-43C8-85C7-17008782F3B5}" type="presOf" srcId="{FBD585C9-F92B-4F52-B719-1FB317361C20}" destId="{5E999744-A8D0-4C8D-ADBE-AE3A23530DE6}" srcOrd="0" destOrd="0" presId="urn:microsoft.com/office/officeart/2018/5/layout/IconLeafLabelList"/>
    <dgm:cxn modelId="{B3F9DBD2-D5C8-4EF2-9E47-C89D500052C7}" type="presParOf" srcId="{3DF7FF53-117D-49FB-ADAC-A5DED1DA7180}" destId="{AC422E2C-9959-4199-8997-C72B9DAB4CF4}" srcOrd="0" destOrd="0" presId="urn:microsoft.com/office/officeart/2018/5/layout/IconLeafLabelList"/>
    <dgm:cxn modelId="{00BAB654-70BE-47A4-B616-CB0EDC9A1D40}" type="presParOf" srcId="{AC422E2C-9959-4199-8997-C72B9DAB4CF4}" destId="{8B803950-F511-4CC2-A657-7D2A71A11173}" srcOrd="0" destOrd="0" presId="urn:microsoft.com/office/officeart/2018/5/layout/IconLeafLabelList"/>
    <dgm:cxn modelId="{D68CFE91-9F10-4359-A64E-9C0BEB60C572}" type="presParOf" srcId="{AC422E2C-9959-4199-8997-C72B9DAB4CF4}" destId="{E54A9B3D-6BEF-46C5-BC23-2C49DDB9E5C7}" srcOrd="1" destOrd="0" presId="urn:microsoft.com/office/officeart/2018/5/layout/IconLeafLabelList"/>
    <dgm:cxn modelId="{1975AC1D-C669-43B8-922E-7049088C8226}" type="presParOf" srcId="{AC422E2C-9959-4199-8997-C72B9DAB4CF4}" destId="{F5ECE257-5BEA-4D5B-90BB-BF0FAB2D3C1F}" srcOrd="2" destOrd="0" presId="urn:microsoft.com/office/officeart/2018/5/layout/IconLeafLabelList"/>
    <dgm:cxn modelId="{B0BC6C0D-0FB8-4C3F-9CCE-C3E6B458C760}" type="presParOf" srcId="{AC422E2C-9959-4199-8997-C72B9DAB4CF4}" destId="{5E999744-A8D0-4C8D-ADBE-AE3A23530DE6}" srcOrd="3" destOrd="0" presId="urn:microsoft.com/office/officeart/2018/5/layout/IconLeafLabelList"/>
    <dgm:cxn modelId="{1ADF49AF-53DC-482A-A552-8F88CC4BC6EC}" type="presParOf" srcId="{3DF7FF53-117D-49FB-ADAC-A5DED1DA7180}" destId="{42E17F8D-444C-4A24-B013-C679F1867FE2}" srcOrd="1" destOrd="0" presId="urn:microsoft.com/office/officeart/2018/5/layout/IconLeafLabelList"/>
    <dgm:cxn modelId="{B3D7D253-937B-4B72-AFD0-6F2528A49911}" type="presParOf" srcId="{3DF7FF53-117D-49FB-ADAC-A5DED1DA7180}" destId="{3651B2EC-669F-4A09-9F6B-98BEA7E65E2A}" srcOrd="2" destOrd="0" presId="urn:microsoft.com/office/officeart/2018/5/layout/IconLeafLabelList"/>
    <dgm:cxn modelId="{4B3D9787-1490-40C9-8ED6-2910CD1B029A}" type="presParOf" srcId="{3651B2EC-669F-4A09-9F6B-98BEA7E65E2A}" destId="{AF0D45C9-3A4B-4297-BF7C-4565C48E3E48}" srcOrd="0" destOrd="0" presId="urn:microsoft.com/office/officeart/2018/5/layout/IconLeafLabelList"/>
    <dgm:cxn modelId="{F75611EB-6EFA-4D6E-8714-26D105D6E450}" type="presParOf" srcId="{3651B2EC-669F-4A09-9F6B-98BEA7E65E2A}" destId="{4017CA77-9906-4F18-AE3D-029D799D6C16}" srcOrd="1" destOrd="0" presId="urn:microsoft.com/office/officeart/2018/5/layout/IconLeafLabelList"/>
    <dgm:cxn modelId="{472123A6-4AA2-4E1F-8AEE-8772C2DA49C8}" type="presParOf" srcId="{3651B2EC-669F-4A09-9F6B-98BEA7E65E2A}" destId="{1A3A1FB2-A84C-47D0-B089-D607022B447A}" srcOrd="2" destOrd="0" presId="urn:microsoft.com/office/officeart/2018/5/layout/IconLeafLabelList"/>
    <dgm:cxn modelId="{01D27BAB-DF8B-407E-A2E9-1DD5498CC9CA}" type="presParOf" srcId="{3651B2EC-669F-4A09-9F6B-98BEA7E65E2A}" destId="{EE27A0F1-939C-456F-B8FA-7589339D6F38}" srcOrd="3" destOrd="0" presId="urn:microsoft.com/office/officeart/2018/5/layout/IconLeafLabelList"/>
    <dgm:cxn modelId="{61A1EDC9-019D-4A6C-95B7-6BE57C317522}" type="presParOf" srcId="{3DF7FF53-117D-49FB-ADAC-A5DED1DA7180}" destId="{62B7D38B-378B-44CA-BE14-EE09A826A01F}" srcOrd="3" destOrd="0" presId="urn:microsoft.com/office/officeart/2018/5/layout/IconLeafLabelList"/>
    <dgm:cxn modelId="{2003130A-6F52-4842-ACF7-764D7BBEFBBA}" type="presParOf" srcId="{3DF7FF53-117D-49FB-ADAC-A5DED1DA7180}" destId="{EF533255-0E75-42D4-8949-801868A191C5}" srcOrd="4" destOrd="0" presId="urn:microsoft.com/office/officeart/2018/5/layout/IconLeafLabelList"/>
    <dgm:cxn modelId="{77AE168E-2B00-4C1F-A16B-9D2213797E93}" type="presParOf" srcId="{EF533255-0E75-42D4-8949-801868A191C5}" destId="{4D7AA5B1-F49C-48EB-8FC9-F6C031AD2F2F}" srcOrd="0" destOrd="0" presId="urn:microsoft.com/office/officeart/2018/5/layout/IconLeafLabelList"/>
    <dgm:cxn modelId="{BEB3C348-5FDF-40CC-B909-7EEFAF701374}" type="presParOf" srcId="{EF533255-0E75-42D4-8949-801868A191C5}" destId="{AC6A0B72-DEDB-4B8A-856B-E54A84283108}" srcOrd="1" destOrd="0" presId="urn:microsoft.com/office/officeart/2018/5/layout/IconLeafLabelList"/>
    <dgm:cxn modelId="{A9CD7A30-3A62-4378-8FF5-F628AA318500}" type="presParOf" srcId="{EF533255-0E75-42D4-8949-801868A191C5}" destId="{67762103-26DD-44CF-A979-801E2E224AAA}" srcOrd="2" destOrd="0" presId="urn:microsoft.com/office/officeart/2018/5/layout/IconLeafLabelList"/>
    <dgm:cxn modelId="{87CD5B32-AFCA-4349-8F3C-91F4F79D68FF}" type="presParOf" srcId="{EF533255-0E75-42D4-8949-801868A191C5}" destId="{F1B2DFAE-4A53-4CB3-8E29-2D76546D4FD0}" srcOrd="3" destOrd="0" presId="urn:microsoft.com/office/officeart/2018/5/layout/IconLeafLabelList"/>
    <dgm:cxn modelId="{E6807792-CCBB-4A7E-ACF7-7678D97CC138}" type="presParOf" srcId="{3DF7FF53-117D-49FB-ADAC-A5DED1DA7180}" destId="{4ED826B0-F5FF-4E88-933F-FD5017C4535E}" srcOrd="5" destOrd="0" presId="urn:microsoft.com/office/officeart/2018/5/layout/IconLeafLabelList"/>
    <dgm:cxn modelId="{736E429A-41F5-4EA1-A610-64291450AF28}" type="presParOf" srcId="{3DF7FF53-117D-49FB-ADAC-A5DED1DA7180}" destId="{DD429C0D-0083-457A-B093-02DA4FB8BEFF}" srcOrd="6" destOrd="0" presId="urn:microsoft.com/office/officeart/2018/5/layout/IconLeafLabelList"/>
    <dgm:cxn modelId="{82EBD0AE-DC32-484B-87C0-FC25218877F4}" type="presParOf" srcId="{DD429C0D-0083-457A-B093-02DA4FB8BEFF}" destId="{893B2F60-AF5B-4A40-8060-B938A9FD92E8}" srcOrd="0" destOrd="0" presId="urn:microsoft.com/office/officeart/2018/5/layout/IconLeafLabelList"/>
    <dgm:cxn modelId="{FE07EFE6-4EF0-4C32-96D2-DC7BF0E5826B}" type="presParOf" srcId="{DD429C0D-0083-457A-B093-02DA4FB8BEFF}" destId="{0EC88CEE-9028-4A4A-94B7-58266FB44109}" srcOrd="1" destOrd="0" presId="urn:microsoft.com/office/officeart/2018/5/layout/IconLeafLabelList"/>
    <dgm:cxn modelId="{C000CFAE-7F41-4105-AD6B-5B62A7308C21}" type="presParOf" srcId="{DD429C0D-0083-457A-B093-02DA4FB8BEFF}" destId="{7A4408E1-606C-4742-8769-24F65DCB4B06}" srcOrd="2" destOrd="0" presId="urn:microsoft.com/office/officeart/2018/5/layout/IconLeafLabelList"/>
    <dgm:cxn modelId="{C6BBB6F6-24CF-4D79-A74A-5BAB5DCE4888}" type="presParOf" srcId="{DD429C0D-0083-457A-B093-02DA4FB8BEFF}" destId="{2326EB5C-58FB-4300-82A8-E85AE6DD79FD}" srcOrd="3" destOrd="0" presId="urn:microsoft.com/office/officeart/2018/5/layout/IconLeafLabelList"/>
    <dgm:cxn modelId="{B3C4F263-8093-4BCC-BD3C-1BB5DD877822}" type="presParOf" srcId="{3DF7FF53-117D-49FB-ADAC-A5DED1DA7180}" destId="{DEB8A0D1-4687-4870-B0B7-6A369CE633D6}" srcOrd="7" destOrd="0" presId="urn:microsoft.com/office/officeart/2018/5/layout/IconLeafLabelList"/>
    <dgm:cxn modelId="{C4E4D36A-E3AB-4C9D-A486-7CB2D2B827CA}" type="presParOf" srcId="{3DF7FF53-117D-49FB-ADAC-A5DED1DA7180}" destId="{F9CECFCE-35B8-48E5-8017-395D4A610ABF}" srcOrd="8" destOrd="0" presId="urn:microsoft.com/office/officeart/2018/5/layout/IconLeafLabelList"/>
    <dgm:cxn modelId="{AF26BD2C-8981-4348-A2B8-F11F2D8547AC}" type="presParOf" srcId="{F9CECFCE-35B8-48E5-8017-395D4A610ABF}" destId="{7DABABCD-4B27-4EA7-A16E-9E54B481E028}" srcOrd="0" destOrd="0" presId="urn:microsoft.com/office/officeart/2018/5/layout/IconLeafLabelList"/>
    <dgm:cxn modelId="{4F63901E-B321-42DD-8782-E8D1F9D1455B}" type="presParOf" srcId="{F9CECFCE-35B8-48E5-8017-395D4A610ABF}" destId="{BD02D758-35FD-47D8-8237-51DE92127A1E}" srcOrd="1" destOrd="0" presId="urn:microsoft.com/office/officeart/2018/5/layout/IconLeafLabelList"/>
    <dgm:cxn modelId="{60F8D172-99B1-4521-AEB9-88E7E350D160}" type="presParOf" srcId="{F9CECFCE-35B8-48E5-8017-395D4A610ABF}" destId="{52D1455A-A563-4023-8D88-52846EFF4C26}" srcOrd="2" destOrd="0" presId="urn:microsoft.com/office/officeart/2018/5/layout/IconLeafLabelList"/>
    <dgm:cxn modelId="{44EF2F60-E621-443F-97C5-C18D08F0CBC7}" type="presParOf" srcId="{F9CECFCE-35B8-48E5-8017-395D4A610ABF}" destId="{D2EAC583-1085-4FEC-B533-8D6F20295656}" srcOrd="3" destOrd="0" presId="urn:microsoft.com/office/officeart/2018/5/layout/IconLeafLabelList"/>
    <dgm:cxn modelId="{285B863A-3968-49C9-8A73-70BA610513F0}" type="presParOf" srcId="{3DF7FF53-117D-49FB-ADAC-A5DED1DA7180}" destId="{64BD6384-5949-4A61-B1F0-0D10E51021E2}" srcOrd="9" destOrd="0" presId="urn:microsoft.com/office/officeart/2018/5/layout/IconLeafLabelList"/>
    <dgm:cxn modelId="{E3286F5D-1BD5-44E7-8C9E-6244D0A163EF}" type="presParOf" srcId="{3DF7FF53-117D-49FB-ADAC-A5DED1DA7180}" destId="{0691EFC0-E959-4C32-879D-E2437594F533}" srcOrd="10" destOrd="0" presId="urn:microsoft.com/office/officeart/2018/5/layout/IconLeafLabelList"/>
    <dgm:cxn modelId="{AB8B3702-FC80-4330-AAEB-85C465923861}" type="presParOf" srcId="{0691EFC0-E959-4C32-879D-E2437594F533}" destId="{F2461963-491D-4A4A-83C9-FC3C87A5D348}" srcOrd="0" destOrd="0" presId="urn:microsoft.com/office/officeart/2018/5/layout/IconLeafLabelList"/>
    <dgm:cxn modelId="{677127F0-0F07-46D9-8502-DA7A3B98AC70}" type="presParOf" srcId="{0691EFC0-E959-4C32-879D-E2437594F533}" destId="{8EB75B19-DF49-4B00-9462-30702CEFCA01}" srcOrd="1" destOrd="0" presId="urn:microsoft.com/office/officeart/2018/5/layout/IconLeafLabelList"/>
    <dgm:cxn modelId="{3C6690C3-6C02-4999-AB29-4575D9BFC166}" type="presParOf" srcId="{0691EFC0-E959-4C32-879D-E2437594F533}" destId="{4C426BB0-7CC1-47CA-A4F8-12CA92B1C925}" srcOrd="2" destOrd="0" presId="urn:microsoft.com/office/officeart/2018/5/layout/IconLeafLabelList"/>
    <dgm:cxn modelId="{236C74C8-CDE0-4CA3-9995-09832F2C4525}" type="presParOf" srcId="{0691EFC0-E959-4C32-879D-E2437594F533}" destId="{EC909E4C-7B0C-44C0-9EB8-0A04EEB6021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03950-F511-4CC2-A657-7D2A71A11173}">
      <dsp:nvSpPr>
        <dsp:cNvPr id="0" name=""/>
        <dsp:cNvSpPr/>
      </dsp:nvSpPr>
      <dsp:spPr>
        <a:xfrm>
          <a:off x="311099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A9B3D-6BEF-46C5-BC23-2C49DDB9E5C7}">
      <dsp:nvSpPr>
        <dsp:cNvPr id="0" name=""/>
        <dsp:cNvSpPr/>
      </dsp:nvSpPr>
      <dsp:spPr>
        <a:xfrm>
          <a:off x="517448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99744-A8D0-4C8D-ADBE-AE3A23530DE6}">
      <dsp:nvSpPr>
        <dsp:cNvPr id="0" name=""/>
        <dsp:cNvSpPr/>
      </dsp:nvSpPr>
      <dsp:spPr>
        <a:xfrm>
          <a:off x="1574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Introduction and Case study context</a:t>
          </a:r>
          <a:endParaRPr lang="en-US" sz="2100" kern="1200"/>
        </a:p>
      </dsp:txBody>
      <dsp:txXfrm>
        <a:off x="1574" y="2056930"/>
        <a:ext cx="1587304" cy="634921"/>
      </dsp:txXfrm>
    </dsp:sp>
    <dsp:sp modelId="{AF0D45C9-3A4B-4297-BF7C-4565C48E3E48}">
      <dsp:nvSpPr>
        <dsp:cNvPr id="0" name=""/>
        <dsp:cNvSpPr/>
      </dsp:nvSpPr>
      <dsp:spPr>
        <a:xfrm>
          <a:off x="2176182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7CA77-9906-4F18-AE3D-029D799D6C16}">
      <dsp:nvSpPr>
        <dsp:cNvPr id="0" name=""/>
        <dsp:cNvSpPr/>
      </dsp:nvSpPr>
      <dsp:spPr>
        <a:xfrm>
          <a:off x="2382531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7A0F1-939C-456F-B8FA-7589339D6F38}">
      <dsp:nvSpPr>
        <dsp:cNvPr id="0" name=""/>
        <dsp:cNvSpPr/>
      </dsp:nvSpPr>
      <dsp:spPr>
        <a:xfrm>
          <a:off x="1866657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Evaluate Productivity tools</a:t>
          </a:r>
          <a:endParaRPr lang="en-US" sz="2100" kern="1200" dirty="0"/>
        </a:p>
      </dsp:txBody>
      <dsp:txXfrm>
        <a:off x="1866657" y="2056930"/>
        <a:ext cx="1587304" cy="634921"/>
      </dsp:txXfrm>
    </dsp:sp>
    <dsp:sp modelId="{4D7AA5B1-F49C-48EB-8FC9-F6C031AD2F2F}">
      <dsp:nvSpPr>
        <dsp:cNvPr id="0" name=""/>
        <dsp:cNvSpPr/>
      </dsp:nvSpPr>
      <dsp:spPr>
        <a:xfrm>
          <a:off x="4041265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A0B72-DEDB-4B8A-856B-E54A84283108}">
      <dsp:nvSpPr>
        <dsp:cNvPr id="0" name=""/>
        <dsp:cNvSpPr/>
      </dsp:nvSpPr>
      <dsp:spPr>
        <a:xfrm>
          <a:off x="4247614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2DFAE-4A53-4CB3-8E29-2D76546D4FD0}">
      <dsp:nvSpPr>
        <dsp:cNvPr id="0" name=""/>
        <dsp:cNvSpPr/>
      </dsp:nvSpPr>
      <dsp:spPr>
        <a:xfrm>
          <a:off x="3731740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Evaluate Co0mmunication Tools</a:t>
          </a:r>
          <a:endParaRPr lang="en-US" sz="2100" kern="1200"/>
        </a:p>
      </dsp:txBody>
      <dsp:txXfrm>
        <a:off x="3731740" y="2056930"/>
        <a:ext cx="1587304" cy="634921"/>
      </dsp:txXfrm>
    </dsp:sp>
    <dsp:sp modelId="{893B2F60-AF5B-4A40-8060-B938A9FD92E8}">
      <dsp:nvSpPr>
        <dsp:cNvPr id="0" name=""/>
        <dsp:cNvSpPr/>
      </dsp:nvSpPr>
      <dsp:spPr>
        <a:xfrm>
          <a:off x="5906348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88CEE-9028-4A4A-94B7-58266FB44109}">
      <dsp:nvSpPr>
        <dsp:cNvPr id="0" name=""/>
        <dsp:cNvSpPr/>
      </dsp:nvSpPr>
      <dsp:spPr>
        <a:xfrm>
          <a:off x="6112697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EB5C-58FB-4300-82A8-E85AE6DD79FD}">
      <dsp:nvSpPr>
        <dsp:cNvPr id="0" name=""/>
        <dsp:cNvSpPr/>
      </dsp:nvSpPr>
      <dsp:spPr>
        <a:xfrm>
          <a:off x="5596823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Design digital safety action plan</a:t>
          </a:r>
          <a:endParaRPr lang="en-US" sz="2100" kern="1200"/>
        </a:p>
      </dsp:txBody>
      <dsp:txXfrm>
        <a:off x="5596823" y="2056930"/>
        <a:ext cx="1587304" cy="634921"/>
      </dsp:txXfrm>
    </dsp:sp>
    <dsp:sp modelId="{7DABABCD-4B27-4EA7-A16E-9E54B481E028}">
      <dsp:nvSpPr>
        <dsp:cNvPr id="0" name=""/>
        <dsp:cNvSpPr/>
      </dsp:nvSpPr>
      <dsp:spPr>
        <a:xfrm>
          <a:off x="7771431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2D758-35FD-47D8-8237-51DE92127A1E}">
      <dsp:nvSpPr>
        <dsp:cNvPr id="0" name=""/>
        <dsp:cNvSpPr/>
      </dsp:nvSpPr>
      <dsp:spPr>
        <a:xfrm>
          <a:off x="7977780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AC583-1085-4FEC-B533-8D6F20295656}">
      <dsp:nvSpPr>
        <dsp:cNvPr id="0" name=""/>
        <dsp:cNvSpPr/>
      </dsp:nvSpPr>
      <dsp:spPr>
        <a:xfrm>
          <a:off x="7461906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Conclusion</a:t>
          </a:r>
          <a:endParaRPr lang="en-US" sz="2100" kern="1200"/>
        </a:p>
      </dsp:txBody>
      <dsp:txXfrm>
        <a:off x="7461906" y="2056930"/>
        <a:ext cx="1587304" cy="634921"/>
      </dsp:txXfrm>
    </dsp:sp>
    <dsp:sp modelId="{F2461963-491D-4A4A-83C9-FC3C87A5D348}">
      <dsp:nvSpPr>
        <dsp:cNvPr id="0" name=""/>
        <dsp:cNvSpPr/>
      </dsp:nvSpPr>
      <dsp:spPr>
        <a:xfrm>
          <a:off x="9636514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75B19-DF49-4B00-9462-30702CEFCA01}">
      <dsp:nvSpPr>
        <dsp:cNvPr id="0" name=""/>
        <dsp:cNvSpPr/>
      </dsp:nvSpPr>
      <dsp:spPr>
        <a:xfrm>
          <a:off x="9842863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09E4C-7B0C-44C0-9EB8-0A04EEB6021A}">
      <dsp:nvSpPr>
        <dsp:cNvPr id="0" name=""/>
        <dsp:cNvSpPr/>
      </dsp:nvSpPr>
      <dsp:spPr>
        <a:xfrm>
          <a:off x="9326989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References</a:t>
          </a:r>
          <a:endParaRPr lang="en-US" sz="2100" kern="1200"/>
        </a:p>
      </dsp:txBody>
      <dsp:txXfrm>
        <a:off x="9326989" y="2056930"/>
        <a:ext cx="1587304" cy="634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05T20:43:34.24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7BF111-262D-4D68-9A78-0D0EC87C3FE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7F6669-5984-4669-8BC8-7EB5118B3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61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University presentation –Greenfield Care </a:t>
            </a:r>
            <a:r>
              <a:rPr lang="en-GB"/>
              <a:t>Home Agency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F6669-5984-4669-8BC8-7EB5118B371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116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F6669-5984-4669-8BC8-7EB5118B371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600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26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9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73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27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013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07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25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13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08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1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5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98FE0E0-D95D-46EF-A375-475D4DB0E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46C73-B013-26D7-5757-1BB2A19E5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8200"/>
              <a:t>Digital Skills and Research Method</a:t>
            </a:r>
            <a:br>
              <a:rPr lang="en-GB" sz="8200"/>
            </a:br>
            <a:r>
              <a:rPr lang="en-GB" sz="8200"/>
              <a:t>LCHS4007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3488E-47D5-C451-C445-7AB481D49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 dirty="0"/>
              <a:t>Assessment 1: Group 5 Presentation 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Programme: Certificate of Higher Education in Health and Social Care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Lecturer name: Kwame Assa-Agyei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2D82A42F-AEBE-4065-9792-036A904D8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646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BF1D5B"/>
          </a:solidFill>
          <a:ln w="38100" cap="rnd">
            <a:solidFill>
              <a:srgbClr val="BF1D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01CF316-27D6-B951-9DD6-0D9D2A3FB9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913"/>
          <a:stretch>
            <a:fillRect/>
          </a:stretch>
        </p:blipFill>
        <p:spPr>
          <a:xfrm>
            <a:off x="8139803" y="10"/>
            <a:ext cx="4052199" cy="6857990"/>
          </a:xfrm>
          <a:custGeom>
            <a:avLst/>
            <a:gdLst/>
            <a:ahLst/>
            <a:cxnLst/>
            <a:rect l="l" t="t" r="r" b="b"/>
            <a:pathLst>
              <a:path w="4052199" h="6858000">
                <a:moveTo>
                  <a:pt x="25603" y="0"/>
                </a:moveTo>
                <a:lnTo>
                  <a:pt x="4052199" y="0"/>
                </a:lnTo>
                <a:lnTo>
                  <a:pt x="4052199" y="6858000"/>
                </a:lnTo>
                <a:lnTo>
                  <a:pt x="28079" y="6858000"/>
                </a:lnTo>
                <a:lnTo>
                  <a:pt x="37459" y="6497135"/>
                </a:lnTo>
                <a:cubicBezTo>
                  <a:pt x="37586" y="6492050"/>
                  <a:pt x="38603" y="6487092"/>
                  <a:pt x="38603" y="6482007"/>
                </a:cubicBezTo>
                <a:cubicBezTo>
                  <a:pt x="47502" y="6367973"/>
                  <a:pt x="52587" y="6253939"/>
                  <a:pt x="18135" y="6142702"/>
                </a:cubicBezTo>
                <a:cubicBezTo>
                  <a:pt x="15084" y="6132214"/>
                  <a:pt x="13495" y="6121344"/>
                  <a:pt x="13432" y="6110411"/>
                </a:cubicBezTo>
                <a:cubicBezTo>
                  <a:pt x="11690" y="6013324"/>
                  <a:pt x="15936" y="5916236"/>
                  <a:pt x="26145" y="5819669"/>
                </a:cubicBezTo>
                <a:cubicBezTo>
                  <a:pt x="31229" y="5760555"/>
                  <a:pt x="26017" y="5700423"/>
                  <a:pt x="42926" y="5641690"/>
                </a:cubicBezTo>
                <a:cubicBezTo>
                  <a:pt x="50337" y="5612565"/>
                  <a:pt x="54595" y="5582728"/>
                  <a:pt x="55638" y="5552700"/>
                </a:cubicBezTo>
                <a:cubicBezTo>
                  <a:pt x="60087" y="5479983"/>
                  <a:pt x="38603" y="5411588"/>
                  <a:pt x="18263" y="5343066"/>
                </a:cubicBezTo>
                <a:cubicBezTo>
                  <a:pt x="7456" y="5306707"/>
                  <a:pt x="-5384" y="5269459"/>
                  <a:pt x="2372" y="5231320"/>
                </a:cubicBezTo>
                <a:cubicBezTo>
                  <a:pt x="16076" y="5173655"/>
                  <a:pt x="23920" y="5114744"/>
                  <a:pt x="25763" y="5055502"/>
                </a:cubicBezTo>
                <a:cubicBezTo>
                  <a:pt x="25635" y="5012660"/>
                  <a:pt x="15338" y="4970962"/>
                  <a:pt x="18898" y="4928374"/>
                </a:cubicBezTo>
                <a:cubicBezTo>
                  <a:pt x="27073" y="4845715"/>
                  <a:pt x="29157" y="4762561"/>
                  <a:pt x="25127" y="4679584"/>
                </a:cubicBezTo>
                <a:cubicBezTo>
                  <a:pt x="25077" y="4646429"/>
                  <a:pt x="28776" y="4613376"/>
                  <a:pt x="36187" y="4581060"/>
                </a:cubicBezTo>
                <a:cubicBezTo>
                  <a:pt x="45493" y="4524043"/>
                  <a:pt x="47464" y="4466060"/>
                  <a:pt x="42036" y="4408547"/>
                </a:cubicBezTo>
                <a:cubicBezTo>
                  <a:pt x="36060" y="4341932"/>
                  <a:pt x="18263" y="4276334"/>
                  <a:pt x="13685" y="4209719"/>
                </a:cubicBezTo>
                <a:cubicBezTo>
                  <a:pt x="6694" y="4099371"/>
                  <a:pt x="16610" y="3989024"/>
                  <a:pt x="26398" y="3879186"/>
                </a:cubicBezTo>
                <a:cubicBezTo>
                  <a:pt x="34026" y="3808731"/>
                  <a:pt x="36060" y="3737781"/>
                  <a:pt x="32501" y="3667009"/>
                </a:cubicBezTo>
                <a:cubicBezTo>
                  <a:pt x="28051" y="3610818"/>
                  <a:pt x="21059" y="3554755"/>
                  <a:pt x="19788" y="3498437"/>
                </a:cubicBezTo>
                <a:cubicBezTo>
                  <a:pt x="17627" y="3398006"/>
                  <a:pt x="18390" y="3297701"/>
                  <a:pt x="24237" y="3197143"/>
                </a:cubicBezTo>
                <a:cubicBezTo>
                  <a:pt x="27162" y="3146928"/>
                  <a:pt x="32119" y="3096966"/>
                  <a:pt x="34026" y="3046242"/>
                </a:cubicBezTo>
                <a:cubicBezTo>
                  <a:pt x="35933" y="2995518"/>
                  <a:pt x="40001" y="2944413"/>
                  <a:pt x="28433" y="2894578"/>
                </a:cubicBezTo>
                <a:cubicBezTo>
                  <a:pt x="8855" y="2810038"/>
                  <a:pt x="23220" y="2725879"/>
                  <a:pt x="27415" y="2641593"/>
                </a:cubicBezTo>
                <a:cubicBezTo>
                  <a:pt x="29958" y="2589217"/>
                  <a:pt x="45214" y="2535568"/>
                  <a:pt x="31738" y="2484717"/>
                </a:cubicBezTo>
                <a:cubicBezTo>
                  <a:pt x="10507" y="2405008"/>
                  <a:pt x="24492" y="2326951"/>
                  <a:pt x="31738" y="2248513"/>
                </a:cubicBezTo>
                <a:cubicBezTo>
                  <a:pt x="40218" y="2174283"/>
                  <a:pt x="38768" y="2099252"/>
                  <a:pt x="27415" y="2025403"/>
                </a:cubicBezTo>
                <a:cubicBezTo>
                  <a:pt x="12986" y="1952165"/>
                  <a:pt x="12986" y="1876803"/>
                  <a:pt x="27415" y="1803565"/>
                </a:cubicBezTo>
                <a:cubicBezTo>
                  <a:pt x="39276" y="1743102"/>
                  <a:pt x="40598" y="1681038"/>
                  <a:pt x="31356" y="1620119"/>
                </a:cubicBezTo>
                <a:cubicBezTo>
                  <a:pt x="25127" y="1576514"/>
                  <a:pt x="13940" y="1533163"/>
                  <a:pt x="12414" y="1489558"/>
                </a:cubicBezTo>
                <a:cubicBezTo>
                  <a:pt x="9262" y="1398420"/>
                  <a:pt x="11118" y="1307167"/>
                  <a:pt x="18008" y="1216233"/>
                </a:cubicBezTo>
                <a:cubicBezTo>
                  <a:pt x="26017" y="1112496"/>
                  <a:pt x="41400" y="1009268"/>
                  <a:pt x="30721" y="904896"/>
                </a:cubicBezTo>
                <a:cubicBezTo>
                  <a:pt x="27162" y="869046"/>
                  <a:pt x="19661" y="833323"/>
                  <a:pt x="18771" y="797346"/>
                </a:cubicBezTo>
                <a:cubicBezTo>
                  <a:pt x="17118" y="730095"/>
                  <a:pt x="16737" y="663607"/>
                  <a:pt x="20169" y="593941"/>
                </a:cubicBezTo>
                <a:cubicBezTo>
                  <a:pt x="23602" y="524274"/>
                  <a:pt x="38348" y="451938"/>
                  <a:pt x="28433" y="383798"/>
                </a:cubicBezTo>
                <a:cubicBezTo>
                  <a:pt x="18516" y="315657"/>
                  <a:pt x="24873" y="248406"/>
                  <a:pt x="31229" y="181410"/>
                </a:cubicBezTo>
                <a:cubicBezTo>
                  <a:pt x="34344" y="149565"/>
                  <a:pt x="36410" y="118069"/>
                  <a:pt x="35854" y="8670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07625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310F639-A208-8D0E-D118-D4066335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Enhancing staff training and professional communication at Greenfield Care Agency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A123F8C-9D4C-AB1C-D855-0EBA4627F9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8959399"/>
              </p:ext>
            </p:extLst>
          </p:nvPr>
        </p:nvGraphicFramePr>
        <p:xfrm>
          <a:off x="4666049" y="1042416"/>
          <a:ext cx="7191109" cy="474573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558422">
                  <a:extLst>
                    <a:ext uri="{9D8B030D-6E8A-4147-A177-3AD203B41FA5}">
                      <a16:colId xmlns:a16="http://schemas.microsoft.com/office/drawing/2014/main" val="933752240"/>
                    </a:ext>
                  </a:extLst>
                </a:gridCol>
                <a:gridCol w="3632687">
                  <a:extLst>
                    <a:ext uri="{9D8B030D-6E8A-4147-A177-3AD203B41FA5}">
                      <a16:colId xmlns:a16="http://schemas.microsoft.com/office/drawing/2014/main" val="3209040192"/>
                    </a:ext>
                  </a:extLst>
                </a:gridCol>
              </a:tblGrid>
              <a:tr h="707136">
                <a:tc>
                  <a:txBody>
                    <a:bodyPr/>
                    <a:lstStyle/>
                    <a:p>
                      <a:r>
                        <a:rPr lang="en-GB" sz="3300" dirty="0"/>
                        <a:t>Student Name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Number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535394150"/>
                  </a:ext>
                </a:extLst>
              </a:tr>
              <a:tr h="707136">
                <a:tc>
                  <a:txBody>
                    <a:bodyPr/>
                    <a:lstStyle/>
                    <a:p>
                      <a:r>
                        <a:rPr lang="en-GB" sz="3300" dirty="0"/>
                        <a:t>Marta Hurley -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2524801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576773117"/>
                  </a:ext>
                </a:extLst>
              </a:tr>
              <a:tr h="707136">
                <a:tc>
                  <a:txBody>
                    <a:bodyPr/>
                    <a:lstStyle/>
                    <a:p>
                      <a:r>
                        <a:rPr lang="en-GB" sz="3300" dirty="0"/>
                        <a:t>Kinga Motyl -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2533097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747151769"/>
                  </a:ext>
                </a:extLst>
              </a:tr>
              <a:tr h="707136">
                <a:tc>
                  <a:txBody>
                    <a:bodyPr/>
                    <a:lstStyle/>
                    <a:p>
                      <a:r>
                        <a:rPr lang="en-GB" sz="3300" dirty="0"/>
                        <a:t>Francisca Ie -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2527919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145154892"/>
                  </a:ext>
                </a:extLst>
              </a:tr>
              <a:tr h="707136">
                <a:tc>
                  <a:txBody>
                    <a:bodyPr/>
                    <a:lstStyle/>
                    <a:p>
                      <a:r>
                        <a:rPr lang="en-GB" sz="3300" dirty="0"/>
                        <a:t>Mary </a:t>
                      </a:r>
                      <a:r>
                        <a:rPr lang="en-GB" sz="3300" dirty="0" err="1"/>
                        <a:t>Oginni</a:t>
                      </a:r>
                      <a:r>
                        <a:rPr lang="en-GB" sz="3300" dirty="0"/>
                        <a:t> -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2516285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459886703"/>
                  </a:ext>
                </a:extLst>
              </a:tr>
              <a:tr h="1210056">
                <a:tc>
                  <a:txBody>
                    <a:bodyPr/>
                    <a:lstStyle/>
                    <a:p>
                      <a:r>
                        <a:rPr lang="en-GB" sz="3300" dirty="0"/>
                        <a:t>Sara Ayele G-Kiros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2532183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759920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28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07A-1099-FF96-FAB8-5D151462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b="1"/>
              <a:t>Acknowledgement of the use of AI</a:t>
            </a:r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C7CA-6A59-79A8-6929-1CDDB19A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 acknowledge the use of Grammarly (https://www.grammarly.com/) on the  09. 03 2026 to support to check my work using the prompt(s): </a:t>
            </a:r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eriod"/>
            </a:pPr>
            <a:r>
              <a:rPr lang="en-GB" b="1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4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29C30-270A-8DD1-312F-F5EEBB351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/>
              <a:t>Content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B48F1-7C82-D7BB-1B85-BB076C6CCC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5704148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8155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D8930-D4DB-50E9-9422-9A2D145DE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9BF99-D00A-B1F2-2887-C3116BD8B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b="1" dirty="0"/>
              <a:t>Greenfield Home Care Agency provides personalised support for older adults, helping them live independently within the local community while maintaining quality of care and safety.</a:t>
            </a:r>
          </a:p>
          <a:p>
            <a:r>
              <a:rPr lang="en-GB" b="1" dirty="0"/>
              <a:t>The agency is preparing to implement Microsoft 365, aiming to streamline daily operations, reduce manual workload, and increase overall organisational efficiency.</a:t>
            </a:r>
          </a:p>
          <a:p>
            <a:endParaRPr lang="en-GB" b="1" dirty="0"/>
          </a:p>
          <a:p>
            <a:r>
              <a:rPr lang="en-GB" b="1" dirty="0"/>
              <a:t>Our team will assess how Microsoft Excel can support data management, reporting, and operational efficiency, and how Microsoft Teams can improve communication, collaboration, and coordination among staff.</a:t>
            </a:r>
          </a:p>
          <a:p>
            <a:endParaRPr lang="en-GB" b="1" dirty="0"/>
          </a:p>
          <a:p>
            <a:r>
              <a:rPr lang="en-GB" b="1" dirty="0"/>
              <a:t>By adopting these digital tools, the agency expects to enhance workflow, ensure timely sharing of information, and create a more connected, efficient, and responsive team environment.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573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Freeform: Shape 74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FA418-EC58-0146-73FF-44B1C925D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dirty="0">
                <a:solidFill>
                  <a:schemeClr val="bg1"/>
                </a:solidFill>
              </a:rPr>
              <a:t>Evaluate productivity tools</a:t>
            </a:r>
          </a:p>
        </p:txBody>
      </p:sp>
      <p:sp>
        <p:nvSpPr>
          <p:cNvPr id="82" name="Content Placeholder 2">
            <a:extLst>
              <a:ext uri="{FF2B5EF4-FFF2-40B4-BE49-F238E27FC236}">
                <a16:creationId xmlns:a16="http://schemas.microsoft.com/office/drawing/2014/main" id="{3FD69775-5259-9A7D-23BE-3EFC81FC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59743"/>
            <a:ext cx="5254754" cy="6270366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5500" b="1" u="sng" dirty="0">
                <a:ea typeface="Calibri" panose="020F0502020204030204" pitchFamily="34" charset="0"/>
                <a:cs typeface="Calibri" panose="020F0502020204030204" pitchFamily="34" charset="0"/>
              </a:rPr>
              <a:t>Introducing digital applications at Greenfield Home Care </a:t>
            </a: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Agency to support :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Administration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Documentation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Data managing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Currently the personnel utilizing paper MAR ( Medication Administration Record Charts). Employees provide manually document , medication , dosage , time and their signature. Records are stored at the service user residence or office location.           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5500" b="1" u="sng" dirty="0">
                <a:ea typeface="Calibri" panose="020F0502020204030204" pitchFamily="34" charset="0"/>
                <a:cs typeface="Calibri" panose="020F0502020204030204" pitchFamily="34" charset="0"/>
              </a:rPr>
              <a:t>Introducing Microsoft Excel  - at Green Care Home Agency 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Enhances patient safety accuracy and efficiency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Digital system improves the standard of care 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Improves communication and collaboration                                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Saves time and encourage better teamwork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monitor records in real time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 Simplifies auditing</a:t>
            </a:r>
          </a:p>
          <a:p>
            <a:pPr>
              <a:lnSpc>
                <a:spcPct val="100000"/>
              </a:lnSpc>
            </a:pPr>
            <a:r>
              <a:rPr lang="en-GB" sz="5500" b="1" u="sng" dirty="0">
                <a:ea typeface="Calibri" panose="020F0502020204030204" pitchFamily="34" charset="0"/>
                <a:cs typeface="Calibri" panose="020F0502020204030204" pitchFamily="34" charset="0"/>
              </a:rPr>
              <a:t>Limitations :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 Difficult to manage 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Potential loss of paper records                                                                     </a:t>
            </a:r>
          </a:p>
          <a:p>
            <a:pPr>
              <a:lnSpc>
                <a:spcPct val="100000"/>
              </a:lnSpc>
            </a:pPr>
            <a:r>
              <a:rPr lang="en-GB" sz="5500" b="1" dirty="0">
                <a:ea typeface="Calibri" panose="020F0502020204030204" pitchFamily="34" charset="0"/>
                <a:cs typeface="Calibri" panose="020F0502020204030204" pitchFamily="34" charset="0"/>
              </a:rPr>
              <a:t>Risk of medications dosage errors                                                                   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600" dirty="0"/>
          </a:p>
          <a:p>
            <a:pPr marL="0" indent="0">
              <a:lnSpc>
                <a:spcPct val="100000"/>
              </a:lnSpc>
              <a:buNone/>
            </a:pPr>
            <a:endParaRPr lang="en-GB" sz="1500" dirty="0"/>
          </a:p>
          <a:p>
            <a:pPr>
              <a:lnSpc>
                <a:spcPct val="100000"/>
              </a:lnSpc>
            </a:pPr>
            <a:endParaRPr lang="en-GB" sz="1500" dirty="0"/>
          </a:p>
          <a:p>
            <a:pPr>
              <a:lnSpc>
                <a:spcPct val="100000"/>
              </a:lnSpc>
            </a:pPr>
            <a:endParaRPr lang="en-GB" sz="1500" dirty="0"/>
          </a:p>
          <a:p>
            <a:pPr marL="0" indent="0">
              <a:lnSpc>
                <a:spcPct val="100000"/>
              </a:lnSpc>
              <a:buNone/>
            </a:pPr>
            <a:endParaRPr lang="en-GB" sz="1500" dirty="0"/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13098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67536-D3A5-8383-0588-21AD3F3AD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and limitation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E18439F-BD54-AE97-F112-BED973A2A5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3720868"/>
              </p:ext>
            </p:extLst>
          </p:nvPr>
        </p:nvGraphicFramePr>
        <p:xfrm>
          <a:off x="838200" y="1928813"/>
          <a:ext cx="10515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10980895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1024972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170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TRACKING STAFF ROTAS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RISK OF DATA BREACHES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78449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EFFICIENCY AND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RELIANCE ON INTERNET AND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450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ENHANCES PATIENT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TECHNICAL ERRORS  POSTPONE ACCESS TO RECORD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4902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BETTER TEAMWORK AND TIME MANAGMENT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SYSTEM PROFICIENCY REQUIRE TRAINING OF STAFF TO USE  SYSTEM  ACCURACY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5222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06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9C102-5ADF-EBBA-D32E-ED56C6356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communication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51929-3E8C-029E-2796-2FFEBEA0D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021"/>
            <a:ext cx="10515600" cy="42519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Greenfield Home Care Agency introduced Microsoft Teams to improve communication, organisation and support  faster  decision- making process.</a:t>
            </a:r>
          </a:p>
          <a:p>
            <a:pPr marL="0" indent="0">
              <a:buNone/>
            </a:pPr>
            <a:r>
              <a:rPr lang="en-GB" b="1" dirty="0"/>
              <a:t> Application: Microsoft Teams ( enhances communication, sharing information between residents and the main office)</a:t>
            </a:r>
          </a:p>
          <a:p>
            <a:r>
              <a:rPr lang="en-GB" b="1" dirty="0"/>
              <a:t>Teams allows using video meetings, share documentation ,supports collaboration between care workers and managers.</a:t>
            </a:r>
          </a:p>
          <a:p>
            <a:r>
              <a:rPr lang="en-GB" b="1" dirty="0"/>
              <a:t>Teams enables video communication between residents and their families</a:t>
            </a:r>
          </a:p>
          <a:p>
            <a:r>
              <a:rPr lang="en-GB" b="1" dirty="0"/>
              <a:t>Teams supports staff to send important  messages and make calls .</a:t>
            </a:r>
          </a:p>
          <a:p>
            <a:pPr marL="0" indent="0">
              <a:buNone/>
            </a:pPr>
            <a:r>
              <a:rPr lang="en-GB" b="1" dirty="0"/>
              <a:t>  Microsoft Teams  provides overall  better communication ,collaboration and information sharing but also requires digital skills training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808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0BF0D-C57C-C4C7-E8B9-AF20E4C40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limitation of using teams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6EFE5F-8CED-D02D-4EE8-15235101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867680"/>
              </p:ext>
            </p:extLst>
          </p:nvPr>
        </p:nvGraphicFramePr>
        <p:xfrm>
          <a:off x="838200" y="1928813"/>
          <a:ext cx="10515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07495658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0421886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448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Virtual meetings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Dependency on internet connection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2042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Communications  between staff and family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Risk of data breach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47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Sharing information  ,coordinating 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Staff my require digital skills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248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Efficiency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Confidential information require protection regulations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44558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2724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FD7E3-1B2D-29CC-28D9-EAE918F1E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safety action plan/ 1`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3C18B-4579-4257-F2E7-955E2F7C0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To ensure confidential information is protected, maintaining trust and complying with UK data protection regulations.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chemeClr val="tx2"/>
                </a:solidFill>
              </a:rPr>
              <a:t>Email Awareness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tx2"/>
                </a:solidFill>
              </a:rPr>
              <a:t>Train staff to recognise phishing emails and suspicious links.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tx2"/>
                </a:solidFill>
              </a:rPr>
              <a:t>Example: Staff attend quarterly workshops with simulated phishing emails to practice identifying threats.</a:t>
            </a:r>
          </a:p>
          <a:p>
            <a:pPr marL="0" indent="0">
              <a:buNone/>
            </a:pPr>
            <a:endParaRPr lang="en-GB" sz="2400" b="1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Data Management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Store documents securely using OneDrive and Microsoft 365 compliance tools.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Example: Resident care records and schedules are saved in encrypted folders with restricted access.</a:t>
            </a:r>
            <a:r>
              <a:rPr lang="en-GB" sz="2400" b="1" dirty="0"/>
              <a:t>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0B3BD7A-61CC-8136-A8F5-BD77E38471E6}"/>
                  </a:ext>
                </a:extLst>
              </p14:cNvPr>
              <p14:cNvContentPartPr/>
              <p14:nvPr/>
            </p14:nvContentPartPr>
            <p14:xfrm>
              <a:off x="1616080" y="2475218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0B3BD7A-61CC-8136-A8F5-BD77E38471E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09960" y="2469098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38355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11CB2-1136-CF16-2F76-890476652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safety action plan/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9580B-43E4-D020-CB17-911E8D30D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Confidentiality</a:t>
            </a:r>
          </a:p>
          <a:p>
            <a:pPr marL="0" indent="0">
              <a:buNone/>
            </a:pPr>
            <a:r>
              <a:rPr lang="en-GB" b="1" dirty="0"/>
              <a:t>Follow procedures to protect residents’ sensitive information at all times.</a:t>
            </a:r>
          </a:p>
          <a:p>
            <a:pPr marL="0" indent="0">
              <a:buNone/>
            </a:pPr>
            <a:r>
              <a:rPr lang="en-GB" b="1" dirty="0"/>
              <a:t>Example: Only authorised staff can access medical notes; paper records are locked in secure cabinets.</a:t>
            </a:r>
          </a:p>
          <a:p>
            <a:endParaRPr lang="en-GB" b="1" dirty="0"/>
          </a:p>
          <a:p>
            <a:r>
              <a:rPr lang="en-GB" b="1" dirty="0"/>
              <a:t>Additional Security Measures</a:t>
            </a:r>
          </a:p>
          <a:p>
            <a:pPr marL="0" indent="0">
              <a:buNone/>
            </a:pPr>
            <a:r>
              <a:rPr lang="en-GB" b="1" dirty="0"/>
              <a:t>Report suspicious activity promptly.</a:t>
            </a:r>
          </a:p>
          <a:p>
            <a:pPr marL="0" indent="0">
              <a:buNone/>
            </a:pPr>
            <a:r>
              <a:rPr lang="en-GB" b="1" dirty="0"/>
              <a:t>Use strong passwords and multi-factor authentication.</a:t>
            </a:r>
          </a:p>
          <a:p>
            <a:pPr marL="0" indent="0">
              <a:buNone/>
            </a:pPr>
            <a:r>
              <a:rPr lang="en-GB" b="1" dirty="0"/>
              <a:t>Restrict access to files based on staff roles.</a:t>
            </a:r>
          </a:p>
        </p:txBody>
      </p:sp>
    </p:spTree>
    <p:extLst>
      <p:ext uri="{BB962C8B-B14F-4D97-AF65-F5344CB8AC3E}">
        <p14:creationId xmlns:p14="http://schemas.microsoft.com/office/powerpoint/2010/main" val="276229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000BA-30EB-3B55-5317-5FE12A4AF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5E3AF-F16F-39D1-04ED-EB6DAF972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01421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Microsoft Excel and Teams enhance coordination and communication at Greenfield Home Care Agency.</a:t>
            </a:r>
          </a:p>
          <a:p>
            <a:endParaRPr lang="en-GB" b="1" dirty="0"/>
          </a:p>
          <a:p>
            <a:r>
              <a:rPr lang="en-GB" b="1" dirty="0"/>
              <a:t>Excel manages data, staff rotas, reports, and monitoring information efficiently.</a:t>
            </a:r>
          </a:p>
          <a:p>
            <a:endParaRPr lang="en-GB" b="1" dirty="0"/>
          </a:p>
          <a:p>
            <a:r>
              <a:rPr lang="en-GB" b="1" dirty="0"/>
              <a:t>Teams enables seamless collaboration between staff, management, and residents.</a:t>
            </a:r>
          </a:p>
          <a:p>
            <a:endParaRPr lang="en-GB" b="1" dirty="0"/>
          </a:p>
          <a:p>
            <a:r>
              <a:rPr lang="en-GB" b="1" dirty="0"/>
              <a:t>Safe and effective use depends on regular staff training and secure data management procedures.</a:t>
            </a:r>
          </a:p>
        </p:txBody>
      </p:sp>
    </p:spTree>
    <p:extLst>
      <p:ext uri="{BB962C8B-B14F-4D97-AF65-F5344CB8AC3E}">
        <p14:creationId xmlns:p14="http://schemas.microsoft.com/office/powerpoint/2010/main" val="2527619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62C3A-DA06-7794-D492-28FA21CB6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97271-EB93-BEE0-08C8-10C19775E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3718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500" b="1" dirty="0"/>
              <a:t>Bates, D. and Singh, H. (2018) ‘Two decades since To Err Is Human: An assessment of progress and emerging priorities in patient safety’, Health Affairs, 37(11), pp. 1736–1743.</a:t>
            </a:r>
          </a:p>
          <a:p>
            <a:pPr marL="0" indent="0">
              <a:buNone/>
            </a:pPr>
            <a:r>
              <a:rPr lang="en-GB" sz="1500" b="1" dirty="0"/>
              <a:t>Department of Health and Social Care (2021) Data security and protection for health and social care services. London: DHSC.</a:t>
            </a:r>
          </a:p>
          <a:p>
            <a:pPr marL="0" indent="0">
              <a:buNone/>
            </a:pPr>
            <a:r>
              <a:rPr lang="en-GB" sz="1500" b="1" dirty="0"/>
              <a:t>Greenhalgh, T. et al. (2017) ‘Adoption of digital technologies in healthcare: A framework for understanding change’, Journal of Medical Internet Research, 19(3), pp. 1–12.</a:t>
            </a:r>
          </a:p>
          <a:p>
            <a:pPr marL="0" indent="0">
              <a:buNone/>
            </a:pPr>
            <a:r>
              <a:rPr lang="en-GB" sz="1500" b="1" dirty="0"/>
              <a:t>Information Commissioner’s Office (ICO) (2023) Guide to the UK General Data Protection Regulation (UK GDPR). Available at: https://ico.org.uk</a:t>
            </a:r>
          </a:p>
          <a:p>
            <a:pPr marL="0" indent="0">
              <a:buNone/>
            </a:pPr>
            <a:r>
              <a:rPr lang="en-GB" sz="1500" b="1" dirty="0"/>
              <a:t> (Accessed: 9 March 2026).</a:t>
            </a:r>
          </a:p>
          <a:p>
            <a:pPr marL="0" indent="0">
              <a:buNone/>
            </a:pPr>
            <a:r>
              <a:rPr lang="en-GB" sz="1500" b="1" dirty="0"/>
              <a:t>Microsoft (2023) Microsoft Excel: Overview and features. Available at: https://www.microsoft.com</a:t>
            </a:r>
          </a:p>
          <a:p>
            <a:pPr marL="0" indent="0">
              <a:buNone/>
            </a:pPr>
            <a:r>
              <a:rPr lang="en-GB" sz="1500" b="1" dirty="0"/>
              <a:t> (Accessed: 9 March 2026).</a:t>
            </a:r>
          </a:p>
          <a:p>
            <a:pPr marL="0" indent="0">
              <a:buNone/>
            </a:pPr>
            <a:r>
              <a:rPr lang="en-GB" sz="1500" b="1" dirty="0"/>
              <a:t>Microsoft (2023) Microsoft Teams: Communication and collaboration platform. Available at: https://www.microsoft.com</a:t>
            </a:r>
          </a:p>
          <a:p>
            <a:pPr marL="0" indent="0">
              <a:buNone/>
            </a:pPr>
            <a:r>
              <a:rPr lang="en-GB" sz="1500" b="1" dirty="0"/>
              <a:t> (Accessed: 9 March 2026).</a:t>
            </a:r>
          </a:p>
          <a:p>
            <a:pPr marL="0" indent="0">
              <a:buNone/>
            </a:pPr>
            <a:r>
              <a:rPr lang="en-GB" sz="1500" b="1" dirty="0"/>
              <a:t>NHS Digital (2022) Digital transformation in adult social care. Leeds: NHS Digital.</a:t>
            </a:r>
          </a:p>
          <a:p>
            <a:pPr marL="0" indent="0">
              <a:buNone/>
            </a:pPr>
            <a:r>
              <a:rPr lang="en-GB" sz="1500" b="1" dirty="0"/>
              <a:t>Skills for Care (2022) Digital skills in adult social care: Workforce report. Leeds: Skills for Care.</a:t>
            </a:r>
          </a:p>
        </p:txBody>
      </p:sp>
    </p:spTree>
    <p:extLst>
      <p:ext uri="{BB962C8B-B14F-4D97-AF65-F5344CB8AC3E}">
        <p14:creationId xmlns:p14="http://schemas.microsoft.com/office/powerpoint/2010/main" val="78800332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1038</Words>
  <Application>Microsoft Office PowerPoint</Application>
  <PresentationFormat>Widescreen</PresentationFormat>
  <Paragraphs>129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The Hand Bold</vt:lpstr>
      <vt:lpstr>Aptos</vt:lpstr>
      <vt:lpstr>Arial</vt:lpstr>
      <vt:lpstr>Calibri</vt:lpstr>
      <vt:lpstr>The Serif Hand Black</vt:lpstr>
      <vt:lpstr>SketchyVTI</vt:lpstr>
      <vt:lpstr>Digital Skills and Research Method LCHS4007</vt:lpstr>
      <vt:lpstr>Enhancing staff training and professional communication at Greenfield Care Agency</vt:lpstr>
      <vt:lpstr>Acknowledgement of the use of AI</vt:lpstr>
      <vt:lpstr>Content</vt:lpstr>
      <vt:lpstr>introduction</vt:lpstr>
      <vt:lpstr>Evaluate productivity tools</vt:lpstr>
      <vt:lpstr>Benefits and limitation</vt:lpstr>
      <vt:lpstr>Evaluate communication tools</vt:lpstr>
      <vt:lpstr>Advantages and limitation of using teams</vt:lpstr>
      <vt:lpstr>Digital safety action plan/ 1`</vt:lpstr>
      <vt:lpstr>Digital safety action plan/ 2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Kwame Assa-Agyei</dc:creator>
  <cp:lastModifiedBy>Kwame Assa-Agyei</cp:lastModifiedBy>
  <cp:revision>8</cp:revision>
  <dcterms:created xsi:type="dcterms:W3CDTF">2026-03-02T15:07:48Z</dcterms:created>
  <dcterms:modified xsi:type="dcterms:W3CDTF">2026-03-09T15:23:10Z</dcterms:modified>
</cp:coreProperties>
</file>