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notesMasterIdLst>
    <p:notesMasterId r:id="rId23"/>
  </p:notesMasterIdLst>
  <p:sldIdLst>
    <p:sldId id="279" r:id="rId2"/>
    <p:sldId id="257" r:id="rId3"/>
    <p:sldId id="258" r:id="rId4"/>
    <p:sldId id="259" r:id="rId5"/>
    <p:sldId id="260" r:id="rId6"/>
    <p:sldId id="261" r:id="rId7"/>
    <p:sldId id="262" r:id="rId8"/>
    <p:sldId id="267" r:id="rId9"/>
    <p:sldId id="263" r:id="rId10"/>
    <p:sldId id="266" r:id="rId11"/>
    <p:sldId id="278" r:id="rId12"/>
    <p:sldId id="269" r:id="rId13"/>
    <p:sldId id="270" r:id="rId14"/>
    <p:sldId id="271" r:id="rId15"/>
    <p:sldId id="272" r:id="rId16"/>
    <p:sldId id="273" r:id="rId17"/>
    <p:sldId id="274" r:id="rId18"/>
    <p:sldId id="277" r:id="rId19"/>
    <p:sldId id="280" r:id="rId20"/>
    <p:sldId id="275"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2320"/>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8848" autoAdjust="0"/>
  </p:normalViewPr>
  <p:slideViewPr>
    <p:cSldViewPr snapToGrid="0">
      <p:cViewPr>
        <p:scale>
          <a:sx n="115" d="100"/>
          <a:sy n="115" d="100"/>
        </p:scale>
        <p:origin x="1995" y="44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11885C-D3FB-408E-B6DC-75ED10185948}" type="doc">
      <dgm:prSet loTypeId="urn:microsoft.com/office/officeart/2005/8/layout/matrix1" loCatId="matrix" qsTypeId="urn:microsoft.com/office/officeart/2005/8/quickstyle/simple1" qsCatId="simple" csTypeId="urn:microsoft.com/office/officeart/2005/8/colors/accent2_2" csCatId="accent2" phldr="1"/>
      <dgm:spPr/>
      <dgm:t>
        <a:bodyPr/>
        <a:lstStyle/>
        <a:p>
          <a:endParaRPr lang="en-US"/>
        </a:p>
      </dgm:t>
    </dgm:pt>
    <dgm:pt modelId="{4D873C87-CF93-4CBF-81BF-1DFD5FDD8EDA}">
      <dgm:prSet phldrT="[Text]"/>
      <dgm:spPr/>
      <dgm:t>
        <a:bodyPr/>
        <a:lstStyle/>
        <a:p>
          <a:r>
            <a:rPr lang="en-US" dirty="0">
              <a:latin typeface="Times New Roman" panose="02020603050405020304" pitchFamily="18" charset="0"/>
              <a:cs typeface="Times New Roman" panose="02020603050405020304" pitchFamily="18" charset="0"/>
            </a:rPr>
            <a:t>Challenge</a:t>
          </a:r>
        </a:p>
      </dgm:t>
    </dgm:pt>
    <dgm:pt modelId="{9C3ADAFD-B740-43E6-91B3-CF0D298CDB23}" type="parTrans" cxnId="{28100A90-FA6C-4F24-B379-1BE6797E1403}">
      <dgm:prSet/>
      <dgm:spPr/>
      <dgm:t>
        <a:bodyPr/>
        <a:lstStyle/>
        <a:p>
          <a:endParaRPr lang="en-US"/>
        </a:p>
      </dgm:t>
    </dgm:pt>
    <dgm:pt modelId="{242E4E12-239C-408A-8594-616EA7FF65FF}" type="sibTrans" cxnId="{28100A90-FA6C-4F24-B379-1BE6797E1403}">
      <dgm:prSet/>
      <dgm:spPr/>
      <dgm:t>
        <a:bodyPr/>
        <a:lstStyle/>
        <a:p>
          <a:endParaRPr lang="en-US"/>
        </a:p>
      </dgm:t>
    </dgm:pt>
    <dgm:pt modelId="{593CFAFD-47AF-407A-9226-C0F1AF7276E6}">
      <dgm:prSet phldrT="[Text]"/>
      <dgm:spPr/>
      <dgm:t>
        <a:bodyPr/>
        <a:lstStyle/>
        <a:p>
          <a:r>
            <a:rPr lang="en-US" dirty="0">
              <a:latin typeface="Times New Roman" panose="02020603050405020304" pitchFamily="18" charset="0"/>
              <a:cs typeface="Times New Roman" panose="02020603050405020304" pitchFamily="18" charset="0"/>
            </a:rPr>
            <a:t>Trust and Ethics</a:t>
          </a:r>
        </a:p>
      </dgm:t>
    </dgm:pt>
    <dgm:pt modelId="{69FF1AB4-E761-4D17-963C-3026F2976EA5}" type="parTrans" cxnId="{3CA57B7A-B487-4A7D-86EE-B72914BCC89B}">
      <dgm:prSet/>
      <dgm:spPr/>
      <dgm:t>
        <a:bodyPr/>
        <a:lstStyle/>
        <a:p>
          <a:endParaRPr lang="en-US"/>
        </a:p>
      </dgm:t>
    </dgm:pt>
    <dgm:pt modelId="{06FCAC81-6C81-459A-AF44-8132CEA28F7A}" type="sibTrans" cxnId="{3CA57B7A-B487-4A7D-86EE-B72914BCC89B}">
      <dgm:prSet/>
      <dgm:spPr/>
      <dgm:t>
        <a:bodyPr/>
        <a:lstStyle/>
        <a:p>
          <a:endParaRPr lang="en-US"/>
        </a:p>
      </dgm:t>
    </dgm:pt>
    <dgm:pt modelId="{3F21AF02-D0BC-4FB7-843D-BDA070299754}">
      <dgm:prSet phldrT="[Text]"/>
      <dgm:spPr/>
      <dgm:t>
        <a:bodyPr/>
        <a:lstStyle/>
        <a:p>
          <a:r>
            <a:rPr lang="en-US" dirty="0">
              <a:latin typeface="Times New Roman" panose="02020603050405020304" pitchFamily="18" charset="0"/>
              <a:cs typeface="Times New Roman" panose="02020603050405020304" pitchFamily="18" charset="0"/>
            </a:rPr>
            <a:t>Costing</a:t>
          </a:r>
        </a:p>
      </dgm:t>
    </dgm:pt>
    <dgm:pt modelId="{A647A550-2508-4539-809A-6E201505B414}" type="parTrans" cxnId="{632B27A2-91E0-46E3-BD89-E90E3069A50B}">
      <dgm:prSet/>
      <dgm:spPr/>
      <dgm:t>
        <a:bodyPr/>
        <a:lstStyle/>
        <a:p>
          <a:endParaRPr lang="en-US"/>
        </a:p>
      </dgm:t>
    </dgm:pt>
    <dgm:pt modelId="{23604B61-4F6F-49C9-A851-4DD4746FB721}" type="sibTrans" cxnId="{632B27A2-91E0-46E3-BD89-E90E3069A50B}">
      <dgm:prSet/>
      <dgm:spPr/>
      <dgm:t>
        <a:bodyPr/>
        <a:lstStyle/>
        <a:p>
          <a:endParaRPr lang="en-US"/>
        </a:p>
      </dgm:t>
    </dgm:pt>
    <dgm:pt modelId="{F41BB5EA-5BC3-4D67-996D-8AD776E1DF13}">
      <dgm:prSet phldrT="[Text]"/>
      <dgm:spPr/>
      <dgm:t>
        <a:bodyPr/>
        <a:lstStyle/>
        <a:p>
          <a:r>
            <a:rPr lang="en-US" dirty="0">
              <a:latin typeface="Times New Roman" panose="02020603050405020304" pitchFamily="18" charset="0"/>
              <a:cs typeface="Times New Roman" panose="02020603050405020304" pitchFamily="18" charset="0"/>
            </a:rPr>
            <a:t>Information Security</a:t>
          </a:r>
        </a:p>
      </dgm:t>
    </dgm:pt>
    <dgm:pt modelId="{456222BC-61D7-42D7-BFA1-C99C52A55ADF}" type="sibTrans" cxnId="{8989FE6E-B28E-4FC3-82F0-502DDD8EC479}">
      <dgm:prSet/>
      <dgm:spPr/>
      <dgm:t>
        <a:bodyPr/>
        <a:lstStyle/>
        <a:p>
          <a:endParaRPr lang="en-US"/>
        </a:p>
      </dgm:t>
    </dgm:pt>
    <dgm:pt modelId="{D62C38F0-2BAF-4460-A3C8-9D16CA234685}" type="parTrans" cxnId="{8989FE6E-B28E-4FC3-82F0-502DDD8EC479}">
      <dgm:prSet/>
      <dgm:spPr/>
      <dgm:t>
        <a:bodyPr/>
        <a:lstStyle/>
        <a:p>
          <a:endParaRPr lang="en-US"/>
        </a:p>
      </dgm:t>
    </dgm:pt>
    <dgm:pt modelId="{8F0FB21C-FE1F-4CF0-AB3E-514BEB375B04}">
      <dgm:prSet phldrT="[Text]"/>
      <dgm:spPr/>
      <dgm:t>
        <a:bodyPr/>
        <a:lstStyle/>
        <a:p>
          <a:r>
            <a:rPr lang="en-US" dirty="0">
              <a:latin typeface="Times New Roman" panose="02020603050405020304" pitchFamily="18" charset="0"/>
              <a:cs typeface="Times New Roman" panose="02020603050405020304" pitchFamily="18" charset="0"/>
            </a:rPr>
            <a:t>Data Privacy</a:t>
          </a:r>
        </a:p>
      </dgm:t>
    </dgm:pt>
    <dgm:pt modelId="{228B6398-A1CD-4932-A747-251F94920A49}" type="sibTrans" cxnId="{F344DDF5-3CD1-4F7E-B197-D137A5AC13B9}">
      <dgm:prSet/>
      <dgm:spPr/>
      <dgm:t>
        <a:bodyPr/>
        <a:lstStyle/>
        <a:p>
          <a:endParaRPr lang="en-US"/>
        </a:p>
      </dgm:t>
    </dgm:pt>
    <dgm:pt modelId="{4FAF58CD-38FC-4906-8948-0A96F6DE314D}" type="parTrans" cxnId="{F344DDF5-3CD1-4F7E-B197-D137A5AC13B9}">
      <dgm:prSet/>
      <dgm:spPr/>
      <dgm:t>
        <a:bodyPr/>
        <a:lstStyle/>
        <a:p>
          <a:endParaRPr lang="en-US"/>
        </a:p>
      </dgm:t>
    </dgm:pt>
    <dgm:pt modelId="{10ACDF36-1EBA-4764-87C3-D74BE81701F8}" type="pres">
      <dgm:prSet presAssocID="{3711885C-D3FB-408E-B6DC-75ED10185948}" presName="diagram" presStyleCnt="0">
        <dgm:presLayoutVars>
          <dgm:chMax val="1"/>
          <dgm:dir/>
          <dgm:animLvl val="ctr"/>
          <dgm:resizeHandles val="exact"/>
        </dgm:presLayoutVars>
      </dgm:prSet>
      <dgm:spPr/>
      <dgm:t>
        <a:bodyPr/>
        <a:lstStyle/>
        <a:p>
          <a:endParaRPr lang="en-US"/>
        </a:p>
      </dgm:t>
    </dgm:pt>
    <dgm:pt modelId="{94F11EF1-C0B3-4409-85AC-E6C43D4BBED3}" type="pres">
      <dgm:prSet presAssocID="{3711885C-D3FB-408E-B6DC-75ED10185948}" presName="matrix" presStyleCnt="0"/>
      <dgm:spPr/>
    </dgm:pt>
    <dgm:pt modelId="{32703156-7D42-4FBF-A8AC-CB9742CA4CAE}" type="pres">
      <dgm:prSet presAssocID="{3711885C-D3FB-408E-B6DC-75ED10185948}" presName="tile1" presStyleLbl="node1" presStyleIdx="0" presStyleCnt="4"/>
      <dgm:spPr/>
      <dgm:t>
        <a:bodyPr/>
        <a:lstStyle/>
        <a:p>
          <a:endParaRPr lang="en-US"/>
        </a:p>
      </dgm:t>
    </dgm:pt>
    <dgm:pt modelId="{499D10D6-CD82-4B12-B9DF-E16DE4077D49}" type="pres">
      <dgm:prSet presAssocID="{3711885C-D3FB-408E-B6DC-75ED10185948}" presName="tile1text" presStyleLbl="node1" presStyleIdx="0" presStyleCnt="4">
        <dgm:presLayoutVars>
          <dgm:chMax val="0"/>
          <dgm:chPref val="0"/>
          <dgm:bulletEnabled val="1"/>
        </dgm:presLayoutVars>
      </dgm:prSet>
      <dgm:spPr/>
      <dgm:t>
        <a:bodyPr/>
        <a:lstStyle/>
        <a:p>
          <a:endParaRPr lang="en-US"/>
        </a:p>
      </dgm:t>
    </dgm:pt>
    <dgm:pt modelId="{45F5110B-934A-4494-904C-1E14DEB174E6}" type="pres">
      <dgm:prSet presAssocID="{3711885C-D3FB-408E-B6DC-75ED10185948}" presName="tile2" presStyleLbl="node1" presStyleIdx="1" presStyleCnt="4"/>
      <dgm:spPr/>
      <dgm:t>
        <a:bodyPr/>
        <a:lstStyle/>
        <a:p>
          <a:endParaRPr lang="en-US"/>
        </a:p>
      </dgm:t>
    </dgm:pt>
    <dgm:pt modelId="{35E69FC5-DE11-42C1-9029-15FA14EA6774}" type="pres">
      <dgm:prSet presAssocID="{3711885C-D3FB-408E-B6DC-75ED10185948}" presName="tile2text" presStyleLbl="node1" presStyleIdx="1" presStyleCnt="4">
        <dgm:presLayoutVars>
          <dgm:chMax val="0"/>
          <dgm:chPref val="0"/>
          <dgm:bulletEnabled val="1"/>
        </dgm:presLayoutVars>
      </dgm:prSet>
      <dgm:spPr/>
      <dgm:t>
        <a:bodyPr/>
        <a:lstStyle/>
        <a:p>
          <a:endParaRPr lang="en-US"/>
        </a:p>
      </dgm:t>
    </dgm:pt>
    <dgm:pt modelId="{707F8997-990C-4C54-BA00-B6958240ED77}" type="pres">
      <dgm:prSet presAssocID="{3711885C-D3FB-408E-B6DC-75ED10185948}" presName="tile3" presStyleLbl="node1" presStyleIdx="2" presStyleCnt="4"/>
      <dgm:spPr/>
      <dgm:t>
        <a:bodyPr/>
        <a:lstStyle/>
        <a:p>
          <a:endParaRPr lang="en-US"/>
        </a:p>
      </dgm:t>
    </dgm:pt>
    <dgm:pt modelId="{57F630E2-E530-4B90-BFDE-CA71CDF0588B}" type="pres">
      <dgm:prSet presAssocID="{3711885C-D3FB-408E-B6DC-75ED10185948}" presName="tile3text" presStyleLbl="node1" presStyleIdx="2" presStyleCnt="4">
        <dgm:presLayoutVars>
          <dgm:chMax val="0"/>
          <dgm:chPref val="0"/>
          <dgm:bulletEnabled val="1"/>
        </dgm:presLayoutVars>
      </dgm:prSet>
      <dgm:spPr/>
      <dgm:t>
        <a:bodyPr/>
        <a:lstStyle/>
        <a:p>
          <a:endParaRPr lang="en-US"/>
        </a:p>
      </dgm:t>
    </dgm:pt>
    <dgm:pt modelId="{E5E4FE97-7450-4F4F-A005-53307F29AC1B}" type="pres">
      <dgm:prSet presAssocID="{3711885C-D3FB-408E-B6DC-75ED10185948}" presName="tile4" presStyleLbl="node1" presStyleIdx="3" presStyleCnt="4"/>
      <dgm:spPr/>
      <dgm:t>
        <a:bodyPr/>
        <a:lstStyle/>
        <a:p>
          <a:endParaRPr lang="en-US"/>
        </a:p>
      </dgm:t>
    </dgm:pt>
    <dgm:pt modelId="{73FBFCEA-D318-4AEB-AE74-C94588CA5A10}" type="pres">
      <dgm:prSet presAssocID="{3711885C-D3FB-408E-B6DC-75ED10185948}" presName="tile4text" presStyleLbl="node1" presStyleIdx="3" presStyleCnt="4">
        <dgm:presLayoutVars>
          <dgm:chMax val="0"/>
          <dgm:chPref val="0"/>
          <dgm:bulletEnabled val="1"/>
        </dgm:presLayoutVars>
      </dgm:prSet>
      <dgm:spPr/>
      <dgm:t>
        <a:bodyPr/>
        <a:lstStyle/>
        <a:p>
          <a:endParaRPr lang="en-US"/>
        </a:p>
      </dgm:t>
    </dgm:pt>
    <dgm:pt modelId="{0EA052EA-C1C5-4B00-86E9-66157E1F30D0}" type="pres">
      <dgm:prSet presAssocID="{3711885C-D3FB-408E-B6DC-75ED10185948}" presName="centerTile" presStyleLbl="fgShp" presStyleIdx="0" presStyleCnt="1">
        <dgm:presLayoutVars>
          <dgm:chMax val="0"/>
          <dgm:chPref val="0"/>
        </dgm:presLayoutVars>
      </dgm:prSet>
      <dgm:spPr/>
      <dgm:t>
        <a:bodyPr/>
        <a:lstStyle/>
        <a:p>
          <a:endParaRPr lang="en-US"/>
        </a:p>
      </dgm:t>
    </dgm:pt>
  </dgm:ptLst>
  <dgm:cxnLst>
    <dgm:cxn modelId="{8989FE6E-B28E-4FC3-82F0-502DDD8EC479}" srcId="{4D873C87-CF93-4CBF-81BF-1DFD5FDD8EDA}" destId="{F41BB5EA-5BC3-4D67-996D-8AD776E1DF13}" srcOrd="0" destOrd="0" parTransId="{D62C38F0-2BAF-4460-A3C8-9D16CA234685}" sibTransId="{456222BC-61D7-42D7-BFA1-C99C52A55ADF}"/>
    <dgm:cxn modelId="{7A98625D-CBCD-4897-943A-52C054DDAB01}" type="presOf" srcId="{3711885C-D3FB-408E-B6DC-75ED10185948}" destId="{10ACDF36-1EBA-4764-87C3-D74BE81701F8}" srcOrd="0" destOrd="0" presId="urn:microsoft.com/office/officeart/2005/8/layout/matrix1"/>
    <dgm:cxn modelId="{0FBB99C4-D8AF-41DF-84BA-85791AF3AC63}" type="presOf" srcId="{3F21AF02-D0BC-4FB7-843D-BDA070299754}" destId="{E5E4FE97-7450-4F4F-A005-53307F29AC1B}" srcOrd="0" destOrd="0" presId="urn:microsoft.com/office/officeart/2005/8/layout/matrix1"/>
    <dgm:cxn modelId="{73D015DB-FDE4-4CFD-B6CB-326D41EC7E24}" type="presOf" srcId="{3F21AF02-D0BC-4FB7-843D-BDA070299754}" destId="{73FBFCEA-D318-4AEB-AE74-C94588CA5A10}" srcOrd="1" destOrd="0" presId="urn:microsoft.com/office/officeart/2005/8/layout/matrix1"/>
    <dgm:cxn modelId="{EB640BD8-456A-4899-9CC7-01179DF11794}" type="presOf" srcId="{8F0FB21C-FE1F-4CF0-AB3E-514BEB375B04}" destId="{45F5110B-934A-4494-904C-1E14DEB174E6}" srcOrd="0" destOrd="0" presId="urn:microsoft.com/office/officeart/2005/8/layout/matrix1"/>
    <dgm:cxn modelId="{5087B75B-0383-48EA-AEF7-FF6260F65F3A}" type="presOf" srcId="{F41BB5EA-5BC3-4D67-996D-8AD776E1DF13}" destId="{32703156-7D42-4FBF-A8AC-CB9742CA4CAE}" srcOrd="0" destOrd="0" presId="urn:microsoft.com/office/officeart/2005/8/layout/matrix1"/>
    <dgm:cxn modelId="{8843C847-4E24-4B5A-B66A-395C8C71816C}" type="presOf" srcId="{8F0FB21C-FE1F-4CF0-AB3E-514BEB375B04}" destId="{35E69FC5-DE11-42C1-9029-15FA14EA6774}" srcOrd="1" destOrd="0" presId="urn:microsoft.com/office/officeart/2005/8/layout/matrix1"/>
    <dgm:cxn modelId="{3CA57B7A-B487-4A7D-86EE-B72914BCC89B}" srcId="{4D873C87-CF93-4CBF-81BF-1DFD5FDD8EDA}" destId="{593CFAFD-47AF-407A-9226-C0F1AF7276E6}" srcOrd="2" destOrd="0" parTransId="{69FF1AB4-E761-4D17-963C-3026F2976EA5}" sibTransId="{06FCAC81-6C81-459A-AF44-8132CEA28F7A}"/>
    <dgm:cxn modelId="{B1232620-49FA-4C5A-AD7A-FB98E8DC7304}" type="presOf" srcId="{593CFAFD-47AF-407A-9226-C0F1AF7276E6}" destId="{57F630E2-E530-4B90-BFDE-CA71CDF0588B}" srcOrd="1" destOrd="0" presId="urn:microsoft.com/office/officeart/2005/8/layout/matrix1"/>
    <dgm:cxn modelId="{632B27A2-91E0-46E3-BD89-E90E3069A50B}" srcId="{4D873C87-CF93-4CBF-81BF-1DFD5FDD8EDA}" destId="{3F21AF02-D0BC-4FB7-843D-BDA070299754}" srcOrd="3" destOrd="0" parTransId="{A647A550-2508-4539-809A-6E201505B414}" sibTransId="{23604B61-4F6F-49C9-A851-4DD4746FB721}"/>
    <dgm:cxn modelId="{F344DDF5-3CD1-4F7E-B197-D137A5AC13B9}" srcId="{4D873C87-CF93-4CBF-81BF-1DFD5FDD8EDA}" destId="{8F0FB21C-FE1F-4CF0-AB3E-514BEB375B04}" srcOrd="1" destOrd="0" parTransId="{4FAF58CD-38FC-4906-8948-0A96F6DE314D}" sibTransId="{228B6398-A1CD-4932-A747-251F94920A49}"/>
    <dgm:cxn modelId="{65FFDBA4-4EC0-4FBD-910C-E563053DEA4D}" type="presOf" srcId="{4D873C87-CF93-4CBF-81BF-1DFD5FDD8EDA}" destId="{0EA052EA-C1C5-4B00-86E9-66157E1F30D0}" srcOrd="0" destOrd="0" presId="urn:microsoft.com/office/officeart/2005/8/layout/matrix1"/>
    <dgm:cxn modelId="{4C9A95E6-53B1-479B-974C-A084933D229D}" type="presOf" srcId="{F41BB5EA-5BC3-4D67-996D-8AD776E1DF13}" destId="{499D10D6-CD82-4B12-B9DF-E16DE4077D49}" srcOrd="1" destOrd="0" presId="urn:microsoft.com/office/officeart/2005/8/layout/matrix1"/>
    <dgm:cxn modelId="{EA93F5A7-1B12-48DB-AB89-6CEFD4C25D7E}" type="presOf" srcId="{593CFAFD-47AF-407A-9226-C0F1AF7276E6}" destId="{707F8997-990C-4C54-BA00-B6958240ED77}" srcOrd="0" destOrd="0" presId="urn:microsoft.com/office/officeart/2005/8/layout/matrix1"/>
    <dgm:cxn modelId="{28100A90-FA6C-4F24-B379-1BE6797E1403}" srcId="{3711885C-D3FB-408E-B6DC-75ED10185948}" destId="{4D873C87-CF93-4CBF-81BF-1DFD5FDD8EDA}" srcOrd="0" destOrd="0" parTransId="{9C3ADAFD-B740-43E6-91B3-CF0D298CDB23}" sibTransId="{242E4E12-239C-408A-8594-616EA7FF65FF}"/>
    <dgm:cxn modelId="{960545D1-ED2C-4F3B-8E51-56B0A5125B64}" type="presParOf" srcId="{10ACDF36-1EBA-4764-87C3-D74BE81701F8}" destId="{94F11EF1-C0B3-4409-85AC-E6C43D4BBED3}" srcOrd="0" destOrd="0" presId="urn:microsoft.com/office/officeart/2005/8/layout/matrix1"/>
    <dgm:cxn modelId="{9A9ADC3D-C659-4FF0-B9CC-18E5456D7A2A}" type="presParOf" srcId="{94F11EF1-C0B3-4409-85AC-E6C43D4BBED3}" destId="{32703156-7D42-4FBF-A8AC-CB9742CA4CAE}" srcOrd="0" destOrd="0" presId="urn:microsoft.com/office/officeart/2005/8/layout/matrix1"/>
    <dgm:cxn modelId="{1AB65FC3-D71A-46CD-90F6-BFA0992EC324}" type="presParOf" srcId="{94F11EF1-C0B3-4409-85AC-E6C43D4BBED3}" destId="{499D10D6-CD82-4B12-B9DF-E16DE4077D49}" srcOrd="1" destOrd="0" presId="urn:microsoft.com/office/officeart/2005/8/layout/matrix1"/>
    <dgm:cxn modelId="{5A53DF0B-A1D0-4123-9072-3AC141908AFD}" type="presParOf" srcId="{94F11EF1-C0B3-4409-85AC-E6C43D4BBED3}" destId="{45F5110B-934A-4494-904C-1E14DEB174E6}" srcOrd="2" destOrd="0" presId="urn:microsoft.com/office/officeart/2005/8/layout/matrix1"/>
    <dgm:cxn modelId="{8B3832FF-D860-41D1-B488-04E36932E6C9}" type="presParOf" srcId="{94F11EF1-C0B3-4409-85AC-E6C43D4BBED3}" destId="{35E69FC5-DE11-42C1-9029-15FA14EA6774}" srcOrd="3" destOrd="0" presId="urn:microsoft.com/office/officeart/2005/8/layout/matrix1"/>
    <dgm:cxn modelId="{CA5CF537-A501-42F3-A84B-9B1F8350C596}" type="presParOf" srcId="{94F11EF1-C0B3-4409-85AC-E6C43D4BBED3}" destId="{707F8997-990C-4C54-BA00-B6958240ED77}" srcOrd="4" destOrd="0" presId="urn:microsoft.com/office/officeart/2005/8/layout/matrix1"/>
    <dgm:cxn modelId="{FA3709F4-81F3-48A8-A525-C8182B2E0036}" type="presParOf" srcId="{94F11EF1-C0B3-4409-85AC-E6C43D4BBED3}" destId="{57F630E2-E530-4B90-BFDE-CA71CDF0588B}" srcOrd="5" destOrd="0" presId="urn:microsoft.com/office/officeart/2005/8/layout/matrix1"/>
    <dgm:cxn modelId="{2595A5A7-D186-434C-88F1-F8E73DC921CB}" type="presParOf" srcId="{94F11EF1-C0B3-4409-85AC-E6C43D4BBED3}" destId="{E5E4FE97-7450-4F4F-A005-53307F29AC1B}" srcOrd="6" destOrd="0" presId="urn:microsoft.com/office/officeart/2005/8/layout/matrix1"/>
    <dgm:cxn modelId="{4FFA074E-7748-4BA4-8309-FB510E5EAE75}" type="presParOf" srcId="{94F11EF1-C0B3-4409-85AC-E6C43D4BBED3}" destId="{73FBFCEA-D318-4AEB-AE74-C94588CA5A10}" srcOrd="7" destOrd="0" presId="urn:microsoft.com/office/officeart/2005/8/layout/matrix1"/>
    <dgm:cxn modelId="{C881A961-1A3D-45EB-9455-073C560B4EE0}" type="presParOf" srcId="{10ACDF36-1EBA-4764-87C3-D74BE81701F8}" destId="{0EA052EA-C1C5-4B00-86E9-66157E1F30D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703156-7D42-4FBF-A8AC-CB9742CA4CAE}">
      <dsp:nvSpPr>
        <dsp:cNvPr id="0" name=""/>
        <dsp:cNvSpPr/>
      </dsp:nvSpPr>
      <dsp:spPr>
        <a:xfrm rot="16200000">
          <a:off x="1574402" y="-1574402"/>
          <a:ext cx="1880394" cy="5029199"/>
        </a:xfrm>
        <a:prstGeom prst="round1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en-US" sz="4000" kern="1200" dirty="0">
              <a:latin typeface="Times New Roman" panose="02020603050405020304" pitchFamily="18" charset="0"/>
              <a:cs typeface="Times New Roman" panose="02020603050405020304" pitchFamily="18" charset="0"/>
            </a:rPr>
            <a:t>Information Security</a:t>
          </a:r>
        </a:p>
      </dsp:txBody>
      <dsp:txXfrm rot="5400000">
        <a:off x="0" y="0"/>
        <a:ext cx="5029199" cy="1410295"/>
      </dsp:txXfrm>
    </dsp:sp>
    <dsp:sp modelId="{45F5110B-934A-4494-904C-1E14DEB174E6}">
      <dsp:nvSpPr>
        <dsp:cNvPr id="0" name=""/>
        <dsp:cNvSpPr/>
      </dsp:nvSpPr>
      <dsp:spPr>
        <a:xfrm>
          <a:off x="5029199" y="0"/>
          <a:ext cx="5029199" cy="1880394"/>
        </a:xfrm>
        <a:prstGeom prst="round1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en-US" sz="4000" kern="1200" dirty="0">
              <a:latin typeface="Times New Roman" panose="02020603050405020304" pitchFamily="18" charset="0"/>
              <a:cs typeface="Times New Roman" panose="02020603050405020304" pitchFamily="18" charset="0"/>
            </a:rPr>
            <a:t>Data Privacy</a:t>
          </a:r>
        </a:p>
      </dsp:txBody>
      <dsp:txXfrm>
        <a:off x="5029199" y="0"/>
        <a:ext cx="5029199" cy="1410295"/>
      </dsp:txXfrm>
    </dsp:sp>
    <dsp:sp modelId="{707F8997-990C-4C54-BA00-B6958240ED77}">
      <dsp:nvSpPr>
        <dsp:cNvPr id="0" name=""/>
        <dsp:cNvSpPr/>
      </dsp:nvSpPr>
      <dsp:spPr>
        <a:xfrm rot="10800000">
          <a:off x="0" y="1880394"/>
          <a:ext cx="5029199" cy="1880394"/>
        </a:xfrm>
        <a:prstGeom prst="round1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en-US" sz="4000" kern="1200" dirty="0">
              <a:latin typeface="Times New Roman" panose="02020603050405020304" pitchFamily="18" charset="0"/>
              <a:cs typeface="Times New Roman" panose="02020603050405020304" pitchFamily="18" charset="0"/>
            </a:rPr>
            <a:t>Trust and Ethics</a:t>
          </a:r>
        </a:p>
      </dsp:txBody>
      <dsp:txXfrm rot="10800000">
        <a:off x="0" y="2350492"/>
        <a:ext cx="5029199" cy="1410295"/>
      </dsp:txXfrm>
    </dsp:sp>
    <dsp:sp modelId="{E5E4FE97-7450-4F4F-A005-53307F29AC1B}">
      <dsp:nvSpPr>
        <dsp:cNvPr id="0" name=""/>
        <dsp:cNvSpPr/>
      </dsp:nvSpPr>
      <dsp:spPr>
        <a:xfrm rot="5400000">
          <a:off x="6603602" y="305991"/>
          <a:ext cx="1880394" cy="5029199"/>
        </a:xfrm>
        <a:prstGeom prst="round1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en-US" sz="4000" kern="1200" dirty="0">
              <a:latin typeface="Times New Roman" panose="02020603050405020304" pitchFamily="18" charset="0"/>
              <a:cs typeface="Times New Roman" panose="02020603050405020304" pitchFamily="18" charset="0"/>
            </a:rPr>
            <a:t>Costing</a:t>
          </a:r>
        </a:p>
      </dsp:txBody>
      <dsp:txXfrm rot="-5400000">
        <a:off x="5029200" y="2350492"/>
        <a:ext cx="5029199" cy="1410295"/>
      </dsp:txXfrm>
    </dsp:sp>
    <dsp:sp modelId="{0EA052EA-C1C5-4B00-86E9-66157E1F30D0}">
      <dsp:nvSpPr>
        <dsp:cNvPr id="0" name=""/>
        <dsp:cNvSpPr/>
      </dsp:nvSpPr>
      <dsp:spPr>
        <a:xfrm>
          <a:off x="3520440" y="1410295"/>
          <a:ext cx="3017520" cy="940197"/>
        </a:xfrm>
        <a:prstGeom prst="roundRect">
          <a:avLst/>
        </a:prstGeom>
        <a:solidFill>
          <a:schemeClr val="accent2">
            <a:tint val="6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US" sz="4000" kern="1200" dirty="0">
              <a:latin typeface="Times New Roman" panose="02020603050405020304" pitchFamily="18" charset="0"/>
              <a:cs typeface="Times New Roman" panose="02020603050405020304" pitchFamily="18" charset="0"/>
            </a:rPr>
            <a:t>Challenge</a:t>
          </a:r>
        </a:p>
      </dsp:txBody>
      <dsp:txXfrm>
        <a:off x="3566337" y="1456192"/>
        <a:ext cx="2925726" cy="848403"/>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HK"/>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CCF228-410C-45D8-BF06-68819FFDC451}" type="datetimeFigureOut">
              <a:rPr lang="en-HK" smtClean="0"/>
              <a:t>27/12/2020</a:t>
            </a:fld>
            <a:endParaRPr lang="en-H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H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HK"/>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9D5DC7-D953-4EDE-A291-19E6F8DE4B86}" type="slidenum">
              <a:rPr lang="en-HK" smtClean="0"/>
              <a:t>‹#›</a:t>
            </a:fld>
            <a:endParaRPr lang="en-HK"/>
          </a:p>
        </p:txBody>
      </p:sp>
    </p:spTree>
    <p:extLst>
      <p:ext uri="{BB962C8B-B14F-4D97-AF65-F5344CB8AC3E}">
        <p14:creationId xmlns:p14="http://schemas.microsoft.com/office/powerpoint/2010/main" val="4197185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a:t>
            </a:fld>
            <a:endParaRPr lang="en-HK"/>
          </a:p>
        </p:txBody>
      </p:sp>
    </p:spTree>
    <p:extLst>
      <p:ext uri="{BB962C8B-B14F-4D97-AF65-F5344CB8AC3E}">
        <p14:creationId xmlns:p14="http://schemas.microsoft.com/office/powerpoint/2010/main" val="472343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3</a:t>
            </a:fld>
            <a:endParaRPr lang="en-HK"/>
          </a:p>
        </p:txBody>
      </p:sp>
    </p:spTree>
    <p:extLst>
      <p:ext uri="{BB962C8B-B14F-4D97-AF65-F5344CB8AC3E}">
        <p14:creationId xmlns:p14="http://schemas.microsoft.com/office/powerpoint/2010/main" val="2099218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HK" dirty="0"/>
              <a:t>The first concept presented by Kevin Ashton at Procter &amp; Gamble (P&amp;G) in 1999, by</a:t>
            </a:r>
            <a:r>
              <a:rPr lang="en-HK" strike="sngStrike" dirty="0"/>
              <a:t> </a:t>
            </a:r>
            <a:r>
              <a:rPr lang="en-HK" dirty="0"/>
              <a:t>connected a physical object with RFID and embedded technology to the internet. </a:t>
            </a:r>
            <a:endParaRPr lang="en-US" dirty="0"/>
          </a:p>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5</a:t>
            </a:fld>
            <a:endParaRPr lang="en-HK"/>
          </a:p>
        </p:txBody>
      </p:sp>
    </p:spTree>
    <p:extLst>
      <p:ext uri="{BB962C8B-B14F-4D97-AF65-F5344CB8AC3E}">
        <p14:creationId xmlns:p14="http://schemas.microsoft.com/office/powerpoint/2010/main" val="728040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dirty="0"/>
              <a:t>Automation and Control – </a:t>
            </a:r>
            <a:r>
              <a:rPr lang="en-US" sz="1200" dirty="0"/>
              <a:t>Without human intervention, all machines connected with wireless in the IoT infrastructure, the “Things” stay connected and </a:t>
            </a:r>
            <a:r>
              <a:rPr lang="en-US" sz="1200" dirty="0">
                <a:solidFill>
                  <a:srgbClr val="FF0000"/>
                </a:solidFill>
                <a:highlight>
                  <a:srgbClr val="FFFF00"/>
                </a:highlight>
              </a:rPr>
              <a:t>controlled</a:t>
            </a:r>
            <a:r>
              <a:rPr lang="en-US" sz="1200" dirty="0">
                <a:solidFill>
                  <a:srgbClr val="FF0000"/>
                </a:solidFill>
              </a:rPr>
              <a:t> </a:t>
            </a:r>
            <a:r>
              <a:rPr lang="en-US" sz="1200" dirty="0"/>
              <a:t>by the central system to reduce human errors due to mundane or repetitive tasks. </a:t>
            </a:r>
          </a:p>
          <a:p>
            <a:pPr lvl="0"/>
            <a:endParaRPr lang="en-US" sz="1200" b="1" dirty="0"/>
          </a:p>
          <a:p>
            <a:pPr lvl="0"/>
            <a:r>
              <a:rPr lang="en-US" sz="1200" b="1" dirty="0"/>
              <a:t>Productivity improvement -</a:t>
            </a:r>
            <a:r>
              <a:rPr lang="en-US" sz="1200" dirty="0"/>
              <a:t> IoT allows monitor and control by sensors or smart devices and link up to specific system, it helps tracking or detecting humanity activities, thus increase productivity and efficiency.</a:t>
            </a:r>
          </a:p>
          <a:p>
            <a:pPr lvl="0"/>
            <a:endParaRPr lang="en-US" sz="1200" b="1" dirty="0"/>
          </a:p>
          <a:p>
            <a:pPr lvl="0"/>
            <a:r>
              <a:rPr lang="en-US" sz="1200" b="1" dirty="0"/>
              <a:t>Rapid response </a:t>
            </a:r>
            <a:r>
              <a:rPr lang="en-US" sz="1200" dirty="0"/>
              <a:t>– the data is collected in real-time and even remotely. All activities are being monitored by system which can base on the situation to provide response rapidly.</a:t>
            </a:r>
          </a:p>
          <a:p>
            <a:pPr lvl="0"/>
            <a:endParaRPr lang="en-US" sz="1200" b="1" dirty="0"/>
          </a:p>
          <a:p>
            <a:pPr lvl="0"/>
            <a:r>
              <a:rPr lang="en-US" sz="1200" b="1" dirty="0"/>
              <a:t>Predictive analysis</a:t>
            </a:r>
            <a:r>
              <a:rPr lang="en-US" sz="1200" dirty="0"/>
              <a:t>: After collected a large amount of data, IoT technologies make it possible to examine recurring patterns and contribute to predictive analysis, which can be used mainly in maintenance. This precise information will be used to improve existing processes and services</a:t>
            </a:r>
            <a:r>
              <a:rPr lang="en-HK" sz="1200" dirty="0"/>
              <a:t>(</a:t>
            </a:r>
            <a:r>
              <a:rPr lang="en-HK" sz="1200" dirty="0" err="1"/>
              <a:t>Srija</a:t>
            </a:r>
            <a:r>
              <a:rPr lang="en-HK" sz="1200" dirty="0"/>
              <a:t>, 2020)</a:t>
            </a:r>
            <a:endParaRPr lang="en-US" sz="1200" dirty="0"/>
          </a:p>
          <a:p>
            <a:endParaRPr lang="en-HK" dirty="0"/>
          </a:p>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6</a:t>
            </a:fld>
            <a:endParaRPr lang="en-HK"/>
          </a:p>
        </p:txBody>
      </p:sp>
    </p:spTree>
    <p:extLst>
      <p:ext uri="{BB962C8B-B14F-4D97-AF65-F5344CB8AC3E}">
        <p14:creationId xmlns:p14="http://schemas.microsoft.com/office/powerpoint/2010/main" val="20692871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09D5DC7-D953-4EDE-A291-19E6F8DE4B86}" type="slidenum">
              <a:rPr lang="en-HK" smtClean="0"/>
              <a:t>7</a:t>
            </a:fld>
            <a:endParaRPr lang="en-HK"/>
          </a:p>
        </p:txBody>
      </p:sp>
    </p:spTree>
    <p:extLst>
      <p:ext uri="{BB962C8B-B14F-4D97-AF65-F5344CB8AC3E}">
        <p14:creationId xmlns:p14="http://schemas.microsoft.com/office/powerpoint/2010/main" val="2125516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8</a:t>
            </a:fld>
            <a:endParaRPr lang="en-HK"/>
          </a:p>
        </p:txBody>
      </p:sp>
    </p:spTree>
    <p:extLst>
      <p:ext uri="{BB962C8B-B14F-4D97-AF65-F5344CB8AC3E}">
        <p14:creationId xmlns:p14="http://schemas.microsoft.com/office/powerpoint/2010/main" val="28592603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9</a:t>
            </a:fld>
            <a:endParaRPr lang="en-HK"/>
          </a:p>
        </p:txBody>
      </p:sp>
    </p:spTree>
    <p:extLst>
      <p:ext uri="{BB962C8B-B14F-4D97-AF65-F5344CB8AC3E}">
        <p14:creationId xmlns:p14="http://schemas.microsoft.com/office/powerpoint/2010/main" val="1141589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10</a:t>
            </a:fld>
            <a:endParaRPr lang="en-HK"/>
          </a:p>
        </p:txBody>
      </p:sp>
    </p:spTree>
    <p:extLst>
      <p:ext uri="{BB962C8B-B14F-4D97-AF65-F5344CB8AC3E}">
        <p14:creationId xmlns:p14="http://schemas.microsoft.com/office/powerpoint/2010/main" val="2997170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11</a:t>
            </a:fld>
            <a:endParaRPr lang="en-HK"/>
          </a:p>
        </p:txBody>
      </p:sp>
    </p:spTree>
    <p:extLst>
      <p:ext uri="{BB962C8B-B14F-4D97-AF65-F5344CB8AC3E}">
        <p14:creationId xmlns:p14="http://schemas.microsoft.com/office/powerpoint/2010/main" val="3680314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12</a:t>
            </a:fld>
            <a:endParaRPr lang="en-HK"/>
          </a:p>
        </p:txBody>
      </p:sp>
    </p:spTree>
    <p:extLst>
      <p:ext uri="{BB962C8B-B14F-4D97-AF65-F5344CB8AC3E}">
        <p14:creationId xmlns:p14="http://schemas.microsoft.com/office/powerpoint/2010/main" val="42402375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13</a:t>
            </a:fld>
            <a:endParaRPr lang="en-HK"/>
          </a:p>
        </p:txBody>
      </p:sp>
    </p:spTree>
    <p:extLst>
      <p:ext uri="{BB962C8B-B14F-4D97-AF65-F5344CB8AC3E}">
        <p14:creationId xmlns:p14="http://schemas.microsoft.com/office/powerpoint/2010/main" val="2713716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Using IoT can be associated with a Huge amount of data generated and manipulated that may relate to human </a:t>
            </a:r>
            <a:r>
              <a:rPr lang="en-US" dirty="0" err="1"/>
              <a:t>behaviour</a:t>
            </a:r>
            <a:r>
              <a:rPr lang="en-US" dirty="0"/>
              <a:t> and interaction (Antoniou and </a:t>
            </a:r>
            <a:r>
              <a:rPr lang="en-US" dirty="0" err="1"/>
              <a:t>Andreou</a:t>
            </a:r>
            <a:r>
              <a:rPr lang="en-US" dirty="0"/>
              <a:t>, 2019). And in people analytics is a data-driven approach to manage and monitor employee performance. Then we need to consider a breach of privacy. </a:t>
            </a:r>
          </a:p>
          <a:p>
            <a:r>
              <a:rPr lang="en-US" dirty="0"/>
              <a:t>Data privacy requires access control to govern access to the data by considering information on data provenance and metadata concerning the data acquisition context, such as location and time. (Elisa, 2016), HR dept must keep in mind what data/information can be collected and be compliant with the local laws.</a:t>
            </a:r>
          </a:p>
          <a:p>
            <a:r>
              <a:rPr lang="en-US" dirty="0"/>
              <a:t>Recommendation:</a:t>
            </a:r>
          </a:p>
          <a:p>
            <a:r>
              <a:rPr lang="en-US" dirty="0"/>
              <a:t>Follow a guideline to data users who handle the personal data in performance HRM activity for Data collection(CLIC, 2020)</a:t>
            </a:r>
          </a:p>
          <a:p>
            <a:r>
              <a:rPr lang="en-US" dirty="0"/>
              <a:t>PCPD HK ( Code of Practice on Human Resource Management(2010), Privacy Guidelines: Monitoring and Personal Data Privacy at Work(2004) </a:t>
            </a:r>
          </a:p>
          <a:p>
            <a:r>
              <a:rPr lang="en-US" dirty="0"/>
              <a:t>the General Data Protection Regulation (GDPR) data privacy laws across the European Union) (Margaret R. 2018)</a:t>
            </a:r>
          </a:p>
          <a:p>
            <a:r>
              <a:rPr lang="en-US" dirty="0"/>
              <a:t>Restricted/limited the tracker monitoring area (Dinning hall, Toilet, Hostel)</a:t>
            </a:r>
          </a:p>
          <a:p>
            <a:endParaRPr lang="en-US" dirty="0"/>
          </a:p>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14</a:t>
            </a:fld>
            <a:endParaRPr lang="en-HK"/>
          </a:p>
        </p:txBody>
      </p:sp>
    </p:spTree>
    <p:extLst>
      <p:ext uri="{BB962C8B-B14F-4D97-AF65-F5344CB8AC3E}">
        <p14:creationId xmlns:p14="http://schemas.microsoft.com/office/powerpoint/2010/main" val="16478366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15</a:t>
            </a:fld>
            <a:endParaRPr lang="en-HK"/>
          </a:p>
        </p:txBody>
      </p:sp>
    </p:spTree>
    <p:extLst>
      <p:ext uri="{BB962C8B-B14F-4D97-AF65-F5344CB8AC3E}">
        <p14:creationId xmlns:p14="http://schemas.microsoft.com/office/powerpoint/2010/main" val="35631019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16</a:t>
            </a:fld>
            <a:endParaRPr lang="en-HK"/>
          </a:p>
        </p:txBody>
      </p:sp>
    </p:spTree>
    <p:extLst>
      <p:ext uri="{BB962C8B-B14F-4D97-AF65-F5344CB8AC3E}">
        <p14:creationId xmlns:p14="http://schemas.microsoft.com/office/powerpoint/2010/main" val="42828149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17</a:t>
            </a:fld>
            <a:endParaRPr lang="en-HK"/>
          </a:p>
        </p:txBody>
      </p:sp>
    </p:spTree>
    <p:extLst>
      <p:ext uri="{BB962C8B-B14F-4D97-AF65-F5344CB8AC3E}">
        <p14:creationId xmlns:p14="http://schemas.microsoft.com/office/powerpoint/2010/main" val="3079346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18</a:t>
            </a:fld>
            <a:endParaRPr lang="en-HK"/>
          </a:p>
        </p:txBody>
      </p:sp>
    </p:spTree>
    <p:extLst>
      <p:ext uri="{BB962C8B-B14F-4D97-AF65-F5344CB8AC3E}">
        <p14:creationId xmlns:p14="http://schemas.microsoft.com/office/powerpoint/2010/main" val="15617325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19</a:t>
            </a:fld>
            <a:endParaRPr lang="en-HK"/>
          </a:p>
        </p:txBody>
      </p:sp>
    </p:spTree>
    <p:extLst>
      <p:ext uri="{BB962C8B-B14F-4D97-AF65-F5344CB8AC3E}">
        <p14:creationId xmlns:p14="http://schemas.microsoft.com/office/powerpoint/2010/main" val="18722243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20</a:t>
            </a:fld>
            <a:endParaRPr lang="en-HK"/>
          </a:p>
        </p:txBody>
      </p:sp>
    </p:spTree>
    <p:extLst>
      <p:ext uri="{BB962C8B-B14F-4D97-AF65-F5344CB8AC3E}">
        <p14:creationId xmlns:p14="http://schemas.microsoft.com/office/powerpoint/2010/main" val="4231280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dirty="0"/>
          </a:p>
        </p:txBody>
      </p:sp>
      <p:sp>
        <p:nvSpPr>
          <p:cNvPr id="4" name="Slide Number Placeholder 3"/>
          <p:cNvSpPr>
            <a:spLocks noGrp="1"/>
          </p:cNvSpPr>
          <p:nvPr>
            <p:ph type="sldNum" sz="quarter" idx="5"/>
          </p:nvPr>
        </p:nvSpPr>
        <p:spPr/>
        <p:txBody>
          <a:bodyPr/>
          <a:lstStyle/>
          <a:p>
            <a:fld id="{609D5DC7-D953-4EDE-A291-19E6F8DE4B86}" type="slidenum">
              <a:rPr lang="en-HK" smtClean="0"/>
              <a:t>21</a:t>
            </a:fld>
            <a:endParaRPr lang="en-HK"/>
          </a:p>
        </p:txBody>
      </p:sp>
    </p:spTree>
    <p:extLst>
      <p:ext uri="{BB962C8B-B14F-4D97-AF65-F5344CB8AC3E}">
        <p14:creationId xmlns:p14="http://schemas.microsoft.com/office/powerpoint/2010/main" val="1557907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72CF6811-0393-4587-A643-DE18B29020A6}" type="datetime1">
              <a:rPr lang="en-US" smtClean="0"/>
              <a:t>12/27/2020</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1243852"/>
          </a:xfrm>
        </p:spPr>
        <p:txBody>
          <a:bodyPr/>
          <a:lstStyle>
            <a:lvl1pPr>
              <a:defRPr>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32B2A7BD-1820-488A-A519-3672DBF3896E}" type="datetime1">
              <a:rPr lang="en-US" smtClean="0"/>
              <a:t>12/27/2020</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4EA07401-0EF3-42A3-B78E-214312D6BAA7}" type="datetime1">
              <a:rPr lang="en-US" smtClean="0"/>
              <a:t>12/27/2020</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5648BB8-E5BA-4210-A84D-175655A66DC4}" type="datetime1">
              <a:rPr lang="en-US" smtClean="0"/>
              <a:t>12/27/2020</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BCE4AC9A-7538-4B40-8BAD-54F96FE73EB4}" type="datetime1">
              <a:rPr lang="en-US" smtClean="0"/>
              <a:t>12/27/2020</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6D01920-A980-4503-A80C-202B41D854E5}" type="datetime1">
              <a:rPr lang="en-US" smtClean="0"/>
              <a:t>12/27/2020</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86955B5C-FAE5-4DB9-9DB5-6521D80F2001}" type="datetime1">
              <a:rPr lang="en-US" smtClean="0"/>
              <a:t>12/27/2020</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85B5E53F-987D-4D14-B972-E842F1737E62}" type="datetime1">
              <a:rPr lang="en-US" smtClean="0"/>
              <a:t>12/27/2020</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04A20C30-432F-4D4C-8ED5-F627EEB16B47}" type="datetime1">
              <a:rPr lang="en-US" smtClean="0"/>
              <a:t>12/27/2020</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0E1AF353-FDEA-4CC4-824B-5CE62645F370}" type="datetime1">
              <a:rPr lang="en-US" smtClean="0"/>
              <a:t>12/27/2020</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1F57E11C-B923-43AA-B42D-CD2D1BF3C517}" type="datetime1">
              <a:rPr lang="en-US" smtClean="0"/>
              <a:t>12/27/2020</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7FBDFBB4-374C-4A2B-96B4-8F34A8DFF073}" type="datetime1">
              <a:rPr lang="en-US" smtClean="0"/>
              <a:t>12/27/2020</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751904"/>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B7C19-37F8-43A3-96F2-2FF8F205A23F}"/>
              </a:ext>
            </a:extLst>
          </p:cNvPr>
          <p:cNvSpPr>
            <a:spLocks noGrp="1"/>
          </p:cNvSpPr>
          <p:nvPr>
            <p:ph type="title"/>
          </p:nvPr>
        </p:nvSpPr>
        <p:spPr/>
        <p:txBody>
          <a:bodyPr/>
          <a:lstStyle/>
          <a:p>
            <a:endParaRPr lang="en-HK"/>
          </a:p>
        </p:txBody>
      </p:sp>
      <p:pic>
        <p:nvPicPr>
          <p:cNvPr id="5" name="Content Placeholder 4" descr="Table&#10;&#10;Description automatically generated">
            <a:extLst>
              <a:ext uri="{FF2B5EF4-FFF2-40B4-BE49-F238E27FC236}">
                <a16:creationId xmlns:a16="http://schemas.microsoft.com/office/drawing/2014/main" id="{6B61D901-D1EE-48C4-8D80-60FEFB0185B1}"/>
              </a:ext>
            </a:extLst>
          </p:cNvPr>
          <p:cNvPicPr>
            <a:picLocks noGrp="1" noChangeAspect="1"/>
          </p:cNvPicPr>
          <p:nvPr>
            <p:ph idx="1"/>
          </p:nvPr>
        </p:nvPicPr>
        <p:blipFill rotWithShape="1">
          <a:blip r:embed="rId3" cstate="hqprint">
            <a:extLst>
              <a:ext uri="{28A0092B-C50C-407E-A947-70E740481C1C}">
                <a14:useLocalDpi xmlns:a14="http://schemas.microsoft.com/office/drawing/2010/main" val="0"/>
              </a:ext>
            </a:extLst>
          </a:blip>
          <a:srcRect b="20351"/>
          <a:stretch/>
        </p:blipFill>
        <p:spPr>
          <a:xfrm>
            <a:off x="3050939" y="0"/>
            <a:ext cx="6090122" cy="6865604"/>
          </a:xfrm>
        </p:spPr>
      </p:pic>
      <p:sp>
        <p:nvSpPr>
          <p:cNvPr id="3" name="Slide Number Placeholder 2"/>
          <p:cNvSpPr>
            <a:spLocks noGrp="1"/>
          </p:cNvSpPr>
          <p:nvPr>
            <p:ph type="sldNum" sz="quarter" idx="12"/>
          </p:nvPr>
        </p:nvSpPr>
        <p:spPr/>
        <p:txBody>
          <a:bodyPr/>
          <a:lstStyle/>
          <a:p>
            <a:fld id="{3A98EE3D-8CD1-4C3F-BD1C-C98C9596463C}" type="slidenum">
              <a:rPr lang="en-US" smtClean="0"/>
              <a:t>1</a:t>
            </a:fld>
            <a:endParaRPr lang="en-US" dirty="0"/>
          </a:p>
        </p:txBody>
      </p:sp>
    </p:spTree>
    <p:extLst>
      <p:ext uri="{BB962C8B-B14F-4D97-AF65-F5344CB8AC3E}">
        <p14:creationId xmlns:p14="http://schemas.microsoft.com/office/powerpoint/2010/main" val="3521929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9286AD2-18A9-4868-A4E3-7A2097A208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289754" y="639097"/>
            <a:ext cx="6253317" cy="3686015"/>
          </a:xfrm>
        </p:spPr>
        <p:txBody>
          <a:bodyPr>
            <a:normAutofit/>
          </a:bodyPr>
          <a:lstStyle/>
          <a:p>
            <a:r>
              <a:rPr lang="en-US" dirty="0"/>
              <a:t>Adopt IoT on HRM</a:t>
            </a:r>
            <a:endParaRPr lang="en-US" sz="8000" dirty="0"/>
          </a:p>
        </p:txBody>
      </p:sp>
      <p:sp>
        <p:nvSpPr>
          <p:cNvPr id="3" name="Subtitle 2">
            <a:extLst>
              <a:ext uri="{FF2B5EF4-FFF2-40B4-BE49-F238E27FC236}">
                <a16:creationId xmlns:a16="http://schemas.microsoft.com/office/drawing/2014/main" id="{A8E9CFF2-3777-4FF4-A759-8491175B0B7C}"/>
              </a:ext>
            </a:extLst>
          </p:cNvPr>
          <p:cNvSpPr>
            <a:spLocks noGrp="1"/>
          </p:cNvSpPr>
          <p:nvPr>
            <p:ph type="subTitle" idx="1"/>
          </p:nvPr>
        </p:nvSpPr>
        <p:spPr>
          <a:xfrm>
            <a:off x="5289753" y="4672739"/>
            <a:ext cx="6269347" cy="1021498"/>
          </a:xfrm>
        </p:spPr>
        <p:txBody>
          <a:bodyPr>
            <a:normAutofit/>
          </a:bodyPr>
          <a:lstStyle/>
          <a:p>
            <a:r>
              <a:rPr lang="en-US" sz="2400" dirty="0">
                <a:solidFill>
                  <a:schemeClr val="tx1">
                    <a:lumMod val="85000"/>
                    <a:lumOff val="15000"/>
                  </a:schemeClr>
                </a:solidFill>
                <a:latin typeface="Times New Roman" panose="02020603050405020304" pitchFamily="18" charset="0"/>
                <a:cs typeface="Times New Roman" panose="02020603050405020304" pitchFamily="18" charset="0"/>
              </a:rPr>
              <a:t>Performance management</a:t>
            </a:r>
          </a:p>
        </p:txBody>
      </p:sp>
      <p:pic>
        <p:nvPicPr>
          <p:cNvPr id="5" name="Picture 4" descr="A picture containing building, sitting, bench, side&#10;&#10;Description automatically generated">
            <a:extLst>
              <a:ext uri="{FF2B5EF4-FFF2-40B4-BE49-F238E27FC236}">
                <a16:creationId xmlns:a16="http://schemas.microsoft.com/office/drawing/2014/main" id="{282CF6DD-7FE8-4063-9551-1B7BBCE92AB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1"/>
            <a:ext cx="4635315" cy="6857999"/>
          </a:xfrm>
          <a:prstGeom prst="rect">
            <a:avLst/>
          </a:prstGeom>
        </p:spPr>
      </p:pic>
      <p:cxnSp>
        <p:nvCxnSpPr>
          <p:cNvPr id="24" name="Straight Connector 23">
            <a:extLst>
              <a:ext uri="{FF2B5EF4-FFF2-40B4-BE49-F238E27FC236}">
                <a16:creationId xmlns:a16="http://schemas.microsoft.com/office/drawing/2014/main" id="{E7A7CD63-7EC3-44F3-95D0-595C4019FF2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Slide Number Placeholder 3"/>
          <p:cNvSpPr>
            <a:spLocks noGrp="1"/>
          </p:cNvSpPr>
          <p:nvPr>
            <p:ph type="sldNum" sz="quarter" idx="12"/>
          </p:nvPr>
        </p:nvSpPr>
        <p:spPr/>
        <p:txBody>
          <a:bodyPr/>
          <a:lstStyle/>
          <a:p>
            <a:fld id="{3A98EE3D-8CD1-4C3F-BD1C-C98C9596463C}" type="slidenum">
              <a:rPr lang="en-US" smtClean="0"/>
              <a:t>2</a:t>
            </a:fld>
            <a:endParaRPr lang="en-US" dirty="0"/>
          </a:p>
        </p:txBody>
      </p:sp>
    </p:spTree>
    <p:extLst>
      <p:ext uri="{BB962C8B-B14F-4D97-AF65-F5344CB8AC3E}">
        <p14:creationId xmlns:p14="http://schemas.microsoft.com/office/powerpoint/2010/main" val="40437378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Rectangle 46">
            <a:extLst>
              <a:ext uri="{FF2B5EF4-FFF2-40B4-BE49-F238E27FC236}">
                <a16:creationId xmlns:a16="http://schemas.microsoft.com/office/drawing/2014/main" id="{FBDCECDC-EEE3-4128-AA5E-82A8C08796E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1097280" y="758952"/>
            <a:ext cx="10058400" cy="3892168"/>
          </a:xfrm>
        </p:spPr>
        <p:txBody>
          <a:bodyPr anchor="ctr">
            <a:normAutofit/>
          </a:bodyPr>
          <a:lstStyle/>
          <a:p>
            <a:pPr lvl="0" algn="just"/>
            <a:r>
              <a:rPr lang="en-HK" sz="2800" dirty="0">
                <a:latin typeface="Times New Roman" panose="02020603050405020304" pitchFamily="18" charset="0"/>
                <a:cs typeface="Times New Roman" panose="02020603050405020304" pitchFamily="18" charset="0"/>
              </a:rPr>
              <a:t>Employee behaviour and working environment can be reflecting employee productivity, such as attendance rate, employee activity, physical condition and working environment factors. We suggest applying IoT technology to recording employee attendance, monitoring their physical fitness and working environment to improve employee performance. In this presentation, I will act as an IT consultant to propose our HR Dept. to adopt IoT technology.</a:t>
            </a:r>
            <a:endParaRPr lang="en-US" sz="2800" i="1" dirty="0">
              <a:solidFill>
                <a:srgbClr val="FFFFFF"/>
              </a:solidFill>
              <a:latin typeface="Times New Roman" panose="02020603050405020304" pitchFamily="18" charset="0"/>
              <a:cs typeface="Times New Roman" panose="02020603050405020304" pitchFamily="18" charset="0"/>
            </a:endParaRPr>
          </a:p>
        </p:txBody>
      </p:sp>
      <p:sp>
        <p:nvSpPr>
          <p:cNvPr id="49" name="Rectangle 48">
            <a:extLst>
              <a:ext uri="{FF2B5EF4-FFF2-40B4-BE49-F238E27FC236}">
                <a16:creationId xmlns:a16="http://schemas.microsoft.com/office/drawing/2014/main" id="{4260EDE0-989C-4E16-AF94-F652294D828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1100051" y="5225240"/>
            <a:ext cx="10058400" cy="1143000"/>
          </a:xfrm>
        </p:spPr>
        <p:txBody>
          <a:bodyPr>
            <a:normAutofit/>
          </a:bodyPr>
          <a:lstStyle/>
          <a:p>
            <a:r>
              <a:rPr lang="en-US" dirty="0">
                <a:solidFill>
                  <a:srgbClr val="FFFFFF"/>
                </a:solidFill>
              </a:rPr>
              <a:t>introduction</a:t>
            </a:r>
          </a:p>
        </p:txBody>
      </p:sp>
      <p:sp>
        <p:nvSpPr>
          <p:cNvPr id="4" name="Slide Number Placeholder 3"/>
          <p:cNvSpPr>
            <a:spLocks noGrp="1"/>
          </p:cNvSpPr>
          <p:nvPr>
            <p:ph type="sldNum" sz="quarter" idx="12"/>
          </p:nvPr>
        </p:nvSpPr>
        <p:spPr/>
        <p:txBody>
          <a:bodyPr/>
          <a:lstStyle/>
          <a:p>
            <a:fld id="{3A98EE3D-8CD1-4C3F-BD1C-C98C9596463C}" type="slidenum">
              <a:rPr lang="en-US" smtClean="0"/>
              <a:t>3</a:t>
            </a:fld>
            <a:endParaRPr lang="en-US" dirty="0"/>
          </a:p>
        </p:txBody>
      </p:sp>
    </p:spTree>
    <p:extLst>
      <p:ext uri="{BB962C8B-B14F-4D97-AF65-F5344CB8AC3E}">
        <p14:creationId xmlns:p14="http://schemas.microsoft.com/office/powerpoint/2010/main" val="1917146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7A06-AF48-4A16-B9F8-4E5713868AEE}"/>
              </a:ext>
            </a:extLst>
          </p:cNvPr>
          <p:cNvSpPr>
            <a:spLocks noGrp="1"/>
          </p:cNvSpPr>
          <p:nvPr>
            <p:ph type="title"/>
          </p:nvPr>
        </p:nvSpPr>
        <p:spPr/>
        <p:txBody>
          <a:bodyPr/>
          <a:lstStyle/>
          <a:p>
            <a:r>
              <a:rPr lang="en-US" sz="4800" b="1" dirty="0"/>
              <a:t>Flow</a:t>
            </a:r>
            <a:endParaRPr lang="en-HK" dirty="0"/>
          </a:p>
        </p:txBody>
      </p:sp>
      <p:sp>
        <p:nvSpPr>
          <p:cNvPr id="3" name="Content Placeholder 2">
            <a:extLst>
              <a:ext uri="{FF2B5EF4-FFF2-40B4-BE49-F238E27FC236}">
                <a16:creationId xmlns:a16="http://schemas.microsoft.com/office/drawing/2014/main" id="{53F81AD3-5048-4BAC-A8D2-EEB8C17C5FE7}"/>
              </a:ext>
            </a:extLst>
          </p:cNvPr>
          <p:cNvSpPr>
            <a:spLocks noGrp="1"/>
          </p:cNvSpPr>
          <p:nvPr>
            <p:ph idx="1"/>
          </p:nvPr>
        </p:nvSpPr>
        <p:spPr/>
        <p:txBody>
          <a:bodyPr/>
          <a:lstStyle/>
          <a:p>
            <a:pPr marL="342900" indent="-342900">
              <a:buAutoNum type="arabicPeriod"/>
            </a:pPr>
            <a:r>
              <a:rPr lang="en-US" sz="1800" dirty="0"/>
              <a:t>Introduction</a:t>
            </a:r>
          </a:p>
          <a:p>
            <a:pPr marL="342900" indent="-342900">
              <a:buFont typeface="Arial" panose="020B0604020202020204" pitchFamily="34" charset="0"/>
              <a:buAutoNum type="arabicPeriod"/>
            </a:pPr>
            <a:r>
              <a:rPr lang="en-US" sz="1800" dirty="0"/>
              <a:t>How IoT adopts &amp; embrace</a:t>
            </a:r>
            <a:r>
              <a:rPr lang="en-US" sz="1800" dirty="0">
                <a:solidFill>
                  <a:schemeClr val="tx1"/>
                </a:solidFill>
              </a:rPr>
              <a:t>s</a:t>
            </a:r>
            <a:r>
              <a:rPr lang="en-US" sz="1800" dirty="0"/>
              <a:t> on HR functions</a:t>
            </a:r>
          </a:p>
          <a:p>
            <a:pPr marL="342900" indent="-342900">
              <a:buFont typeface="Arial" panose="020B0604020202020204" pitchFamily="34" charset="0"/>
              <a:buAutoNum type="arabicPeriod"/>
            </a:pPr>
            <a:r>
              <a:rPr lang="en-US" sz="1800" dirty="0"/>
              <a:t>Key Challenges &amp; Recommendations</a:t>
            </a:r>
          </a:p>
          <a:p>
            <a:pPr marL="342900" indent="-342900">
              <a:buFont typeface="Arial" panose="020B0604020202020204" pitchFamily="34" charset="0"/>
              <a:buAutoNum type="arabicPeriod"/>
            </a:pPr>
            <a:r>
              <a:rPr lang="en-US" sz="1800" dirty="0"/>
              <a:t>Conclusion</a:t>
            </a:r>
          </a:p>
          <a:p>
            <a:pPr marL="342900" indent="-342900">
              <a:buFont typeface="Arial" panose="020B0604020202020204" pitchFamily="34" charset="0"/>
              <a:buAutoNum type="arabicPeriod"/>
            </a:pPr>
            <a:r>
              <a:rPr lang="en-US" sz="1800" dirty="0"/>
              <a:t>Reference  </a:t>
            </a:r>
          </a:p>
          <a:p>
            <a:pPr marL="342900" indent="-342900">
              <a:buFont typeface="Arial" panose="020B0604020202020204" pitchFamily="34" charset="0"/>
              <a:buAutoNum type="arabicPeriod"/>
            </a:pPr>
            <a:r>
              <a:rPr lang="en-US" sz="1800" dirty="0"/>
              <a:t>Q&amp;A</a:t>
            </a:r>
          </a:p>
          <a:p>
            <a:endParaRPr lang="en-HK" dirty="0"/>
          </a:p>
        </p:txBody>
      </p:sp>
      <p:sp>
        <p:nvSpPr>
          <p:cNvPr id="4" name="Slide Number Placeholder 3"/>
          <p:cNvSpPr>
            <a:spLocks noGrp="1"/>
          </p:cNvSpPr>
          <p:nvPr>
            <p:ph type="sldNum" sz="quarter" idx="12"/>
          </p:nvPr>
        </p:nvSpPr>
        <p:spPr/>
        <p:txBody>
          <a:bodyPr/>
          <a:lstStyle/>
          <a:p>
            <a:fld id="{3A98EE3D-8CD1-4C3F-BD1C-C98C9596463C}" type="slidenum">
              <a:rPr lang="en-US" smtClean="0"/>
              <a:t>4</a:t>
            </a:fld>
            <a:endParaRPr lang="en-US" dirty="0"/>
          </a:p>
        </p:txBody>
      </p:sp>
    </p:spTree>
    <p:extLst>
      <p:ext uri="{BB962C8B-B14F-4D97-AF65-F5344CB8AC3E}">
        <p14:creationId xmlns:p14="http://schemas.microsoft.com/office/powerpoint/2010/main" val="145706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97F89-3909-4E21-A556-5A98AC00C1C8}"/>
              </a:ext>
            </a:extLst>
          </p:cNvPr>
          <p:cNvSpPr>
            <a:spLocks noGrp="1"/>
          </p:cNvSpPr>
          <p:nvPr>
            <p:ph type="title"/>
          </p:nvPr>
        </p:nvSpPr>
        <p:spPr/>
        <p:txBody>
          <a:bodyPr/>
          <a:lstStyle/>
          <a:p>
            <a:r>
              <a:rPr lang="en-US" sz="4400" b="1" dirty="0"/>
              <a:t>What is IoT?</a:t>
            </a:r>
            <a:endParaRPr lang="en-HK" dirty="0"/>
          </a:p>
        </p:txBody>
      </p:sp>
      <p:sp>
        <p:nvSpPr>
          <p:cNvPr id="4" name="TextBox 3">
            <a:extLst>
              <a:ext uri="{FF2B5EF4-FFF2-40B4-BE49-F238E27FC236}">
                <a16:creationId xmlns:a16="http://schemas.microsoft.com/office/drawing/2014/main" id="{493AAF82-4F5A-4FC5-B10C-6294C0DA39C5}"/>
              </a:ext>
            </a:extLst>
          </p:cNvPr>
          <p:cNvSpPr txBox="1"/>
          <p:nvPr/>
        </p:nvSpPr>
        <p:spPr>
          <a:xfrm>
            <a:off x="1097280" y="2197916"/>
            <a:ext cx="4842126" cy="2646878"/>
          </a:xfrm>
          <a:prstGeom prst="rect">
            <a:avLst/>
          </a:prstGeom>
          <a:noFill/>
        </p:spPr>
        <p:txBody>
          <a:bodyPr wrap="square" rtlCol="0">
            <a:spAutoFit/>
          </a:bodyPr>
          <a:lstStyle/>
          <a:p>
            <a:r>
              <a:rPr lang="en-HK" sz="1600" dirty="0">
                <a:latin typeface="Times New Roman" panose="02020603050405020304" pitchFamily="18" charset="0"/>
                <a:cs typeface="Times New Roman" panose="02020603050405020304" pitchFamily="18" charset="0"/>
              </a:rPr>
              <a:t>Kevin Ashton presented the first concept at Procter &amp; Gamble (P&amp;G) in 1999 by connecting a physical object with RFID and embedded technology connect to the internet. </a:t>
            </a:r>
          </a:p>
          <a:p>
            <a:endParaRPr lang="en-HK" sz="1600" b="1" dirty="0">
              <a:latin typeface="Times New Roman" panose="02020603050405020304" pitchFamily="18" charset="0"/>
              <a:cs typeface="Times New Roman" panose="02020603050405020304" pitchFamily="18" charset="0"/>
            </a:endParaRPr>
          </a:p>
          <a:p>
            <a:r>
              <a:rPr lang="en-HK" sz="1600" b="1" dirty="0">
                <a:latin typeface="Times New Roman" panose="02020603050405020304" pitchFamily="18" charset="0"/>
                <a:cs typeface="Times New Roman" panose="02020603050405020304" pitchFamily="18" charset="0"/>
              </a:rPr>
              <a:t>Physical objects</a:t>
            </a:r>
            <a:r>
              <a:rPr lang="en-HK" sz="1600" dirty="0">
                <a:latin typeface="Times New Roman" panose="02020603050405020304" pitchFamily="18" charset="0"/>
                <a:cs typeface="Times New Roman" panose="02020603050405020304" pitchFamily="18" charset="0"/>
              </a:rPr>
              <a:t>—“things”— embedded with sensors, software, or other technologies to connect and exchange data between devices and systems within the internet  infrastructure. </a:t>
            </a:r>
            <a:endParaRPr lang="en-US" sz="1600" dirty="0">
              <a:latin typeface="Times New Roman" panose="02020603050405020304" pitchFamily="18" charset="0"/>
              <a:cs typeface="Times New Roman" panose="02020603050405020304" pitchFamily="18" charset="0"/>
            </a:endParaRPr>
          </a:p>
          <a:p>
            <a:endParaRPr lang="en-HK" dirty="0">
              <a:latin typeface="Times New Roman" panose="02020603050405020304" pitchFamily="18" charset="0"/>
              <a:cs typeface="Times New Roman" panose="02020603050405020304" pitchFamily="18" charset="0"/>
            </a:endParaRPr>
          </a:p>
        </p:txBody>
      </p:sp>
      <p:pic>
        <p:nvPicPr>
          <p:cNvPr id="5" name="Content Placeholder 4" descr="Graphical user interface, application&#10;&#10;Description automatically generated">
            <a:extLst>
              <a:ext uri="{FF2B5EF4-FFF2-40B4-BE49-F238E27FC236}">
                <a16:creationId xmlns:a16="http://schemas.microsoft.com/office/drawing/2014/main" id="{5EF606E4-A0DF-4AF7-8A4E-CD397BA0866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156642" y="2112663"/>
            <a:ext cx="4999038" cy="3516970"/>
          </a:xfrm>
          <a:prstGeom prst="rect">
            <a:avLst/>
          </a:prstGeom>
        </p:spPr>
      </p:pic>
      <p:sp>
        <p:nvSpPr>
          <p:cNvPr id="6" name="TextBox 5">
            <a:extLst>
              <a:ext uri="{FF2B5EF4-FFF2-40B4-BE49-F238E27FC236}">
                <a16:creationId xmlns:a16="http://schemas.microsoft.com/office/drawing/2014/main" id="{03E1CD46-6833-43F6-BD11-36C5E9CFA3F1}"/>
              </a:ext>
            </a:extLst>
          </p:cNvPr>
          <p:cNvSpPr txBox="1"/>
          <p:nvPr/>
        </p:nvSpPr>
        <p:spPr>
          <a:xfrm>
            <a:off x="3331923" y="4828349"/>
            <a:ext cx="2034916" cy="1421928"/>
          </a:xfrm>
          <a:prstGeom prst="rect">
            <a:avLst/>
          </a:prstGeom>
          <a:noFill/>
        </p:spPr>
        <p:txBody>
          <a:bodyPr wrap="none" rtlCol="0">
            <a:spAutoFit/>
          </a:bodyPr>
          <a:lstStyle/>
          <a:p>
            <a:pPr marL="285750" indent="-285750">
              <a:lnSpc>
                <a:spcPct val="110000"/>
              </a:lnSpc>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Water Mag/Bottle</a:t>
            </a:r>
          </a:p>
          <a:p>
            <a:pPr marL="285750" indent="-285750">
              <a:lnSpc>
                <a:spcPct val="110000"/>
              </a:lnSpc>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Coffee Machine</a:t>
            </a:r>
          </a:p>
          <a:p>
            <a:pPr marL="285750" indent="-285750">
              <a:lnSpc>
                <a:spcPct val="110000"/>
              </a:lnSpc>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Smart Workstation</a:t>
            </a:r>
          </a:p>
          <a:p>
            <a:pPr marL="285750" indent="-285750">
              <a:lnSpc>
                <a:spcPct val="110000"/>
              </a:lnSpc>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Vehicle</a:t>
            </a:r>
          </a:p>
          <a:p>
            <a:endParaRPr lang="en-HK" sz="16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16A4DC5-0F35-4DE3-A230-B2A866EA44E6}"/>
              </a:ext>
            </a:extLst>
          </p:cNvPr>
          <p:cNvSpPr txBox="1"/>
          <p:nvPr/>
        </p:nvSpPr>
        <p:spPr>
          <a:xfrm>
            <a:off x="1097280" y="4828349"/>
            <a:ext cx="2231573" cy="1162113"/>
          </a:xfrm>
          <a:prstGeom prst="rect">
            <a:avLst/>
          </a:prstGeom>
          <a:noFill/>
        </p:spPr>
        <p:txBody>
          <a:bodyPr wrap="none" rtlCol="0">
            <a:spAutoFit/>
          </a:bodyPr>
          <a:lstStyle/>
          <a:p>
            <a:pPr marL="285750" indent="-285750">
              <a:lnSpc>
                <a:spcPct val="110000"/>
              </a:lnSpc>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RFID Staff Card </a:t>
            </a:r>
          </a:p>
          <a:p>
            <a:pPr marL="285750" indent="-285750">
              <a:lnSpc>
                <a:spcPct val="110000"/>
              </a:lnSpc>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Smart Watch</a:t>
            </a:r>
          </a:p>
          <a:p>
            <a:pPr marL="285750" indent="-285750">
              <a:lnSpc>
                <a:spcPct val="110000"/>
              </a:lnSpc>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Temperature Sensors</a:t>
            </a:r>
          </a:p>
          <a:p>
            <a:pPr marL="285750" indent="-285750">
              <a:lnSpc>
                <a:spcPct val="110000"/>
              </a:lnSpc>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Humidity Sensors</a:t>
            </a:r>
          </a:p>
        </p:txBody>
      </p:sp>
      <p:sp>
        <p:nvSpPr>
          <p:cNvPr id="8" name="TextBox 7">
            <a:extLst>
              <a:ext uri="{FF2B5EF4-FFF2-40B4-BE49-F238E27FC236}">
                <a16:creationId xmlns:a16="http://schemas.microsoft.com/office/drawing/2014/main" id="{174388F8-7A26-4FAF-82C1-7A7111D3F0A2}"/>
              </a:ext>
            </a:extLst>
          </p:cNvPr>
          <p:cNvSpPr txBox="1"/>
          <p:nvPr/>
        </p:nvSpPr>
        <p:spPr>
          <a:xfrm>
            <a:off x="6156642" y="5836573"/>
            <a:ext cx="2591030" cy="307777"/>
          </a:xfrm>
          <a:prstGeom prst="rect">
            <a:avLst/>
          </a:prstGeom>
          <a:noFill/>
        </p:spPr>
        <p:txBody>
          <a:bodyPr wrap="none" rtlCol="0">
            <a:spAutoFit/>
          </a:bodyPr>
          <a:lstStyle/>
          <a:p>
            <a:r>
              <a:rPr lang="en-US" sz="1400" dirty="0"/>
              <a:t>Fig. 1. Five Layer IoT Architecture</a:t>
            </a:r>
            <a:endParaRPr lang="en-HK" sz="1400" dirty="0"/>
          </a:p>
        </p:txBody>
      </p:sp>
      <p:sp>
        <p:nvSpPr>
          <p:cNvPr id="3" name="Slide Number Placeholder 2"/>
          <p:cNvSpPr>
            <a:spLocks noGrp="1"/>
          </p:cNvSpPr>
          <p:nvPr>
            <p:ph type="sldNum" sz="quarter" idx="12"/>
          </p:nvPr>
        </p:nvSpPr>
        <p:spPr/>
        <p:txBody>
          <a:bodyPr/>
          <a:lstStyle/>
          <a:p>
            <a:fld id="{3A98EE3D-8CD1-4C3F-BD1C-C98C9596463C}" type="slidenum">
              <a:rPr lang="en-US" smtClean="0"/>
              <a:t>5</a:t>
            </a:fld>
            <a:endParaRPr lang="en-US" dirty="0"/>
          </a:p>
        </p:txBody>
      </p:sp>
    </p:spTree>
    <p:extLst>
      <p:ext uri="{BB962C8B-B14F-4D97-AF65-F5344CB8AC3E}">
        <p14:creationId xmlns:p14="http://schemas.microsoft.com/office/powerpoint/2010/main" val="25274642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6607A-7F74-4677-9A1D-A40F7C72E915}"/>
              </a:ext>
            </a:extLst>
          </p:cNvPr>
          <p:cNvSpPr>
            <a:spLocks noGrp="1"/>
          </p:cNvSpPr>
          <p:nvPr>
            <p:ph type="title"/>
          </p:nvPr>
        </p:nvSpPr>
        <p:spPr/>
        <p:txBody>
          <a:bodyPr/>
          <a:lstStyle/>
          <a:p>
            <a:r>
              <a:rPr lang="en-US" sz="4400" b="1" dirty="0"/>
              <a:t>Why adapt IoT technology?</a:t>
            </a:r>
            <a:endParaRPr lang="en-HK" dirty="0"/>
          </a:p>
        </p:txBody>
      </p:sp>
      <p:sp>
        <p:nvSpPr>
          <p:cNvPr id="3" name="Content Placeholder 2">
            <a:extLst>
              <a:ext uri="{FF2B5EF4-FFF2-40B4-BE49-F238E27FC236}">
                <a16:creationId xmlns:a16="http://schemas.microsoft.com/office/drawing/2014/main" id="{EB016DC0-F021-451B-902F-325A8176F7C8}"/>
              </a:ext>
            </a:extLst>
          </p:cNvPr>
          <p:cNvSpPr>
            <a:spLocks noGrp="1"/>
          </p:cNvSpPr>
          <p:nvPr>
            <p:ph idx="1"/>
          </p:nvPr>
        </p:nvSpPr>
        <p:spPr>
          <a:xfrm>
            <a:off x="6096000" y="2108201"/>
            <a:ext cx="5059680" cy="3760891"/>
          </a:xfrm>
        </p:spPr>
        <p:txBody>
          <a:bodyPr/>
          <a:lstStyle/>
          <a:p>
            <a:endParaRPr lang="en-HK" dirty="0"/>
          </a:p>
        </p:txBody>
      </p:sp>
      <p:pic>
        <p:nvPicPr>
          <p:cNvPr id="4" name="Picture 3" descr="A picture containing text&#10;&#10;Description automatically generated">
            <a:extLst>
              <a:ext uri="{FF2B5EF4-FFF2-40B4-BE49-F238E27FC236}">
                <a16:creationId xmlns:a16="http://schemas.microsoft.com/office/drawing/2014/main" id="{B8F6591E-9789-4309-96DC-419811400925}"/>
              </a:ext>
            </a:extLst>
          </p:cNvPr>
          <p:cNvPicPr>
            <a:picLocks/>
          </p:cNvPicPr>
          <p:nvPr/>
        </p:nvPicPr>
        <p:blipFill rotWithShape="1">
          <a:blip r:embed="rId3">
            <a:extLst>
              <a:ext uri="{28A0092B-C50C-407E-A947-70E740481C1C}">
                <a14:useLocalDpi xmlns:a14="http://schemas.microsoft.com/office/drawing/2010/main" val="0"/>
              </a:ext>
            </a:extLst>
          </a:blip>
          <a:stretch/>
        </p:blipFill>
        <p:spPr>
          <a:xfrm>
            <a:off x="6095999" y="2108200"/>
            <a:ext cx="5059679" cy="2529113"/>
          </a:xfrm>
          <a:prstGeom prst="rect">
            <a:avLst/>
          </a:prstGeom>
        </p:spPr>
      </p:pic>
      <p:sp>
        <p:nvSpPr>
          <p:cNvPr id="5" name="Rectangle 4">
            <a:extLst>
              <a:ext uri="{FF2B5EF4-FFF2-40B4-BE49-F238E27FC236}">
                <a16:creationId xmlns:a16="http://schemas.microsoft.com/office/drawing/2014/main" id="{0C80CADD-196A-4A43-AD25-BF528607ADDC}"/>
              </a:ext>
            </a:extLst>
          </p:cNvPr>
          <p:cNvSpPr/>
          <p:nvPr/>
        </p:nvSpPr>
        <p:spPr>
          <a:xfrm>
            <a:off x="736600" y="2113881"/>
            <a:ext cx="5272314" cy="3416320"/>
          </a:xfrm>
          <a:prstGeom prst="rect">
            <a:avLst/>
          </a:prstGeom>
        </p:spPr>
        <p:txBody>
          <a:bodyPr wrap="square">
            <a:spAutoFit/>
          </a:bodyPr>
          <a:lstStyle/>
          <a:p>
            <a:pPr marL="342900" indent="-342900">
              <a:buFont typeface="+mj-lt"/>
              <a:buAutoNum type="arabicPeriod"/>
            </a:pPr>
            <a:endParaRPr lang="en-US" sz="2400" b="1" dirty="0">
              <a:latin typeface="Times New Roman" panose="02020603050405020304" pitchFamily="18" charset="0"/>
              <a:cs typeface="Times New Roman" panose="02020603050405020304" pitchFamily="18" charset="0"/>
            </a:endParaRPr>
          </a:p>
          <a:p>
            <a:pPr marL="342900" lvl="0" indent="-342900">
              <a:lnSpc>
                <a:spcPct val="200000"/>
              </a:lnSpc>
              <a:buFont typeface="+mj-lt"/>
              <a:buAutoNum type="arabicPeriod"/>
            </a:pPr>
            <a:r>
              <a:rPr lang="en-US" sz="2400" b="1" dirty="0">
                <a:latin typeface="Times New Roman" panose="02020603050405020304" pitchFamily="18" charset="0"/>
                <a:cs typeface="Times New Roman" panose="02020603050405020304" pitchFamily="18" charset="0"/>
              </a:rPr>
              <a:t>Productivity improvement </a:t>
            </a:r>
          </a:p>
          <a:p>
            <a:pPr marL="342900" lvl="0" indent="-342900">
              <a:lnSpc>
                <a:spcPct val="200000"/>
              </a:lnSpc>
              <a:buFont typeface="+mj-lt"/>
              <a:buAutoNum type="arabicPeriod"/>
            </a:pPr>
            <a:r>
              <a:rPr lang="en-US" sz="2400" b="1" dirty="0">
                <a:latin typeface="Times New Roman" panose="02020603050405020304" pitchFamily="18" charset="0"/>
                <a:cs typeface="Times New Roman" panose="02020603050405020304" pitchFamily="18" charset="0"/>
              </a:rPr>
              <a:t>Predictive analysis</a:t>
            </a:r>
          </a:p>
          <a:p>
            <a:pPr marL="342900" indent="-342900">
              <a:lnSpc>
                <a:spcPct val="200000"/>
              </a:lnSpc>
              <a:buFont typeface="+mj-lt"/>
              <a:buAutoNum type="arabicPeriod"/>
            </a:pPr>
            <a:r>
              <a:rPr lang="en-US" sz="2400" b="1" dirty="0">
                <a:latin typeface="Times New Roman" panose="02020603050405020304" pitchFamily="18" charset="0"/>
                <a:cs typeface="Times New Roman" panose="02020603050405020304" pitchFamily="18" charset="0"/>
              </a:rPr>
              <a:t>Rapid response </a:t>
            </a:r>
          </a:p>
          <a:p>
            <a:pPr marL="342900" indent="-342900">
              <a:lnSpc>
                <a:spcPct val="200000"/>
              </a:lnSpc>
              <a:buFont typeface="+mj-lt"/>
              <a:buAutoNum type="arabicPeriod"/>
            </a:pPr>
            <a:r>
              <a:rPr lang="en-US" sz="2400" b="1" dirty="0">
                <a:latin typeface="Times New Roman" panose="02020603050405020304" pitchFamily="18" charset="0"/>
                <a:cs typeface="Times New Roman" panose="02020603050405020304" pitchFamily="18" charset="0"/>
              </a:rPr>
              <a:t>Automation and Control</a:t>
            </a:r>
            <a:endParaRPr lang="en-US" sz="24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F146D89-3511-452F-A71B-BFC8E8D44664}"/>
              </a:ext>
            </a:extLst>
          </p:cNvPr>
          <p:cNvSpPr txBox="1"/>
          <p:nvPr/>
        </p:nvSpPr>
        <p:spPr>
          <a:xfrm>
            <a:off x="6095999" y="4746543"/>
            <a:ext cx="1266693" cy="261610"/>
          </a:xfrm>
          <a:prstGeom prst="rect">
            <a:avLst/>
          </a:prstGeom>
          <a:noFill/>
        </p:spPr>
        <p:txBody>
          <a:bodyPr wrap="none" rtlCol="0">
            <a:spAutoFit/>
          </a:bodyPr>
          <a:lstStyle/>
          <a:p>
            <a:pPr>
              <a:spcAft>
                <a:spcPts val="600"/>
              </a:spcAft>
            </a:pPr>
            <a:r>
              <a:rPr lang="en-HK" sz="1100" dirty="0"/>
              <a:t>Fig. 2. </a:t>
            </a:r>
            <a:r>
              <a:rPr lang="en-HK" sz="1100" dirty="0" err="1"/>
              <a:t>IoT</a:t>
            </a:r>
            <a:r>
              <a:rPr lang="en-HK" sz="1100" dirty="0"/>
              <a:t> Benefits.</a:t>
            </a:r>
          </a:p>
        </p:txBody>
      </p:sp>
      <p:sp>
        <p:nvSpPr>
          <p:cNvPr id="7" name="Slide Number Placeholder 6"/>
          <p:cNvSpPr>
            <a:spLocks noGrp="1"/>
          </p:cNvSpPr>
          <p:nvPr>
            <p:ph type="sldNum" sz="quarter" idx="12"/>
          </p:nvPr>
        </p:nvSpPr>
        <p:spPr/>
        <p:txBody>
          <a:bodyPr/>
          <a:lstStyle/>
          <a:p>
            <a:fld id="{3A98EE3D-8CD1-4C3F-BD1C-C98C9596463C}" type="slidenum">
              <a:rPr lang="en-US" smtClean="0"/>
              <a:t>6</a:t>
            </a:fld>
            <a:endParaRPr lang="en-US" dirty="0"/>
          </a:p>
        </p:txBody>
      </p:sp>
    </p:spTree>
    <p:extLst>
      <p:ext uri="{BB962C8B-B14F-4D97-AF65-F5344CB8AC3E}">
        <p14:creationId xmlns:p14="http://schemas.microsoft.com/office/powerpoint/2010/main" val="41113982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9DB6E-44A3-4E52-AD48-E21CBD5D1B22}"/>
              </a:ext>
            </a:extLst>
          </p:cNvPr>
          <p:cNvSpPr>
            <a:spLocks noGrp="1"/>
          </p:cNvSpPr>
          <p:nvPr>
            <p:ph type="title"/>
          </p:nvPr>
        </p:nvSpPr>
        <p:spPr/>
        <p:txBody>
          <a:bodyPr/>
          <a:lstStyle/>
          <a:p>
            <a:r>
              <a:rPr lang="en-US" sz="4400" b="1" dirty="0"/>
              <a:t>How IoT adopts &amp; </a:t>
            </a:r>
            <a:r>
              <a:rPr lang="en-US" sz="4400" b="1" dirty="0">
                <a:solidFill>
                  <a:schemeClr val="tx1"/>
                </a:solidFill>
              </a:rPr>
              <a:t>embraces</a:t>
            </a:r>
            <a:r>
              <a:rPr lang="en-US" sz="4400" b="1" dirty="0"/>
              <a:t> on:</a:t>
            </a:r>
            <a:endParaRPr lang="en-HK" dirty="0"/>
          </a:p>
        </p:txBody>
      </p:sp>
      <p:sp>
        <p:nvSpPr>
          <p:cNvPr id="3" name="Content Placeholder 2">
            <a:extLst>
              <a:ext uri="{FF2B5EF4-FFF2-40B4-BE49-F238E27FC236}">
                <a16:creationId xmlns:a16="http://schemas.microsoft.com/office/drawing/2014/main" id="{9FA1F60B-48C8-4758-9A17-F8C0B7DA9B90}"/>
              </a:ext>
            </a:extLst>
          </p:cNvPr>
          <p:cNvSpPr>
            <a:spLocks noGrp="1"/>
          </p:cNvSpPr>
          <p:nvPr>
            <p:ph idx="1"/>
          </p:nvPr>
        </p:nvSpPr>
        <p:spPr>
          <a:xfrm>
            <a:off x="6096000" y="2108201"/>
            <a:ext cx="5059680" cy="3760891"/>
          </a:xfrm>
        </p:spPr>
        <p:txBody>
          <a:bodyPr/>
          <a:lstStyle/>
          <a:p>
            <a:endParaRPr lang="en-HK" dirty="0"/>
          </a:p>
        </p:txBody>
      </p:sp>
      <p:sp>
        <p:nvSpPr>
          <p:cNvPr id="4" name="TextBox 3">
            <a:extLst>
              <a:ext uri="{FF2B5EF4-FFF2-40B4-BE49-F238E27FC236}">
                <a16:creationId xmlns:a16="http://schemas.microsoft.com/office/drawing/2014/main" id="{2FD88FB8-79B3-4484-B0D7-97250FC75A1A}"/>
              </a:ext>
            </a:extLst>
          </p:cNvPr>
          <p:cNvSpPr txBox="1"/>
          <p:nvPr/>
        </p:nvSpPr>
        <p:spPr>
          <a:xfrm>
            <a:off x="1097280" y="2339163"/>
            <a:ext cx="4867585" cy="2500941"/>
          </a:xfrm>
          <a:prstGeom prst="rect">
            <a:avLst/>
          </a:prstGeom>
          <a:noFill/>
        </p:spPr>
        <p:txBody>
          <a:bodyPr wrap="square" rtlCol="0">
            <a:spAutoFit/>
          </a:bodyPr>
          <a:lstStyle/>
          <a:p>
            <a:r>
              <a:rPr lang="en-HK" dirty="0">
                <a:latin typeface="Times New Roman" panose="02020603050405020304" pitchFamily="18" charset="0"/>
                <a:cs typeface="Times New Roman" panose="02020603050405020304" pitchFamily="18" charset="0"/>
              </a:rPr>
              <a:t>HR departments can adopt IoT to create more delightful and efficient workplace by looking at productivity, communication, tracking employee location, monitoring office environment to improve:</a:t>
            </a:r>
          </a:p>
          <a:p>
            <a:pPr marL="342900" indent="-342900">
              <a:lnSpc>
                <a:spcPct val="200000"/>
              </a:lnSpc>
              <a:buFont typeface="+mj-lt"/>
              <a:buAutoNum type="arabicPeriod"/>
            </a:pPr>
            <a:r>
              <a:rPr lang="en-HK" dirty="0">
                <a:latin typeface="Times New Roman" panose="02020603050405020304" pitchFamily="18" charset="0"/>
                <a:cs typeface="Times New Roman" panose="02020603050405020304" pitchFamily="18" charset="0"/>
              </a:rPr>
              <a:t>Performance management</a:t>
            </a:r>
            <a:endParaRPr lang="en-US" dirty="0">
              <a:latin typeface="Times New Roman" panose="02020603050405020304" pitchFamily="18" charset="0"/>
              <a:cs typeface="Times New Roman" panose="02020603050405020304" pitchFamily="18" charset="0"/>
            </a:endParaRPr>
          </a:p>
          <a:p>
            <a:pPr marL="342900" lvl="0" indent="-342900">
              <a:lnSpc>
                <a:spcPct val="200000"/>
              </a:lnSpc>
              <a:buFont typeface="+mj-lt"/>
              <a:buAutoNum type="arabicPeriod"/>
            </a:pPr>
            <a:r>
              <a:rPr lang="en-US" dirty="0">
                <a:latin typeface="Times New Roman" panose="02020603050405020304" pitchFamily="18" charset="0"/>
                <a:cs typeface="Times New Roman" panose="02020603050405020304" pitchFamily="18" charset="0"/>
              </a:rPr>
              <a:t>Health and well-being</a:t>
            </a:r>
            <a:endParaRPr lang="en-HK" dirty="0">
              <a:latin typeface="Times New Roman" panose="02020603050405020304" pitchFamily="18" charset="0"/>
              <a:cs typeface="Times New Roman" panose="02020603050405020304" pitchFamily="18" charset="0"/>
            </a:endParaRPr>
          </a:p>
        </p:txBody>
      </p:sp>
      <p:pic>
        <p:nvPicPr>
          <p:cNvPr id="5" name="Picture 4" descr="Diagram&#10;&#10;Description automatically generated">
            <a:extLst>
              <a:ext uri="{FF2B5EF4-FFF2-40B4-BE49-F238E27FC236}">
                <a16:creationId xmlns:a16="http://schemas.microsoft.com/office/drawing/2014/main" id="{183950FC-2AF8-4048-971C-569E515360C4}"/>
              </a:ext>
            </a:extLst>
          </p:cNvPr>
          <p:cNvPicPr>
            <a:picLocks noChangeAspect="1"/>
          </p:cNvPicPr>
          <p:nvPr/>
        </p:nvPicPr>
        <p:blipFill rotWithShape="1">
          <a:blip r:embed="rId3">
            <a:extLst>
              <a:ext uri="{28A0092B-C50C-407E-A947-70E740481C1C}">
                <a14:useLocalDpi xmlns:a14="http://schemas.microsoft.com/office/drawing/2010/main" val="0"/>
              </a:ext>
            </a:extLst>
          </a:blip>
          <a:stretch/>
        </p:blipFill>
        <p:spPr>
          <a:xfrm>
            <a:off x="6612033" y="2044724"/>
            <a:ext cx="4027614" cy="3764943"/>
          </a:xfrm>
          <a:prstGeom prst="rect">
            <a:avLst/>
          </a:prstGeom>
        </p:spPr>
      </p:pic>
      <p:sp>
        <p:nvSpPr>
          <p:cNvPr id="6" name="Rectangle 5">
            <a:extLst>
              <a:ext uri="{FF2B5EF4-FFF2-40B4-BE49-F238E27FC236}">
                <a16:creationId xmlns:a16="http://schemas.microsoft.com/office/drawing/2014/main" id="{8918494C-A699-442E-B863-3DC5B865E7C0}"/>
              </a:ext>
            </a:extLst>
          </p:cNvPr>
          <p:cNvSpPr/>
          <p:nvPr/>
        </p:nvSpPr>
        <p:spPr>
          <a:xfrm>
            <a:off x="6323621" y="5903509"/>
            <a:ext cx="4832059" cy="276999"/>
          </a:xfrm>
          <a:prstGeom prst="rect">
            <a:avLst/>
          </a:prstGeom>
        </p:spPr>
        <p:txBody>
          <a:bodyPr wrap="square">
            <a:spAutoFit/>
          </a:bodyPr>
          <a:lstStyle/>
          <a:p>
            <a:pPr algn="ctr">
              <a:spcAft>
                <a:spcPts val="600"/>
              </a:spcAft>
            </a:pPr>
            <a:r>
              <a:rPr lang="en-HK" sz="1200" dirty="0"/>
              <a:t>Fig. 3 IoT on HR Functions</a:t>
            </a:r>
          </a:p>
        </p:txBody>
      </p:sp>
      <p:sp>
        <p:nvSpPr>
          <p:cNvPr id="7" name="Slide Number Placeholder 6"/>
          <p:cNvSpPr>
            <a:spLocks noGrp="1"/>
          </p:cNvSpPr>
          <p:nvPr>
            <p:ph type="sldNum" sz="quarter" idx="12"/>
          </p:nvPr>
        </p:nvSpPr>
        <p:spPr/>
        <p:txBody>
          <a:bodyPr/>
          <a:lstStyle/>
          <a:p>
            <a:fld id="{3A98EE3D-8CD1-4C3F-BD1C-C98C9596463C}" type="slidenum">
              <a:rPr lang="en-US" smtClean="0"/>
              <a:t>7</a:t>
            </a:fld>
            <a:endParaRPr lang="en-US" dirty="0"/>
          </a:p>
        </p:txBody>
      </p:sp>
    </p:spTree>
    <p:extLst>
      <p:ext uri="{BB962C8B-B14F-4D97-AF65-F5344CB8AC3E}">
        <p14:creationId xmlns:p14="http://schemas.microsoft.com/office/powerpoint/2010/main" val="506947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60A79-51FA-472A-943C-86D5BED6DA3D}"/>
              </a:ext>
            </a:extLst>
          </p:cNvPr>
          <p:cNvSpPr>
            <a:spLocks noGrp="1"/>
          </p:cNvSpPr>
          <p:nvPr>
            <p:ph type="title"/>
          </p:nvPr>
        </p:nvSpPr>
        <p:spPr/>
        <p:txBody>
          <a:bodyPr/>
          <a:lstStyle/>
          <a:p>
            <a:endParaRPr lang="en-HK"/>
          </a:p>
        </p:txBody>
      </p:sp>
      <p:pic>
        <p:nvPicPr>
          <p:cNvPr id="5" name="Content Placeholder 4" descr="A picture containing text, LEGO, toy&#10;&#10;Description automatically generated">
            <a:extLst>
              <a:ext uri="{FF2B5EF4-FFF2-40B4-BE49-F238E27FC236}">
                <a16:creationId xmlns:a16="http://schemas.microsoft.com/office/drawing/2014/main" id="{525D44D4-BFF3-4B1A-9A1D-662D15FE7CE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86871"/>
            <a:ext cx="12192000" cy="6147808"/>
          </a:xfrm>
        </p:spPr>
      </p:pic>
      <p:sp>
        <p:nvSpPr>
          <p:cNvPr id="6" name="TextBox 5">
            <a:extLst>
              <a:ext uri="{FF2B5EF4-FFF2-40B4-BE49-F238E27FC236}">
                <a16:creationId xmlns:a16="http://schemas.microsoft.com/office/drawing/2014/main" id="{BE29C876-EF63-4624-A910-F0F3DCA9B119}"/>
              </a:ext>
            </a:extLst>
          </p:cNvPr>
          <p:cNvSpPr txBox="1"/>
          <p:nvPr/>
        </p:nvSpPr>
        <p:spPr>
          <a:xfrm>
            <a:off x="2775097" y="6434412"/>
            <a:ext cx="6106095" cy="369332"/>
          </a:xfrm>
          <a:prstGeom prst="rect">
            <a:avLst/>
          </a:prstGeom>
          <a:noFill/>
        </p:spPr>
        <p:txBody>
          <a:bodyPr wrap="none" rtlCol="0">
            <a:spAutoFit/>
          </a:bodyPr>
          <a:lstStyle/>
          <a:p>
            <a:r>
              <a:rPr lang="en-HK" dirty="0">
                <a:solidFill>
                  <a:schemeClr val="bg1"/>
                </a:solidFill>
              </a:rPr>
              <a:t>Image source: https://smartoffice.pwchk.com/en/index.html</a:t>
            </a:r>
          </a:p>
        </p:txBody>
      </p:sp>
      <p:sp>
        <p:nvSpPr>
          <p:cNvPr id="7" name="TextBox 6">
            <a:extLst>
              <a:ext uri="{FF2B5EF4-FFF2-40B4-BE49-F238E27FC236}">
                <a16:creationId xmlns:a16="http://schemas.microsoft.com/office/drawing/2014/main" id="{B0595B78-825B-49F5-B7F4-334819488BA8}"/>
              </a:ext>
            </a:extLst>
          </p:cNvPr>
          <p:cNvSpPr txBox="1"/>
          <p:nvPr/>
        </p:nvSpPr>
        <p:spPr>
          <a:xfrm>
            <a:off x="6089275" y="3826330"/>
            <a:ext cx="1118347" cy="230832"/>
          </a:xfrm>
          <a:prstGeom prst="rect">
            <a:avLst/>
          </a:prstGeom>
          <a:solidFill>
            <a:srgbClr val="602320"/>
          </a:solidFill>
        </p:spPr>
        <p:txBody>
          <a:bodyPr wrap="square" rtlCol="0">
            <a:spAutoFit/>
          </a:bodyPr>
          <a:lstStyle/>
          <a:p>
            <a:pPr algn="ctr"/>
            <a:r>
              <a:rPr lang="en-US" sz="900" dirty="0">
                <a:solidFill>
                  <a:schemeClr val="bg1"/>
                </a:solidFill>
              </a:rPr>
              <a:t>Smart Entrance</a:t>
            </a:r>
            <a:endParaRPr lang="en-HK" sz="900" dirty="0">
              <a:solidFill>
                <a:schemeClr val="bg1"/>
              </a:solidFill>
            </a:endParaRPr>
          </a:p>
        </p:txBody>
      </p:sp>
      <p:sp>
        <p:nvSpPr>
          <p:cNvPr id="8" name="TextBox 7">
            <a:extLst>
              <a:ext uri="{FF2B5EF4-FFF2-40B4-BE49-F238E27FC236}">
                <a16:creationId xmlns:a16="http://schemas.microsoft.com/office/drawing/2014/main" id="{DC72AF0F-038F-46E9-9E7C-24FF6527E30E}"/>
              </a:ext>
            </a:extLst>
          </p:cNvPr>
          <p:cNvSpPr txBox="1"/>
          <p:nvPr/>
        </p:nvSpPr>
        <p:spPr>
          <a:xfrm>
            <a:off x="2675312" y="654425"/>
            <a:ext cx="739048" cy="415498"/>
          </a:xfrm>
          <a:prstGeom prst="rect">
            <a:avLst/>
          </a:prstGeom>
          <a:solidFill>
            <a:srgbClr val="602320"/>
          </a:solidFill>
        </p:spPr>
        <p:txBody>
          <a:bodyPr wrap="square" rtlCol="0">
            <a:spAutoFit/>
          </a:bodyPr>
          <a:lstStyle/>
          <a:p>
            <a:pPr algn="ctr"/>
            <a:r>
              <a:rPr lang="en-US" sz="700" dirty="0">
                <a:solidFill>
                  <a:schemeClr val="bg1"/>
                </a:solidFill>
              </a:rPr>
              <a:t>Office occupation Monitoring</a:t>
            </a:r>
            <a:endParaRPr lang="en-HK" sz="700" dirty="0">
              <a:solidFill>
                <a:schemeClr val="bg1"/>
              </a:solidFill>
            </a:endParaRPr>
          </a:p>
        </p:txBody>
      </p:sp>
      <p:sp>
        <p:nvSpPr>
          <p:cNvPr id="9" name="TextBox 8">
            <a:extLst>
              <a:ext uri="{FF2B5EF4-FFF2-40B4-BE49-F238E27FC236}">
                <a16:creationId xmlns:a16="http://schemas.microsoft.com/office/drawing/2014/main" id="{CBFCB639-066D-4F62-9902-4ED91819DADA}"/>
              </a:ext>
            </a:extLst>
          </p:cNvPr>
          <p:cNvSpPr txBox="1"/>
          <p:nvPr/>
        </p:nvSpPr>
        <p:spPr>
          <a:xfrm>
            <a:off x="3612556" y="2455773"/>
            <a:ext cx="900886" cy="307777"/>
          </a:xfrm>
          <a:prstGeom prst="rect">
            <a:avLst/>
          </a:prstGeom>
          <a:solidFill>
            <a:srgbClr val="602320"/>
          </a:solidFill>
        </p:spPr>
        <p:txBody>
          <a:bodyPr wrap="square" rtlCol="0">
            <a:spAutoFit/>
          </a:bodyPr>
          <a:lstStyle/>
          <a:p>
            <a:pPr algn="ctr"/>
            <a:r>
              <a:rPr lang="en-US" sz="700" dirty="0">
                <a:solidFill>
                  <a:schemeClr val="bg1"/>
                </a:solidFill>
              </a:rPr>
              <a:t>Work Station Activity Monitoring</a:t>
            </a:r>
            <a:endParaRPr lang="en-HK" sz="700" dirty="0">
              <a:solidFill>
                <a:schemeClr val="bg1"/>
              </a:solidFill>
            </a:endParaRPr>
          </a:p>
        </p:txBody>
      </p:sp>
      <p:sp>
        <p:nvSpPr>
          <p:cNvPr id="10" name="TextBox 9">
            <a:extLst>
              <a:ext uri="{FF2B5EF4-FFF2-40B4-BE49-F238E27FC236}">
                <a16:creationId xmlns:a16="http://schemas.microsoft.com/office/drawing/2014/main" id="{B739907C-136F-4772-894E-86E9B6F12F58}"/>
              </a:ext>
            </a:extLst>
          </p:cNvPr>
          <p:cNvSpPr txBox="1"/>
          <p:nvPr/>
        </p:nvSpPr>
        <p:spPr>
          <a:xfrm>
            <a:off x="6602507" y="1099890"/>
            <a:ext cx="672353" cy="415498"/>
          </a:xfrm>
          <a:prstGeom prst="rect">
            <a:avLst/>
          </a:prstGeom>
          <a:solidFill>
            <a:srgbClr val="602320"/>
          </a:solidFill>
        </p:spPr>
        <p:txBody>
          <a:bodyPr wrap="square" rtlCol="0">
            <a:spAutoFit/>
          </a:bodyPr>
          <a:lstStyle/>
          <a:p>
            <a:pPr algn="ctr"/>
            <a:r>
              <a:rPr lang="en-US" sz="700" dirty="0">
                <a:solidFill>
                  <a:schemeClr val="bg1"/>
                </a:solidFill>
              </a:rPr>
              <a:t>Personnel</a:t>
            </a:r>
            <a:r>
              <a:rPr lang="en-US" sz="700" dirty="0"/>
              <a:t> </a:t>
            </a:r>
            <a:r>
              <a:rPr lang="en-US" sz="700" dirty="0">
                <a:solidFill>
                  <a:schemeClr val="bg1"/>
                </a:solidFill>
              </a:rPr>
              <a:t> access control</a:t>
            </a:r>
            <a:endParaRPr lang="en-HK" sz="700" dirty="0">
              <a:solidFill>
                <a:schemeClr val="bg1"/>
              </a:solidFill>
            </a:endParaRPr>
          </a:p>
        </p:txBody>
      </p:sp>
      <p:sp>
        <p:nvSpPr>
          <p:cNvPr id="11" name="TextBox 10">
            <a:extLst>
              <a:ext uri="{FF2B5EF4-FFF2-40B4-BE49-F238E27FC236}">
                <a16:creationId xmlns:a16="http://schemas.microsoft.com/office/drawing/2014/main" id="{9517CC17-9A59-41FB-A88C-E8EB77C3B504}"/>
              </a:ext>
            </a:extLst>
          </p:cNvPr>
          <p:cNvSpPr txBox="1"/>
          <p:nvPr/>
        </p:nvSpPr>
        <p:spPr>
          <a:xfrm>
            <a:off x="8303119" y="2515261"/>
            <a:ext cx="927308" cy="200055"/>
          </a:xfrm>
          <a:prstGeom prst="rect">
            <a:avLst/>
          </a:prstGeom>
          <a:solidFill>
            <a:srgbClr val="602320"/>
          </a:solidFill>
        </p:spPr>
        <p:txBody>
          <a:bodyPr wrap="square" rtlCol="0">
            <a:spAutoFit/>
          </a:bodyPr>
          <a:lstStyle/>
          <a:p>
            <a:pPr algn="ctr"/>
            <a:r>
              <a:rPr lang="en-US" sz="700" dirty="0">
                <a:solidFill>
                  <a:schemeClr val="bg1"/>
                </a:solidFill>
              </a:rPr>
              <a:t>Office asset control</a:t>
            </a:r>
            <a:endParaRPr lang="en-HK" sz="700" dirty="0">
              <a:solidFill>
                <a:schemeClr val="bg1"/>
              </a:solidFill>
            </a:endParaRPr>
          </a:p>
        </p:txBody>
      </p:sp>
      <p:sp>
        <p:nvSpPr>
          <p:cNvPr id="12" name="TextBox 11">
            <a:extLst>
              <a:ext uri="{FF2B5EF4-FFF2-40B4-BE49-F238E27FC236}">
                <a16:creationId xmlns:a16="http://schemas.microsoft.com/office/drawing/2014/main" id="{F57AFB27-5147-45FC-B048-1F10D3E1C21F}"/>
              </a:ext>
            </a:extLst>
          </p:cNvPr>
          <p:cNvSpPr txBox="1"/>
          <p:nvPr/>
        </p:nvSpPr>
        <p:spPr>
          <a:xfrm>
            <a:off x="8074379" y="-161"/>
            <a:ext cx="1613626" cy="200055"/>
          </a:xfrm>
          <a:prstGeom prst="rect">
            <a:avLst/>
          </a:prstGeom>
          <a:solidFill>
            <a:srgbClr val="602320"/>
          </a:solidFill>
        </p:spPr>
        <p:txBody>
          <a:bodyPr wrap="square" rtlCol="0">
            <a:spAutoFit/>
          </a:bodyPr>
          <a:lstStyle/>
          <a:p>
            <a:pPr algn="ctr"/>
            <a:r>
              <a:rPr lang="en-US" sz="700" dirty="0">
                <a:solidFill>
                  <a:schemeClr val="bg1"/>
                </a:solidFill>
              </a:rPr>
              <a:t>Humidity &amp; Temperature monitoring</a:t>
            </a:r>
            <a:endParaRPr lang="en-HK" sz="700" dirty="0">
              <a:solidFill>
                <a:schemeClr val="bg1"/>
              </a:solidFill>
            </a:endParaRPr>
          </a:p>
        </p:txBody>
      </p:sp>
      <p:sp>
        <p:nvSpPr>
          <p:cNvPr id="13" name="TextBox 12">
            <a:extLst>
              <a:ext uri="{FF2B5EF4-FFF2-40B4-BE49-F238E27FC236}">
                <a16:creationId xmlns:a16="http://schemas.microsoft.com/office/drawing/2014/main" id="{E79B09EE-03C3-4514-A2DF-5D923E7B6CD9}"/>
              </a:ext>
            </a:extLst>
          </p:cNvPr>
          <p:cNvSpPr txBox="1"/>
          <p:nvPr/>
        </p:nvSpPr>
        <p:spPr>
          <a:xfrm>
            <a:off x="3825609" y="117974"/>
            <a:ext cx="1613626" cy="200055"/>
          </a:xfrm>
          <a:prstGeom prst="rect">
            <a:avLst/>
          </a:prstGeom>
          <a:solidFill>
            <a:srgbClr val="602320"/>
          </a:solidFill>
        </p:spPr>
        <p:txBody>
          <a:bodyPr wrap="square" rtlCol="0">
            <a:spAutoFit/>
          </a:bodyPr>
          <a:lstStyle/>
          <a:p>
            <a:pPr algn="ctr"/>
            <a:r>
              <a:rPr lang="en-US" sz="700" dirty="0">
                <a:solidFill>
                  <a:schemeClr val="bg1"/>
                </a:solidFill>
              </a:rPr>
              <a:t>Office Lighting </a:t>
            </a:r>
            <a:r>
              <a:rPr lang="en-US" sz="700" dirty="0" smtClean="0">
                <a:solidFill>
                  <a:schemeClr val="bg1"/>
                </a:solidFill>
              </a:rPr>
              <a:t>Senor</a:t>
            </a:r>
            <a:endParaRPr lang="en-HK" sz="700" dirty="0">
              <a:solidFill>
                <a:schemeClr val="bg1"/>
              </a:solidFill>
            </a:endParaRPr>
          </a:p>
        </p:txBody>
      </p:sp>
      <p:sp>
        <p:nvSpPr>
          <p:cNvPr id="3" name="Slide Number Placeholder 2"/>
          <p:cNvSpPr>
            <a:spLocks noGrp="1"/>
          </p:cNvSpPr>
          <p:nvPr>
            <p:ph type="sldNum" sz="quarter" idx="12"/>
          </p:nvPr>
        </p:nvSpPr>
        <p:spPr/>
        <p:txBody>
          <a:bodyPr/>
          <a:lstStyle/>
          <a:p>
            <a:fld id="{3A98EE3D-8CD1-4C3F-BD1C-C98C9596463C}" type="slidenum">
              <a:rPr lang="en-US" smtClean="0"/>
              <a:t>8</a:t>
            </a:fld>
            <a:endParaRPr lang="en-US" dirty="0"/>
          </a:p>
        </p:txBody>
      </p:sp>
    </p:spTree>
    <p:extLst>
      <p:ext uri="{BB962C8B-B14F-4D97-AF65-F5344CB8AC3E}">
        <p14:creationId xmlns:p14="http://schemas.microsoft.com/office/powerpoint/2010/main" val="1295389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33736-F509-4D5D-8C0E-4189DC87C9FA}"/>
              </a:ext>
            </a:extLst>
          </p:cNvPr>
          <p:cNvSpPr>
            <a:spLocks noGrp="1"/>
          </p:cNvSpPr>
          <p:nvPr>
            <p:ph type="title"/>
          </p:nvPr>
        </p:nvSpPr>
        <p:spPr/>
        <p:txBody>
          <a:bodyPr/>
          <a:lstStyle/>
          <a:p>
            <a:r>
              <a:rPr lang="en-US" sz="4400" dirty="0"/>
              <a:t>Case Study</a:t>
            </a:r>
            <a:endParaRPr lang="en-HK" dirty="0"/>
          </a:p>
        </p:txBody>
      </p:sp>
      <p:sp>
        <p:nvSpPr>
          <p:cNvPr id="3" name="Content Placeholder 2">
            <a:extLst>
              <a:ext uri="{FF2B5EF4-FFF2-40B4-BE49-F238E27FC236}">
                <a16:creationId xmlns:a16="http://schemas.microsoft.com/office/drawing/2014/main" id="{77C878C8-66A9-4BAF-9ED6-35D413AAE0DB}"/>
              </a:ext>
            </a:extLst>
          </p:cNvPr>
          <p:cNvSpPr>
            <a:spLocks noGrp="1"/>
          </p:cNvSpPr>
          <p:nvPr>
            <p:ph idx="1"/>
          </p:nvPr>
        </p:nvSpPr>
        <p:spPr>
          <a:xfrm>
            <a:off x="1097280" y="1980014"/>
            <a:ext cx="10058400" cy="4224233"/>
          </a:xfrm>
        </p:spPr>
        <p:txBody>
          <a:bodyPr>
            <a:noAutofit/>
          </a:bodyPr>
          <a:lstStyle/>
          <a:p>
            <a:pPr marL="0" indent="0">
              <a:buNone/>
            </a:pPr>
            <a:r>
              <a:rPr lang="en-HK" sz="1800" dirty="0"/>
              <a:t>IoT can provide different ways for HR to make performance management more diversity and efficiency</a:t>
            </a:r>
            <a:r>
              <a:rPr lang="en-US" sz="1800" dirty="0"/>
              <a:t>. Those can be: </a:t>
            </a:r>
          </a:p>
          <a:p>
            <a:pPr marL="0" indent="0">
              <a:buNone/>
            </a:pPr>
            <a:r>
              <a:rPr lang="en-US" sz="1800" b="1" dirty="0"/>
              <a:t>Attendant  and </a:t>
            </a:r>
            <a:r>
              <a:rPr lang="en-HK" sz="1800" b="1" dirty="0"/>
              <a:t>Identification</a:t>
            </a:r>
            <a:r>
              <a:rPr lang="en-US" sz="1800" dirty="0"/>
              <a:t> </a:t>
            </a:r>
            <a:r>
              <a:rPr lang="en-HK" sz="1800" b="1" dirty="0"/>
              <a:t>– </a:t>
            </a:r>
            <a:r>
              <a:rPr lang="en-HK" sz="1800" dirty="0"/>
              <a:t>using</a:t>
            </a:r>
            <a:r>
              <a:rPr lang="en-HK" sz="1800" b="1" dirty="0"/>
              <a:t> </a:t>
            </a:r>
            <a:r>
              <a:rPr lang="en-HK" sz="1800" dirty="0"/>
              <a:t>smartwatches, smartphones or ID badges/card with RFID </a:t>
            </a:r>
            <a:r>
              <a:rPr lang="en-US" sz="1800" dirty="0"/>
              <a:t>for </a:t>
            </a:r>
            <a:r>
              <a:rPr lang="en-US" sz="1800" dirty="0">
                <a:solidFill>
                  <a:schemeClr val="tx1"/>
                </a:solidFill>
              </a:rPr>
              <a:t>recording</a:t>
            </a:r>
            <a:r>
              <a:rPr lang="en-US" sz="1800" dirty="0"/>
              <a:t> attendance ,working time and secure access to a restricted area.  </a:t>
            </a:r>
          </a:p>
          <a:p>
            <a:pPr marL="0" indent="0">
              <a:buNone/>
            </a:pPr>
            <a:r>
              <a:rPr lang="en-US" sz="1800" b="1" dirty="0"/>
              <a:t>Location tracker – </a:t>
            </a:r>
            <a:r>
              <a:rPr lang="en-HK" sz="1800" dirty="0"/>
              <a:t>Employees carry a staff card embed RFID chip to record and track their movement, even track and monitor employee’s work overseas by taking smartwatch and cell phone assorted with GPS. </a:t>
            </a:r>
          </a:p>
          <a:p>
            <a:pPr marL="0" indent="0">
              <a:buNone/>
            </a:pPr>
            <a:r>
              <a:rPr lang="en-US" sz="1800" b="1" dirty="0"/>
              <a:t>Activity monitoring </a:t>
            </a:r>
            <a:r>
              <a:rPr lang="en-US" sz="1800" dirty="0"/>
              <a:t>– Install monitoring software tracks employee activate on applications, websites, emails, </a:t>
            </a:r>
            <a:r>
              <a:rPr lang="en-US" sz="1800" dirty="0" smtClean="0"/>
              <a:t>and network connection.</a:t>
            </a:r>
            <a:endParaRPr lang="en-HK" sz="1800" dirty="0">
              <a:solidFill>
                <a:schemeClr val="tx1"/>
              </a:solidFill>
            </a:endParaRPr>
          </a:p>
          <a:p>
            <a:pPr marL="0" indent="0">
              <a:buNone/>
            </a:pPr>
            <a:r>
              <a:rPr lang="en-HK" sz="1800" b="1" dirty="0"/>
              <a:t>Communication </a:t>
            </a:r>
            <a:r>
              <a:rPr lang="en-HK" sz="1800" dirty="0"/>
              <a:t>- Employees, line managers and HR carrying IoT mobile devices can connect with each other without </a:t>
            </a:r>
            <a:r>
              <a:rPr lang="en-HK" sz="1800" dirty="0" smtClean="0"/>
              <a:t>boundary.</a:t>
            </a:r>
            <a:endParaRPr lang="en-HK" sz="1800" dirty="0"/>
          </a:p>
          <a:p>
            <a:pPr marL="0" indent="0">
              <a:buNone/>
            </a:pPr>
            <a:r>
              <a:rPr lang="en-HK" sz="1800" b="1" dirty="0"/>
              <a:t>Real time alert and notification  - </a:t>
            </a:r>
            <a:r>
              <a:rPr lang="en-HK" sz="1800" dirty="0"/>
              <a:t>notify the employee when </a:t>
            </a:r>
            <a:r>
              <a:rPr lang="en-HK" sz="1800" dirty="0" smtClean="0"/>
              <a:t>any </a:t>
            </a:r>
            <a:r>
              <a:rPr lang="en-HK" sz="1800" dirty="0"/>
              <a:t>emergency incident occurs in </a:t>
            </a:r>
            <a:r>
              <a:rPr lang="en-HK" sz="1800" dirty="0" smtClean="0"/>
              <a:t>real-time.</a:t>
            </a:r>
            <a:endParaRPr lang="en-US" sz="1800" dirty="0"/>
          </a:p>
        </p:txBody>
      </p:sp>
      <p:sp>
        <p:nvSpPr>
          <p:cNvPr id="4" name="Slide Number Placeholder 3"/>
          <p:cNvSpPr>
            <a:spLocks noGrp="1"/>
          </p:cNvSpPr>
          <p:nvPr>
            <p:ph type="sldNum" sz="quarter" idx="12"/>
          </p:nvPr>
        </p:nvSpPr>
        <p:spPr/>
        <p:txBody>
          <a:bodyPr/>
          <a:lstStyle/>
          <a:p>
            <a:fld id="{3A98EE3D-8CD1-4C3F-BD1C-C98C9596463C}" type="slidenum">
              <a:rPr lang="en-US" smtClean="0"/>
              <a:t>9</a:t>
            </a:fld>
            <a:endParaRPr lang="en-US" dirty="0"/>
          </a:p>
        </p:txBody>
      </p:sp>
    </p:spTree>
    <p:extLst>
      <p:ext uri="{BB962C8B-B14F-4D97-AF65-F5344CB8AC3E}">
        <p14:creationId xmlns:p14="http://schemas.microsoft.com/office/powerpoint/2010/main" val="21680202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33736-F509-4D5D-8C0E-4189DC87C9FA}"/>
              </a:ext>
            </a:extLst>
          </p:cNvPr>
          <p:cNvSpPr>
            <a:spLocks noGrp="1"/>
          </p:cNvSpPr>
          <p:nvPr>
            <p:ph type="title"/>
          </p:nvPr>
        </p:nvSpPr>
        <p:spPr>
          <a:xfrm>
            <a:off x="971550" y="361111"/>
            <a:ext cx="11115675" cy="1243852"/>
          </a:xfrm>
        </p:spPr>
        <p:txBody>
          <a:bodyPr>
            <a:normAutofit/>
          </a:bodyPr>
          <a:lstStyle/>
          <a:p>
            <a:r>
              <a:rPr lang="en-US" sz="4000" dirty="0"/>
              <a:t>Case Study cont’d (</a:t>
            </a:r>
            <a:r>
              <a:rPr lang="en-US" sz="4400" dirty="0"/>
              <a:t>Health and well-being</a:t>
            </a:r>
            <a:r>
              <a:rPr lang="en-HK" sz="4400" dirty="0"/>
              <a:t>)</a:t>
            </a:r>
          </a:p>
        </p:txBody>
      </p:sp>
      <p:sp>
        <p:nvSpPr>
          <p:cNvPr id="3" name="Content Placeholder 2">
            <a:extLst>
              <a:ext uri="{FF2B5EF4-FFF2-40B4-BE49-F238E27FC236}">
                <a16:creationId xmlns:a16="http://schemas.microsoft.com/office/drawing/2014/main" id="{77C878C8-66A9-4BAF-9ED6-35D413AAE0DB}"/>
              </a:ext>
            </a:extLst>
          </p:cNvPr>
          <p:cNvSpPr>
            <a:spLocks noGrp="1"/>
          </p:cNvSpPr>
          <p:nvPr>
            <p:ph idx="1"/>
          </p:nvPr>
        </p:nvSpPr>
        <p:spPr>
          <a:xfrm>
            <a:off x="1097280" y="1993901"/>
            <a:ext cx="10058400" cy="4063999"/>
          </a:xfrm>
        </p:spPr>
        <p:txBody>
          <a:bodyPr>
            <a:noAutofit/>
          </a:bodyPr>
          <a:lstStyle/>
          <a:p>
            <a:r>
              <a:rPr lang="en-HK" sz="1800" dirty="0"/>
              <a:t>To encourage employees to maintain </a:t>
            </a:r>
            <a:r>
              <a:rPr lang="en-HK" sz="1800" dirty="0">
                <a:solidFill>
                  <a:schemeClr val="tx1"/>
                </a:solidFill>
              </a:rPr>
              <a:t>physically and mentally healthy, </a:t>
            </a:r>
            <a:r>
              <a:rPr lang="en-HK" sz="1800" dirty="0"/>
              <a:t>Employee wellness can be monitored by </a:t>
            </a:r>
            <a:r>
              <a:rPr lang="en-HK" sz="1800" dirty="0">
                <a:solidFill>
                  <a:schemeClr val="tx1"/>
                </a:solidFill>
              </a:rPr>
              <a:t>wearing</a:t>
            </a:r>
            <a:r>
              <a:rPr lang="en-HK" sz="1800" dirty="0">
                <a:solidFill>
                  <a:srgbClr val="FF0000"/>
                </a:solidFill>
              </a:rPr>
              <a:t> </a:t>
            </a:r>
            <a:r>
              <a:rPr lang="en-HK" sz="1800" dirty="0"/>
              <a:t>activity sensors (by carry smartwatch to collect their steps and heartbeats in real-time to measuring each employee’s movement and health status</a:t>
            </a:r>
            <a:r>
              <a:rPr lang="en-HK" sz="1800" dirty="0" smtClean="0"/>
              <a:t>).</a:t>
            </a:r>
            <a:endParaRPr lang="en-HK" sz="1800" dirty="0"/>
          </a:p>
          <a:p>
            <a:r>
              <a:rPr lang="en-HK" sz="1800" dirty="0"/>
              <a:t>For detect ECO system by install sensors in workplace to monitor: </a:t>
            </a:r>
          </a:p>
          <a:p>
            <a:pPr marL="800100" lvl="1" indent="-342900">
              <a:buFont typeface="+mj-lt"/>
              <a:buAutoNum type="arabicPeriod"/>
            </a:pPr>
            <a:r>
              <a:rPr lang="en-HK" sz="1800" dirty="0"/>
              <a:t>Humidity</a:t>
            </a:r>
          </a:p>
          <a:p>
            <a:pPr marL="800100" lvl="1" indent="-342900">
              <a:buFont typeface="+mj-lt"/>
              <a:buAutoNum type="arabicPeriod"/>
            </a:pPr>
            <a:r>
              <a:rPr lang="en-HK" sz="1800" dirty="0"/>
              <a:t>Lighting</a:t>
            </a:r>
          </a:p>
          <a:p>
            <a:pPr marL="800100" lvl="1" indent="-342900">
              <a:buFont typeface="+mj-lt"/>
              <a:buAutoNum type="arabicPeriod"/>
            </a:pPr>
            <a:r>
              <a:rPr lang="en-HK" sz="1800" dirty="0"/>
              <a:t>Air pressure</a:t>
            </a:r>
          </a:p>
          <a:p>
            <a:pPr marL="800100" lvl="1" indent="-342900">
              <a:buFont typeface="+mj-lt"/>
              <a:buAutoNum type="arabicPeriod"/>
            </a:pPr>
            <a:r>
              <a:rPr lang="en-HK" sz="1800" dirty="0"/>
              <a:t>Temperature</a:t>
            </a:r>
          </a:p>
          <a:p>
            <a:pPr marL="800100" lvl="1" indent="-342900">
              <a:buFont typeface="+mj-lt"/>
              <a:buAutoNum type="arabicPeriod"/>
            </a:pPr>
            <a:r>
              <a:rPr lang="en-HK" sz="1800" dirty="0">
                <a:solidFill>
                  <a:schemeClr val="tx1"/>
                </a:solidFill>
              </a:rPr>
              <a:t>V</a:t>
            </a:r>
            <a:r>
              <a:rPr lang="en-HK" sz="1800" dirty="0"/>
              <a:t>olatile organic compounds. </a:t>
            </a:r>
          </a:p>
          <a:p>
            <a:pPr marL="164592" indent="0">
              <a:buNone/>
            </a:pPr>
            <a:r>
              <a:rPr lang="en-HK" sz="2000" dirty="0"/>
              <a:t>HR Dept can use the collected data to analyse staff turnover, discomfort, medical costs, and sick leave reflected by the office </a:t>
            </a:r>
            <a:r>
              <a:rPr lang="en-HK" sz="2000" dirty="0" smtClean="0"/>
              <a:t>environment.</a:t>
            </a:r>
            <a:endParaRPr lang="en-HK" sz="1800" dirty="0"/>
          </a:p>
        </p:txBody>
      </p:sp>
      <p:sp>
        <p:nvSpPr>
          <p:cNvPr id="4" name="Slide Number Placeholder 3"/>
          <p:cNvSpPr>
            <a:spLocks noGrp="1"/>
          </p:cNvSpPr>
          <p:nvPr>
            <p:ph type="sldNum" sz="quarter" idx="12"/>
          </p:nvPr>
        </p:nvSpPr>
        <p:spPr/>
        <p:txBody>
          <a:bodyPr/>
          <a:lstStyle/>
          <a:p>
            <a:fld id="{3A98EE3D-8CD1-4C3F-BD1C-C98C9596463C}" type="slidenum">
              <a:rPr lang="en-US" smtClean="0"/>
              <a:t>10</a:t>
            </a:fld>
            <a:endParaRPr lang="en-US" dirty="0"/>
          </a:p>
        </p:txBody>
      </p:sp>
    </p:spTree>
    <p:extLst>
      <p:ext uri="{BB962C8B-B14F-4D97-AF65-F5344CB8AC3E}">
        <p14:creationId xmlns:p14="http://schemas.microsoft.com/office/powerpoint/2010/main" val="10090318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2923E-9F21-4E05-AE3D-778C96582C28}"/>
              </a:ext>
            </a:extLst>
          </p:cNvPr>
          <p:cNvSpPr>
            <a:spLocks noGrp="1"/>
          </p:cNvSpPr>
          <p:nvPr>
            <p:ph type="title"/>
          </p:nvPr>
        </p:nvSpPr>
        <p:spPr/>
        <p:txBody>
          <a:bodyPr/>
          <a:lstStyle/>
          <a:p>
            <a:r>
              <a:rPr lang="en-US" dirty="0"/>
              <a:t>SWOT Analysis</a:t>
            </a:r>
            <a:endParaRPr lang="en-HK" dirty="0"/>
          </a:p>
        </p:txBody>
      </p:sp>
      <p:graphicFrame>
        <p:nvGraphicFramePr>
          <p:cNvPr id="4" name="Table 4">
            <a:extLst>
              <a:ext uri="{FF2B5EF4-FFF2-40B4-BE49-F238E27FC236}">
                <a16:creationId xmlns:a16="http://schemas.microsoft.com/office/drawing/2014/main" id="{C3410063-3523-4638-9875-AF806EAB13AF}"/>
              </a:ext>
            </a:extLst>
          </p:cNvPr>
          <p:cNvGraphicFramePr>
            <a:graphicFrameLocks noGrp="1"/>
          </p:cNvGraphicFramePr>
          <p:nvPr>
            <p:ph idx="1"/>
            <p:extLst>
              <p:ext uri="{D42A27DB-BD31-4B8C-83A1-F6EECF244321}">
                <p14:modId xmlns:p14="http://schemas.microsoft.com/office/powerpoint/2010/main" val="936892772"/>
              </p:ext>
            </p:extLst>
          </p:nvPr>
        </p:nvGraphicFramePr>
        <p:xfrm>
          <a:off x="545804" y="1767956"/>
          <a:ext cx="11415824" cy="4453274"/>
        </p:xfrm>
        <a:graphic>
          <a:graphicData uri="http://schemas.openxmlformats.org/drawingml/2006/table">
            <a:tbl>
              <a:tblPr firstRow="1" bandRow="1">
                <a:tableStyleId>{5940675A-B579-460E-94D1-54222C63F5DA}</a:tableStyleId>
              </a:tblPr>
              <a:tblGrid>
                <a:gridCol w="5493489">
                  <a:extLst>
                    <a:ext uri="{9D8B030D-6E8A-4147-A177-3AD203B41FA5}">
                      <a16:colId xmlns:a16="http://schemas.microsoft.com/office/drawing/2014/main" val="1657631327"/>
                    </a:ext>
                  </a:extLst>
                </a:gridCol>
                <a:gridCol w="5922335">
                  <a:extLst>
                    <a:ext uri="{9D8B030D-6E8A-4147-A177-3AD203B41FA5}">
                      <a16:colId xmlns:a16="http://schemas.microsoft.com/office/drawing/2014/main" val="2704321175"/>
                    </a:ext>
                  </a:extLst>
                </a:gridCol>
              </a:tblGrid>
              <a:tr h="365016">
                <a:tc>
                  <a:txBody>
                    <a:bodyPr/>
                    <a:lstStyle/>
                    <a:p>
                      <a:r>
                        <a:rPr lang="en-US" dirty="0">
                          <a:latin typeface="Times New Roman" panose="02020603050405020304" pitchFamily="18" charset="0"/>
                          <a:cs typeface="Times New Roman" panose="02020603050405020304" pitchFamily="18" charset="0"/>
                        </a:rPr>
                        <a:t>STRENGTHS</a:t>
                      </a:r>
                      <a:endParaRPr lang="en-HK" dirty="0">
                        <a:latin typeface="Times New Roman" panose="02020603050405020304" pitchFamily="18" charset="0"/>
                        <a:cs typeface="Times New Roman" panose="02020603050405020304" pitchFamily="18" charset="0"/>
                      </a:endParaRPr>
                    </a:p>
                  </a:txBody>
                  <a:tcPr>
                    <a:solidFill>
                      <a:schemeClr val="bg1"/>
                    </a:solidFill>
                  </a:tcPr>
                </a:tc>
                <a:tc>
                  <a:txBody>
                    <a:bodyPr/>
                    <a:lstStyle/>
                    <a:p>
                      <a:r>
                        <a:rPr lang="en-US" dirty="0">
                          <a:latin typeface="Times New Roman" panose="02020603050405020304" pitchFamily="18" charset="0"/>
                          <a:cs typeface="Times New Roman" panose="02020603050405020304" pitchFamily="18" charset="0"/>
                        </a:rPr>
                        <a:t>WEAKNESSES</a:t>
                      </a:r>
                      <a:endParaRPr lang="en-HK" dirty="0">
                        <a:latin typeface="Times New Roman" panose="02020603050405020304" pitchFamily="18"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3448718982"/>
                  </a:ext>
                </a:extLst>
              </a:tr>
              <a:tr h="1980086">
                <a:tc>
                  <a:txBody>
                    <a:bodyPr/>
                    <a:lstStyle/>
                    <a:p>
                      <a:pPr marL="285750" indent="-285750">
                        <a:buFont typeface="Arial" panose="020B0604020202020204" pitchFamily="34" charset="0"/>
                        <a:buChar char="•"/>
                      </a:pPr>
                      <a:r>
                        <a:rPr lang="en-US" b="1" dirty="0">
                          <a:solidFill>
                            <a:srgbClr val="FF0000"/>
                          </a:solidFill>
                          <a:latin typeface="Times New Roman" panose="02020603050405020304" pitchFamily="18" charset="0"/>
                          <a:cs typeface="Times New Roman" panose="02020603050405020304" pitchFamily="18" charset="0"/>
                        </a:rPr>
                        <a:t>Process Automation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rgbClr val="FF0000"/>
                          </a:solidFill>
                          <a:latin typeface="Times New Roman" panose="02020603050405020304" pitchFamily="18" charset="0"/>
                          <a:cs typeface="Times New Roman" panose="02020603050405020304" pitchFamily="18" charset="0"/>
                        </a:rPr>
                        <a:t>Auto tracking employee attendance and activity</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Environment friendly (easy to implement)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Resource allocation (</a:t>
                      </a:r>
                      <a:r>
                        <a:rPr lang="en-US" dirty="0">
                          <a:solidFill>
                            <a:schemeClr val="tx1"/>
                          </a:solidFill>
                          <a:latin typeface="Times New Roman" panose="02020603050405020304" pitchFamily="18" charset="0"/>
                          <a:cs typeface="Times New Roman" panose="02020603050405020304" pitchFamily="18" charset="0"/>
                        </a:rPr>
                        <a:t>monitored</a:t>
                      </a:r>
                      <a:r>
                        <a:rPr lang="en-US" dirty="0">
                          <a:latin typeface="Times New Roman" panose="02020603050405020304" pitchFamily="18" charset="0"/>
                          <a:cs typeface="Times New Roman" panose="02020603050405020304" pitchFamily="18" charset="0"/>
                        </a:rPr>
                        <a:t> by system)</a:t>
                      </a:r>
                    </a:p>
                    <a:p>
                      <a:pPr marL="285750" indent="-285750">
                        <a:buFont typeface="Arial" panose="020B0604020202020204" pitchFamily="34" charset="0"/>
                        <a:buChar char="•"/>
                      </a:pPr>
                      <a:r>
                        <a:rPr lang="en-HK" b="1" dirty="0">
                          <a:solidFill>
                            <a:srgbClr val="FF0000"/>
                          </a:solidFill>
                          <a:latin typeface="Times New Roman" panose="02020603050405020304" pitchFamily="18" charset="0"/>
                          <a:cs typeface="Times New Roman" panose="02020603050405020304" pitchFamily="18" charset="0"/>
                        </a:rPr>
                        <a:t>Reducing human </a:t>
                      </a:r>
                      <a:r>
                        <a:rPr lang="en-US" sz="1800" b="1" dirty="0">
                          <a:solidFill>
                            <a:srgbClr val="FF0000"/>
                          </a:solidFill>
                          <a:latin typeface="Times New Roman" panose="02020603050405020304" pitchFamily="18" charset="0"/>
                          <a:cs typeface="Times New Roman" panose="02020603050405020304" pitchFamily="18" charset="0"/>
                        </a:rPr>
                        <a:t>intervention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rgbClr val="FF0000"/>
                          </a:solidFill>
                          <a:latin typeface="Times New Roman" panose="02020603050405020304" pitchFamily="18" charset="0"/>
                          <a:cs typeface="Times New Roman" panose="02020603050405020304" pitchFamily="18" charset="0"/>
                        </a:rPr>
                        <a:t>Monitoring workplace Ecosystem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Times New Roman" panose="02020603050405020304" pitchFamily="18" charset="0"/>
                          <a:cs typeface="Times New Roman" panose="02020603050405020304" pitchFamily="18" charset="0"/>
                        </a:rPr>
                        <a:t>Easy counting employee payroll</a:t>
                      </a:r>
                    </a:p>
                  </a:txBody>
                  <a:tcPr>
                    <a:solidFill>
                      <a:schemeClr val="bg1"/>
                    </a:solidFill>
                  </a:tcPr>
                </a:tc>
                <a:tc>
                  <a:txBody>
                    <a:bodyPr/>
                    <a:lstStyle/>
                    <a:p>
                      <a:pPr marL="285750" indent="-285750">
                        <a:buFont typeface="Arial" panose="020B0604020202020204" pitchFamily="34" charset="0"/>
                        <a:buChar char="•"/>
                      </a:pPr>
                      <a:r>
                        <a:rPr lang="en-US" b="1" dirty="0">
                          <a:solidFill>
                            <a:srgbClr val="FF0000"/>
                          </a:solidFill>
                          <a:latin typeface="Times New Roman" panose="02020603050405020304" pitchFamily="18" charset="0"/>
                          <a:cs typeface="Times New Roman" panose="02020603050405020304" pitchFamily="18" charset="0"/>
                        </a:rPr>
                        <a:t>Information Security</a:t>
                      </a:r>
                    </a:p>
                    <a:p>
                      <a:pPr marL="285750" indent="-285750">
                        <a:buFont typeface="Arial" panose="020B0604020202020204" pitchFamily="34" charset="0"/>
                        <a:buChar char="•"/>
                      </a:pPr>
                      <a:r>
                        <a:rPr lang="en-US" b="1" dirty="0">
                          <a:solidFill>
                            <a:srgbClr val="FF0000"/>
                          </a:solidFill>
                          <a:latin typeface="Times New Roman" panose="02020603050405020304" pitchFamily="18" charset="0"/>
                          <a:cs typeface="Times New Roman" panose="02020603050405020304" pitchFamily="18" charset="0"/>
                        </a:rPr>
                        <a:t>Data Privacy</a:t>
                      </a:r>
                    </a:p>
                    <a:p>
                      <a:pPr marL="285750" indent="-285750">
                        <a:buFont typeface="Arial" panose="020B0604020202020204" pitchFamily="34" charset="0"/>
                        <a:buChar char="•"/>
                      </a:pPr>
                      <a:r>
                        <a:rPr lang="en-US" b="1" dirty="0">
                          <a:solidFill>
                            <a:srgbClr val="FF0000"/>
                          </a:solidFill>
                          <a:latin typeface="Times New Roman" panose="02020603050405020304" pitchFamily="18" charset="0"/>
                          <a:cs typeface="Times New Roman" panose="02020603050405020304" pitchFamily="18" charset="0"/>
                        </a:rPr>
                        <a:t>Massive investments (on hardware/software)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No road map( means no ending)</a:t>
                      </a:r>
                    </a:p>
                    <a:p>
                      <a:pPr marL="285750" indent="-285750">
                        <a:buFont typeface="Arial" panose="020B0604020202020204" pitchFamily="34" charset="0"/>
                        <a:buChar char="•"/>
                      </a:pPr>
                      <a:r>
                        <a:rPr lang="en-HK" dirty="0">
                          <a:latin typeface="Times New Roman" panose="02020603050405020304" pitchFamily="18" charset="0"/>
                          <a:cs typeface="Times New Roman" panose="02020603050405020304" pitchFamily="18" charset="0"/>
                        </a:rPr>
                        <a:t>Too many categories IoT solutions</a:t>
                      </a:r>
                    </a:p>
                  </a:txBody>
                  <a:tcPr>
                    <a:solidFill>
                      <a:schemeClr val="bg1"/>
                    </a:solidFill>
                  </a:tcPr>
                </a:tc>
                <a:extLst>
                  <a:ext uri="{0D108BD9-81ED-4DB2-BD59-A6C34878D82A}">
                    <a16:rowId xmlns:a16="http://schemas.microsoft.com/office/drawing/2014/main" val="1512669316"/>
                  </a:ext>
                </a:extLst>
              </a:tr>
              <a:tr h="365016">
                <a:tc>
                  <a:txBody>
                    <a:bodyPr/>
                    <a:lstStyle/>
                    <a:p>
                      <a:r>
                        <a:rPr lang="en-US" dirty="0">
                          <a:latin typeface="Times New Roman" panose="02020603050405020304" pitchFamily="18" charset="0"/>
                          <a:cs typeface="Times New Roman" panose="02020603050405020304" pitchFamily="18" charset="0"/>
                        </a:rPr>
                        <a:t>OPPORTUNITIES</a:t>
                      </a:r>
                      <a:endParaRPr lang="en-HK" dirty="0">
                        <a:latin typeface="Times New Roman" panose="02020603050405020304" pitchFamily="18" charset="0"/>
                        <a:cs typeface="Times New Roman" panose="02020603050405020304" pitchFamily="18" charset="0"/>
                      </a:endParaRPr>
                    </a:p>
                  </a:txBody>
                  <a:tcPr>
                    <a:solidFill>
                      <a:schemeClr val="bg1"/>
                    </a:solidFill>
                  </a:tcPr>
                </a:tc>
                <a:tc>
                  <a:txBody>
                    <a:bodyPr/>
                    <a:lstStyle/>
                    <a:p>
                      <a:r>
                        <a:rPr lang="en-US" dirty="0">
                          <a:latin typeface="Times New Roman" panose="02020603050405020304" pitchFamily="18" charset="0"/>
                          <a:cs typeface="Times New Roman" panose="02020603050405020304" pitchFamily="18" charset="0"/>
                        </a:rPr>
                        <a:t>THREATS</a:t>
                      </a:r>
                      <a:endParaRPr lang="en-HK" dirty="0">
                        <a:latin typeface="Times New Roman" panose="02020603050405020304" pitchFamily="18"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3199307960"/>
                  </a:ext>
                </a:extLst>
              </a:tr>
              <a:tr h="1710074">
                <a:tc>
                  <a:txBody>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Innovation (Smart Office)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HK" b="1" dirty="0">
                          <a:solidFill>
                            <a:srgbClr val="FF0000"/>
                          </a:solidFill>
                          <a:latin typeface="Times New Roman" panose="02020603050405020304" pitchFamily="18" charset="0"/>
                          <a:cs typeface="Times New Roman" panose="02020603050405020304" pitchFamily="18" charset="0"/>
                        </a:rPr>
                        <a:t>Develop a healthcare workplace</a:t>
                      </a:r>
                      <a:endParaRPr lang="en-US" b="1" dirty="0">
                        <a:solidFill>
                          <a:srgbClr val="FF000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b="1" dirty="0">
                          <a:solidFill>
                            <a:srgbClr val="FF0000"/>
                          </a:solidFill>
                          <a:latin typeface="Times New Roman" panose="02020603050405020304" pitchFamily="18" charset="0"/>
                          <a:cs typeface="Times New Roman" panose="02020603050405020304" pitchFamily="18" charset="0"/>
                        </a:rPr>
                        <a:t>Reduce costing on energy (power, lighting)</a:t>
                      </a:r>
                    </a:p>
                    <a:p>
                      <a:pPr marL="285750" indent="-285750">
                        <a:buFont typeface="Arial" panose="020B0604020202020204" pitchFamily="34" charset="0"/>
                        <a:buChar char="•"/>
                      </a:pPr>
                      <a:r>
                        <a:rPr lang="en-US" b="1" dirty="0">
                          <a:solidFill>
                            <a:srgbClr val="FF0000"/>
                          </a:solidFill>
                          <a:latin typeface="Times New Roman" panose="02020603050405020304" pitchFamily="18" charset="0"/>
                          <a:cs typeface="Times New Roman" panose="02020603050405020304" pitchFamily="18" charset="0"/>
                        </a:rPr>
                        <a:t>Communication without </a:t>
                      </a:r>
                      <a:r>
                        <a:rPr lang="en-HK" b="1" dirty="0">
                          <a:solidFill>
                            <a:srgbClr val="FF0000"/>
                          </a:solidFill>
                          <a:latin typeface="Times New Roman" panose="02020603050405020304" pitchFamily="18" charset="0"/>
                          <a:cs typeface="Times New Roman" panose="02020603050405020304" pitchFamily="18" charset="0"/>
                        </a:rPr>
                        <a:t>regional restriction</a:t>
                      </a:r>
                    </a:p>
                    <a:p>
                      <a:pPr marL="285750" indent="-285750">
                        <a:buFont typeface="Arial" panose="020B0604020202020204" pitchFamily="34" charset="0"/>
                        <a:buChar char="•"/>
                      </a:pPr>
                      <a:r>
                        <a:rPr lang="en-HK" dirty="0">
                          <a:latin typeface="Times New Roman" panose="02020603050405020304" pitchFamily="18" charset="0"/>
                          <a:cs typeface="Times New Roman" panose="02020603050405020304" pitchFamily="18" charset="0"/>
                        </a:rPr>
                        <a:t>Ubiquitous computing</a:t>
                      </a:r>
                    </a:p>
                  </a:txBody>
                  <a:tcPr>
                    <a:solidFill>
                      <a:schemeClr val="bg1"/>
                    </a:solidFill>
                  </a:tcPr>
                </a:tc>
                <a:tc>
                  <a:txBody>
                    <a:bodyPr/>
                    <a:lstStyle/>
                    <a:p>
                      <a:pPr marL="285750" indent="-285750">
                        <a:buFont typeface="Arial" panose="020B0604020202020204" pitchFamily="34" charset="0"/>
                        <a:buChar char="•"/>
                      </a:pPr>
                      <a:r>
                        <a:rPr lang="en-US" b="1" dirty="0">
                          <a:solidFill>
                            <a:srgbClr val="FF0000"/>
                          </a:solidFill>
                          <a:latin typeface="Times New Roman" panose="02020603050405020304" pitchFamily="18" charset="0"/>
                          <a:cs typeface="Times New Roman" panose="02020603050405020304" pitchFamily="18" charset="0"/>
                        </a:rPr>
                        <a:t>Lack of employee involvement (pre--digital age employee)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Data </a:t>
                      </a:r>
                      <a:r>
                        <a:rPr lang="en-HK" dirty="0">
                          <a:latin typeface="Times New Roman" panose="02020603050405020304" pitchFamily="18" charset="0"/>
                          <a:cs typeface="Times New Roman" panose="02020603050405020304" pitchFamily="18" charset="0"/>
                        </a:rPr>
                        <a:t>leakage by human error</a:t>
                      </a:r>
                    </a:p>
                    <a:p>
                      <a:pPr marL="285750" indent="-285750">
                        <a:buFont typeface="Arial" panose="020B0604020202020204" pitchFamily="34" charset="0"/>
                        <a:buChar char="•"/>
                      </a:pPr>
                      <a:r>
                        <a:rPr lang="en-HK" dirty="0">
                          <a:solidFill>
                            <a:schemeClr val="tx1"/>
                          </a:solidFill>
                          <a:latin typeface="Times New Roman" panose="02020603050405020304" pitchFamily="18" charset="0"/>
                          <a:cs typeface="Times New Roman" panose="02020603050405020304" pitchFamily="18" charset="0"/>
                        </a:rPr>
                        <a:t>Attacked</a:t>
                      </a:r>
                      <a:r>
                        <a:rPr lang="en-HK" dirty="0">
                          <a:solidFill>
                            <a:srgbClr val="FF0000"/>
                          </a:solidFill>
                          <a:latin typeface="Times New Roman" panose="02020603050405020304" pitchFamily="18" charset="0"/>
                          <a:cs typeface="Times New Roman" panose="02020603050405020304" pitchFamily="18" charset="0"/>
                        </a:rPr>
                        <a:t> </a:t>
                      </a:r>
                      <a:r>
                        <a:rPr lang="en-HK" dirty="0">
                          <a:latin typeface="Times New Roman" panose="02020603050405020304" pitchFamily="18" charset="0"/>
                          <a:cs typeface="Times New Roman" panose="02020603050405020304" pitchFamily="18" charset="0"/>
                        </a:rPr>
                        <a:t>by hacker via hardware/software vulnerability</a:t>
                      </a:r>
                    </a:p>
                    <a:p>
                      <a:pPr marL="285750" indent="-285750">
                        <a:buFont typeface="Arial" panose="020B0604020202020204" pitchFamily="34" charset="0"/>
                        <a:buChar char="•"/>
                      </a:pPr>
                      <a:r>
                        <a:rPr lang="en-HK" b="1" dirty="0">
                          <a:solidFill>
                            <a:srgbClr val="FF0000"/>
                          </a:solidFill>
                          <a:latin typeface="Times New Roman" panose="02020603050405020304" pitchFamily="18" charset="0"/>
                          <a:cs typeface="Times New Roman" panose="02020603050405020304" pitchFamily="18" charset="0"/>
                        </a:rPr>
                        <a:t>Employee privacy conflicts</a:t>
                      </a:r>
                    </a:p>
                  </a:txBody>
                  <a:tcPr>
                    <a:solidFill>
                      <a:schemeClr val="bg1"/>
                    </a:solidFill>
                  </a:tcPr>
                </a:tc>
                <a:extLst>
                  <a:ext uri="{0D108BD9-81ED-4DB2-BD59-A6C34878D82A}">
                    <a16:rowId xmlns:a16="http://schemas.microsoft.com/office/drawing/2014/main" val="980080500"/>
                  </a:ext>
                </a:extLst>
              </a:tr>
            </a:tbl>
          </a:graphicData>
        </a:graphic>
      </p:graphicFrame>
      <p:sp>
        <p:nvSpPr>
          <p:cNvPr id="3" name="Slide Number Placeholder 2"/>
          <p:cNvSpPr>
            <a:spLocks noGrp="1"/>
          </p:cNvSpPr>
          <p:nvPr>
            <p:ph type="sldNum" sz="quarter" idx="12"/>
          </p:nvPr>
        </p:nvSpPr>
        <p:spPr/>
        <p:txBody>
          <a:bodyPr/>
          <a:lstStyle/>
          <a:p>
            <a:fld id="{3A98EE3D-8CD1-4C3F-BD1C-C98C9596463C}" type="slidenum">
              <a:rPr lang="en-US" smtClean="0"/>
              <a:t>11</a:t>
            </a:fld>
            <a:endParaRPr lang="en-US" dirty="0"/>
          </a:p>
        </p:txBody>
      </p:sp>
    </p:spTree>
    <p:extLst>
      <p:ext uri="{BB962C8B-B14F-4D97-AF65-F5344CB8AC3E}">
        <p14:creationId xmlns:p14="http://schemas.microsoft.com/office/powerpoint/2010/main" val="3056725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1FB8E-8429-4AE1-8683-0A8965F6AB33}"/>
              </a:ext>
            </a:extLst>
          </p:cNvPr>
          <p:cNvSpPr>
            <a:spLocks noGrp="1"/>
          </p:cNvSpPr>
          <p:nvPr>
            <p:ph type="title"/>
          </p:nvPr>
        </p:nvSpPr>
        <p:spPr/>
        <p:txBody>
          <a:bodyPr/>
          <a:lstStyle/>
          <a:p>
            <a:r>
              <a:rPr lang="en-US" sz="4400" b="1" dirty="0"/>
              <a:t>What challenge on apply IoT?</a:t>
            </a:r>
            <a:endParaRPr lang="en-HK" dirty="0"/>
          </a:p>
        </p:txBody>
      </p:sp>
      <p:graphicFrame>
        <p:nvGraphicFramePr>
          <p:cNvPr id="4" name="Content Placeholder 3">
            <a:extLst>
              <a:ext uri="{FF2B5EF4-FFF2-40B4-BE49-F238E27FC236}">
                <a16:creationId xmlns:a16="http://schemas.microsoft.com/office/drawing/2014/main" id="{3328B58A-B6F2-4A0E-81B7-4DFBFC317560}"/>
              </a:ext>
            </a:extLst>
          </p:cNvPr>
          <p:cNvGraphicFramePr>
            <a:graphicFrameLocks noGrp="1"/>
          </p:cNvGraphicFramePr>
          <p:nvPr>
            <p:ph idx="1"/>
            <p:extLst>
              <p:ext uri="{D42A27DB-BD31-4B8C-83A1-F6EECF244321}">
                <p14:modId xmlns:p14="http://schemas.microsoft.com/office/powerpoint/2010/main" val="2493754961"/>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3A98EE3D-8CD1-4C3F-BD1C-C98C9596463C}" type="slidenum">
              <a:rPr lang="en-US" smtClean="0"/>
              <a:t>12</a:t>
            </a:fld>
            <a:endParaRPr lang="en-US" dirty="0"/>
          </a:p>
        </p:txBody>
      </p:sp>
    </p:spTree>
    <p:extLst>
      <p:ext uri="{BB962C8B-B14F-4D97-AF65-F5344CB8AC3E}">
        <p14:creationId xmlns:p14="http://schemas.microsoft.com/office/powerpoint/2010/main" val="4222463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5B2C8-4ACA-4CE3-90DC-E83AF14D8C5A}"/>
              </a:ext>
            </a:extLst>
          </p:cNvPr>
          <p:cNvSpPr>
            <a:spLocks noGrp="1"/>
          </p:cNvSpPr>
          <p:nvPr>
            <p:ph type="title"/>
          </p:nvPr>
        </p:nvSpPr>
        <p:spPr/>
        <p:txBody>
          <a:bodyPr/>
          <a:lstStyle/>
          <a:p>
            <a:r>
              <a:rPr lang="en-US" sz="4400" b="1" dirty="0"/>
              <a:t>Information Security</a:t>
            </a:r>
            <a:endParaRPr lang="en-HK" dirty="0"/>
          </a:p>
        </p:txBody>
      </p:sp>
      <p:sp>
        <p:nvSpPr>
          <p:cNvPr id="3" name="Content Placeholder 2">
            <a:extLst>
              <a:ext uri="{FF2B5EF4-FFF2-40B4-BE49-F238E27FC236}">
                <a16:creationId xmlns:a16="http://schemas.microsoft.com/office/drawing/2014/main" id="{93E69B32-6A07-49D4-9533-9FD06F67B54C}"/>
              </a:ext>
            </a:extLst>
          </p:cNvPr>
          <p:cNvSpPr>
            <a:spLocks noGrp="1"/>
          </p:cNvSpPr>
          <p:nvPr>
            <p:ph idx="1"/>
          </p:nvPr>
        </p:nvSpPr>
        <p:spPr>
          <a:xfrm>
            <a:off x="6329916" y="2108199"/>
            <a:ext cx="5059680" cy="3760891"/>
          </a:xfrm>
        </p:spPr>
        <p:txBody>
          <a:bodyPr/>
          <a:lstStyle/>
          <a:p>
            <a:endParaRPr lang="en-HK" dirty="0"/>
          </a:p>
        </p:txBody>
      </p:sp>
      <p:pic>
        <p:nvPicPr>
          <p:cNvPr id="4" name="Picture 3">
            <a:extLst>
              <a:ext uri="{FF2B5EF4-FFF2-40B4-BE49-F238E27FC236}">
                <a16:creationId xmlns:a16="http://schemas.microsoft.com/office/drawing/2014/main" id="{D20C2017-8D15-4979-8573-272BFDBD6E50}"/>
              </a:ext>
            </a:extLst>
          </p:cNvPr>
          <p:cNvPicPr>
            <a:picLocks noChangeAspect="1"/>
          </p:cNvPicPr>
          <p:nvPr/>
        </p:nvPicPr>
        <p:blipFill rotWithShape="1">
          <a:blip r:embed="rId3">
            <a:extLst>
              <a:ext uri="{28A0092B-C50C-407E-A947-70E740481C1C}">
                <a14:useLocalDpi xmlns:a14="http://schemas.microsoft.com/office/drawing/2010/main" val="0"/>
              </a:ext>
            </a:extLst>
          </a:blip>
          <a:stretch/>
        </p:blipFill>
        <p:spPr>
          <a:xfrm>
            <a:off x="6446874" y="2108198"/>
            <a:ext cx="4825764" cy="3823129"/>
          </a:xfrm>
          <a:prstGeom prst="rect">
            <a:avLst/>
          </a:prstGeom>
        </p:spPr>
      </p:pic>
      <p:sp>
        <p:nvSpPr>
          <p:cNvPr id="5" name="TextBox 4">
            <a:extLst>
              <a:ext uri="{FF2B5EF4-FFF2-40B4-BE49-F238E27FC236}">
                <a16:creationId xmlns:a16="http://schemas.microsoft.com/office/drawing/2014/main" id="{FA17DA84-C307-410C-8E03-A306E667C5A6}"/>
              </a:ext>
            </a:extLst>
          </p:cNvPr>
          <p:cNvSpPr txBox="1"/>
          <p:nvPr/>
        </p:nvSpPr>
        <p:spPr>
          <a:xfrm>
            <a:off x="6633227" y="5931327"/>
            <a:ext cx="3751220" cy="307777"/>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Fig.3. Different sector of Security for IoT devices</a:t>
            </a:r>
            <a:endParaRPr lang="en-HK" sz="1400" dirty="0">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4E2D2E73-E6F5-49DE-AE85-E24ADA4E0982}"/>
              </a:ext>
            </a:extLst>
          </p:cNvPr>
          <p:cNvSpPr txBox="1">
            <a:spLocks/>
          </p:cNvSpPr>
          <p:nvPr/>
        </p:nvSpPr>
        <p:spPr>
          <a:xfrm>
            <a:off x="1097280" y="2454503"/>
            <a:ext cx="4998720" cy="3760891"/>
          </a:xfrm>
          <a:prstGeom prst="rect">
            <a:avLst/>
          </a:prstGeom>
        </p:spPr>
        <p:txBody>
          <a:bodyPr vert="horz" lIns="0" tIns="45720" rIns="0" bIns="45720" rtlCol="0" anchor="ctr">
            <a:no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1600" dirty="0" err="1">
                <a:latin typeface="Times New Roman" panose="02020603050405020304" pitchFamily="18" charset="0"/>
                <a:cs typeface="Times New Roman" panose="02020603050405020304" pitchFamily="18" charset="0"/>
              </a:rPr>
              <a:t>IoT</a:t>
            </a:r>
            <a:r>
              <a:rPr lang="en-US" sz="1600" dirty="0">
                <a:latin typeface="Times New Roman" panose="02020603050405020304" pitchFamily="18" charset="0"/>
                <a:cs typeface="Times New Roman" panose="02020603050405020304" pitchFamily="18" charset="0"/>
              </a:rPr>
              <a:t> involved many devices and systems. The data is transferred over the network automatically. If the device or system has vulnerabilities, it will breach the security such as data leakage, hacker attack, or ransomware attack.</a:t>
            </a:r>
          </a:p>
          <a:p>
            <a:r>
              <a:rPr lang="en-US" sz="1600" b="1" dirty="0" smtClean="0">
                <a:latin typeface="Times New Roman" panose="02020603050405020304" pitchFamily="18" charset="0"/>
                <a:cs typeface="Times New Roman" panose="02020603050405020304" pitchFamily="18" charset="0"/>
              </a:rPr>
              <a:t>Recommendation</a:t>
            </a:r>
            <a:r>
              <a:rPr lang="en-US" sz="1600" b="1" dirty="0">
                <a:latin typeface="Times New Roman" panose="02020603050405020304" pitchFamily="18" charset="0"/>
                <a:cs typeface="Times New Roman" panose="02020603050405020304" pitchFamily="18" charset="0"/>
              </a:rPr>
              <a:t>:</a:t>
            </a:r>
          </a:p>
          <a:p>
            <a:pPr marL="0" indent="0" algn="just">
              <a:buFont typeface="Calibri" panose="020F0502020204030204" pitchFamily="34" charset="0"/>
              <a:buNone/>
            </a:pPr>
            <a:r>
              <a:rPr lang="en-US" sz="1600" dirty="0" smtClean="0">
                <a:latin typeface="Times New Roman" panose="02020603050405020304" pitchFamily="18" charset="0"/>
                <a:cs typeface="Times New Roman" panose="02020603050405020304" pitchFamily="18" charset="0"/>
              </a:rPr>
              <a:t>Follow </a:t>
            </a:r>
            <a:r>
              <a:rPr lang="en-US" sz="1600" dirty="0">
                <a:latin typeface="Times New Roman" panose="02020603050405020304" pitchFamily="18" charset="0"/>
                <a:cs typeface="Times New Roman" panose="02020603050405020304" pitchFamily="18" charset="0"/>
              </a:rPr>
              <a:t>the IoT security frameworks</a:t>
            </a:r>
          </a:p>
          <a:p>
            <a:pPr lvl="1" algn="just"/>
            <a:r>
              <a:rPr lang="en-US" sz="1600" dirty="0">
                <a:latin typeface="Times New Roman" panose="02020603050405020304" pitchFamily="18" charset="0"/>
                <a:cs typeface="Times New Roman" panose="02020603050405020304" pitchFamily="18" charset="0"/>
              </a:rPr>
              <a:t>GSM Association, </a:t>
            </a:r>
          </a:p>
          <a:p>
            <a:pPr lvl="1" algn="just"/>
            <a:r>
              <a:rPr lang="en-US" sz="1600" dirty="0">
                <a:latin typeface="Times New Roman" panose="02020603050405020304" pitchFamily="18" charset="0"/>
                <a:cs typeface="Times New Roman" panose="02020603050405020304" pitchFamily="18" charset="0"/>
              </a:rPr>
              <a:t>the IoT Security Foundation, </a:t>
            </a:r>
          </a:p>
          <a:p>
            <a:pPr lvl="1" algn="just"/>
            <a:r>
              <a:rPr lang="en-US" sz="1600" dirty="0">
                <a:latin typeface="Times New Roman" panose="02020603050405020304" pitchFamily="18" charset="0"/>
                <a:cs typeface="Times New Roman" panose="02020603050405020304" pitchFamily="18" charset="0"/>
              </a:rPr>
              <a:t>the Industrial Internet Consortium and others </a:t>
            </a:r>
          </a:p>
          <a:p>
            <a:r>
              <a:rPr lang="en-HK" sz="1600" dirty="0" smtClean="0">
                <a:latin typeface="Times New Roman" panose="02020603050405020304" pitchFamily="18" charset="0"/>
                <a:cs typeface="Times New Roman" panose="02020603050405020304" pitchFamily="18" charset="0"/>
              </a:rPr>
              <a:t>Popular </a:t>
            </a:r>
            <a:r>
              <a:rPr lang="en-HK" sz="1600" dirty="0">
                <a:latin typeface="Times New Roman" panose="02020603050405020304" pitchFamily="18" charset="0"/>
                <a:cs typeface="Times New Roman" panose="02020603050405020304" pitchFamily="18" charset="0"/>
              </a:rPr>
              <a:t>approaches to prevent the security breach </a:t>
            </a:r>
          </a:p>
          <a:p>
            <a:pPr lvl="1"/>
            <a:r>
              <a:rPr lang="en-HK" sz="1600" dirty="0">
                <a:latin typeface="Times New Roman" panose="02020603050405020304" pitchFamily="18" charset="0"/>
                <a:cs typeface="Times New Roman" panose="02020603050405020304" pitchFamily="18" charset="0"/>
              </a:rPr>
              <a:t>Embed cryptography on</a:t>
            </a:r>
            <a:r>
              <a:rPr lang="en-HK" sz="1600" i="1" dirty="0">
                <a:latin typeface="Times New Roman" panose="02020603050405020304" pitchFamily="18" charset="0"/>
                <a:cs typeface="Times New Roman" panose="02020603050405020304" pitchFamily="18" charset="0"/>
              </a:rPr>
              <a:t> </a:t>
            </a:r>
            <a:r>
              <a:rPr lang="en-HK" sz="1600" dirty="0">
                <a:latin typeface="Times New Roman" panose="02020603050405020304" pitchFamily="18" charset="0"/>
                <a:cs typeface="Times New Roman" panose="02020603050405020304" pitchFamily="18" charset="0"/>
              </a:rPr>
              <a:t>software and hardware encryption</a:t>
            </a:r>
          </a:p>
          <a:p>
            <a:pPr lvl="1"/>
            <a:r>
              <a:rPr lang="en-HK" sz="1600" dirty="0">
                <a:latin typeface="Times New Roman" panose="02020603050405020304" pitchFamily="18" charset="0"/>
                <a:cs typeface="Times New Roman" panose="02020603050405020304" pitchFamily="18" charset="0"/>
              </a:rPr>
              <a:t>Multi authentication process</a:t>
            </a:r>
          </a:p>
          <a:p>
            <a:pPr lvl="1"/>
            <a:r>
              <a:rPr lang="en-HK" sz="1600" dirty="0">
                <a:latin typeface="Times New Roman" panose="02020603050405020304" pitchFamily="18" charset="0"/>
                <a:cs typeface="Times New Roman" panose="02020603050405020304" pitchFamily="18" charset="0"/>
              </a:rPr>
              <a:t>Encrypt the </a:t>
            </a:r>
            <a:r>
              <a:rPr lang="en-US" sz="1600" dirty="0">
                <a:latin typeface="Times New Roman" panose="02020603050405020304" pitchFamily="18" charset="0"/>
                <a:cs typeface="Times New Roman" panose="02020603050405020304" pitchFamily="18" charset="0"/>
              </a:rPr>
              <a:t>Data</a:t>
            </a:r>
          </a:p>
          <a:p>
            <a:pPr algn="just"/>
            <a:endParaRPr lang="en-US" sz="16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3A98EE3D-8CD1-4C3F-BD1C-C98C9596463C}" type="slidenum">
              <a:rPr lang="en-US" smtClean="0"/>
              <a:t>13</a:t>
            </a:fld>
            <a:endParaRPr lang="en-US" dirty="0"/>
          </a:p>
        </p:txBody>
      </p:sp>
    </p:spTree>
    <p:extLst>
      <p:ext uri="{BB962C8B-B14F-4D97-AF65-F5344CB8AC3E}">
        <p14:creationId xmlns:p14="http://schemas.microsoft.com/office/powerpoint/2010/main" val="36082875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3A21C-11A6-4A5A-98AC-0B0452D7B07C}"/>
              </a:ext>
            </a:extLst>
          </p:cNvPr>
          <p:cNvSpPr>
            <a:spLocks noGrp="1"/>
          </p:cNvSpPr>
          <p:nvPr>
            <p:ph type="title"/>
          </p:nvPr>
        </p:nvSpPr>
        <p:spPr/>
        <p:txBody>
          <a:bodyPr/>
          <a:lstStyle/>
          <a:p>
            <a:r>
              <a:rPr lang="en-US" sz="4400" b="1" dirty="0"/>
              <a:t>Data Privacy</a:t>
            </a:r>
            <a:endParaRPr lang="en-HK" dirty="0"/>
          </a:p>
        </p:txBody>
      </p:sp>
      <p:sp>
        <p:nvSpPr>
          <p:cNvPr id="3" name="Content Placeholder 2">
            <a:extLst>
              <a:ext uri="{FF2B5EF4-FFF2-40B4-BE49-F238E27FC236}">
                <a16:creationId xmlns:a16="http://schemas.microsoft.com/office/drawing/2014/main" id="{1C98F798-4746-43FB-8BC7-FD46273A5DDB}"/>
              </a:ext>
            </a:extLst>
          </p:cNvPr>
          <p:cNvSpPr>
            <a:spLocks noGrp="1"/>
          </p:cNvSpPr>
          <p:nvPr>
            <p:ph idx="1"/>
          </p:nvPr>
        </p:nvSpPr>
        <p:spPr>
          <a:xfrm>
            <a:off x="6911521" y="2108201"/>
            <a:ext cx="5059679" cy="3760891"/>
          </a:xfrm>
        </p:spPr>
        <p:txBody>
          <a:bodyPr/>
          <a:lstStyle/>
          <a:p>
            <a:endParaRPr lang="en-HK" dirty="0"/>
          </a:p>
        </p:txBody>
      </p:sp>
      <p:pic>
        <p:nvPicPr>
          <p:cNvPr id="4" name="Picture 3">
            <a:extLst>
              <a:ext uri="{FF2B5EF4-FFF2-40B4-BE49-F238E27FC236}">
                <a16:creationId xmlns:a16="http://schemas.microsoft.com/office/drawing/2014/main" id="{06E1612D-D2B8-41A5-979C-33D82C539947}"/>
              </a:ext>
            </a:extLst>
          </p:cNvPr>
          <p:cNvPicPr>
            <a:picLocks noChangeAspect="1"/>
          </p:cNvPicPr>
          <p:nvPr/>
        </p:nvPicPr>
        <p:blipFill rotWithShape="1">
          <a:blip r:embed="rId3"/>
          <a:srcRect r="1759"/>
          <a:stretch/>
        </p:blipFill>
        <p:spPr>
          <a:xfrm>
            <a:off x="6911521" y="3542003"/>
            <a:ext cx="5059679" cy="1667974"/>
          </a:xfrm>
          <a:prstGeom prst="rect">
            <a:avLst/>
          </a:prstGeom>
        </p:spPr>
      </p:pic>
      <p:sp>
        <p:nvSpPr>
          <p:cNvPr id="5" name="TextBox 4">
            <a:extLst>
              <a:ext uri="{FF2B5EF4-FFF2-40B4-BE49-F238E27FC236}">
                <a16:creationId xmlns:a16="http://schemas.microsoft.com/office/drawing/2014/main" id="{7AD0F630-116B-49D6-9CC4-48667364B8AA}"/>
              </a:ext>
            </a:extLst>
          </p:cNvPr>
          <p:cNvSpPr txBox="1"/>
          <p:nvPr/>
        </p:nvSpPr>
        <p:spPr>
          <a:xfrm>
            <a:off x="7683378" y="5498849"/>
            <a:ext cx="3612784" cy="276999"/>
          </a:xfrm>
          <a:prstGeom prst="rect">
            <a:avLst/>
          </a:prstGeom>
          <a:noFill/>
        </p:spPr>
        <p:txBody>
          <a:bodyPr wrap="none" rtlCol="0">
            <a:spAutoFit/>
          </a:bodyPr>
          <a:lstStyle/>
          <a:p>
            <a:r>
              <a:rPr lang="en-HK" sz="1200" dirty="0">
                <a:latin typeface="Times New Roman" panose="02020603050405020304" pitchFamily="18" charset="0"/>
                <a:cs typeface="Times New Roman" panose="02020603050405020304" pitchFamily="18" charset="0"/>
              </a:rPr>
              <a:t>Fig.4. Key Concerns for Deploying Mobile Technology</a:t>
            </a:r>
            <a:endParaRPr lang="en-US" sz="1200"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8AEFD07-77F1-48B8-B11E-45FBF3E8C52F}"/>
              </a:ext>
            </a:extLst>
          </p:cNvPr>
          <p:cNvSpPr/>
          <p:nvPr/>
        </p:nvSpPr>
        <p:spPr>
          <a:xfrm>
            <a:off x="547223" y="1972709"/>
            <a:ext cx="6096000" cy="3785652"/>
          </a:xfrm>
          <a:prstGeom prst="rect">
            <a:avLst/>
          </a:prstGeom>
        </p:spPr>
        <p:txBody>
          <a:bodyPr>
            <a:spAutoFit/>
          </a:bodyPr>
          <a:lstStyle/>
          <a:p>
            <a:r>
              <a:rPr lang="en-US" sz="1600" dirty="0">
                <a:latin typeface="Times New Roman" panose="02020603050405020304" pitchFamily="18" charset="0"/>
                <a:cs typeface="Times New Roman" panose="02020603050405020304" pitchFamily="18" charset="0"/>
              </a:rPr>
              <a:t>By tracking and monitoring will generate massive data by collecting human behavior and </a:t>
            </a:r>
            <a:r>
              <a:rPr lang="en-US" sz="1600" dirty="0" smtClean="0">
                <a:latin typeface="Times New Roman" panose="02020603050405020304" pitchFamily="18" charset="0"/>
                <a:cs typeface="Times New Roman" panose="02020603050405020304" pitchFamily="18" charset="0"/>
              </a:rPr>
              <a:t>interaction.</a:t>
            </a:r>
            <a:endParaRPr lang="en-HK" sz="1600" dirty="0">
              <a:latin typeface="Times New Roman" panose="02020603050405020304" pitchFamily="18" charset="0"/>
              <a:cs typeface="Times New Roman" panose="02020603050405020304" pitchFamily="18" charset="0"/>
            </a:endParaRPr>
          </a:p>
          <a:p>
            <a:endParaRPr lang="en-HK"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People analytics - is a data-driven approach to manage and monitor employee performance by using trackers; it will collect a lot of private data. </a:t>
            </a:r>
            <a:endParaRPr lang="en-HK" sz="1600" dirty="0">
              <a:latin typeface="Times New Roman" panose="02020603050405020304" pitchFamily="18" charset="0"/>
              <a:cs typeface="Times New Roman" panose="02020603050405020304" pitchFamily="18" charset="0"/>
            </a:endParaRPr>
          </a:p>
          <a:p>
            <a:endParaRPr lang="en-US" sz="1600" b="1"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Recommendation:</a:t>
            </a:r>
            <a:endParaRPr lang="en-US" sz="1600" dirty="0">
              <a:latin typeface="Times New Roman" panose="02020603050405020304" pitchFamily="18" charset="0"/>
              <a:cs typeface="Times New Roman" panose="02020603050405020304" pitchFamily="18" charset="0"/>
            </a:endParaRPr>
          </a:p>
          <a:p>
            <a:pPr lvl="0"/>
            <a:r>
              <a:rPr lang="en-US" sz="1600" dirty="0">
                <a:latin typeface="Times New Roman" panose="02020603050405020304" pitchFamily="18" charset="0"/>
                <a:cs typeface="Times New Roman" panose="02020603050405020304" pitchFamily="18" charset="0"/>
              </a:rPr>
              <a:t>Follow a guideline for who will handle the data in </a:t>
            </a:r>
            <a:r>
              <a:rPr lang="en-US" sz="1600" dirty="0" smtClean="0">
                <a:latin typeface="Times New Roman" panose="02020603050405020304" pitchFamily="18" charset="0"/>
                <a:cs typeface="Times New Roman" panose="02020603050405020304" pitchFamily="18" charset="0"/>
              </a:rPr>
              <a:t>HRM </a:t>
            </a:r>
            <a:r>
              <a:rPr lang="en-US" sz="1600" dirty="0">
                <a:latin typeface="Times New Roman" panose="02020603050405020304" pitchFamily="18" charset="0"/>
                <a:cs typeface="Times New Roman" panose="02020603050405020304" pitchFamily="18" charset="0"/>
              </a:rPr>
              <a:t>activity for the Data </a:t>
            </a:r>
            <a:r>
              <a:rPr lang="en-US" sz="1600" dirty="0" smtClean="0">
                <a:latin typeface="Times New Roman" panose="02020603050405020304" pitchFamily="18" charset="0"/>
                <a:cs typeface="Times New Roman" panose="02020603050405020304" pitchFamily="18" charset="0"/>
              </a:rPr>
              <a:t>collection.</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PCPD, Privacy Guidelines: Monitoring and Personal Data Privacy at Work(2004</a:t>
            </a:r>
            <a:r>
              <a:rPr lang="en-HK"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General Data Protection Regulation (</a:t>
            </a:r>
            <a:r>
              <a:rPr lang="en-US" sz="1600" u="sng" dirty="0">
                <a:latin typeface="Times New Roman" panose="02020603050405020304" pitchFamily="18" charset="0"/>
                <a:cs typeface="Times New Roman" panose="02020603050405020304" pitchFamily="18" charset="0"/>
              </a:rPr>
              <a:t>GDPR</a:t>
            </a:r>
            <a:r>
              <a:rPr lang="en-US" sz="1600" dirty="0">
                <a:latin typeface="Times New Roman" panose="02020603050405020304" pitchFamily="18" charset="0"/>
                <a:cs typeface="Times New Roman" panose="02020603050405020304" pitchFamily="18" charset="0"/>
              </a:rPr>
              <a:t>) data privacy laws across the European Union</a:t>
            </a: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Restricted/limited the monitoring area (Dinning hall, Toilet, Hostel</a:t>
            </a: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3A98EE3D-8CD1-4C3F-BD1C-C98C9596463C}" type="slidenum">
              <a:rPr lang="en-US" smtClean="0"/>
              <a:t>14</a:t>
            </a:fld>
            <a:endParaRPr lang="en-US" dirty="0"/>
          </a:p>
        </p:txBody>
      </p:sp>
    </p:spTree>
    <p:extLst>
      <p:ext uri="{BB962C8B-B14F-4D97-AF65-F5344CB8AC3E}">
        <p14:creationId xmlns:p14="http://schemas.microsoft.com/office/powerpoint/2010/main" val="8342155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D953F-F23E-48DF-821D-9F050B6DAF7F}"/>
              </a:ext>
            </a:extLst>
          </p:cNvPr>
          <p:cNvSpPr>
            <a:spLocks noGrp="1"/>
          </p:cNvSpPr>
          <p:nvPr>
            <p:ph type="title"/>
          </p:nvPr>
        </p:nvSpPr>
        <p:spPr/>
        <p:txBody>
          <a:bodyPr/>
          <a:lstStyle/>
          <a:p>
            <a:r>
              <a:rPr lang="en-US" sz="4400" b="1" dirty="0"/>
              <a:t>Trust and Ethics</a:t>
            </a:r>
            <a:endParaRPr lang="en-HK" dirty="0"/>
          </a:p>
        </p:txBody>
      </p:sp>
      <p:sp>
        <p:nvSpPr>
          <p:cNvPr id="3" name="Content Placeholder 2">
            <a:extLst>
              <a:ext uri="{FF2B5EF4-FFF2-40B4-BE49-F238E27FC236}">
                <a16:creationId xmlns:a16="http://schemas.microsoft.com/office/drawing/2014/main" id="{9622BDD3-E670-4A06-9C2D-20C9C546D7F5}"/>
              </a:ext>
            </a:extLst>
          </p:cNvPr>
          <p:cNvSpPr>
            <a:spLocks noGrp="1"/>
          </p:cNvSpPr>
          <p:nvPr>
            <p:ph idx="1"/>
          </p:nvPr>
        </p:nvSpPr>
        <p:spPr>
          <a:xfrm>
            <a:off x="6476859" y="2108201"/>
            <a:ext cx="5059680" cy="3760891"/>
          </a:xfrm>
        </p:spPr>
        <p:txBody>
          <a:bodyPr/>
          <a:lstStyle/>
          <a:p>
            <a:endParaRPr lang="en-HK" dirty="0"/>
          </a:p>
        </p:txBody>
      </p:sp>
      <p:pic>
        <p:nvPicPr>
          <p:cNvPr id="4" name="Picture 3" descr="Graphical user interface, application&#10;&#10;Description automatically generated">
            <a:extLst>
              <a:ext uri="{FF2B5EF4-FFF2-40B4-BE49-F238E27FC236}">
                <a16:creationId xmlns:a16="http://schemas.microsoft.com/office/drawing/2014/main" id="{3C832F53-12E0-46EE-8B02-4F805EB92F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6859" y="2108201"/>
            <a:ext cx="5059680" cy="3030037"/>
          </a:xfrm>
          <a:prstGeom prst="rect">
            <a:avLst/>
          </a:prstGeom>
        </p:spPr>
      </p:pic>
      <p:sp>
        <p:nvSpPr>
          <p:cNvPr id="5" name="TextBox 4">
            <a:extLst>
              <a:ext uri="{FF2B5EF4-FFF2-40B4-BE49-F238E27FC236}">
                <a16:creationId xmlns:a16="http://schemas.microsoft.com/office/drawing/2014/main" id="{4D1BDAB9-0A57-4D6C-8120-DEE5F18C1D0D}"/>
              </a:ext>
            </a:extLst>
          </p:cNvPr>
          <p:cNvSpPr txBox="1"/>
          <p:nvPr/>
        </p:nvSpPr>
        <p:spPr>
          <a:xfrm>
            <a:off x="6865436" y="5195887"/>
            <a:ext cx="4001383" cy="307777"/>
          </a:xfrm>
          <a:prstGeom prst="rect">
            <a:avLst/>
          </a:prstGeom>
          <a:noFill/>
        </p:spPr>
        <p:txBody>
          <a:bodyPr wrap="square" rtlCol="0">
            <a:spAutoFit/>
          </a:bodyPr>
          <a:lstStyle/>
          <a:p>
            <a:r>
              <a:rPr lang="en-HK" sz="1400" dirty="0"/>
              <a:t>Fig. 5. Ethical issues in IoT-Based Tracking</a:t>
            </a:r>
          </a:p>
        </p:txBody>
      </p:sp>
      <p:sp>
        <p:nvSpPr>
          <p:cNvPr id="6" name="Content Placeholder 2">
            <a:extLst>
              <a:ext uri="{FF2B5EF4-FFF2-40B4-BE49-F238E27FC236}">
                <a16:creationId xmlns:a16="http://schemas.microsoft.com/office/drawing/2014/main" id="{E1181CCE-DCFE-480D-A7DB-42A12DA78E26}"/>
              </a:ext>
            </a:extLst>
          </p:cNvPr>
          <p:cNvSpPr txBox="1">
            <a:spLocks/>
          </p:cNvSpPr>
          <p:nvPr/>
        </p:nvSpPr>
        <p:spPr>
          <a:xfrm>
            <a:off x="655461" y="2108201"/>
            <a:ext cx="5440539" cy="3760891"/>
          </a:xfrm>
          <a:prstGeom prst="rect">
            <a:avLst/>
          </a:prstGeom>
        </p:spPr>
        <p:txBody>
          <a:bodyPr vert="horz" lIns="0" tIns="45720" rIns="0" bIns="45720" rtlCol="0" anchor="ctr">
            <a:no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Font typeface="Calibri" panose="020F0502020204030204" pitchFamily="34" charset="0"/>
              <a:buNone/>
            </a:pPr>
            <a:endParaRPr lang="en-HK" sz="1600" dirty="0">
              <a:latin typeface="Times New Roman" panose="02020603050405020304" pitchFamily="18" charset="0"/>
              <a:cs typeface="Times New Roman" panose="02020603050405020304" pitchFamily="18" charset="0"/>
            </a:endParaRPr>
          </a:p>
          <a:p>
            <a:pPr marL="0" indent="0">
              <a:buNone/>
            </a:pPr>
            <a:r>
              <a:rPr lang="en-HK" sz="1600" dirty="0">
                <a:latin typeface="Times New Roman" panose="02020603050405020304" pitchFamily="18" charset="0"/>
                <a:cs typeface="Times New Roman" panose="02020603050405020304" pitchFamily="18" charset="0"/>
              </a:rPr>
              <a:t>Ethics issues will be affected by performance monitoring. The practitioner should be considerate in Deontological and Teleological </a:t>
            </a:r>
            <a:r>
              <a:rPr lang="en-HK" sz="1600" dirty="0" smtClean="0">
                <a:latin typeface="Times New Roman" panose="02020603050405020304" pitchFamily="18" charset="0"/>
                <a:cs typeface="Times New Roman" panose="02020603050405020304" pitchFamily="18" charset="0"/>
              </a:rPr>
              <a:t>perspectives.</a:t>
            </a:r>
            <a:endParaRPr lang="en-HK" sz="1600" dirty="0">
              <a:latin typeface="Times New Roman" panose="02020603050405020304" pitchFamily="18" charset="0"/>
              <a:cs typeface="Times New Roman" panose="02020603050405020304" pitchFamily="18" charset="0"/>
            </a:endParaRPr>
          </a:p>
          <a:p>
            <a:pPr marL="0" indent="0">
              <a:buNone/>
            </a:pPr>
            <a:r>
              <a:rPr lang="en-HK" sz="1600" dirty="0">
                <a:latin typeface="Times New Roman" panose="02020603050405020304" pitchFamily="18" charset="0"/>
                <a:cs typeface="Times New Roman" panose="02020603050405020304" pitchFamily="18" charset="0"/>
              </a:rPr>
              <a:t>In research,  people feel that monitoring their activity is </a:t>
            </a:r>
            <a:r>
              <a:rPr lang="en-HK" sz="1600" dirty="0">
                <a:latin typeface="Times New Roman" panose="02020603050405020304" pitchFamily="18" charset="0"/>
                <a:cs typeface="Times New Roman" panose="02020603050405020304" pitchFamily="18" charset="0"/>
              </a:rPr>
              <a:t>dehumanising. </a:t>
            </a:r>
            <a:r>
              <a:rPr lang="en-HK" sz="1600" dirty="0">
                <a:latin typeface="Times New Roman" panose="02020603050405020304" pitchFamily="18" charset="0"/>
                <a:cs typeface="Times New Roman" panose="02020603050405020304" pitchFamily="18" charset="0"/>
              </a:rPr>
              <a:t>It invades employee privacy, makes them stressful, and </a:t>
            </a:r>
            <a:r>
              <a:rPr lang="en-US" sz="1600" dirty="0">
                <a:latin typeface="Times New Roman" panose="02020603050405020304" pitchFamily="18" charset="0"/>
                <a:cs typeface="Times New Roman" panose="02020603050405020304" pitchFamily="18" charset="0"/>
              </a:rPr>
              <a:t>decreasing </a:t>
            </a:r>
            <a:r>
              <a:rPr lang="en-HK" sz="1600" dirty="0" smtClean="0">
                <a:latin typeface="Times New Roman" panose="02020603050405020304" pitchFamily="18" charset="0"/>
                <a:cs typeface="Times New Roman" panose="02020603050405020304" pitchFamily="18" charset="0"/>
              </a:rPr>
              <a:t>morale</a:t>
            </a:r>
            <a:r>
              <a:rPr lang="en-HK" sz="1600" dirty="0">
                <a:latin typeface="Times New Roman" panose="02020603050405020304" pitchFamily="18" charset="0"/>
                <a:cs typeface="Times New Roman" panose="02020603050405020304" pitchFamily="18" charset="0"/>
              </a:rPr>
              <a:t>. It will reduce the work-life quality and affect their human rights, psychological and pressure. </a:t>
            </a:r>
          </a:p>
          <a:p>
            <a:pPr marL="0" indent="0">
              <a:buFont typeface="Calibri" panose="020F0502020204030204" pitchFamily="34" charset="0"/>
              <a:buNone/>
            </a:pPr>
            <a:r>
              <a:rPr lang="en-US" sz="1600" b="1" dirty="0">
                <a:latin typeface="Times New Roman" panose="02020603050405020304" pitchFamily="18" charset="0"/>
                <a:cs typeface="Times New Roman" panose="02020603050405020304" pitchFamily="18" charset="0"/>
              </a:rPr>
              <a:t>Recommendation:</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HK" sz="1600" dirty="0">
                <a:latin typeface="Times New Roman" panose="02020603050405020304" pitchFamily="18" charset="0"/>
                <a:cs typeface="Times New Roman" panose="02020603050405020304" pitchFamily="18" charset="0"/>
              </a:rPr>
              <a:t>Set clear ethical commitment to increase users’ confidence in adopting </a:t>
            </a:r>
            <a:r>
              <a:rPr lang="en-HK" sz="1600" dirty="0" smtClean="0">
                <a:latin typeface="Times New Roman" panose="02020603050405020304" pitchFamily="18" charset="0"/>
                <a:cs typeface="Times New Roman" panose="02020603050405020304" pitchFamily="18" charset="0"/>
              </a:rPr>
              <a:t>innovation.</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HK" sz="1600" dirty="0">
                <a:solidFill>
                  <a:schemeClr val="tx1"/>
                </a:solidFill>
                <a:latin typeface="Times New Roman" panose="02020603050405020304" pitchFamily="18" charset="0"/>
                <a:cs typeface="Times New Roman" panose="02020603050405020304" pitchFamily="18" charset="0"/>
              </a:rPr>
              <a:t>Be aware of the importance of informed consent, the possibility of malicious use, privacy, liability issues, and transparency and trust involving the use of personal </a:t>
            </a:r>
            <a:r>
              <a:rPr lang="en-HK" sz="1600" dirty="0" smtClean="0">
                <a:solidFill>
                  <a:schemeClr val="tx1"/>
                </a:solidFill>
                <a:latin typeface="Times New Roman" panose="02020603050405020304" pitchFamily="18" charset="0"/>
                <a:cs typeface="Times New Roman" panose="02020603050405020304" pitchFamily="18" charset="0"/>
              </a:rPr>
              <a:t>data.</a:t>
            </a:r>
            <a:endParaRPr lang="en-US" sz="1600" dirty="0">
              <a:solidFill>
                <a:schemeClr val="tx1"/>
              </a:solidFill>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3A98EE3D-8CD1-4C3F-BD1C-C98C9596463C}" type="slidenum">
              <a:rPr lang="en-US" smtClean="0"/>
              <a:t>15</a:t>
            </a:fld>
            <a:endParaRPr lang="en-US" dirty="0"/>
          </a:p>
        </p:txBody>
      </p:sp>
    </p:spTree>
    <p:extLst>
      <p:ext uri="{BB962C8B-B14F-4D97-AF65-F5344CB8AC3E}">
        <p14:creationId xmlns:p14="http://schemas.microsoft.com/office/powerpoint/2010/main" val="24705322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E159E-21D4-4873-AA3C-5188CBD8AEEC}"/>
              </a:ext>
            </a:extLst>
          </p:cNvPr>
          <p:cNvSpPr>
            <a:spLocks noGrp="1"/>
          </p:cNvSpPr>
          <p:nvPr>
            <p:ph type="title"/>
          </p:nvPr>
        </p:nvSpPr>
        <p:spPr/>
        <p:txBody>
          <a:bodyPr/>
          <a:lstStyle/>
          <a:p>
            <a:r>
              <a:rPr lang="en-US" sz="4400" b="1" dirty="0"/>
              <a:t>Costing</a:t>
            </a:r>
            <a:endParaRPr lang="en-HK" dirty="0"/>
          </a:p>
        </p:txBody>
      </p:sp>
      <p:sp>
        <p:nvSpPr>
          <p:cNvPr id="3" name="Content Placeholder 2">
            <a:extLst>
              <a:ext uri="{FF2B5EF4-FFF2-40B4-BE49-F238E27FC236}">
                <a16:creationId xmlns:a16="http://schemas.microsoft.com/office/drawing/2014/main" id="{BB39D3B1-5D71-4FA3-87A9-486AA129C860}"/>
              </a:ext>
            </a:extLst>
          </p:cNvPr>
          <p:cNvSpPr>
            <a:spLocks noGrp="1"/>
          </p:cNvSpPr>
          <p:nvPr>
            <p:ph idx="1"/>
          </p:nvPr>
        </p:nvSpPr>
        <p:spPr>
          <a:xfrm>
            <a:off x="6680791" y="2108201"/>
            <a:ext cx="5059680" cy="3760891"/>
          </a:xfrm>
        </p:spPr>
        <p:txBody>
          <a:bodyPr/>
          <a:lstStyle/>
          <a:p>
            <a:endParaRPr lang="en-HK" dirty="0"/>
          </a:p>
        </p:txBody>
      </p:sp>
      <p:pic>
        <p:nvPicPr>
          <p:cNvPr id="5" name="Picture 4">
            <a:extLst>
              <a:ext uri="{FF2B5EF4-FFF2-40B4-BE49-F238E27FC236}">
                <a16:creationId xmlns:a16="http://schemas.microsoft.com/office/drawing/2014/main" id="{D14D5F9B-5BA2-48F4-837F-A145E21AB6EC}"/>
              </a:ext>
            </a:extLst>
          </p:cNvPr>
          <p:cNvPicPr>
            <a:picLocks noChangeAspect="1"/>
          </p:cNvPicPr>
          <p:nvPr/>
        </p:nvPicPr>
        <p:blipFill rotWithShape="1">
          <a:blip r:embed="rId3"/>
          <a:srcRect r="3659"/>
          <a:stretch/>
        </p:blipFill>
        <p:spPr>
          <a:xfrm>
            <a:off x="6680792" y="3577856"/>
            <a:ext cx="4961860" cy="1690288"/>
          </a:xfrm>
          <a:prstGeom prst="rect">
            <a:avLst/>
          </a:prstGeom>
        </p:spPr>
      </p:pic>
      <p:sp>
        <p:nvSpPr>
          <p:cNvPr id="6" name="TextBox 5">
            <a:extLst>
              <a:ext uri="{FF2B5EF4-FFF2-40B4-BE49-F238E27FC236}">
                <a16:creationId xmlns:a16="http://schemas.microsoft.com/office/drawing/2014/main" id="{CAAFC72F-240C-49F6-B685-58A336912EA4}"/>
              </a:ext>
            </a:extLst>
          </p:cNvPr>
          <p:cNvSpPr txBox="1"/>
          <p:nvPr/>
        </p:nvSpPr>
        <p:spPr>
          <a:xfrm>
            <a:off x="7020132" y="5086454"/>
            <a:ext cx="3461653" cy="276999"/>
          </a:xfrm>
          <a:prstGeom prst="rect">
            <a:avLst/>
          </a:prstGeom>
          <a:noFill/>
        </p:spPr>
        <p:txBody>
          <a:bodyPr wrap="none" rtlCol="0">
            <a:spAutoFit/>
          </a:bodyPr>
          <a:lstStyle/>
          <a:p>
            <a:r>
              <a:rPr lang="en-HK" sz="1200" dirty="0">
                <a:latin typeface="Times New Roman" panose="02020603050405020304" pitchFamily="18" charset="0"/>
                <a:cs typeface="Times New Roman" panose="02020603050405020304" pitchFamily="18" charset="0"/>
              </a:rPr>
              <a:t>Fig. 6. Roadblocks to Adopting New HR Technology</a:t>
            </a:r>
            <a:endParaRPr lang="en-US" sz="1200" dirty="0">
              <a:latin typeface="Times New Roman" panose="02020603050405020304" pitchFamily="18" charset="0"/>
              <a:cs typeface="Times New Roman" panose="02020603050405020304" pitchFamily="18" charset="0"/>
            </a:endParaRPr>
          </a:p>
        </p:txBody>
      </p:sp>
      <p:sp>
        <p:nvSpPr>
          <p:cNvPr id="7" name="Content Placeholder 2">
            <a:extLst>
              <a:ext uri="{FF2B5EF4-FFF2-40B4-BE49-F238E27FC236}">
                <a16:creationId xmlns:a16="http://schemas.microsoft.com/office/drawing/2014/main" id="{2F8BE0B5-9B3D-413F-B3A4-9A19FA346E5E}"/>
              </a:ext>
            </a:extLst>
          </p:cNvPr>
          <p:cNvSpPr txBox="1">
            <a:spLocks/>
          </p:cNvSpPr>
          <p:nvPr/>
        </p:nvSpPr>
        <p:spPr>
          <a:xfrm>
            <a:off x="1062939" y="2108201"/>
            <a:ext cx="5520034" cy="3760890"/>
          </a:xfrm>
          <a:prstGeom prst="rect">
            <a:avLst/>
          </a:prstGeom>
        </p:spPr>
        <p:txBody>
          <a:bodyPr vert="horz" lIns="0" tIns="45720" rIns="0" bIns="45720" rtlCol="0" anchor="ctr">
            <a:no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gn="just">
              <a:buNone/>
            </a:pPr>
            <a:r>
              <a:rPr lang="en-HK" sz="1600" b="1" dirty="0">
                <a:latin typeface="Times New Roman" panose="02020603050405020304" pitchFamily="18" charset="0"/>
                <a:cs typeface="Times New Roman" panose="02020603050405020304" pitchFamily="18" charset="0"/>
              </a:rPr>
              <a:t>Massive  (unpredictable) investment required </a:t>
            </a:r>
            <a:endParaRPr lang="en-HK" sz="1600" dirty="0">
              <a:latin typeface="Times New Roman" panose="02020603050405020304" pitchFamily="18" charset="0"/>
              <a:cs typeface="Times New Roman" panose="02020603050405020304" pitchFamily="18" charset="0"/>
            </a:endParaRPr>
          </a:p>
          <a:p>
            <a:pPr marL="0" indent="0">
              <a:buNone/>
            </a:pPr>
            <a:r>
              <a:rPr lang="en-HK" sz="1600" dirty="0">
                <a:latin typeface="Times New Roman" panose="02020603050405020304" pitchFamily="18" charset="0"/>
                <a:cs typeface="Times New Roman" panose="02020603050405020304" pitchFamily="18" charset="0"/>
              </a:rPr>
              <a:t>Implement IoT will involve different unique digital infrastructures. Since many factors will affect the </a:t>
            </a:r>
            <a:r>
              <a:rPr lang="en-HK" sz="1600" dirty="0" smtClean="0">
                <a:latin typeface="Times New Roman" panose="02020603050405020304" pitchFamily="18" charset="0"/>
                <a:cs typeface="Times New Roman" panose="02020603050405020304" pitchFamily="18" charset="0"/>
              </a:rPr>
              <a:t>costs, </a:t>
            </a:r>
            <a:r>
              <a:rPr lang="en-HK" sz="1600" dirty="0">
                <a:latin typeface="Times New Roman" panose="02020603050405020304" pitchFamily="18" charset="0"/>
                <a:cs typeface="Times New Roman" panose="02020603050405020304" pitchFamily="18" charset="0"/>
              </a:rPr>
              <a:t>it could be challenging to predict the final investment cost. These include Hardware, Software, API integration, maintenance, and training.</a:t>
            </a:r>
          </a:p>
          <a:p>
            <a:pPr marL="0" indent="0">
              <a:buFont typeface="Calibri" panose="020F0502020204030204" pitchFamily="34" charset="0"/>
              <a:buNone/>
            </a:pPr>
            <a:r>
              <a:rPr lang="en-US" sz="1600" b="1" dirty="0">
                <a:latin typeface="Times New Roman" panose="02020603050405020304" pitchFamily="18" charset="0"/>
                <a:cs typeface="Times New Roman" panose="02020603050405020304" pitchFamily="18" charset="0"/>
              </a:rPr>
              <a:t>Recommendation:</a:t>
            </a:r>
          </a:p>
          <a:p>
            <a:pPr marL="0" indent="0">
              <a:buNone/>
            </a:pPr>
            <a:r>
              <a:rPr lang="en-HK" sz="1600" dirty="0">
                <a:latin typeface="Times New Roman" panose="02020603050405020304" pitchFamily="18" charset="0"/>
                <a:cs typeface="Times New Roman" panose="02020603050405020304" pitchFamily="18" charset="0"/>
              </a:rPr>
              <a:t>We recommend splitting the implementation by phase / by department and review the process by experience taskforce, invite them to estimate costs for the next development </a:t>
            </a:r>
            <a:r>
              <a:rPr lang="en-HK" sz="1600" dirty="0" smtClean="0">
                <a:latin typeface="Times New Roman" panose="02020603050405020304" pitchFamily="18" charset="0"/>
                <a:cs typeface="Times New Roman" panose="02020603050405020304" pitchFamily="18" charset="0"/>
              </a:rPr>
              <a:t>process.</a:t>
            </a:r>
            <a:endParaRPr lang="en-HK" sz="1600" dirty="0">
              <a:latin typeface="Times New Roman" panose="02020603050405020304" pitchFamily="18" charset="0"/>
              <a:cs typeface="Times New Roman" panose="02020603050405020304" pitchFamily="18" charset="0"/>
            </a:endParaRPr>
          </a:p>
          <a:p>
            <a:pPr marL="0" indent="0">
              <a:buNone/>
            </a:pPr>
            <a:r>
              <a:rPr lang="en-HK" sz="1600" dirty="0">
                <a:latin typeface="Times New Roman" panose="02020603050405020304" pitchFamily="18" charset="0"/>
                <a:cs typeface="Times New Roman" panose="02020603050405020304" pitchFamily="18" charset="0"/>
              </a:rPr>
              <a:t>Using </a:t>
            </a:r>
            <a:r>
              <a:rPr lang="en-HK" sz="1600" b="1" dirty="0">
                <a:latin typeface="Times New Roman" panose="02020603050405020304" pitchFamily="18" charset="0"/>
                <a:cs typeface="Times New Roman" panose="02020603050405020304" pitchFamily="18" charset="0"/>
              </a:rPr>
              <a:t>LPWAN(</a:t>
            </a:r>
            <a:r>
              <a:rPr lang="en-US" sz="1600" b="1" dirty="0">
                <a:latin typeface="Times New Roman" panose="02020603050405020304" pitchFamily="18" charset="0"/>
                <a:cs typeface="Times New Roman" panose="02020603050405020304" pitchFamily="18" charset="0"/>
              </a:rPr>
              <a:t>Low-Power Wide-Area Network)</a:t>
            </a:r>
            <a:r>
              <a:rPr lang="en-HK" sz="1600" dirty="0">
                <a:latin typeface="Times New Roman" panose="02020603050405020304" pitchFamily="18" charset="0"/>
                <a:cs typeface="Times New Roman" panose="02020603050405020304" pitchFamily="18" charset="0"/>
              </a:rPr>
              <a:t> technology to reduce the costs of the Internet component. </a:t>
            </a:r>
            <a:endParaRPr lang="en-US" sz="1600" dirty="0">
              <a:latin typeface="Times New Roman" panose="02020603050405020304" pitchFamily="18" charset="0"/>
              <a:cs typeface="Times New Roman" panose="02020603050405020304" pitchFamily="18" charset="0"/>
            </a:endParaRPr>
          </a:p>
          <a:p>
            <a:pPr marL="0" indent="0">
              <a:buNone/>
            </a:pPr>
            <a:r>
              <a:rPr lang="en-HK" sz="1600" dirty="0">
                <a:latin typeface="Times New Roman" panose="02020603050405020304" pitchFamily="18" charset="0"/>
                <a:cs typeface="Times New Roman" panose="02020603050405020304" pitchFamily="18" charset="0"/>
              </a:rPr>
              <a:t>Using software cost estimation model COCOMO and Case Points to estimate the </a:t>
            </a:r>
            <a:r>
              <a:rPr lang="en-HK" sz="1600" dirty="0" smtClean="0">
                <a:latin typeface="Times New Roman" panose="02020603050405020304" pitchFamily="18" charset="0"/>
                <a:cs typeface="Times New Roman" panose="02020603050405020304" pitchFamily="18" charset="0"/>
              </a:rPr>
              <a:t>cost.</a:t>
            </a:r>
            <a:endParaRPr lang="en-US" sz="16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3A98EE3D-8CD1-4C3F-BD1C-C98C9596463C}" type="slidenum">
              <a:rPr lang="en-US" smtClean="0"/>
              <a:t>16</a:t>
            </a:fld>
            <a:endParaRPr lang="en-US" dirty="0"/>
          </a:p>
        </p:txBody>
      </p:sp>
    </p:spTree>
    <p:extLst>
      <p:ext uri="{BB962C8B-B14F-4D97-AF65-F5344CB8AC3E}">
        <p14:creationId xmlns:p14="http://schemas.microsoft.com/office/powerpoint/2010/main" val="8648411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EA6B4-4205-461F-88DA-1DE8573EFC81}"/>
              </a:ext>
            </a:extLst>
          </p:cNvPr>
          <p:cNvSpPr>
            <a:spLocks noGrp="1"/>
          </p:cNvSpPr>
          <p:nvPr>
            <p:ph type="title"/>
          </p:nvPr>
        </p:nvSpPr>
        <p:spPr/>
        <p:txBody>
          <a:bodyPr/>
          <a:lstStyle/>
          <a:p>
            <a:r>
              <a:rPr lang="en-US" sz="4400" b="1" dirty="0"/>
              <a:t>Conclusion</a:t>
            </a:r>
            <a:endParaRPr lang="en-HK" dirty="0"/>
          </a:p>
        </p:txBody>
      </p:sp>
      <p:sp>
        <p:nvSpPr>
          <p:cNvPr id="3" name="Content Placeholder 2">
            <a:extLst>
              <a:ext uri="{FF2B5EF4-FFF2-40B4-BE49-F238E27FC236}">
                <a16:creationId xmlns:a16="http://schemas.microsoft.com/office/drawing/2014/main" id="{E40BF8EE-C058-40C0-B684-57AA9F24B4E4}"/>
              </a:ext>
            </a:extLst>
          </p:cNvPr>
          <p:cNvSpPr>
            <a:spLocks noGrp="1"/>
          </p:cNvSpPr>
          <p:nvPr>
            <p:ph idx="1"/>
          </p:nvPr>
        </p:nvSpPr>
        <p:spPr/>
        <p:txBody>
          <a:bodyPr>
            <a:normAutofit fontScale="92500" lnSpcReduction="10000"/>
          </a:bodyPr>
          <a:lstStyle/>
          <a:p>
            <a:pPr marL="0" indent="0">
              <a:buNone/>
            </a:pPr>
            <a:r>
              <a:rPr lang="en-HK" sz="2000" dirty="0"/>
              <a:t>In this digital era, technology is undeniably crucial for HR practitioners. It helps in recruitment, creates a more effective and efficient communication way, manages and enhances employee’s performance.</a:t>
            </a:r>
          </a:p>
          <a:p>
            <a:pPr marL="0" indent="0">
              <a:buNone/>
            </a:pPr>
            <a:r>
              <a:rPr lang="en-HK" sz="2000" b="1" i="1" dirty="0"/>
              <a:t>Internet of things (IoT) is no doubt can improve HR Dept. to measure employee performance by monitoring their activities and management of employee wellness. </a:t>
            </a:r>
            <a:r>
              <a:rPr lang="en-HK" sz="2000" b="1" i="1" dirty="0">
                <a:solidFill>
                  <a:schemeClr val="tx1"/>
                </a:solidFill>
              </a:rPr>
              <a:t>IoT would definitely </a:t>
            </a:r>
            <a:r>
              <a:rPr lang="en-HK" sz="2000" b="1" i="1" dirty="0"/>
              <a:t>generate an unprecedented relationship between employer and employee. </a:t>
            </a:r>
          </a:p>
          <a:p>
            <a:pPr marL="0" indent="0">
              <a:buNone/>
            </a:pPr>
            <a:r>
              <a:rPr lang="en-HK" sz="2000" dirty="0"/>
              <a:t>For example,  the sensor is used to "track employees" or "improve performance", there is only a fine line between them. Therefore, companies must also communicate well with employees and be precise to obtain benefits.</a:t>
            </a:r>
          </a:p>
          <a:p>
            <a:pPr marL="0" indent="0">
              <a:buNone/>
            </a:pPr>
            <a:r>
              <a:rPr lang="en-HK" sz="2000" dirty="0"/>
              <a:t>By tapping into mobile and social tools, it can increase HR accessibility and facilitate connection. It has the potential to lighten their workload in some areas and engage employees in a new way.</a:t>
            </a:r>
          </a:p>
          <a:p>
            <a:pPr marL="0" indent="0">
              <a:buNone/>
            </a:pPr>
            <a:endParaRPr lang="en-HK" sz="2000" dirty="0"/>
          </a:p>
        </p:txBody>
      </p:sp>
      <p:sp>
        <p:nvSpPr>
          <p:cNvPr id="4" name="Slide Number Placeholder 3"/>
          <p:cNvSpPr>
            <a:spLocks noGrp="1"/>
          </p:cNvSpPr>
          <p:nvPr>
            <p:ph type="sldNum" sz="quarter" idx="12"/>
          </p:nvPr>
        </p:nvSpPr>
        <p:spPr/>
        <p:txBody>
          <a:bodyPr/>
          <a:lstStyle/>
          <a:p>
            <a:fld id="{3A98EE3D-8CD1-4C3F-BD1C-C98C9596463C}" type="slidenum">
              <a:rPr lang="en-US" smtClean="0"/>
              <a:t>17</a:t>
            </a:fld>
            <a:endParaRPr lang="en-US" dirty="0"/>
          </a:p>
        </p:txBody>
      </p:sp>
    </p:spTree>
    <p:extLst>
      <p:ext uri="{BB962C8B-B14F-4D97-AF65-F5344CB8AC3E}">
        <p14:creationId xmlns:p14="http://schemas.microsoft.com/office/powerpoint/2010/main" val="9899895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66D8D-5ED3-4795-AEE1-4BE60E460C82}"/>
              </a:ext>
            </a:extLst>
          </p:cNvPr>
          <p:cNvSpPr>
            <a:spLocks noGrp="1"/>
          </p:cNvSpPr>
          <p:nvPr>
            <p:ph type="title"/>
          </p:nvPr>
        </p:nvSpPr>
        <p:spPr/>
        <p:txBody>
          <a:bodyPr/>
          <a:lstStyle/>
          <a:p>
            <a:endParaRPr lang="en-HK"/>
          </a:p>
        </p:txBody>
      </p:sp>
      <p:pic>
        <p:nvPicPr>
          <p:cNvPr id="9" name="Content Placeholder 8" descr="Diagram&#10;&#10;Description automatically generated">
            <a:extLst>
              <a:ext uri="{FF2B5EF4-FFF2-40B4-BE49-F238E27FC236}">
                <a16:creationId xmlns:a16="http://schemas.microsoft.com/office/drawing/2014/main" id="{FD14918F-1975-445C-B699-C85E5F3F5E1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480" y="0"/>
            <a:ext cx="12192000" cy="6229004"/>
          </a:xfrm>
        </p:spPr>
      </p:pic>
      <p:sp>
        <p:nvSpPr>
          <p:cNvPr id="10" name="TextBox 9">
            <a:extLst>
              <a:ext uri="{FF2B5EF4-FFF2-40B4-BE49-F238E27FC236}">
                <a16:creationId xmlns:a16="http://schemas.microsoft.com/office/drawing/2014/main" id="{F6AC09A1-3BB2-4EB7-898F-FB523A083DE7}"/>
              </a:ext>
            </a:extLst>
          </p:cNvPr>
          <p:cNvSpPr txBox="1"/>
          <p:nvPr/>
        </p:nvSpPr>
        <p:spPr>
          <a:xfrm>
            <a:off x="157282" y="6386730"/>
            <a:ext cx="11938396" cy="369332"/>
          </a:xfrm>
          <a:prstGeom prst="rect">
            <a:avLst/>
          </a:prstGeom>
          <a:noFill/>
        </p:spPr>
        <p:txBody>
          <a:bodyPr wrap="none" rtlCol="0">
            <a:spAutoFit/>
          </a:bodyPr>
          <a:lstStyle/>
          <a:p>
            <a:r>
              <a:rPr lang="en-HK" dirty="0">
                <a:solidFill>
                  <a:schemeClr val="bg1"/>
                </a:solidFill>
              </a:rPr>
              <a:t>Image source: https://www.allerin.com/wp-blog/wp-content/uploads/2020/04/What-IoT-is-doing-in-human-resources.png</a:t>
            </a:r>
          </a:p>
        </p:txBody>
      </p:sp>
      <p:sp>
        <p:nvSpPr>
          <p:cNvPr id="3" name="Slide Number Placeholder 2"/>
          <p:cNvSpPr>
            <a:spLocks noGrp="1"/>
          </p:cNvSpPr>
          <p:nvPr>
            <p:ph type="sldNum" sz="quarter" idx="12"/>
          </p:nvPr>
        </p:nvSpPr>
        <p:spPr/>
        <p:txBody>
          <a:bodyPr/>
          <a:lstStyle/>
          <a:p>
            <a:fld id="{3A98EE3D-8CD1-4C3F-BD1C-C98C9596463C}" type="slidenum">
              <a:rPr lang="en-US" smtClean="0"/>
              <a:t>18</a:t>
            </a:fld>
            <a:endParaRPr lang="en-US" dirty="0"/>
          </a:p>
        </p:txBody>
      </p:sp>
    </p:spTree>
    <p:extLst>
      <p:ext uri="{BB962C8B-B14F-4D97-AF65-F5344CB8AC3E}">
        <p14:creationId xmlns:p14="http://schemas.microsoft.com/office/powerpoint/2010/main" val="27433835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79EAE-9C3C-4AB1-AE0D-55822A91ED36}"/>
              </a:ext>
            </a:extLst>
          </p:cNvPr>
          <p:cNvSpPr>
            <a:spLocks noGrp="1"/>
          </p:cNvSpPr>
          <p:nvPr>
            <p:ph type="title"/>
          </p:nvPr>
        </p:nvSpPr>
        <p:spPr/>
        <p:txBody>
          <a:bodyPr/>
          <a:lstStyle/>
          <a:p>
            <a:endParaRPr lang="en-HK"/>
          </a:p>
        </p:txBody>
      </p:sp>
      <p:sp>
        <p:nvSpPr>
          <p:cNvPr id="3" name="Content Placeholder 2">
            <a:extLst>
              <a:ext uri="{FF2B5EF4-FFF2-40B4-BE49-F238E27FC236}">
                <a16:creationId xmlns:a16="http://schemas.microsoft.com/office/drawing/2014/main" id="{4D53600D-4BFB-475B-9EC8-EB9C28FE0FFF}"/>
              </a:ext>
            </a:extLst>
          </p:cNvPr>
          <p:cNvSpPr>
            <a:spLocks noGrp="1"/>
          </p:cNvSpPr>
          <p:nvPr>
            <p:ph idx="1"/>
          </p:nvPr>
        </p:nvSpPr>
        <p:spPr>
          <a:xfrm>
            <a:off x="1097280" y="2804854"/>
            <a:ext cx="10058400" cy="1868375"/>
          </a:xfrm>
        </p:spPr>
        <p:txBody>
          <a:bodyPr>
            <a:normAutofit/>
          </a:bodyPr>
          <a:lstStyle/>
          <a:p>
            <a:pPr algn="ctr"/>
            <a:r>
              <a:rPr lang="en-US" sz="9600" dirty="0"/>
              <a:t>FAQ</a:t>
            </a:r>
            <a:endParaRPr lang="en-HK" sz="9600" dirty="0"/>
          </a:p>
        </p:txBody>
      </p:sp>
      <p:sp>
        <p:nvSpPr>
          <p:cNvPr id="4" name="Slide Number Placeholder 3">
            <a:extLst>
              <a:ext uri="{FF2B5EF4-FFF2-40B4-BE49-F238E27FC236}">
                <a16:creationId xmlns:a16="http://schemas.microsoft.com/office/drawing/2014/main" id="{117A6973-6E5D-4E87-8DDF-D7124C24AA6B}"/>
              </a:ext>
            </a:extLst>
          </p:cNvPr>
          <p:cNvSpPr>
            <a:spLocks noGrp="1"/>
          </p:cNvSpPr>
          <p:nvPr>
            <p:ph type="sldNum" sz="quarter" idx="12"/>
          </p:nvPr>
        </p:nvSpPr>
        <p:spPr/>
        <p:txBody>
          <a:bodyPr/>
          <a:lstStyle/>
          <a:p>
            <a:fld id="{3A98EE3D-8CD1-4C3F-BD1C-C98C9596463C}" type="slidenum">
              <a:rPr lang="en-US" smtClean="0"/>
              <a:t>19</a:t>
            </a:fld>
            <a:endParaRPr lang="en-US" dirty="0"/>
          </a:p>
        </p:txBody>
      </p:sp>
    </p:spTree>
    <p:extLst>
      <p:ext uri="{BB962C8B-B14F-4D97-AF65-F5344CB8AC3E}">
        <p14:creationId xmlns:p14="http://schemas.microsoft.com/office/powerpoint/2010/main" val="28484440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C8498-85FF-40B0-BC98-C3ABB428BA33}"/>
              </a:ext>
            </a:extLst>
          </p:cNvPr>
          <p:cNvSpPr>
            <a:spLocks noGrp="1"/>
          </p:cNvSpPr>
          <p:nvPr>
            <p:ph type="title"/>
          </p:nvPr>
        </p:nvSpPr>
        <p:spPr/>
        <p:txBody>
          <a:bodyPr/>
          <a:lstStyle/>
          <a:p>
            <a:r>
              <a:rPr lang="en-US" sz="4800" b="1" dirty="0"/>
              <a:t>Reference</a:t>
            </a:r>
            <a:endParaRPr lang="en-HK" dirty="0"/>
          </a:p>
        </p:txBody>
      </p:sp>
      <p:sp>
        <p:nvSpPr>
          <p:cNvPr id="3" name="Content Placeholder 2">
            <a:extLst>
              <a:ext uri="{FF2B5EF4-FFF2-40B4-BE49-F238E27FC236}">
                <a16:creationId xmlns:a16="http://schemas.microsoft.com/office/drawing/2014/main" id="{0BCBD512-08B6-463B-B911-3C1ABB2D4FE5}"/>
              </a:ext>
            </a:extLst>
          </p:cNvPr>
          <p:cNvSpPr>
            <a:spLocks noGrp="1"/>
          </p:cNvSpPr>
          <p:nvPr>
            <p:ph idx="1"/>
          </p:nvPr>
        </p:nvSpPr>
        <p:spPr>
          <a:xfrm>
            <a:off x="180753" y="2023141"/>
            <a:ext cx="11897833" cy="4218171"/>
          </a:xfrm>
        </p:spPr>
        <p:txBody>
          <a:bodyPr>
            <a:normAutofit fontScale="25000" lnSpcReduction="20000"/>
          </a:bodyPr>
          <a:lstStyle/>
          <a:p>
            <a:pPr marL="0" indent="0">
              <a:buNone/>
            </a:pPr>
            <a:r>
              <a:rPr lang="en-HK" sz="4800" dirty="0"/>
              <a:t>Antoniou, J., &amp; </a:t>
            </a:r>
            <a:r>
              <a:rPr lang="en-HK" sz="4800" dirty="0" err="1"/>
              <a:t>Andreou</a:t>
            </a:r>
            <a:r>
              <a:rPr lang="en-HK" sz="4800" dirty="0"/>
              <a:t>, A. (2019) </a:t>
            </a:r>
            <a:r>
              <a:rPr lang="en-HK" sz="4800" i="1" dirty="0"/>
              <a:t>Case Study : The Internet of Things and Ethics. </a:t>
            </a:r>
            <a:r>
              <a:rPr lang="en-HK" sz="4800" dirty="0"/>
              <a:t>ORBIT Journal, 2(2). </a:t>
            </a:r>
            <a:r>
              <a:rPr lang="en-US" sz="4800" dirty="0"/>
              <a:t>[</a:t>
            </a:r>
            <a:r>
              <a:rPr lang="en-HK" sz="4800" dirty="0"/>
              <a:t>online] Available at: &lt;https://www.project-sherpa.eu/the-internet-of-things-and-ethics/&gt; </a:t>
            </a:r>
            <a:r>
              <a:rPr lang="en-US" sz="4800" dirty="0"/>
              <a:t>[Accessed 26 November 2020].</a:t>
            </a:r>
          </a:p>
          <a:p>
            <a:pPr marL="0" indent="0">
              <a:buNone/>
            </a:pPr>
            <a:r>
              <a:rPr lang="en-HK" sz="4800" dirty="0"/>
              <a:t>Arup, B</a:t>
            </a:r>
            <a:r>
              <a:rPr lang="en-US" sz="4800" dirty="0"/>
              <a:t>. and </a:t>
            </a:r>
            <a:r>
              <a:rPr lang="en-HK" sz="4800" dirty="0"/>
              <a:t>Karan D</a:t>
            </a:r>
            <a:r>
              <a:rPr lang="en-US" sz="4800" dirty="0"/>
              <a:t>. (2018)</a:t>
            </a:r>
            <a:r>
              <a:rPr lang="en-US" sz="4800" i="1" dirty="0"/>
              <a:t> Internet of Things (IoT) as the Future Smart Solution to HRM-How would wearable IoT bring </a:t>
            </a:r>
            <a:r>
              <a:rPr lang="en-US" sz="4800" i="1" dirty="0" err="1"/>
              <a:t>organisational</a:t>
            </a:r>
            <a:r>
              <a:rPr lang="en-US" sz="4800" i="1" dirty="0"/>
              <a:t> efﬁciency? Introduction: Rise of HR Technology</a:t>
            </a:r>
            <a:r>
              <a:rPr lang="en-US" sz="4800" b="1" dirty="0"/>
              <a:t>. </a:t>
            </a:r>
          </a:p>
          <a:p>
            <a:pPr marL="0" indent="0">
              <a:buNone/>
            </a:pPr>
            <a:r>
              <a:rPr lang="en-HK" sz="4800" dirty="0"/>
              <a:t>Alder, G. S. (1998) </a:t>
            </a:r>
            <a:r>
              <a:rPr lang="en-HK" sz="4800" i="1" dirty="0"/>
              <a:t> Ethical Issues in Electronic Performance Monitoring: A Consideration of Deontological and Teleological Perspectives</a:t>
            </a:r>
            <a:r>
              <a:rPr lang="en-HK" sz="4800" dirty="0"/>
              <a:t>, Springer Business Ethics, 7 (17), pp. 729 – 743.</a:t>
            </a:r>
            <a:endParaRPr lang="en-HK" sz="4800" b="1" dirty="0"/>
          </a:p>
          <a:p>
            <a:pPr marL="0" indent="0">
              <a:buNone/>
            </a:pPr>
            <a:r>
              <a:rPr lang="en-HK" sz="4800" dirty="0"/>
              <a:t>CLIC. (2020) </a:t>
            </a:r>
            <a:r>
              <a:rPr lang="en-HK" sz="4800" i="1" dirty="0"/>
              <a:t>Community Legal Information Centre. Privacy in Recruitment, human resources management and at work</a:t>
            </a:r>
            <a:r>
              <a:rPr lang="en-HK" sz="4800" dirty="0"/>
              <a:t>. [online] Available at: &lt;https://www.clic.org.hk/en/topics/personalDataPrivacy/in_recruit_hr_and_work/&gt; [Accessed 28 November 2020].</a:t>
            </a:r>
            <a:endParaRPr lang="en-US" sz="4800" b="1" dirty="0"/>
          </a:p>
          <a:p>
            <a:pPr marL="0" indent="0">
              <a:buNone/>
            </a:pPr>
            <a:r>
              <a:rPr lang="en-US" sz="4800" dirty="0"/>
              <a:t>Dash, D. et al. (2019) </a:t>
            </a:r>
            <a:r>
              <a:rPr lang="en-US" sz="4800" i="1" dirty="0"/>
              <a:t>Internet of Things (IoT): The New Paradigm of HRM and Skill Development in the Fourth Industrial Revolution (Industry 4.0). </a:t>
            </a:r>
            <a:r>
              <a:rPr lang="en-US" sz="4800" dirty="0"/>
              <a:t>IUP Journal of Information Technology, 15(4), pp. 7-30.</a:t>
            </a:r>
          </a:p>
          <a:p>
            <a:pPr marL="0" indent="0">
              <a:buNone/>
            </a:pPr>
            <a:r>
              <a:rPr lang="en-HK" sz="4800" dirty="0"/>
              <a:t>Elisa B. (2016) </a:t>
            </a:r>
            <a:r>
              <a:rPr lang="en-HK" sz="4800" i="1" dirty="0"/>
              <a:t>Data Privacy for IoT Systems.</a:t>
            </a:r>
            <a:r>
              <a:rPr lang="en-HK" sz="4800" dirty="0"/>
              <a:t> 2016 IEEE International Conference on Big Data (Big Data)</a:t>
            </a:r>
          </a:p>
          <a:p>
            <a:pPr marL="0" indent="0">
              <a:buNone/>
            </a:pPr>
            <a:r>
              <a:rPr lang="en-HK" sz="4800" dirty="0" err="1"/>
              <a:t>Empxtrack</a:t>
            </a:r>
            <a:r>
              <a:rPr lang="en-HK" sz="4800" dirty="0"/>
              <a:t>. (2020) </a:t>
            </a:r>
            <a:r>
              <a:rPr lang="en-HK" sz="4800" i="1" dirty="0"/>
              <a:t>How Internet Of Things (</a:t>
            </a:r>
            <a:r>
              <a:rPr lang="en-HK" sz="4800" i="1" dirty="0" err="1"/>
              <a:t>Iot</a:t>
            </a:r>
            <a:r>
              <a:rPr lang="en-HK" sz="4800" i="1" dirty="0"/>
              <a:t>) Will Impact In Human Resources?. </a:t>
            </a:r>
            <a:r>
              <a:rPr lang="en-HK" sz="4800" dirty="0"/>
              <a:t>[online] Available at: &lt;https://empxtrack.com/blog/how-internet-of-things-will-impact-human-resources/&gt; [Accessed 11 November 2020].</a:t>
            </a:r>
          </a:p>
          <a:p>
            <a:pPr marL="0" indent="0">
              <a:buNone/>
            </a:pPr>
            <a:r>
              <a:rPr lang="en-HK" sz="4800" dirty="0"/>
              <a:t>Gaur, B. &amp; Shukla, V. and Verma, A. (2019) </a:t>
            </a:r>
            <a:r>
              <a:rPr lang="en-HK" sz="4800" i="1" dirty="0"/>
              <a:t>Strengthening People Analytics through Wearable IOT Device for Real-Time Data Coll</a:t>
            </a:r>
            <a:r>
              <a:rPr lang="en-HK" sz="4800" dirty="0"/>
              <a:t>ection. 555-560. 10.1109/ICACTM.2019.8776776.</a:t>
            </a:r>
          </a:p>
          <a:p>
            <a:pPr marL="0" indent="0">
              <a:buNone/>
            </a:pPr>
            <a:r>
              <a:rPr lang="en-US" sz="4800" dirty="0"/>
              <a:t>Hong Kong Institute of Human Resource Management. (2018) </a:t>
            </a:r>
            <a:r>
              <a:rPr lang="en-US" sz="4800" i="1" dirty="0"/>
              <a:t>HR SERVICE PRODVIDERS DIRECTORY 2018 page 5-9</a:t>
            </a:r>
            <a:r>
              <a:rPr lang="en-US" sz="4800" dirty="0"/>
              <a:t>. [</a:t>
            </a:r>
            <a:r>
              <a:rPr lang="en-HK" sz="4800" dirty="0"/>
              <a:t>online] Available at: https://www.hkihrm.org/HKIHRM_HRSP_2018.pdf /&gt; </a:t>
            </a:r>
            <a:r>
              <a:rPr lang="en-US" sz="4800" dirty="0"/>
              <a:t>[Accessed 24 November 2020].</a:t>
            </a:r>
          </a:p>
          <a:p>
            <a:pPr marL="0" indent="0">
              <a:buNone/>
            </a:pPr>
            <a:r>
              <a:rPr lang="en-HK" sz="4800" dirty="0"/>
              <a:t>Ivan, V. et al. (2019) J</a:t>
            </a:r>
            <a:r>
              <a:rPr lang="en-HK" sz="4800" i="1" dirty="0"/>
              <a:t>. A cost estimation approach for IoT projects</a:t>
            </a:r>
            <a:r>
              <a:rPr lang="en-HK" sz="4800" dirty="0"/>
              <a:t>. Journal of Physics: Conference Series </a:t>
            </a:r>
            <a:endParaRPr lang="en-US" sz="4800" dirty="0">
              <a:solidFill>
                <a:srgbClr val="FF0000"/>
              </a:solidFill>
            </a:endParaRPr>
          </a:p>
          <a:p>
            <a:pPr marL="0" indent="0">
              <a:buNone/>
            </a:pPr>
            <a:endParaRPr lang="en-US" sz="4800" dirty="0"/>
          </a:p>
          <a:p>
            <a:endParaRPr lang="en-HK" dirty="0"/>
          </a:p>
        </p:txBody>
      </p:sp>
      <p:sp>
        <p:nvSpPr>
          <p:cNvPr id="4" name="Slide Number Placeholder 3"/>
          <p:cNvSpPr>
            <a:spLocks noGrp="1"/>
          </p:cNvSpPr>
          <p:nvPr>
            <p:ph type="sldNum" sz="quarter" idx="12"/>
          </p:nvPr>
        </p:nvSpPr>
        <p:spPr/>
        <p:txBody>
          <a:bodyPr/>
          <a:lstStyle/>
          <a:p>
            <a:fld id="{3A98EE3D-8CD1-4C3F-BD1C-C98C9596463C}" type="slidenum">
              <a:rPr lang="en-US" smtClean="0"/>
              <a:t>20</a:t>
            </a:fld>
            <a:endParaRPr lang="en-US" dirty="0"/>
          </a:p>
        </p:txBody>
      </p:sp>
    </p:spTree>
    <p:extLst>
      <p:ext uri="{BB962C8B-B14F-4D97-AF65-F5344CB8AC3E}">
        <p14:creationId xmlns:p14="http://schemas.microsoft.com/office/powerpoint/2010/main" val="35792238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3874E-0FA3-423F-9CF4-2EE193E9A7B4}"/>
              </a:ext>
            </a:extLst>
          </p:cNvPr>
          <p:cNvSpPr>
            <a:spLocks noGrp="1"/>
          </p:cNvSpPr>
          <p:nvPr>
            <p:ph type="title"/>
          </p:nvPr>
        </p:nvSpPr>
        <p:spPr/>
        <p:txBody>
          <a:bodyPr/>
          <a:lstStyle/>
          <a:p>
            <a:r>
              <a:rPr lang="en-US" sz="4400" b="1" dirty="0">
                <a:latin typeface="Times New Roman" panose="02020603050405020304" pitchFamily="18" charset="0"/>
                <a:cs typeface="Times New Roman" panose="02020603050405020304" pitchFamily="18" charset="0"/>
              </a:rPr>
              <a:t>Reference</a:t>
            </a:r>
            <a:endParaRPr lang="en-HK"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1069990-18BC-46E1-ACA5-6AD0EB06FDDF}"/>
              </a:ext>
            </a:extLst>
          </p:cNvPr>
          <p:cNvSpPr>
            <a:spLocks noGrp="1"/>
          </p:cNvSpPr>
          <p:nvPr>
            <p:ph idx="1"/>
          </p:nvPr>
        </p:nvSpPr>
        <p:spPr>
          <a:xfrm>
            <a:off x="257308" y="1863646"/>
            <a:ext cx="11738344" cy="4856125"/>
          </a:xfrm>
        </p:spPr>
        <p:txBody>
          <a:bodyPr>
            <a:noAutofit/>
          </a:bodyPr>
          <a:lstStyle/>
          <a:p>
            <a:pPr marL="0" indent="0">
              <a:buNone/>
            </a:pPr>
            <a:r>
              <a:rPr lang="en-HK" sz="1200" dirty="0"/>
              <a:t>Josh B., Joe M. and Kelly M. (2016) </a:t>
            </a:r>
            <a:r>
              <a:rPr lang="en-HK" sz="1200" i="1" dirty="0"/>
              <a:t>Will IoT technology bring us the quantified employee? .</a:t>
            </a:r>
            <a:r>
              <a:rPr lang="en-HK" sz="1200" dirty="0"/>
              <a:t>The Internet of Things in human resources.</a:t>
            </a:r>
            <a:endParaRPr lang="en-US" sz="1200" dirty="0"/>
          </a:p>
          <a:p>
            <a:pPr marL="0" indent="0">
              <a:buNone/>
            </a:pPr>
            <a:r>
              <a:rPr lang="en-US" sz="1200" dirty="0"/>
              <a:t>kontakt.io. Hannah A.</a:t>
            </a:r>
            <a:r>
              <a:rPr lang="en-US" sz="1200" b="1" dirty="0"/>
              <a:t> (</a:t>
            </a:r>
            <a:r>
              <a:rPr lang="en-US" sz="1200" dirty="0"/>
              <a:t>2018) </a:t>
            </a:r>
            <a:r>
              <a:rPr lang="en-US" sz="1200" i="1" dirty="0"/>
              <a:t>Employee Attendance Tracking Gets IoT Treatment </a:t>
            </a:r>
            <a:r>
              <a:rPr lang="en-US" sz="1200" dirty="0"/>
              <a:t>[</a:t>
            </a:r>
            <a:r>
              <a:rPr lang="en-HK" sz="1200" dirty="0"/>
              <a:t>online] Available at: https://kontakt.io/2018/06/22/employee-attendance-tracking-gets-iot-treatment /&gt; </a:t>
            </a:r>
            <a:r>
              <a:rPr lang="en-US" sz="1200" dirty="0"/>
              <a:t>[Accessed 24 November 2020].</a:t>
            </a:r>
            <a:endParaRPr lang="en-HK" sz="1200" dirty="0"/>
          </a:p>
          <a:p>
            <a:pPr marL="0" indent="0">
              <a:buNone/>
            </a:pPr>
            <a:r>
              <a:rPr lang="en-US" sz="1200" dirty="0"/>
              <a:t>Margaret R. (2018) </a:t>
            </a:r>
            <a:r>
              <a:rPr lang="en-US" sz="1200" i="1" dirty="0"/>
              <a:t>What Is </a:t>
            </a:r>
            <a:r>
              <a:rPr lang="en-US" sz="1200" i="1" dirty="0" err="1"/>
              <a:t>Iot</a:t>
            </a:r>
            <a:r>
              <a:rPr lang="en-US" sz="1200" i="1" dirty="0"/>
              <a:t> Security (Internet Of Things Security)?</a:t>
            </a:r>
            <a:r>
              <a:rPr lang="en-US" sz="1200" dirty="0"/>
              <a:t> IoT Agenda. 2020.</a:t>
            </a:r>
            <a:r>
              <a:rPr lang="en-US" sz="1200" i="1" dirty="0"/>
              <a:t> </a:t>
            </a:r>
            <a:r>
              <a:rPr lang="en-US" sz="1200" dirty="0"/>
              <a:t>[online] Available at: &lt;https://internetofthingsagenda.techtarget.com/definition/IoT-security-Internet-of-Things-security&gt; [Accessed 16 November 2020].</a:t>
            </a:r>
          </a:p>
          <a:p>
            <a:pPr marL="0" indent="0">
              <a:buNone/>
            </a:pPr>
            <a:r>
              <a:rPr lang="en-US" sz="1200" dirty="0"/>
              <a:t>Mohanty, S. and Mishra, P. (2020) </a:t>
            </a:r>
            <a:r>
              <a:rPr lang="en-US" sz="1200" i="1" dirty="0"/>
              <a:t>Framework for understanding Internet of Things in human resource management</a:t>
            </a:r>
            <a:r>
              <a:rPr lang="en-US" sz="1200" dirty="0"/>
              <a:t>., </a:t>
            </a:r>
            <a:r>
              <a:rPr lang="en-US" sz="1200" dirty="0" err="1"/>
              <a:t>Revista</a:t>
            </a:r>
            <a:r>
              <a:rPr lang="en-US" sz="1200" dirty="0"/>
              <a:t> ESPACIOS Vol. 41 (Issue 12) Year 2020. Page 3</a:t>
            </a:r>
          </a:p>
          <a:p>
            <a:pPr marL="0" indent="0">
              <a:buNone/>
            </a:pPr>
            <a:r>
              <a:rPr lang="en-HK" sz="1200" dirty="0"/>
              <a:t>Mohamed, A. and </a:t>
            </a:r>
            <a:r>
              <a:rPr lang="en-HK" sz="1200" dirty="0" err="1"/>
              <a:t>Geir</a:t>
            </a:r>
            <a:r>
              <a:rPr lang="en-HK" sz="1200" dirty="0"/>
              <a:t> M.K. (2015) </a:t>
            </a:r>
            <a:r>
              <a:rPr lang="en-HK" sz="1200" i="1" dirty="0"/>
              <a:t>Cyber Security and the Internet of Things: Vulnerabilities, Threats, Intruders and Attacks. </a:t>
            </a:r>
            <a:r>
              <a:rPr lang="en-HK" sz="1200" dirty="0"/>
              <a:t>Journal of Cyber Security and Mobility Vol: 4 Issue: 1 </a:t>
            </a:r>
            <a:endParaRPr lang="en-US" sz="1200" dirty="0"/>
          </a:p>
          <a:p>
            <a:pPr marL="0" indent="0">
              <a:buNone/>
            </a:pPr>
            <a:r>
              <a:rPr lang="en-HK" sz="1200" dirty="0" err="1"/>
              <a:t>Mohl</a:t>
            </a:r>
            <a:r>
              <a:rPr lang="en-HK" sz="1200" dirty="0"/>
              <a:t>, D. (2006) </a:t>
            </a:r>
            <a:r>
              <a:rPr lang="en-HK" sz="1200" i="1" dirty="0"/>
              <a:t>Balancing Employer Monitoring and Employee Privacy</a:t>
            </a:r>
            <a:r>
              <a:rPr lang="en-HK" sz="1200" dirty="0"/>
              <a:t>. </a:t>
            </a:r>
            <a:r>
              <a:rPr lang="en-HK" sz="1200" dirty="0" err="1"/>
              <a:t>Workspan</a:t>
            </a:r>
            <a:r>
              <a:rPr lang="en-HK" sz="1200" dirty="0"/>
              <a:t>, pp.68-70.</a:t>
            </a:r>
          </a:p>
          <a:p>
            <a:pPr marL="0" indent="0">
              <a:buNone/>
            </a:pPr>
            <a:r>
              <a:rPr lang="en-US" sz="1200" dirty="0" err="1"/>
              <a:t>Moratelli</a:t>
            </a:r>
            <a:r>
              <a:rPr lang="en-US" sz="1200" dirty="0"/>
              <a:t>, C.R. et al. (2020</a:t>
            </a:r>
            <a:r>
              <a:rPr lang="en-US" sz="1200" b="1" i="1" dirty="0"/>
              <a:t>) </a:t>
            </a:r>
            <a:r>
              <a:rPr lang="en-US" sz="1200" i="1" dirty="0"/>
              <a:t>Chapter 9 - Privacy and security of Internet of Things devices</a:t>
            </a:r>
            <a:r>
              <a:rPr lang="en-US" sz="1200" dirty="0"/>
              <a:t>. In: H. DAS, N. DEY and V. EMILIA BALAS, eds, Real-Time Data Analytics for Large Scale Sensor Data</a:t>
            </a:r>
            <a:r>
              <a:rPr lang="en-US" sz="1200" i="1" dirty="0"/>
              <a:t>. </a:t>
            </a:r>
            <a:r>
              <a:rPr lang="en-US" sz="1200" dirty="0"/>
              <a:t>Academic Press, pp. 183-214.</a:t>
            </a:r>
          </a:p>
          <a:p>
            <a:pPr marL="0" indent="0">
              <a:buNone/>
            </a:pPr>
            <a:r>
              <a:rPr lang="en-HK" sz="1200" dirty="0"/>
              <a:t>Naveen J. (2020</a:t>
            </a:r>
            <a:r>
              <a:rPr lang="en-HK" sz="1200" i="1" dirty="0"/>
              <a:t>) What IoT is doing in human resources. </a:t>
            </a:r>
            <a:r>
              <a:rPr lang="en-US" sz="1200" dirty="0"/>
              <a:t>[</a:t>
            </a:r>
            <a:r>
              <a:rPr lang="en-HK" sz="1200" dirty="0"/>
              <a:t>online] Available at: &lt;https://www.allerin.com/blog/what-iot-is-doing-in-human-resources /&gt; </a:t>
            </a:r>
            <a:r>
              <a:rPr lang="en-US" sz="1200" dirty="0"/>
              <a:t>[Accessed 26 November 2020].</a:t>
            </a:r>
          </a:p>
          <a:p>
            <a:pPr marL="0" indent="0">
              <a:buNone/>
            </a:pPr>
            <a:r>
              <a:rPr lang="en-HK" sz="1200" dirty="0" err="1"/>
              <a:t>Spaceti</a:t>
            </a:r>
            <a:r>
              <a:rPr lang="en-HK" sz="1200" dirty="0"/>
              <a:t>. (2017) </a:t>
            </a:r>
            <a:r>
              <a:rPr lang="en-HK" sz="1200" i="1" dirty="0"/>
              <a:t>How IoT-equipped offices foster better employee wellbeing. </a:t>
            </a:r>
            <a:r>
              <a:rPr lang="en-US" sz="1200" dirty="0"/>
              <a:t>[</a:t>
            </a:r>
            <a:r>
              <a:rPr lang="en-HK" sz="1200" dirty="0"/>
              <a:t>online] Available at: &lt;https://iottechnews.com/news/2017/nov/17/how-iot-equipped-offices-foster-better-employee-wellbeing/&gt; /&gt; </a:t>
            </a:r>
            <a:r>
              <a:rPr lang="en-US" sz="1200" dirty="0"/>
              <a:t>[Accessed 28 November 2020].</a:t>
            </a:r>
          </a:p>
          <a:p>
            <a:pPr marL="0" indent="0">
              <a:buNone/>
            </a:pPr>
            <a:r>
              <a:rPr lang="en-HK" sz="1200" dirty="0" err="1"/>
              <a:t>Srija</a:t>
            </a:r>
            <a:r>
              <a:rPr lang="en-HK" sz="1200" dirty="0"/>
              <a:t>. (2020) </a:t>
            </a:r>
            <a:r>
              <a:rPr lang="en-HK" sz="1200" i="1" dirty="0"/>
              <a:t>IoT Trends. </a:t>
            </a:r>
            <a:r>
              <a:rPr lang="en-HK" sz="1200" dirty="0"/>
              <a:t>[online] Available at: &lt;https://360digitmg.com/iot-trends#iot-advantages-and-disadvantages/&gt; </a:t>
            </a:r>
            <a:r>
              <a:rPr lang="en-US" sz="1200" dirty="0"/>
              <a:t>[Accessed 24 November 2020].</a:t>
            </a:r>
          </a:p>
          <a:p>
            <a:pPr marL="0" indent="0">
              <a:buNone/>
            </a:pPr>
            <a:endParaRPr lang="en-HK" sz="1200" dirty="0"/>
          </a:p>
          <a:p>
            <a:pPr marL="0" indent="0">
              <a:buNone/>
            </a:pPr>
            <a:endParaRPr lang="en-HK" sz="1200" b="1" dirty="0"/>
          </a:p>
          <a:p>
            <a:endParaRPr lang="en-HK" sz="1200" dirty="0"/>
          </a:p>
        </p:txBody>
      </p:sp>
      <p:sp>
        <p:nvSpPr>
          <p:cNvPr id="4" name="Slide Number Placeholder 3"/>
          <p:cNvSpPr>
            <a:spLocks noGrp="1"/>
          </p:cNvSpPr>
          <p:nvPr>
            <p:ph type="sldNum" sz="quarter" idx="12"/>
          </p:nvPr>
        </p:nvSpPr>
        <p:spPr/>
        <p:txBody>
          <a:bodyPr/>
          <a:lstStyle/>
          <a:p>
            <a:fld id="{3A98EE3D-8CD1-4C3F-BD1C-C98C9596463C}" type="slidenum">
              <a:rPr lang="en-US" smtClean="0"/>
              <a:t>21</a:t>
            </a:fld>
            <a:endParaRPr lang="en-US" dirty="0"/>
          </a:p>
        </p:txBody>
      </p:sp>
    </p:spTree>
    <p:extLst>
      <p:ext uri="{BB962C8B-B14F-4D97-AF65-F5344CB8AC3E}">
        <p14:creationId xmlns:p14="http://schemas.microsoft.com/office/powerpoint/2010/main" val="1286135753"/>
      </p:ext>
    </p:extLst>
  </p:cSld>
  <p:clrMapOvr>
    <a:masterClrMapping/>
  </p:clrMapOvr>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769520F8-BFE5-4C8C-A7AA-375C025A91CE}" vid="{AEAFD717-D3C8-4034-8F7E-D5220B0CCEB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{8992C78D-EEA2-4475-B89E-88E24E0CF3FA}tf56160789_win32</Template>
  <TotalTime>1315</TotalTime>
  <Words>1766</Words>
  <Application>Microsoft Office PowerPoint</Application>
  <PresentationFormat>Widescreen</PresentationFormat>
  <Paragraphs>216</Paragraphs>
  <Slides>21</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Bookman Old Style</vt:lpstr>
      <vt:lpstr>Calibri</vt:lpstr>
      <vt:lpstr>Franklin Gothic Book</vt:lpstr>
      <vt:lpstr>Times New Roman</vt:lpstr>
      <vt:lpstr>1_RetrospectVTI</vt:lpstr>
      <vt:lpstr>PowerPoint Presentation</vt:lpstr>
      <vt:lpstr>Adopt IoT on HRM</vt:lpstr>
      <vt:lpstr>Employee behaviour and working environment can be reflecting employee productivity, such as attendance rate, employee activity, physical condition and working environment factors. We suggest applying IoT technology to recording employee attendance, monitoring their physical fitness and working environment to improve employee performance. In this presentation, I will act as an IT consultant to propose our HR Dept. to adopt IoT technology.</vt:lpstr>
      <vt:lpstr>Flow</vt:lpstr>
      <vt:lpstr>What is IoT?</vt:lpstr>
      <vt:lpstr>Why adapt IoT technology?</vt:lpstr>
      <vt:lpstr>How IoT adopts &amp; embraces on:</vt:lpstr>
      <vt:lpstr>PowerPoint Presentation</vt:lpstr>
      <vt:lpstr>Case Study</vt:lpstr>
      <vt:lpstr>Case Study cont’d (Health and well-being)</vt:lpstr>
      <vt:lpstr>SWOT Analysis</vt:lpstr>
      <vt:lpstr>What challenge on apply IoT?</vt:lpstr>
      <vt:lpstr>Information Security</vt:lpstr>
      <vt:lpstr>Data Privacy</vt:lpstr>
      <vt:lpstr>Trust and Ethics</vt:lpstr>
      <vt:lpstr>Costing</vt:lpstr>
      <vt:lpstr>Conclusion</vt:lpstr>
      <vt:lpstr>PowerPoint Presentation</vt:lpstr>
      <vt:lpstr>PowerPoint Presentation</vt:lpstr>
      <vt:lpstr>Reference</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Adopt IoT on HRM</dc:title>
  <dc:creator>Ho, Henry [SHTM]</dc:creator>
  <cp:lastModifiedBy>Ho, Henry [SHTM]</cp:lastModifiedBy>
  <cp:revision>168</cp:revision>
  <dcterms:created xsi:type="dcterms:W3CDTF">2020-12-14T01:22:45Z</dcterms:created>
  <dcterms:modified xsi:type="dcterms:W3CDTF">2020-12-27T01:23:26Z</dcterms:modified>
</cp:coreProperties>
</file>