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6" r:id="rId3"/>
    <p:sldId id="257" r:id="rId4"/>
    <p:sldId id="258" r:id="rId5"/>
    <p:sldId id="259" r:id="rId6"/>
    <p:sldId id="260" r:id="rId7"/>
    <p:sldId id="261" r:id="rId8"/>
    <p:sldId id="265"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D66B-A111-4BBE-BA67-F849C1F534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CDB0AE-3138-45F6-AFBF-ED1498C0EC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EEC4D2-1287-490C-8CA9-943D853AC1A2}"/>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5" name="Footer Placeholder 4">
            <a:extLst>
              <a:ext uri="{FF2B5EF4-FFF2-40B4-BE49-F238E27FC236}">
                <a16:creationId xmlns:a16="http://schemas.microsoft.com/office/drawing/2014/main" id="{69D9EDE9-15F9-4620-B59B-0CA6949FB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DDA95C-4CBB-48D8-A302-05419A0D8D76}"/>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314268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D924D-BC8C-489A-85B9-F38F343097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761B5A-8B2B-4A03-B6DC-FBE5C8A222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C8A650-36F0-4DE4-BA21-DC11A112E2B4}"/>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5" name="Footer Placeholder 4">
            <a:extLst>
              <a:ext uri="{FF2B5EF4-FFF2-40B4-BE49-F238E27FC236}">
                <a16:creationId xmlns:a16="http://schemas.microsoft.com/office/drawing/2014/main" id="{3A512E60-770E-4479-83C5-DF3ADF6697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086C05-7C7D-43B6-AEA7-1F3129C87D5B}"/>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19144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3331-652D-46E3-BD23-0EF70FC594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752C9B-A78C-4565-96CC-B160040933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50DD01-4D8E-4B3C-8962-D4E975B18EAD}"/>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5" name="Footer Placeholder 4">
            <a:extLst>
              <a:ext uri="{FF2B5EF4-FFF2-40B4-BE49-F238E27FC236}">
                <a16:creationId xmlns:a16="http://schemas.microsoft.com/office/drawing/2014/main" id="{5CCB4992-3902-4D9F-9604-A6587D40B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4B6AE-B47E-442E-B847-67C5832DEAE3}"/>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328351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4157F-C669-4364-99BB-8E70570601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888430-AD81-4B8E-9C2F-198E92EE98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E909EB-41E0-41F1-A3AC-5A0B04002E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50C937-14A2-47B2-AEF3-8FE0698DA9C9}"/>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6" name="Footer Placeholder 5">
            <a:extLst>
              <a:ext uri="{FF2B5EF4-FFF2-40B4-BE49-F238E27FC236}">
                <a16:creationId xmlns:a16="http://schemas.microsoft.com/office/drawing/2014/main" id="{3704362E-097D-438A-A73A-19AEC7E5BE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3177A1-F339-4072-92F4-24F88E643D93}"/>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4044147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FE71-B5C9-490E-BAC2-2B01B0BAE7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6D88E4-9A38-4FF3-AB6D-FE20C1DE4D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39718F-8E52-4B9B-ABBA-758AF915F3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3C97EE-221F-4F52-9BCD-2A34929E5E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BF2215-EEE0-4D26-9175-DAB9C24740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412B01-DBD2-4079-8A06-764A49994CF8}"/>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8" name="Footer Placeholder 7">
            <a:extLst>
              <a:ext uri="{FF2B5EF4-FFF2-40B4-BE49-F238E27FC236}">
                <a16:creationId xmlns:a16="http://schemas.microsoft.com/office/drawing/2014/main" id="{2071E712-D73E-4285-929B-27C1D2F3A3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BF5255-9599-4430-AC43-17F117DA34E5}"/>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561664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C5F54-D09C-49D9-8423-0BECC6789C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BB0A40-D966-4E20-B45F-5FAC8C2AE93A}"/>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4" name="Footer Placeholder 3">
            <a:extLst>
              <a:ext uri="{FF2B5EF4-FFF2-40B4-BE49-F238E27FC236}">
                <a16:creationId xmlns:a16="http://schemas.microsoft.com/office/drawing/2014/main" id="{C786FC98-C94D-4792-AEEE-C0AF06EEAF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8E5D65-79C1-44BD-A910-BD970653976E}"/>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930058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A2C982-4921-4B6D-9938-D860A6A098A9}"/>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3" name="Footer Placeholder 2">
            <a:extLst>
              <a:ext uri="{FF2B5EF4-FFF2-40B4-BE49-F238E27FC236}">
                <a16:creationId xmlns:a16="http://schemas.microsoft.com/office/drawing/2014/main" id="{9C37B247-89FA-4E50-BFE0-9C73815492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1725B7-30D3-4BBA-817A-8E798E1E1DFC}"/>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793467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9DFF-17F3-407E-BE60-3BA02CEDA4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4235DE-18D7-4AB5-BF40-D49375105D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8D00C7-F364-4FC5-A18A-48EC08B0D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5755A5-C102-497A-99ED-205672F9566E}"/>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6" name="Footer Placeholder 5">
            <a:extLst>
              <a:ext uri="{FF2B5EF4-FFF2-40B4-BE49-F238E27FC236}">
                <a16:creationId xmlns:a16="http://schemas.microsoft.com/office/drawing/2014/main" id="{7BA80C53-806F-4444-B462-B25BA5AEA1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7A5C46-E040-46CD-B16A-5D525A9FE813}"/>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2358990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EEFE-2ABA-4882-85BB-C9042014CB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FD0470-37C9-4C97-B512-6D2CC5CDEF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9E4DC8-7773-43DE-B905-2C7A6E1D37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F761B4-7D91-460F-8E75-7AF2BB38AB58}"/>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6" name="Footer Placeholder 5">
            <a:extLst>
              <a:ext uri="{FF2B5EF4-FFF2-40B4-BE49-F238E27FC236}">
                <a16:creationId xmlns:a16="http://schemas.microsoft.com/office/drawing/2014/main" id="{A81B7518-5557-4836-8EE2-CAD27E9B5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689A5-8775-4E74-AF2D-9D3B08DD4B49}"/>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2110126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BEEC6-BB25-44B4-94C7-5EC3092662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BDCF22-9ED8-440D-B958-F6495C266A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12AD6-CD25-4B05-9ADC-0056E54CE9A5}"/>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5" name="Footer Placeholder 4">
            <a:extLst>
              <a:ext uri="{FF2B5EF4-FFF2-40B4-BE49-F238E27FC236}">
                <a16:creationId xmlns:a16="http://schemas.microsoft.com/office/drawing/2014/main" id="{B7FE1026-6BB3-48A0-9CD3-C4F0C1C57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DA34F4-C425-4E9C-B609-FB16380C38FD}"/>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3477556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85F033-975E-41E8-9627-A833F94948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146F60-DB86-459C-80ED-30A2B83D7F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795C46-A9BA-45E4-84E5-D7080CEFC069}"/>
              </a:ext>
            </a:extLst>
          </p:cNvPr>
          <p:cNvSpPr>
            <a:spLocks noGrp="1"/>
          </p:cNvSpPr>
          <p:nvPr>
            <p:ph type="dt" sz="half" idx="10"/>
          </p:nvPr>
        </p:nvSpPr>
        <p:spPr/>
        <p:txBody>
          <a:bodyPr/>
          <a:lstStyle/>
          <a:p>
            <a:fld id="{2FFE954E-ABC5-4710-A1FB-130E7FA5B7ED}" type="datetimeFigureOut">
              <a:rPr lang="en-GB" smtClean="0"/>
              <a:t>19/08/2019</a:t>
            </a:fld>
            <a:endParaRPr lang="en-GB"/>
          </a:p>
        </p:txBody>
      </p:sp>
      <p:sp>
        <p:nvSpPr>
          <p:cNvPr id="5" name="Footer Placeholder 4">
            <a:extLst>
              <a:ext uri="{FF2B5EF4-FFF2-40B4-BE49-F238E27FC236}">
                <a16:creationId xmlns:a16="http://schemas.microsoft.com/office/drawing/2014/main" id="{798D9127-8901-40FD-A7C2-3B088680DE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ED691E-0FF5-4233-9696-5B53DBE3A7A9}"/>
              </a:ext>
            </a:extLst>
          </p:cNvPr>
          <p:cNvSpPr>
            <a:spLocks noGrp="1"/>
          </p:cNvSpPr>
          <p:nvPr>
            <p:ph type="sldNum" sz="quarter" idx="12"/>
          </p:nvPr>
        </p:nvSpPr>
        <p:spPr/>
        <p:txBody>
          <a:bodyPr/>
          <a:lstStyle/>
          <a:p>
            <a:fld id="{C169C073-70F8-466D-ABC7-D48BC36A49FC}" type="slidenum">
              <a:rPr lang="en-GB" smtClean="0"/>
              <a:t>‹#›</a:t>
            </a:fld>
            <a:endParaRPr lang="en-GB"/>
          </a:p>
        </p:txBody>
      </p:sp>
    </p:spTree>
    <p:extLst>
      <p:ext uri="{BB962C8B-B14F-4D97-AF65-F5344CB8AC3E}">
        <p14:creationId xmlns:p14="http://schemas.microsoft.com/office/powerpoint/2010/main" val="3022130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6E030B-A7B4-4862-BEAB-4D26F24736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AD9071-5CA9-4C9C-BA15-A809D3F57A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BDC4A5-21AE-41AC-8C2C-AD2FF8DCC3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FE954E-ABC5-4710-A1FB-130E7FA5B7ED}" type="datetimeFigureOut">
              <a:rPr lang="en-GB" smtClean="0"/>
              <a:t>19/08/2019</a:t>
            </a:fld>
            <a:endParaRPr lang="en-GB"/>
          </a:p>
        </p:txBody>
      </p:sp>
      <p:sp>
        <p:nvSpPr>
          <p:cNvPr id="5" name="Footer Placeholder 4">
            <a:extLst>
              <a:ext uri="{FF2B5EF4-FFF2-40B4-BE49-F238E27FC236}">
                <a16:creationId xmlns:a16="http://schemas.microsoft.com/office/drawing/2014/main" id="{5AAA8404-1DF9-4DA0-A90E-44D0E1BA9F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7A3706-C536-414B-A4BD-11B04D0BDD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69C073-70F8-466D-ABC7-D48BC36A49FC}" type="slidenum">
              <a:rPr lang="en-GB" smtClean="0"/>
              <a:t>‹#›</a:t>
            </a:fld>
            <a:endParaRPr lang="en-GB"/>
          </a:p>
        </p:txBody>
      </p:sp>
    </p:spTree>
    <p:extLst>
      <p:ext uri="{BB962C8B-B14F-4D97-AF65-F5344CB8AC3E}">
        <p14:creationId xmlns:p14="http://schemas.microsoft.com/office/powerpoint/2010/main" val="3247677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FC2533-5A28-451C-8D5D-A9AB3CB12758}"/>
              </a:ext>
            </a:extLst>
          </p:cNvPr>
          <p:cNvSpPr txBox="1"/>
          <p:nvPr/>
        </p:nvSpPr>
        <p:spPr>
          <a:xfrm>
            <a:off x="3408217" y="2701636"/>
            <a:ext cx="5250873" cy="2308324"/>
          </a:xfrm>
          <a:prstGeom prst="rect">
            <a:avLst/>
          </a:prstGeom>
          <a:noFill/>
        </p:spPr>
        <p:txBody>
          <a:bodyPr wrap="square" rtlCol="0">
            <a:spAutoFit/>
          </a:bodyPr>
          <a:lstStyle/>
          <a:p>
            <a:r>
              <a:rPr lang="en-GB" sz="2400" dirty="0" err="1"/>
              <a:t>Name:Margaret</a:t>
            </a:r>
            <a:r>
              <a:rPr lang="en-GB" sz="2400" dirty="0"/>
              <a:t> Habiba </a:t>
            </a:r>
            <a:r>
              <a:rPr lang="en-GB" sz="2400" dirty="0" err="1"/>
              <a:t>Nkem-Ajoku</a:t>
            </a:r>
            <a:endParaRPr lang="en-GB" sz="2400" dirty="0"/>
          </a:p>
          <a:p>
            <a:r>
              <a:rPr lang="en-GB" sz="2400" dirty="0"/>
              <a:t>Student Number:1809941</a:t>
            </a:r>
          </a:p>
          <a:p>
            <a:r>
              <a:rPr lang="en-GB" sz="2400" dirty="0"/>
              <a:t>Moodle </a:t>
            </a:r>
            <a:r>
              <a:rPr lang="en-GB" sz="2400" dirty="0" err="1"/>
              <a:t>Title:Psychology</a:t>
            </a:r>
            <a:r>
              <a:rPr lang="en-GB" sz="2400" dirty="0"/>
              <a:t> for Health and Social Care</a:t>
            </a:r>
          </a:p>
          <a:p>
            <a:r>
              <a:rPr lang="en-GB" sz="2400" dirty="0"/>
              <a:t>Moodle code:BMHP4003</a:t>
            </a:r>
          </a:p>
          <a:p>
            <a:r>
              <a:rPr lang="en-GB" sz="2400" dirty="0"/>
              <a:t>Name of </a:t>
            </a:r>
            <a:r>
              <a:rPr lang="en-GB" sz="2400" dirty="0" err="1"/>
              <a:t>Lecturer:Dr</a:t>
            </a:r>
            <a:r>
              <a:rPr lang="en-GB" sz="2400" dirty="0"/>
              <a:t> </a:t>
            </a:r>
            <a:r>
              <a:rPr lang="en-GB" sz="2400" dirty="0" err="1"/>
              <a:t>Gulnar</a:t>
            </a:r>
            <a:r>
              <a:rPr lang="en-GB" sz="2400" dirty="0"/>
              <a:t> Ali</a:t>
            </a:r>
          </a:p>
        </p:txBody>
      </p:sp>
    </p:spTree>
    <p:extLst>
      <p:ext uri="{BB962C8B-B14F-4D97-AF65-F5344CB8AC3E}">
        <p14:creationId xmlns:p14="http://schemas.microsoft.com/office/powerpoint/2010/main" val="3741429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0584A-39A5-4F23-9842-51BDB45EB079}"/>
              </a:ext>
            </a:extLst>
          </p:cNvPr>
          <p:cNvSpPr>
            <a:spLocks noGrp="1"/>
          </p:cNvSpPr>
          <p:nvPr>
            <p:ph type="ctrTitle"/>
          </p:nvPr>
        </p:nvSpPr>
        <p:spPr/>
        <p:txBody>
          <a:bodyPr/>
          <a:lstStyle/>
          <a:p>
            <a:r>
              <a:rPr lang="en-US" dirty="0"/>
              <a:t>LIFE SPAN THEORY</a:t>
            </a:r>
            <a:endParaRPr lang="en-GB" dirty="0"/>
          </a:p>
        </p:txBody>
      </p:sp>
      <p:sp>
        <p:nvSpPr>
          <p:cNvPr id="3" name="Subtitle 2">
            <a:extLst>
              <a:ext uri="{FF2B5EF4-FFF2-40B4-BE49-F238E27FC236}">
                <a16:creationId xmlns:a16="http://schemas.microsoft.com/office/drawing/2014/main" id="{563477EA-65DF-4F31-B629-D2205F5BA138}"/>
              </a:ext>
            </a:extLst>
          </p:cNvPr>
          <p:cNvSpPr>
            <a:spLocks noGrp="1"/>
          </p:cNvSpPr>
          <p:nvPr>
            <p:ph type="subTitle" idx="1"/>
          </p:nvPr>
        </p:nvSpPr>
        <p:spPr/>
        <p:txBody>
          <a:bodyPr/>
          <a:lstStyle/>
          <a:p>
            <a:r>
              <a:rPr lang="en-US" dirty="0"/>
              <a:t> FOCUS ON PROPONENTS OF PSYCOSOCIAL DEVELOPMENT RELATING TO THE ELDERLY</a:t>
            </a:r>
            <a:endParaRPr lang="en-GB" dirty="0"/>
          </a:p>
        </p:txBody>
      </p:sp>
    </p:spTree>
    <p:extLst>
      <p:ext uri="{BB962C8B-B14F-4D97-AF65-F5344CB8AC3E}">
        <p14:creationId xmlns:p14="http://schemas.microsoft.com/office/powerpoint/2010/main" val="2749276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0BF97-5FC8-4B56-B125-E2FCEB484C0A}"/>
              </a:ext>
            </a:extLst>
          </p:cNvPr>
          <p:cNvSpPr>
            <a:spLocks noGrp="1"/>
          </p:cNvSpPr>
          <p:nvPr>
            <p:ph type="title"/>
          </p:nvPr>
        </p:nvSpPr>
        <p:spPr/>
        <p:txBody>
          <a:bodyPr/>
          <a:lstStyle/>
          <a:p>
            <a:r>
              <a:rPr lang="en-US" dirty="0"/>
              <a:t>DEFINITION AND OBJECTIVES OF LIFE SPAN THEORY</a:t>
            </a:r>
            <a:endParaRPr lang="en-GB" dirty="0"/>
          </a:p>
        </p:txBody>
      </p:sp>
      <p:sp>
        <p:nvSpPr>
          <p:cNvPr id="3" name="Content Placeholder 2">
            <a:extLst>
              <a:ext uri="{FF2B5EF4-FFF2-40B4-BE49-F238E27FC236}">
                <a16:creationId xmlns:a16="http://schemas.microsoft.com/office/drawing/2014/main" id="{72588226-7408-4F9D-8EF0-E69F101BBD39}"/>
              </a:ext>
            </a:extLst>
          </p:cNvPr>
          <p:cNvSpPr>
            <a:spLocks noGrp="1"/>
          </p:cNvSpPr>
          <p:nvPr>
            <p:ph idx="1"/>
          </p:nvPr>
        </p:nvSpPr>
        <p:spPr/>
        <p:txBody>
          <a:bodyPr>
            <a:normAutofit fontScale="92500" lnSpcReduction="20000"/>
          </a:bodyPr>
          <a:lstStyle/>
          <a:p>
            <a:r>
              <a:rPr lang="en-US" dirty="0"/>
              <a:t>Life span developmental theory is focused on understanding human </a:t>
            </a:r>
            <a:r>
              <a:rPr lang="en-US" dirty="0" err="1"/>
              <a:t>aging.Develomental</a:t>
            </a:r>
            <a:r>
              <a:rPr lang="en-US" dirty="0"/>
              <a:t> researchers expect each age period of the life span to have its developmental agenda.</a:t>
            </a:r>
          </a:p>
          <a:p>
            <a:pPr marL="0" indent="0">
              <a:buNone/>
            </a:pPr>
            <a:endParaRPr lang="en-US" dirty="0"/>
          </a:p>
          <a:p>
            <a:r>
              <a:rPr lang="en-US" dirty="0"/>
              <a:t>The objective of life span psychology are:</a:t>
            </a:r>
          </a:p>
          <a:p>
            <a:r>
              <a:rPr lang="en-US" dirty="0"/>
              <a:t>To offer an organized account of the overall structure and sequence of development across the life span</a:t>
            </a:r>
          </a:p>
          <a:p>
            <a:endParaRPr lang="en-US" dirty="0"/>
          </a:p>
          <a:p>
            <a:r>
              <a:rPr lang="en-US" dirty="0"/>
              <a:t>To identify the interconnection between earlier and later development across the life span</a:t>
            </a:r>
          </a:p>
          <a:p>
            <a:pPr marL="0" indent="0">
              <a:buNone/>
            </a:pPr>
            <a:endParaRPr lang="en-US" dirty="0"/>
          </a:p>
          <a:p>
            <a:r>
              <a:rPr lang="en-US" dirty="0"/>
              <a:t>To determine the range of possible development of individuals</a:t>
            </a:r>
            <a:endParaRPr lang="en-GB" dirty="0"/>
          </a:p>
        </p:txBody>
      </p:sp>
    </p:spTree>
    <p:extLst>
      <p:ext uri="{BB962C8B-B14F-4D97-AF65-F5344CB8AC3E}">
        <p14:creationId xmlns:p14="http://schemas.microsoft.com/office/powerpoint/2010/main" val="1738284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015AE-D384-4F43-80EC-999CE374FCFD}"/>
              </a:ext>
            </a:extLst>
          </p:cNvPr>
          <p:cNvSpPr>
            <a:spLocks noGrp="1"/>
          </p:cNvSpPr>
          <p:nvPr>
            <p:ph type="title"/>
          </p:nvPr>
        </p:nvSpPr>
        <p:spPr/>
        <p:txBody>
          <a:bodyPr/>
          <a:lstStyle/>
          <a:p>
            <a:r>
              <a:rPr lang="en-US" dirty="0"/>
              <a:t>Erikson’s Psychosocial Development</a:t>
            </a:r>
            <a:endParaRPr lang="en-GB" dirty="0"/>
          </a:p>
        </p:txBody>
      </p:sp>
      <p:sp>
        <p:nvSpPr>
          <p:cNvPr id="3" name="Content Placeholder 2">
            <a:extLst>
              <a:ext uri="{FF2B5EF4-FFF2-40B4-BE49-F238E27FC236}">
                <a16:creationId xmlns:a16="http://schemas.microsoft.com/office/drawing/2014/main" id="{D8803F95-A715-4A55-A04C-53F2F99BFE5B}"/>
              </a:ext>
            </a:extLst>
          </p:cNvPr>
          <p:cNvSpPr>
            <a:spLocks noGrp="1"/>
          </p:cNvSpPr>
          <p:nvPr>
            <p:ph idx="1"/>
          </p:nvPr>
        </p:nvSpPr>
        <p:spPr/>
        <p:txBody>
          <a:bodyPr/>
          <a:lstStyle/>
          <a:p>
            <a:r>
              <a:rPr lang="en-US" dirty="0"/>
              <a:t>Erikson postulates that personalities develop in series of </a:t>
            </a:r>
            <a:r>
              <a:rPr lang="en-US" dirty="0" err="1"/>
              <a:t>stages.Each</a:t>
            </a:r>
            <a:r>
              <a:rPr lang="en-US" dirty="0"/>
              <a:t> stage of development comes with its challenges that can help develop or hinder the development of identity each stage is characterized with.</a:t>
            </a:r>
          </a:p>
          <a:p>
            <a:r>
              <a:rPr lang="en-US" dirty="0"/>
              <a:t>Erickson’s eight psychosocial stages </a:t>
            </a:r>
            <a:r>
              <a:rPr lang="en-US" dirty="0" err="1"/>
              <a:t>are;trust</a:t>
            </a:r>
            <a:r>
              <a:rPr lang="en-US" dirty="0"/>
              <a:t> vs </a:t>
            </a:r>
            <a:r>
              <a:rPr lang="en-US" dirty="0" err="1"/>
              <a:t>mistrust,autonomy</a:t>
            </a:r>
            <a:r>
              <a:rPr lang="en-US" dirty="0"/>
              <a:t> vs </a:t>
            </a:r>
            <a:r>
              <a:rPr lang="en-US" dirty="0" err="1"/>
              <a:t>shame,initiative</a:t>
            </a:r>
            <a:r>
              <a:rPr lang="en-US" dirty="0"/>
              <a:t> and </a:t>
            </a:r>
            <a:r>
              <a:rPr lang="en-US" dirty="0" err="1"/>
              <a:t>guilt,industry</a:t>
            </a:r>
            <a:r>
              <a:rPr lang="en-US" dirty="0"/>
              <a:t> and </a:t>
            </a:r>
            <a:r>
              <a:rPr lang="en-US" dirty="0" err="1"/>
              <a:t>inferiority,identity</a:t>
            </a:r>
            <a:r>
              <a:rPr lang="en-US" dirty="0"/>
              <a:t> vs </a:t>
            </a:r>
            <a:r>
              <a:rPr lang="en-US" dirty="0" err="1"/>
              <a:t>isolation,generativity</a:t>
            </a:r>
            <a:r>
              <a:rPr lang="en-US" dirty="0"/>
              <a:t> vs stagnation and lastly integrity vs despair </a:t>
            </a:r>
          </a:p>
          <a:p>
            <a:endParaRPr lang="en-GB" dirty="0"/>
          </a:p>
        </p:txBody>
      </p:sp>
    </p:spTree>
    <p:extLst>
      <p:ext uri="{BB962C8B-B14F-4D97-AF65-F5344CB8AC3E}">
        <p14:creationId xmlns:p14="http://schemas.microsoft.com/office/powerpoint/2010/main" val="349388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1EC3F-DF59-4CF6-96E2-6C315F2F5E70}"/>
              </a:ext>
            </a:extLst>
          </p:cNvPr>
          <p:cNvSpPr>
            <a:spLocks noGrp="1"/>
          </p:cNvSpPr>
          <p:nvPr>
            <p:ph type="title"/>
          </p:nvPr>
        </p:nvSpPr>
        <p:spPr/>
        <p:txBody>
          <a:bodyPr/>
          <a:lstStyle/>
          <a:p>
            <a:r>
              <a:rPr lang="en-US" dirty="0"/>
              <a:t>ERIKSON’S EGO INTEGRITY VS DESPAIR(65yrs-death)</a:t>
            </a:r>
            <a:endParaRPr lang="en-GB" dirty="0"/>
          </a:p>
        </p:txBody>
      </p:sp>
      <p:sp>
        <p:nvSpPr>
          <p:cNvPr id="3" name="Content Placeholder 2">
            <a:extLst>
              <a:ext uri="{FF2B5EF4-FFF2-40B4-BE49-F238E27FC236}">
                <a16:creationId xmlns:a16="http://schemas.microsoft.com/office/drawing/2014/main" id="{2AB887C1-8C1E-4C1A-989A-30E6AFBF90B4}"/>
              </a:ext>
            </a:extLst>
          </p:cNvPr>
          <p:cNvSpPr>
            <a:spLocks noGrp="1"/>
          </p:cNvSpPr>
          <p:nvPr>
            <p:ph idx="1"/>
          </p:nvPr>
        </p:nvSpPr>
        <p:spPr/>
        <p:txBody>
          <a:bodyPr>
            <a:normAutofit fontScale="92500"/>
          </a:bodyPr>
          <a:lstStyle/>
          <a:p>
            <a:r>
              <a:rPr lang="en-GB" dirty="0"/>
              <a:t>Ego integrity is linked with bringing order and meaning to the whole of one’s life. The construct is related to making sense of life and death, adapting to triumphs and disappointment, tolerance or acceptance.</a:t>
            </a:r>
          </a:p>
          <a:p>
            <a:r>
              <a:rPr lang="en-GB" dirty="0"/>
              <a:t>Despair according to the theory flows from the feeling that one’s life has been wasted. Unsuccessful people are burdened with regret and beguiled with feelings of bitterness.</a:t>
            </a:r>
          </a:p>
          <a:p>
            <a:r>
              <a:rPr lang="en-GB" dirty="0"/>
              <a:t>Writers however argue that both elements belong together. In their view it is possible that an accomplished individual can still be filled with despair.</a:t>
            </a:r>
          </a:p>
          <a:p>
            <a:r>
              <a:rPr lang="en-GB" dirty="0"/>
              <a:t>The question is raised as to whether most elderly individuals resolve the last major crisis involving integrity and despair.</a:t>
            </a:r>
          </a:p>
        </p:txBody>
      </p:sp>
    </p:spTree>
    <p:extLst>
      <p:ext uri="{BB962C8B-B14F-4D97-AF65-F5344CB8AC3E}">
        <p14:creationId xmlns:p14="http://schemas.microsoft.com/office/powerpoint/2010/main" val="449867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480FB-6D9F-426B-B60E-4F2A4392FD19}"/>
              </a:ext>
            </a:extLst>
          </p:cNvPr>
          <p:cNvSpPr>
            <a:spLocks noGrp="1"/>
          </p:cNvSpPr>
          <p:nvPr>
            <p:ph type="title"/>
          </p:nvPr>
        </p:nvSpPr>
        <p:spPr/>
        <p:txBody>
          <a:bodyPr/>
          <a:lstStyle/>
          <a:p>
            <a:r>
              <a:rPr lang="en-GB" dirty="0"/>
              <a:t>CHALENGES OF THE ELDERLY</a:t>
            </a:r>
          </a:p>
        </p:txBody>
      </p:sp>
      <p:sp>
        <p:nvSpPr>
          <p:cNvPr id="3" name="Content Placeholder 2">
            <a:extLst>
              <a:ext uri="{FF2B5EF4-FFF2-40B4-BE49-F238E27FC236}">
                <a16:creationId xmlns:a16="http://schemas.microsoft.com/office/drawing/2014/main" id="{2A4F037C-A8B7-4C7C-BF09-F5A2740CEF9C}"/>
              </a:ext>
            </a:extLst>
          </p:cNvPr>
          <p:cNvSpPr>
            <a:spLocks noGrp="1"/>
          </p:cNvSpPr>
          <p:nvPr>
            <p:ph idx="1"/>
          </p:nvPr>
        </p:nvSpPr>
        <p:spPr/>
        <p:txBody>
          <a:bodyPr/>
          <a:lstStyle/>
          <a:p>
            <a:r>
              <a:rPr lang="en-GB" dirty="0"/>
              <a:t>Writers (Jessie et al 2016) argue that the composition of </a:t>
            </a:r>
            <a:r>
              <a:rPr lang="en-GB" dirty="0" err="1"/>
              <a:t>social,psychological</a:t>
            </a:r>
            <a:r>
              <a:rPr lang="en-GB" dirty="0"/>
              <a:t> and physical changes the elderly face takes it toll on their psychological functioning and mental health.</a:t>
            </a:r>
          </a:p>
          <a:p>
            <a:r>
              <a:rPr lang="en-GB" dirty="0"/>
              <a:t>Several studies (2017) show that loss of loved ones, declining bodily functions and impaired self esteem are associated with the development of depression amongst the elderly.</a:t>
            </a:r>
          </a:p>
          <a:p>
            <a:r>
              <a:rPr lang="en-GB" dirty="0"/>
              <a:t>A </a:t>
            </a:r>
            <a:r>
              <a:rPr lang="en-GB" dirty="0" err="1"/>
              <a:t>study,Sebastien</a:t>
            </a:r>
            <a:r>
              <a:rPr lang="en-GB" dirty="0"/>
              <a:t> et al (2018) appears to suggest that elderly women are more susceptible to anxiety disorders. The fear of falling is generally more frequent in the oldest age groups.</a:t>
            </a:r>
          </a:p>
        </p:txBody>
      </p:sp>
    </p:spTree>
    <p:extLst>
      <p:ext uri="{BB962C8B-B14F-4D97-AF65-F5344CB8AC3E}">
        <p14:creationId xmlns:p14="http://schemas.microsoft.com/office/powerpoint/2010/main" val="867792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434F-5C8D-48BD-9004-B064F18AEB77}"/>
              </a:ext>
            </a:extLst>
          </p:cNvPr>
          <p:cNvSpPr>
            <a:spLocks noGrp="1"/>
          </p:cNvSpPr>
          <p:nvPr>
            <p:ph type="title"/>
          </p:nvPr>
        </p:nvSpPr>
        <p:spPr/>
        <p:txBody>
          <a:bodyPr/>
          <a:lstStyle/>
          <a:p>
            <a:r>
              <a:rPr lang="en-GB" dirty="0"/>
              <a:t>IS HEALTHY AGING THE WAY FORWARD??</a:t>
            </a:r>
          </a:p>
        </p:txBody>
      </p:sp>
      <p:sp>
        <p:nvSpPr>
          <p:cNvPr id="3" name="Content Placeholder 2">
            <a:extLst>
              <a:ext uri="{FF2B5EF4-FFF2-40B4-BE49-F238E27FC236}">
                <a16:creationId xmlns:a16="http://schemas.microsoft.com/office/drawing/2014/main" id="{368FD09F-5FC8-4165-B4E9-88DB3652CF66}"/>
              </a:ext>
            </a:extLst>
          </p:cNvPr>
          <p:cNvSpPr>
            <a:spLocks noGrp="1"/>
          </p:cNvSpPr>
          <p:nvPr>
            <p:ph idx="1"/>
          </p:nvPr>
        </p:nvSpPr>
        <p:spPr/>
        <p:txBody>
          <a:bodyPr/>
          <a:lstStyle/>
          <a:p>
            <a:r>
              <a:rPr lang="en-GB" dirty="0"/>
              <a:t>Terms such as optimal aging, productive aging, successful aging are used to give light to the construct healthy aging.</a:t>
            </a:r>
          </a:p>
          <a:p>
            <a:r>
              <a:rPr lang="en-GB" dirty="0"/>
              <a:t>The focus may be to promote longevity, reduce health care </a:t>
            </a:r>
            <a:r>
              <a:rPr lang="en-GB" dirty="0" err="1"/>
              <a:t>costs,optimising</a:t>
            </a:r>
            <a:r>
              <a:rPr lang="en-GB" dirty="0"/>
              <a:t> mental health,  plan services to match needs and to enable individuals to work as long as possible.</a:t>
            </a:r>
          </a:p>
          <a:p>
            <a:r>
              <a:rPr lang="en-GB" dirty="0"/>
              <a:t>Healthy aging requires a community response in addition to a health care one.</a:t>
            </a:r>
          </a:p>
          <a:p>
            <a:r>
              <a:rPr lang="en-GB" dirty="0"/>
              <a:t>The NHS has invested heavily on promoting healthy aging in the </a:t>
            </a:r>
            <a:r>
              <a:rPr lang="en-GB" dirty="0" err="1"/>
              <a:t>Uk</a:t>
            </a:r>
            <a:r>
              <a:rPr lang="en-GB" dirty="0"/>
              <a:t> in bid to improve both the mental and social wellbeing of the elderly.</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00593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434F-5C8D-48BD-9004-B064F18AEB7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68FD09F-5FC8-4165-B4E9-88DB3652CF66}"/>
              </a:ext>
            </a:extLst>
          </p:cNvPr>
          <p:cNvSpPr>
            <a:spLocks noGrp="1"/>
          </p:cNvSpPr>
          <p:nvPr>
            <p:ph idx="1"/>
          </p:nvPr>
        </p:nvSpPr>
        <p:spPr/>
        <p:txBody>
          <a:bodyPr/>
          <a:lstStyle/>
          <a:p>
            <a:endParaRPr lang="en-GB" dirty="0"/>
          </a:p>
          <a:p>
            <a:pPr marL="0" indent="0">
              <a:buNone/>
            </a:pPr>
            <a:r>
              <a:rPr lang="en-GB" dirty="0"/>
              <a:t>Loraine, G(2017) Understanding the life </a:t>
            </a:r>
            <a:r>
              <a:rPr lang="en-GB" dirty="0" err="1"/>
              <a:t>Course:Sociological</a:t>
            </a:r>
            <a:r>
              <a:rPr lang="en-GB" dirty="0"/>
              <a:t> and Psychological Perspectives. Wiley Publishers</a:t>
            </a:r>
          </a:p>
          <a:p>
            <a:pPr marL="0" indent="0">
              <a:buNone/>
            </a:pPr>
            <a:r>
              <a:rPr lang="en-GB" dirty="0"/>
              <a:t>Susan, F(2018) Healthy </a:t>
            </a:r>
            <a:r>
              <a:rPr lang="en-GB" dirty="0" err="1"/>
              <a:t>Aging:American</a:t>
            </a:r>
            <a:r>
              <a:rPr lang="en-GB" dirty="0"/>
              <a:t> </a:t>
            </a:r>
            <a:r>
              <a:rPr lang="en-GB" dirty="0" err="1"/>
              <a:t>Geriatics</a:t>
            </a:r>
            <a:r>
              <a:rPr lang="en-GB" dirty="0"/>
              <a:t> </a:t>
            </a:r>
            <a:r>
              <a:rPr lang="en-GB" dirty="0" err="1"/>
              <a:t>Society,White</a:t>
            </a:r>
            <a:r>
              <a:rPr lang="en-GB" dirty="0"/>
              <a:t> Paper Executive </a:t>
            </a:r>
            <a:r>
              <a:rPr lang="en-GB" dirty="0" err="1"/>
              <a:t>Summary.Journal</a:t>
            </a:r>
            <a:r>
              <a:rPr lang="en-GB" dirty="0"/>
              <a:t> of American </a:t>
            </a:r>
            <a:r>
              <a:rPr lang="en-GB" dirty="0" err="1"/>
              <a:t>Geriatics</a:t>
            </a:r>
            <a:r>
              <a:rPr lang="en-GB" dirty="0"/>
              <a:t> Society</a:t>
            </a:r>
          </a:p>
          <a:p>
            <a:pPr marL="0" indent="0">
              <a:buNone/>
            </a:pPr>
            <a:r>
              <a:rPr lang="en-GB" dirty="0"/>
              <a:t>Sebastien, J(2018) Association of Age and Gender with Anxiety disorders in older </a:t>
            </a:r>
            <a:r>
              <a:rPr lang="en-GB" dirty="0" err="1"/>
              <a:t>adults:A</a:t>
            </a:r>
            <a:r>
              <a:rPr lang="en-GB" dirty="0"/>
              <a:t> systematic review and meta-analysis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40657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9297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585</Words>
  <Application>Microsoft Office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LIFE SPAN THEORY</vt:lpstr>
      <vt:lpstr>DEFINITION AND OBJECTIVES OF LIFE SPAN THEORY</vt:lpstr>
      <vt:lpstr>Erikson’s Psychosocial Development</vt:lpstr>
      <vt:lpstr>ERIKSON’S EGO INTEGRITY VS DESPAIR(65yrs-death)</vt:lpstr>
      <vt:lpstr>CHALENGES OF THE ELDERLY</vt:lpstr>
      <vt:lpstr>IS HEALTHY AGING THE WAY FORWARD??</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SPAN THEORY</dc:title>
  <dc:creator>habib</dc:creator>
  <cp:lastModifiedBy>habib</cp:lastModifiedBy>
  <cp:revision>5</cp:revision>
  <dcterms:created xsi:type="dcterms:W3CDTF">2019-08-19T11:05:10Z</dcterms:created>
  <dcterms:modified xsi:type="dcterms:W3CDTF">2019-08-19T19:20:42Z</dcterms:modified>
</cp:coreProperties>
</file>