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Open Sauce" charset="1" panose="00000500000000000000"/>
      <p:regular r:id="rId16"/>
    </p:embeddedFont>
    <p:embeddedFont>
      <p:font typeface="Beautifully Delicious Script" charset="1" panose="00000500000000000000"/>
      <p:regular r:id="rId17"/>
    </p:embeddedFont>
    <p:embeddedFont>
      <p:font typeface="Arial" charset="1" panose="020B0604020202020204"/>
      <p:regular r:id="rId18"/>
    </p:embeddedFont>
    <p:embeddedFont>
      <p:font typeface="Open Sauce Bold" charset="1" panose="00000800000000000000"/>
      <p:regular r:id="rId19"/>
    </p:embeddedFont>
    <p:embeddedFont>
      <p:font typeface="Open Sauce Italics" charset="1" panose="0000050000000000000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jpeg" Type="http://schemas.openxmlformats.org/officeDocument/2006/relationships/image"/><Relationship Id="rId4" Target="../media/image3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7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Relationship Id="rId3" Target="../media/image5.png" Type="http://schemas.openxmlformats.org/officeDocument/2006/relationships/image"/><Relationship Id="rId4" Target="../media/image6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Relationship Id="rId3" Target="../media/image11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3014597" y="5632496"/>
            <a:ext cx="9496469" cy="3276292"/>
            <a:chOff x="0" y="0"/>
            <a:chExt cx="12661958" cy="4368389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18459" t="0" r="18459" b="0"/>
            <a:stretch>
              <a:fillRect/>
            </a:stretch>
          </p:blipFill>
          <p:spPr>
            <a:xfrm flipH="false" flipV="false">
              <a:off x="0" y="0"/>
              <a:ext cx="4135986" cy="4368389"/>
            </a:xfrm>
            <a:prstGeom prst="rect">
              <a:avLst/>
            </a:prstGeom>
          </p:spPr>
        </p:pic>
        <p:pic>
          <p:nvPicPr>
            <p:cNvPr name="Picture 4" id="4"/>
            <p:cNvPicPr>
              <a:picLocks noChangeAspect="true"/>
            </p:cNvPicPr>
            <p:nvPr/>
          </p:nvPicPr>
          <p:blipFill>
            <a:blip r:embed="rId3"/>
            <a:srcRect l="0" t="14815" r="0" b="14815"/>
            <a:stretch>
              <a:fillRect/>
            </a:stretch>
          </p:blipFill>
          <p:spPr>
            <a:xfrm flipH="false" flipV="false">
              <a:off x="4262986" y="0"/>
              <a:ext cx="4135986" cy="4368389"/>
            </a:xfrm>
            <a:prstGeom prst="rect">
              <a:avLst/>
            </a:prstGeom>
          </p:spPr>
        </p:pic>
        <p:pic>
          <p:nvPicPr>
            <p:cNvPr name="Picture 5" id="5"/>
            <p:cNvPicPr>
              <a:picLocks noChangeAspect="true"/>
            </p:cNvPicPr>
            <p:nvPr/>
          </p:nvPicPr>
          <p:blipFill>
            <a:blip r:embed="rId4"/>
            <a:srcRect l="0" t="14815" r="0" b="14815"/>
            <a:stretch>
              <a:fillRect/>
            </a:stretch>
          </p:blipFill>
          <p:spPr>
            <a:xfrm flipH="false" flipV="false">
              <a:off x="8525972" y="0"/>
              <a:ext cx="4135986" cy="4368389"/>
            </a:xfrm>
            <a:prstGeom prst="rect">
              <a:avLst/>
            </a:prstGeom>
          </p:spPr>
        </p:pic>
      </p:grpSp>
      <p:grpSp>
        <p:nvGrpSpPr>
          <p:cNvPr name="Group 6" id="6"/>
          <p:cNvGrpSpPr/>
          <p:nvPr/>
        </p:nvGrpSpPr>
        <p:grpSpPr>
          <a:xfrm rot="0">
            <a:off x="7762831" y="2601799"/>
            <a:ext cx="206727" cy="1403172"/>
            <a:chOff x="0" y="0"/>
            <a:chExt cx="54447" cy="36956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54447" cy="369560"/>
            </a:xfrm>
            <a:custGeom>
              <a:avLst/>
              <a:gdLst/>
              <a:ahLst/>
              <a:cxnLst/>
              <a:rect r="r" b="b" t="t" l="l"/>
              <a:pathLst>
                <a:path h="369560" w="54447">
                  <a:moveTo>
                    <a:pt x="0" y="0"/>
                  </a:moveTo>
                  <a:lnTo>
                    <a:pt x="54447" y="0"/>
                  </a:lnTo>
                  <a:lnTo>
                    <a:pt x="54447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54447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7259300" y="-374472"/>
            <a:ext cx="1366664" cy="1403172"/>
            <a:chOff x="0" y="0"/>
            <a:chExt cx="359944" cy="36956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359944" cy="369560"/>
            </a:xfrm>
            <a:custGeom>
              <a:avLst/>
              <a:gdLst/>
              <a:ahLst/>
              <a:cxnLst/>
              <a:rect r="r" b="b" t="t" l="l"/>
              <a:pathLst>
                <a:path h="369560" w="359944">
                  <a:moveTo>
                    <a:pt x="0" y="0"/>
                  </a:moveTo>
                  <a:lnTo>
                    <a:pt x="359944" y="0"/>
                  </a:lnTo>
                  <a:lnTo>
                    <a:pt x="359944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0"/>
              <a:ext cx="359944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8826809" y="520465"/>
            <a:ext cx="8959287" cy="46230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994"/>
              </a:lnSpc>
            </a:pPr>
            <a:r>
              <a:rPr lang="en-US" sz="8994" spc="-53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Narcissistic Personality Disorder (NPD)</a:t>
            </a:r>
          </a:p>
          <a:p>
            <a:pPr algn="l">
              <a:lnSpc>
                <a:spcPts val="8994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-720973">
            <a:off x="2606761" y="2233615"/>
            <a:ext cx="3528557" cy="14196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11"/>
              </a:lnSpc>
              <a:spcBef>
                <a:spcPct val="0"/>
              </a:spcBef>
            </a:pPr>
            <a:r>
              <a:rPr lang="en-US" sz="4200">
                <a:solidFill>
                  <a:srgbClr val="0000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Und</a:t>
            </a:r>
            <a:r>
              <a:rPr lang="en-US" sz="4200" strike="noStrike" u="none">
                <a:solidFill>
                  <a:srgbClr val="0000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erstanding the Sp</a:t>
            </a:r>
            <a:r>
              <a:rPr lang="en-US" sz="4200" strike="noStrike" u="none">
                <a:solidFill>
                  <a:srgbClr val="0000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ec</a:t>
            </a:r>
            <a:r>
              <a:rPr lang="en-US" sz="4200" strike="noStrike" u="none">
                <a:solidFill>
                  <a:srgbClr val="0000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trum </a:t>
            </a:r>
            <a:r>
              <a:rPr lang="en-US" sz="4200" strike="noStrike" u="none">
                <a:solidFill>
                  <a:srgbClr val="0000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of</a:t>
            </a:r>
            <a:r>
              <a:rPr lang="en-US" sz="4200" strike="noStrike" u="none">
                <a:solidFill>
                  <a:srgbClr val="0000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 Mental Health Disor</a:t>
            </a:r>
            <a:r>
              <a:rPr lang="en-US" sz="4200" strike="noStrike" u="none">
                <a:solidFill>
                  <a:srgbClr val="0000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ders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337964" y="9258300"/>
            <a:ext cx="1366664" cy="1403172"/>
            <a:chOff x="0" y="0"/>
            <a:chExt cx="359944" cy="3695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59944" cy="369560"/>
            </a:xfrm>
            <a:custGeom>
              <a:avLst/>
              <a:gdLst/>
              <a:ahLst/>
              <a:cxnLst/>
              <a:rect r="r" b="b" t="t" l="l"/>
              <a:pathLst>
                <a:path h="369560" w="359944">
                  <a:moveTo>
                    <a:pt x="0" y="0"/>
                  </a:moveTo>
                  <a:lnTo>
                    <a:pt x="359944" y="0"/>
                  </a:lnTo>
                  <a:lnTo>
                    <a:pt x="359944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0"/>
              <a:ext cx="359944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2984299" y="1950647"/>
            <a:ext cx="7947729" cy="4527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00"/>
              </a:lnSpc>
            </a:pPr>
            <a:r>
              <a:rPr lang="en-US" sz="3200" spc="-19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AI Acknowledgement Statement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2984299" y="3504230"/>
            <a:ext cx="8182344" cy="3801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30"/>
              </a:lnSpc>
            </a:pPr>
            <a:r>
              <a:rPr lang="en-US" sz="2300" spc="-1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Artificial intelligence was used to support the preparati</a:t>
            </a:r>
            <a:r>
              <a:rPr lang="en-US" sz="2300" spc="-1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on of this presentation.</a:t>
            </a:r>
          </a:p>
          <a:p>
            <a:pPr algn="l">
              <a:lnSpc>
                <a:spcPts val="2530"/>
              </a:lnSpc>
            </a:pPr>
          </a:p>
          <a:p>
            <a:pPr algn="l">
              <a:lnSpc>
                <a:spcPts val="2530"/>
              </a:lnSpc>
            </a:pPr>
            <a:r>
              <a:rPr lang="en-US" sz="2300" spc="-1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AI was used to help improve the structure and organisation of the presentation, refine the clarity of expression and check grammar and language accuracy.</a:t>
            </a:r>
          </a:p>
          <a:p>
            <a:pPr algn="l">
              <a:lnSpc>
                <a:spcPts val="2530"/>
              </a:lnSpc>
            </a:pPr>
          </a:p>
          <a:p>
            <a:pPr algn="l">
              <a:lnSpc>
                <a:spcPts val="2530"/>
              </a:lnSpc>
            </a:pPr>
            <a:r>
              <a:rPr lang="en-US" sz="2300" spc="-1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All ideas, analysis, explanations and critical discussion presented in this work are my own. </a:t>
            </a:r>
          </a:p>
          <a:p>
            <a:pPr algn="l">
              <a:lnSpc>
                <a:spcPts val="2530"/>
              </a:lnSpc>
            </a:pPr>
          </a:p>
          <a:p>
            <a:pPr algn="l">
              <a:lnSpc>
                <a:spcPts val="2530"/>
              </a:lnSpc>
            </a:pPr>
            <a:r>
              <a:rPr lang="en-US" sz="2300" spc="-1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No generated content has been submitted as original academic work.</a:t>
            </a:r>
          </a:p>
          <a:p>
            <a:pPr algn="l">
              <a:lnSpc>
                <a:spcPts val="2530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3459463"/>
            <a:ext cx="7230672" cy="6827537"/>
            <a:chOff x="0" y="0"/>
            <a:chExt cx="1120220" cy="105776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20220" cy="1057764"/>
            </a:xfrm>
            <a:custGeom>
              <a:avLst/>
              <a:gdLst/>
              <a:ahLst/>
              <a:cxnLst/>
              <a:rect r="r" b="b" t="t" l="l"/>
              <a:pathLst>
                <a:path h="1057764" w="1120220">
                  <a:moveTo>
                    <a:pt x="0" y="0"/>
                  </a:moveTo>
                  <a:lnTo>
                    <a:pt x="1120220" y="0"/>
                  </a:lnTo>
                  <a:lnTo>
                    <a:pt x="1120220" y="1057764"/>
                  </a:lnTo>
                  <a:lnTo>
                    <a:pt x="0" y="1057764"/>
                  </a:lnTo>
                  <a:close/>
                </a:path>
              </a:pathLst>
            </a:custGeom>
            <a:blipFill>
              <a:blip r:embed="rId2"/>
              <a:stretch>
                <a:fillRect l="-36067" t="-10842" r="-2073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9479403" y="3303810"/>
            <a:ext cx="1478465" cy="7146955"/>
            <a:chOff x="0" y="0"/>
            <a:chExt cx="389390" cy="188232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389390" cy="1882326"/>
            </a:xfrm>
            <a:custGeom>
              <a:avLst/>
              <a:gdLst/>
              <a:ahLst/>
              <a:cxnLst/>
              <a:rect r="r" b="b" t="t" l="l"/>
              <a:pathLst>
                <a:path h="1882326" w="389390">
                  <a:moveTo>
                    <a:pt x="0" y="0"/>
                  </a:moveTo>
                  <a:lnTo>
                    <a:pt x="389390" y="0"/>
                  </a:lnTo>
                  <a:lnTo>
                    <a:pt x="389390" y="1882326"/>
                  </a:lnTo>
                  <a:lnTo>
                    <a:pt x="0" y="1882326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0"/>
              <a:ext cx="389390" cy="188232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028700" y="1039156"/>
            <a:ext cx="13775362" cy="17693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05"/>
              </a:lnSpc>
            </a:pPr>
            <a:r>
              <a:rPr lang="en-US" sz="13305" spc="-79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Treatment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731460" y="1360805"/>
            <a:ext cx="6204214" cy="28729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420"/>
              </a:lnSpc>
            </a:pPr>
            <a:r>
              <a:rPr lang="en-US" sz="7420" spc="-44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of Narcissistic Personality Disorder (NPD)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479403" y="5172075"/>
            <a:ext cx="3354164" cy="3902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49"/>
              </a:lnSpc>
            </a:pPr>
            <a:r>
              <a:rPr lang="en-US" sz="3499" spc="-20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Psychotherapy</a:t>
            </a:r>
          </a:p>
          <a:p>
            <a:pPr algn="l">
              <a:lnSpc>
                <a:spcPts val="3849"/>
              </a:lnSpc>
            </a:pPr>
            <a:r>
              <a:rPr lang="en-US" sz="3499" spc="-20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Psychodynamic Approaches</a:t>
            </a:r>
          </a:p>
          <a:p>
            <a:pPr algn="l">
              <a:lnSpc>
                <a:spcPts val="3849"/>
              </a:lnSpc>
            </a:pPr>
            <a:r>
              <a:rPr lang="en-US" sz="3499" spc="-20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Medication</a:t>
            </a:r>
          </a:p>
          <a:p>
            <a:pPr algn="l">
              <a:lnSpc>
                <a:spcPts val="3849"/>
              </a:lnSpc>
            </a:pPr>
            <a:r>
              <a:rPr lang="en-US" sz="3499" spc="-20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Group therapy</a:t>
            </a:r>
          </a:p>
          <a:p>
            <a:pPr algn="l">
              <a:lnSpc>
                <a:spcPts val="3849"/>
              </a:lnSpc>
            </a:pPr>
            <a:r>
              <a:rPr lang="en-US" sz="3499" spc="-20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Couple therapy</a:t>
            </a:r>
          </a:p>
          <a:p>
            <a:pPr algn="l">
              <a:lnSpc>
                <a:spcPts val="3849"/>
              </a:lnSpc>
            </a:pPr>
          </a:p>
          <a:p>
            <a:pPr algn="l">
              <a:lnSpc>
                <a:spcPts val="3849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3328352" y="6005187"/>
            <a:ext cx="3661617" cy="1238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99"/>
              </a:lnSpc>
            </a:pPr>
            <a:r>
              <a:rPr lang="en-US" sz="2999" spc="-1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Fragile self-esteem</a:t>
            </a:r>
          </a:p>
          <a:p>
            <a:pPr algn="l">
              <a:lnSpc>
                <a:spcPts val="3299"/>
              </a:lnSpc>
            </a:pPr>
            <a:r>
              <a:rPr lang="en-US" sz="2999" spc="-1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Defensivness</a:t>
            </a:r>
          </a:p>
          <a:p>
            <a:pPr algn="l">
              <a:lnSpc>
                <a:spcPts val="3299"/>
              </a:lnSpc>
            </a:pPr>
            <a:r>
              <a:rPr lang="en-US" sz="2999" spc="-1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Reactions to criticism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3328352" y="8447540"/>
            <a:ext cx="2614590" cy="1384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49"/>
              </a:lnSpc>
            </a:pPr>
            <a:r>
              <a:rPr lang="en-US" sz="2499" spc="-149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Depression</a:t>
            </a:r>
          </a:p>
          <a:p>
            <a:pPr algn="l">
              <a:lnSpc>
                <a:spcPts val="2749"/>
              </a:lnSpc>
            </a:pPr>
            <a:r>
              <a:rPr lang="en-US" sz="2499" spc="-149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Interpersonal conflict</a:t>
            </a:r>
          </a:p>
          <a:p>
            <a:pPr algn="l">
              <a:lnSpc>
                <a:spcPts val="2749"/>
              </a:lnSpc>
            </a:pPr>
            <a:r>
              <a:rPr lang="en-US" sz="2499" spc="-149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Emotional crisis</a:t>
            </a:r>
          </a:p>
        </p:txBody>
      </p:sp>
      <p:sp>
        <p:nvSpPr>
          <p:cNvPr name="AutoShape 12" id="12"/>
          <p:cNvSpPr/>
          <p:nvPr/>
        </p:nvSpPr>
        <p:spPr>
          <a:xfrm flipV="true">
            <a:off x="13114461" y="7888282"/>
            <a:ext cx="414483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3" id="13"/>
          <p:cNvSpPr txBox="true"/>
          <p:nvPr/>
        </p:nvSpPr>
        <p:spPr>
          <a:xfrm rot="0">
            <a:off x="13328352" y="5391232"/>
            <a:ext cx="2835929" cy="4926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b="true" sz="3540" spc="-212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Core features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282012" y="7986460"/>
            <a:ext cx="2707271" cy="377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69"/>
              </a:lnSpc>
              <a:spcBef>
                <a:spcPct val="0"/>
              </a:spcBef>
            </a:pPr>
            <a:r>
              <a:rPr lang="en-US" b="true" sz="2699" spc="-161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Related problems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230672" y="9621655"/>
            <a:ext cx="4286137" cy="2203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60"/>
              </a:lnSpc>
              <a:spcBef>
                <a:spcPct val="0"/>
              </a:spcBef>
            </a:pPr>
            <a:r>
              <a:rPr lang="en-US" sz="1600" spc="-9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(American Psychological Association, 2010)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028700" y="5697671"/>
            <a:ext cx="4442971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028700" y="7002972"/>
            <a:ext cx="4442971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>
            <a:off x="13488091" y="6781359"/>
            <a:ext cx="377120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6" id="6"/>
          <p:cNvGrpSpPr/>
          <p:nvPr/>
        </p:nvGrpSpPr>
        <p:grpSpPr>
          <a:xfrm rot="0">
            <a:off x="7041422" y="4585844"/>
            <a:ext cx="4876918" cy="5701156"/>
            <a:chOff x="0" y="0"/>
            <a:chExt cx="1809586" cy="2115421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09586" cy="2115421"/>
            </a:xfrm>
            <a:custGeom>
              <a:avLst/>
              <a:gdLst/>
              <a:ahLst/>
              <a:cxnLst/>
              <a:rect r="r" b="b" t="t" l="l"/>
              <a:pathLst>
                <a:path h="2115421" w="1809586">
                  <a:moveTo>
                    <a:pt x="0" y="0"/>
                  </a:moveTo>
                  <a:lnTo>
                    <a:pt x="1809586" y="0"/>
                  </a:lnTo>
                  <a:lnTo>
                    <a:pt x="1809586" y="2115421"/>
                  </a:lnTo>
                  <a:lnTo>
                    <a:pt x="0" y="2115421"/>
                  </a:lnTo>
                  <a:close/>
                </a:path>
              </a:pathLst>
            </a:custGeom>
            <a:blipFill>
              <a:blip r:embed="rId4"/>
              <a:stretch>
                <a:fillRect l="-37628" t="-48706" r="-36210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1028700" y="1012149"/>
            <a:ext cx="13027139" cy="11760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799"/>
              </a:lnSpc>
            </a:pPr>
            <a:r>
              <a:rPr lang="en-US" sz="8799" spc="-52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Therapeutic Goals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5162550"/>
            <a:ext cx="4785200" cy="459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3199" spc="-191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Developing empathy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3974623"/>
            <a:ext cx="3994648" cy="8978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3199" spc="-191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Stabilasing self-esteem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5988184"/>
            <a:ext cx="4227521" cy="8978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3199" spc="-191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Improving emotional awareness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7293485"/>
            <a:ext cx="3994648" cy="13360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3199" spc="-191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Healthier interpersonal relationships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3567659" y="5297622"/>
            <a:ext cx="3125041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99"/>
              </a:lnSpc>
            </a:pPr>
            <a:r>
              <a:rPr lang="en-US" sz="2999" spc="-17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Unstable self-esteem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567659" y="3994943"/>
            <a:ext cx="3612912" cy="8775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09"/>
              </a:lnSpc>
            </a:pPr>
            <a:r>
              <a:rPr lang="en-US" sz="3099" spc="-185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Sensitivity to criticism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3567659" y="8171054"/>
            <a:ext cx="3125041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99"/>
              </a:lnSpc>
            </a:pPr>
          </a:p>
          <a:p>
            <a:pPr algn="l">
              <a:lnSpc>
                <a:spcPts val="3299"/>
              </a:lnSpc>
            </a:pPr>
            <a:r>
              <a:rPr lang="en-US" sz="2999" spc="-17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Difficulties maintain close relationships</a:t>
            </a:r>
          </a:p>
          <a:p>
            <a:pPr algn="l">
              <a:lnSpc>
                <a:spcPts val="3299"/>
              </a:lnSpc>
            </a:pPr>
            <a:r>
              <a:rPr lang="en-US" sz="2999" spc="-17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3567659" y="7293485"/>
            <a:ext cx="2621637" cy="8775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09"/>
              </a:lnSpc>
            </a:pPr>
            <a:r>
              <a:rPr lang="en-US" sz="3099" spc="-185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Reduced empathy</a:t>
            </a:r>
          </a:p>
        </p:txBody>
      </p:sp>
      <p:grpSp>
        <p:nvGrpSpPr>
          <p:cNvPr name="Group 17" id="17"/>
          <p:cNvGrpSpPr/>
          <p:nvPr/>
        </p:nvGrpSpPr>
        <p:grpSpPr>
          <a:xfrm rot="5400000">
            <a:off x="17101353" y="-442988"/>
            <a:ext cx="671641" cy="6385323"/>
            <a:chOff x="0" y="0"/>
            <a:chExt cx="176893" cy="1681731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76893" cy="1681731"/>
            </a:xfrm>
            <a:custGeom>
              <a:avLst/>
              <a:gdLst/>
              <a:ahLst/>
              <a:cxnLst/>
              <a:rect r="r" b="b" t="t" l="l"/>
              <a:pathLst>
                <a:path h="1681731" w="176893">
                  <a:moveTo>
                    <a:pt x="0" y="0"/>
                  </a:moveTo>
                  <a:lnTo>
                    <a:pt x="176893" y="0"/>
                  </a:lnTo>
                  <a:lnTo>
                    <a:pt x="176893" y="1681731"/>
                  </a:lnTo>
                  <a:lnTo>
                    <a:pt x="0" y="1681731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0"/>
              <a:ext cx="176893" cy="16817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20" id="20"/>
          <p:cNvSpPr txBox="true"/>
          <p:nvPr/>
        </p:nvSpPr>
        <p:spPr>
          <a:xfrm rot="0">
            <a:off x="6550179" y="2083310"/>
            <a:ext cx="6937912" cy="1264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679"/>
              </a:lnSpc>
              <a:spcBef>
                <a:spcPct val="0"/>
              </a:spcBef>
            </a:pPr>
            <a:r>
              <a:rPr lang="en-US" sz="8799" spc="-52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and Difficulties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4475305" y="9623617"/>
            <a:ext cx="2062653" cy="718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20"/>
              </a:lnSpc>
            </a:pPr>
            <a:r>
              <a:rPr lang="en-US" sz="2200" spc="-132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(Marcovitz, 2009)</a:t>
            </a:r>
          </a:p>
          <a:p>
            <a:pPr algn="ctr">
              <a:lnSpc>
                <a:spcPts val="329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050724" y="0"/>
            <a:ext cx="8237276" cy="10287000"/>
            <a:chOff x="0" y="0"/>
            <a:chExt cx="1276170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76170" cy="1593725"/>
            </a:xfrm>
            <a:custGeom>
              <a:avLst/>
              <a:gdLst/>
              <a:ahLst/>
              <a:cxnLst/>
              <a:rect r="r" b="b" t="t" l="l"/>
              <a:pathLst>
                <a:path h="1593725" w="1276170">
                  <a:moveTo>
                    <a:pt x="0" y="0"/>
                  </a:moveTo>
                  <a:lnTo>
                    <a:pt x="1276170" y="0"/>
                  </a:lnTo>
                  <a:lnTo>
                    <a:pt x="1276170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51186" t="0" r="-36256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550264" y="1312293"/>
            <a:ext cx="15230909" cy="26189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0109"/>
              </a:lnSpc>
            </a:pPr>
            <a:r>
              <a:rPr lang="en-US" sz="10109" spc="-606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Psychodynamic      Approaches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336613" y="5351780"/>
            <a:ext cx="3770011" cy="173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6" indent="-334643" lvl="1">
              <a:lnSpc>
                <a:spcPts val="3409"/>
              </a:lnSpc>
              <a:buFont typeface="Arial"/>
              <a:buChar char="•"/>
            </a:pPr>
            <a:r>
              <a:rPr lang="en-US" sz="3099" spc="-185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Therapeutic relationship</a:t>
            </a:r>
          </a:p>
          <a:p>
            <a:pPr algn="l" marL="669286" indent="-334643" lvl="1">
              <a:lnSpc>
                <a:spcPts val="3409"/>
              </a:lnSpc>
              <a:buFont typeface="Arial"/>
              <a:buChar char="•"/>
            </a:pPr>
            <a:r>
              <a:rPr lang="en-US" sz="3099" spc="-185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Explore repeating patterns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499206" y="5321935"/>
            <a:ext cx="2923751" cy="13360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3199" spc="-191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Transference-Focused Psychotherapy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6336613" y="7529195"/>
            <a:ext cx="3658210" cy="173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9286" indent="-334643" lvl="1">
              <a:lnSpc>
                <a:spcPts val="3409"/>
              </a:lnSpc>
              <a:buFont typeface="Arial"/>
              <a:buChar char="•"/>
            </a:pPr>
            <a:r>
              <a:rPr lang="en-US" sz="3099" spc="-185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Understanding mental state</a:t>
            </a:r>
          </a:p>
          <a:p>
            <a:pPr algn="l" marL="669286" indent="-334643" lvl="1">
              <a:lnSpc>
                <a:spcPts val="3409"/>
              </a:lnSpc>
              <a:buFont typeface="Arial"/>
              <a:buChar char="•"/>
            </a:pPr>
            <a:r>
              <a:rPr lang="en-US" sz="3099" spc="-185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Improving empathy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098311" y="6835140"/>
            <a:ext cx="1398753" cy="2514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</a:p>
        </p:txBody>
      </p:sp>
      <p:sp>
        <p:nvSpPr>
          <p:cNvPr name="AutoShape 9" id="9"/>
          <p:cNvSpPr/>
          <p:nvPr/>
        </p:nvSpPr>
        <p:spPr>
          <a:xfrm>
            <a:off x="2317994" y="7091363"/>
            <a:ext cx="601634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0" id="10"/>
          <p:cNvSpPr/>
          <p:nvPr/>
        </p:nvSpPr>
        <p:spPr>
          <a:xfrm>
            <a:off x="2317994" y="9610295"/>
            <a:ext cx="601634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1" id="11"/>
          <p:cNvGrpSpPr/>
          <p:nvPr/>
        </p:nvGrpSpPr>
        <p:grpSpPr>
          <a:xfrm rot="0">
            <a:off x="14921675" y="8498205"/>
            <a:ext cx="206727" cy="765810"/>
            <a:chOff x="0" y="0"/>
            <a:chExt cx="54447" cy="201695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4447" cy="201695"/>
            </a:xfrm>
            <a:custGeom>
              <a:avLst/>
              <a:gdLst/>
              <a:ahLst/>
              <a:cxnLst/>
              <a:rect r="r" b="b" t="t" l="l"/>
              <a:pathLst>
                <a:path h="201695" w="54447">
                  <a:moveTo>
                    <a:pt x="0" y="0"/>
                  </a:moveTo>
                  <a:lnTo>
                    <a:pt x="54447" y="0"/>
                  </a:lnTo>
                  <a:lnTo>
                    <a:pt x="54447" y="201695"/>
                  </a:lnTo>
                  <a:lnTo>
                    <a:pt x="0" y="201695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54447" cy="2016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499206" y="7687572"/>
            <a:ext cx="2463644" cy="13360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9"/>
              </a:lnSpc>
              <a:spcBef>
                <a:spcPct val="0"/>
              </a:spcBef>
            </a:pPr>
            <a:r>
              <a:rPr lang="en-US" b="true" sz="3199" spc="-191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Mentalization-Based treatment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3699365" y="5392738"/>
            <a:ext cx="2839549" cy="1969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Recognise the affect</a:t>
            </a:r>
          </a:p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Develop sence of self</a:t>
            </a:r>
          </a:p>
          <a:p>
            <a:pPr algn="l">
              <a:lnSpc>
                <a:spcPts val="3079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3497064" y="7468870"/>
            <a:ext cx="2839549" cy="23609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189"/>
              </a:lnSpc>
            </a:pPr>
            <a:r>
              <a:rPr lang="en-US" sz="2899" spc="-173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Increase empathy</a:t>
            </a:r>
          </a:p>
          <a:p>
            <a:pPr algn="just">
              <a:lnSpc>
                <a:spcPts val="3189"/>
              </a:lnSpc>
            </a:pPr>
          </a:p>
          <a:p>
            <a:pPr algn="l">
              <a:lnSpc>
                <a:spcPts val="2969"/>
              </a:lnSpc>
            </a:pPr>
            <a:r>
              <a:rPr lang="en-US" sz="2699" spc="-16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Reduce misunderstanding</a:t>
            </a:r>
          </a:p>
          <a:p>
            <a:pPr algn="ctr">
              <a:lnSpc>
                <a:spcPts val="3189"/>
              </a:lnSpc>
            </a:pPr>
          </a:p>
          <a:p>
            <a:pPr algn="ctr">
              <a:lnSpc>
                <a:spcPts val="3189"/>
              </a:lnSpc>
              <a:spcBef>
                <a:spcPct val="0"/>
              </a:spcBef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15828349" y="8782491"/>
            <a:ext cx="1240001" cy="47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09"/>
              </a:lnSpc>
              <a:spcBef>
                <a:spcPct val="0"/>
              </a:spcBef>
            </a:pPr>
            <a:r>
              <a:rPr lang="en-US" sz="1735" spc="-10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(Bach</a:t>
            </a:r>
            <a:r>
              <a:rPr lang="en-US" sz="1735" spc="-10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,  2026,</a:t>
            </a:r>
          </a:p>
          <a:p>
            <a:pPr algn="ctr">
              <a:lnSpc>
                <a:spcPts val="1909"/>
              </a:lnSpc>
              <a:spcBef>
                <a:spcPct val="0"/>
              </a:spcBef>
            </a:pPr>
            <a:r>
              <a:rPr lang="en-US" sz="1735" spc="-10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Sperry, 1995)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3306452" y="2331277"/>
            <a:ext cx="3230446" cy="8083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99"/>
              </a:lnSpc>
              <a:spcBef>
                <a:spcPct val="0"/>
              </a:spcBef>
            </a:pPr>
            <a:r>
              <a:rPr lang="en-US" sz="2999" i="true" spc="-179">
                <a:solidFill>
                  <a:srgbClr val="FFFFFF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Relationships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799" i="true" spc="-167">
                <a:solidFill>
                  <a:srgbClr val="FFFFFF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Identity Development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069774" y="0"/>
            <a:ext cx="8237276" cy="10287000"/>
            <a:chOff x="0" y="0"/>
            <a:chExt cx="1276170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76170" cy="1593725"/>
            </a:xfrm>
            <a:custGeom>
              <a:avLst/>
              <a:gdLst/>
              <a:ahLst/>
              <a:cxnLst/>
              <a:rect r="r" b="b" t="t" l="l"/>
              <a:pathLst>
                <a:path h="1593725" w="1276170">
                  <a:moveTo>
                    <a:pt x="0" y="0"/>
                  </a:moveTo>
                  <a:lnTo>
                    <a:pt x="1276170" y="0"/>
                  </a:lnTo>
                  <a:lnTo>
                    <a:pt x="1276170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51186" t="0" r="-36256" b="0"/>
              </a:stretch>
            </a:blipFill>
          </p:spPr>
        </p:sp>
      </p:grpSp>
      <p:sp>
        <p:nvSpPr>
          <p:cNvPr name="AutoShape 4" id="4"/>
          <p:cNvSpPr/>
          <p:nvPr/>
        </p:nvSpPr>
        <p:spPr>
          <a:xfrm>
            <a:off x="2035188" y="7110413"/>
            <a:ext cx="601634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>
            <a:off x="2035188" y="9332278"/>
            <a:ext cx="601634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6" id="6"/>
          <p:cNvGrpSpPr/>
          <p:nvPr/>
        </p:nvGrpSpPr>
        <p:grpSpPr>
          <a:xfrm rot="0">
            <a:off x="14921675" y="8498205"/>
            <a:ext cx="206727" cy="765810"/>
            <a:chOff x="0" y="0"/>
            <a:chExt cx="54447" cy="20169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54447" cy="201695"/>
            </a:xfrm>
            <a:custGeom>
              <a:avLst/>
              <a:gdLst/>
              <a:ahLst/>
              <a:cxnLst/>
              <a:rect r="r" b="b" t="t" l="l"/>
              <a:pathLst>
                <a:path h="201695" w="54447">
                  <a:moveTo>
                    <a:pt x="0" y="0"/>
                  </a:moveTo>
                  <a:lnTo>
                    <a:pt x="54447" y="0"/>
                  </a:lnTo>
                  <a:lnTo>
                    <a:pt x="54447" y="201695"/>
                  </a:lnTo>
                  <a:lnTo>
                    <a:pt x="0" y="201695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54447" cy="2016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511864" y="1041143"/>
            <a:ext cx="13510423" cy="26189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0109"/>
              </a:lnSpc>
            </a:pPr>
            <a:r>
              <a:rPr lang="en-US" sz="10109" spc="-606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Cognitive and Integrative Therapies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001036" y="5335785"/>
            <a:ext cx="3770011" cy="12084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6112" indent="-313056" lvl="1">
              <a:lnSpc>
                <a:spcPts val="3190"/>
              </a:lnSpc>
              <a:buFont typeface="Arial"/>
              <a:buChar char="•"/>
            </a:pPr>
            <a:r>
              <a:rPr lang="en-US" sz="2900" spc="-174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Emotions managing</a:t>
            </a:r>
          </a:p>
          <a:p>
            <a:pPr algn="l" marL="626112" indent="-313056" lvl="1">
              <a:lnSpc>
                <a:spcPts val="3190"/>
              </a:lnSpc>
              <a:buFont typeface="Arial"/>
              <a:buChar char="•"/>
            </a:pPr>
            <a:r>
              <a:rPr lang="en-US" sz="2900" spc="-174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Interpersonal conflict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573313" y="5365110"/>
            <a:ext cx="2923751" cy="13265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20"/>
              </a:lnSpc>
            </a:pPr>
            <a:r>
              <a:rPr lang="en-US" sz="3200" spc="-192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Dialectical Behaviour Therapy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112837" y="7537048"/>
            <a:ext cx="3658210" cy="1276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2" indent="-323851" lvl="1">
              <a:lnSpc>
                <a:spcPts val="3300"/>
              </a:lnSpc>
              <a:buFont typeface="Arial"/>
              <a:buChar char="•"/>
            </a:pPr>
            <a:r>
              <a:rPr lang="en-US" sz="3000" spc="-180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Emotional patterns</a:t>
            </a:r>
          </a:p>
          <a:p>
            <a:pPr algn="l" marL="647702" indent="-323851" lvl="1">
              <a:lnSpc>
                <a:spcPts val="3300"/>
              </a:lnSpc>
              <a:buFont typeface="Arial"/>
              <a:buChar char="•"/>
            </a:pPr>
            <a:r>
              <a:rPr lang="en-US" sz="3000" spc="-180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Coping styles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098311" y="6835140"/>
            <a:ext cx="1398753" cy="2514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5433260" y="8629650"/>
            <a:ext cx="1826040" cy="499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  <a:r>
              <a:rPr lang="en-US" sz="1800" spc="-10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(Bach, 2026, </a:t>
            </a:r>
          </a:p>
          <a:p>
            <a:pPr algn="l">
              <a:lnSpc>
                <a:spcPts val="1980"/>
              </a:lnSpc>
            </a:pPr>
            <a:r>
              <a:rPr lang="en-US" sz="1800" spc="-10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Young et al.,2003)</a:t>
            </a:r>
          </a:p>
        </p:txBody>
      </p:sp>
      <p:sp>
        <p:nvSpPr>
          <p:cNvPr name="TextBox 15" id="15"/>
          <p:cNvSpPr txBox="true"/>
          <p:nvPr/>
        </p:nvSpPr>
        <p:spPr>
          <a:xfrm rot="-720973">
            <a:off x="9489917" y="6411128"/>
            <a:ext cx="3463536" cy="5052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11"/>
              </a:lnSpc>
              <a:spcBef>
                <a:spcPct val="0"/>
              </a:spcBef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573313" y="7458075"/>
            <a:ext cx="2463644" cy="8978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9"/>
              </a:lnSpc>
              <a:spcBef>
                <a:spcPct val="0"/>
              </a:spcBef>
            </a:pPr>
            <a:r>
              <a:rPr lang="en-US" b="true" sz="3199" spc="-191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Scheme Therapy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3036957" y="5294310"/>
            <a:ext cx="2668804" cy="12179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6107" indent="-313054" lvl="1">
              <a:lnSpc>
                <a:spcPts val="3189"/>
              </a:lnSpc>
              <a:buFont typeface="Arial"/>
              <a:buChar char="•"/>
            </a:pPr>
            <a:r>
              <a:rPr lang="en-US" sz="2899" spc="-173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Re</a:t>
            </a:r>
            <a:r>
              <a:rPr lang="en-US" sz="2899" spc="-173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action for criticism and</a:t>
            </a:r>
          </a:p>
          <a:p>
            <a:pPr algn="l" marL="626107" indent="-313054" lvl="1">
              <a:lnSpc>
                <a:spcPts val="3189"/>
              </a:lnSpc>
              <a:buFont typeface="Arial"/>
              <a:buChar char="•"/>
            </a:pPr>
            <a:r>
              <a:rPr lang="en-US" sz="2899" spc="-173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Rejection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3036957" y="7458075"/>
            <a:ext cx="2434548" cy="12280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6107" indent="-313054" lvl="1">
              <a:lnSpc>
                <a:spcPts val="3189"/>
              </a:lnSpc>
              <a:buFont typeface="Arial"/>
              <a:buChar char="•"/>
            </a:pPr>
            <a:r>
              <a:rPr lang="en-US" sz="2899" spc="-173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Grandiosity</a:t>
            </a:r>
          </a:p>
          <a:p>
            <a:pPr algn="l" marL="626107" indent="-313054" lvl="1">
              <a:lnSpc>
                <a:spcPts val="3189"/>
              </a:lnSpc>
              <a:buFont typeface="Arial"/>
              <a:buChar char="•"/>
            </a:pPr>
            <a:r>
              <a:rPr lang="en-US" sz="2899" spc="-173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Emotionаl </a:t>
            </a:r>
          </a:p>
          <a:p>
            <a:pPr algn="l">
              <a:lnSpc>
                <a:spcPts val="3299"/>
              </a:lnSpc>
            </a:pPr>
            <a:r>
              <a:rPr lang="en-US" sz="2999" spc="-17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       withdrawal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992998" y="0"/>
            <a:ext cx="7295002" cy="10287000"/>
            <a:chOff x="0" y="0"/>
            <a:chExt cx="2706819" cy="381700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706819" cy="3817004"/>
            </a:xfrm>
            <a:custGeom>
              <a:avLst/>
              <a:gdLst/>
              <a:ahLst/>
              <a:cxnLst/>
              <a:rect r="r" b="b" t="t" l="l"/>
              <a:pathLst>
                <a:path h="3817004" w="2706819">
                  <a:moveTo>
                    <a:pt x="0" y="0"/>
                  </a:moveTo>
                  <a:lnTo>
                    <a:pt x="2706819" y="0"/>
                  </a:lnTo>
                  <a:lnTo>
                    <a:pt x="2706819" y="3817004"/>
                  </a:lnTo>
                  <a:lnTo>
                    <a:pt x="0" y="3817004"/>
                  </a:lnTo>
                  <a:close/>
                </a:path>
              </a:pathLst>
            </a:custGeom>
            <a:blipFill>
              <a:blip r:embed="rId2"/>
              <a:stretch>
                <a:fillRect l="0" t="-6382" r="-5547" b="-5961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6292857" y="1047750"/>
            <a:ext cx="966443" cy="3594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400"/>
              </a:lnSpc>
            </a:pPr>
            <a:r>
              <a:rPr lang="en-US" b="true" sz="1400" spc="-42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HANOVER AND TYKE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1107399"/>
            <a:ext cx="12981887" cy="34964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469"/>
              </a:lnSpc>
            </a:pPr>
            <a:r>
              <a:rPr lang="en-US" sz="13469" spc="-80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Alternative Treatments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846629" y="7093193"/>
            <a:ext cx="3630528" cy="15690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spc="-168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Medication - Supportive</a:t>
            </a:r>
          </a:p>
          <a:p>
            <a:pPr algn="l" marL="604523" indent="-302261" lvl="1">
              <a:lnSpc>
                <a:spcPts val="3080"/>
              </a:lnSpc>
              <a:buFont typeface="Arial"/>
              <a:buChar char="•"/>
            </a:pPr>
            <a:r>
              <a:rPr lang="en-US" sz="2800" spc="-16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Antidepressants</a:t>
            </a:r>
          </a:p>
          <a:p>
            <a:pPr algn="l" marL="604523" indent="-302261" lvl="1">
              <a:lnSpc>
                <a:spcPts val="3080"/>
              </a:lnSpc>
              <a:buFont typeface="Arial"/>
              <a:buChar char="•"/>
            </a:pPr>
            <a:r>
              <a:rPr lang="en-US" sz="2800" spc="-16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Mood stabilazers</a:t>
            </a:r>
          </a:p>
          <a:p>
            <a:pPr algn="l" marL="604523" indent="-302261" lvl="1">
              <a:lnSpc>
                <a:spcPts val="3080"/>
              </a:lnSpc>
              <a:buFont typeface="Arial"/>
              <a:buChar char="•"/>
            </a:pPr>
            <a:r>
              <a:rPr lang="en-US" sz="2800" spc="-16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Antipsychotics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579138" y="7093193"/>
            <a:ext cx="3331381" cy="2350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spc="-168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Group Therapy</a:t>
            </a:r>
          </a:p>
          <a:p>
            <a:pPr algn="l" marL="604523" indent="-302261" lvl="1">
              <a:lnSpc>
                <a:spcPts val="3080"/>
              </a:lnSpc>
              <a:buFont typeface="Arial"/>
              <a:buChar char="•"/>
            </a:pPr>
            <a:r>
              <a:rPr lang="en-US" sz="2800" spc="-16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Real-time feedback</a:t>
            </a:r>
          </a:p>
          <a:p>
            <a:pPr algn="l" marL="604523" indent="-302261" lvl="1">
              <a:lnSpc>
                <a:spcPts val="3080"/>
              </a:lnSpc>
              <a:buFont typeface="Arial"/>
              <a:buChar char="•"/>
            </a:pPr>
            <a:r>
              <a:rPr lang="en-US" sz="2800" spc="-16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Improve social awareness</a:t>
            </a:r>
          </a:p>
          <a:p>
            <a:pPr algn="l" marL="604523" indent="-302261" lvl="1">
              <a:lnSpc>
                <a:spcPts val="3080"/>
              </a:lnSpc>
              <a:buFont typeface="Arial"/>
              <a:buChar char="•"/>
            </a:pPr>
            <a:r>
              <a:rPr lang="en-US" sz="2800" spc="-16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Beveficial</a:t>
            </a:r>
          </a:p>
        </p:txBody>
      </p:sp>
      <p:sp>
        <p:nvSpPr>
          <p:cNvPr name="AutoShape 9" id="9"/>
          <p:cNvSpPr/>
          <p:nvPr/>
        </p:nvSpPr>
        <p:spPr>
          <a:xfrm>
            <a:off x="846629" y="8736527"/>
            <a:ext cx="3630528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0" id="10"/>
          <p:cNvSpPr/>
          <p:nvPr/>
        </p:nvSpPr>
        <p:spPr>
          <a:xfrm>
            <a:off x="6300720" y="9752890"/>
            <a:ext cx="3134080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1" id="11"/>
          <p:cNvSpPr txBox="true"/>
          <p:nvPr/>
        </p:nvSpPr>
        <p:spPr>
          <a:xfrm rot="0">
            <a:off x="2346375" y="4929113"/>
            <a:ext cx="7908692" cy="1578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</a:pPr>
            <a:r>
              <a:rPr lang="en-US" sz="2799" spc="-167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Couples Therapy</a:t>
            </a:r>
          </a:p>
          <a:p>
            <a:pPr algn="ctr">
              <a:lnSpc>
                <a:spcPts val="3079"/>
              </a:lnSpc>
            </a:pPr>
            <a:r>
              <a:rPr lang="en-US" sz="2799" spc="-16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Conflict damage relationships</a:t>
            </a:r>
          </a:p>
          <a:p>
            <a:pPr algn="ctr">
              <a:lnSpc>
                <a:spcPts val="3079"/>
              </a:lnSpc>
            </a:pPr>
            <a:r>
              <a:rPr lang="en-US" sz="2799" spc="-16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Partners struggle with communication or boundaries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</a:p>
        </p:txBody>
      </p:sp>
      <p:sp>
        <p:nvSpPr>
          <p:cNvPr name="AutoShape 12" id="12"/>
          <p:cNvSpPr/>
          <p:nvPr/>
        </p:nvSpPr>
        <p:spPr>
          <a:xfrm>
            <a:off x="2911011" y="6254993"/>
            <a:ext cx="6492240" cy="0"/>
          </a:xfrm>
          <a:prstGeom prst="line">
            <a:avLst/>
          </a:prstGeom>
          <a:ln cap="flat" w="38100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3" id="13"/>
          <p:cNvSpPr txBox="true"/>
          <p:nvPr/>
        </p:nvSpPr>
        <p:spPr>
          <a:xfrm rot="0">
            <a:off x="12893045" y="9333790"/>
            <a:ext cx="2235083" cy="3149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30"/>
              </a:lnSpc>
              <a:spcBef>
                <a:spcPct val="0"/>
              </a:spcBef>
            </a:pPr>
            <a:r>
              <a:rPr lang="en-US" sz="2300" spc="-13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(Helm et al., 2024)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485347" y="-1932258"/>
            <a:ext cx="2674012" cy="5640834"/>
            <a:chOff x="0" y="0"/>
            <a:chExt cx="704267" cy="148565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04267" cy="1485652"/>
            </a:xfrm>
            <a:custGeom>
              <a:avLst/>
              <a:gdLst/>
              <a:ahLst/>
              <a:cxnLst/>
              <a:rect r="r" b="b" t="t" l="l"/>
              <a:pathLst>
                <a:path h="1485652" w="704267">
                  <a:moveTo>
                    <a:pt x="0" y="0"/>
                  </a:moveTo>
                  <a:lnTo>
                    <a:pt x="704267" y="0"/>
                  </a:lnTo>
                  <a:lnTo>
                    <a:pt x="704267" y="1485652"/>
                  </a:lnTo>
                  <a:lnTo>
                    <a:pt x="0" y="1485652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0"/>
              <a:ext cx="704267" cy="14856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700" y="4454331"/>
            <a:ext cx="3456647" cy="3679755"/>
            <a:chOff x="0" y="0"/>
            <a:chExt cx="1282593" cy="136537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282593" cy="1365378"/>
            </a:xfrm>
            <a:custGeom>
              <a:avLst/>
              <a:gdLst/>
              <a:ahLst/>
              <a:cxnLst/>
              <a:rect r="r" b="b" t="t" l="l"/>
              <a:pathLst>
                <a:path h="1365378" w="1282593">
                  <a:moveTo>
                    <a:pt x="0" y="0"/>
                  </a:moveTo>
                  <a:lnTo>
                    <a:pt x="1282593" y="0"/>
                  </a:lnTo>
                  <a:lnTo>
                    <a:pt x="1282593" y="1365378"/>
                  </a:lnTo>
                  <a:lnTo>
                    <a:pt x="0" y="1365378"/>
                  </a:lnTo>
                  <a:close/>
                </a:path>
              </a:pathLst>
            </a:custGeom>
            <a:blipFill>
              <a:blip r:embed="rId2"/>
              <a:stretch>
                <a:fillRect l="0" t="-20496" r="0" b="-20496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7259300" y="4646166"/>
            <a:ext cx="1028700" cy="5640834"/>
            <a:chOff x="0" y="0"/>
            <a:chExt cx="270933" cy="1485652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70933" cy="1485652"/>
            </a:xfrm>
            <a:custGeom>
              <a:avLst/>
              <a:gdLst/>
              <a:ahLst/>
              <a:cxnLst/>
              <a:rect r="r" b="b" t="t" l="l"/>
              <a:pathLst>
                <a:path h="1485652" w="270933">
                  <a:moveTo>
                    <a:pt x="0" y="0"/>
                  </a:moveTo>
                  <a:lnTo>
                    <a:pt x="270933" y="0"/>
                  </a:lnTo>
                  <a:lnTo>
                    <a:pt x="270933" y="1485652"/>
                  </a:lnTo>
                  <a:lnTo>
                    <a:pt x="0" y="1485652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0"/>
              <a:ext cx="270933" cy="14856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3411082" y="0"/>
            <a:ext cx="4876918" cy="8325921"/>
            <a:chOff x="0" y="0"/>
            <a:chExt cx="1809586" cy="308934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809586" cy="3089343"/>
            </a:xfrm>
            <a:custGeom>
              <a:avLst/>
              <a:gdLst/>
              <a:ahLst/>
              <a:cxnLst/>
              <a:rect r="r" b="b" t="t" l="l"/>
              <a:pathLst>
                <a:path h="3089343" w="1809586">
                  <a:moveTo>
                    <a:pt x="0" y="0"/>
                  </a:moveTo>
                  <a:lnTo>
                    <a:pt x="1809586" y="0"/>
                  </a:lnTo>
                  <a:lnTo>
                    <a:pt x="1809586" y="3089343"/>
                  </a:lnTo>
                  <a:lnTo>
                    <a:pt x="0" y="3089343"/>
                  </a:lnTo>
                  <a:close/>
                </a:path>
              </a:pathLst>
            </a:custGeom>
            <a:blipFill>
              <a:blip r:embed="rId3"/>
              <a:stretch>
                <a:fillRect l="-6871" t="0" r="-6871" b="0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912365" y="853518"/>
            <a:ext cx="12498717" cy="17693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05"/>
              </a:lnSpc>
            </a:pPr>
            <a:r>
              <a:rPr lang="en-US" sz="13305" spc="-79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Psychotherapy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6882650" y="3908055"/>
            <a:ext cx="5417642" cy="1578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Address psychological mechanisms</a:t>
            </a:r>
          </a:p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Improve emotional awareness</a:t>
            </a:r>
          </a:p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Develop self-perception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4979075" y="4633225"/>
            <a:ext cx="1336990" cy="377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b="true" sz="2700" spc="-162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Aim</a:t>
            </a:r>
          </a:p>
        </p:txBody>
      </p:sp>
      <p:sp>
        <p:nvSpPr>
          <p:cNvPr name="AutoShape 15" id="15"/>
          <p:cNvSpPr/>
          <p:nvPr/>
        </p:nvSpPr>
        <p:spPr>
          <a:xfrm>
            <a:off x="5545660" y="5548577"/>
            <a:ext cx="6754632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6" id="16"/>
          <p:cNvSpPr txBox="true"/>
          <p:nvPr/>
        </p:nvSpPr>
        <p:spPr>
          <a:xfrm rot="0">
            <a:off x="6882650" y="5708827"/>
            <a:ext cx="5140948" cy="11880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Unstable self-esteem</a:t>
            </a:r>
          </a:p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Defensive grandiosity</a:t>
            </a:r>
          </a:p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Impaired empathy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4979075" y="6119037"/>
            <a:ext cx="2005501" cy="377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69"/>
              </a:lnSpc>
            </a:pPr>
            <a:r>
              <a:rPr lang="en-US" b="true" sz="2699" spc="-161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Difficulties</a:t>
            </a:r>
          </a:p>
        </p:txBody>
      </p:sp>
      <p:sp>
        <p:nvSpPr>
          <p:cNvPr name="AutoShape 18" id="18"/>
          <p:cNvSpPr/>
          <p:nvPr/>
        </p:nvSpPr>
        <p:spPr>
          <a:xfrm>
            <a:off x="5545660" y="7038111"/>
            <a:ext cx="6754632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9" id="19"/>
          <p:cNvSpPr txBox="true"/>
          <p:nvPr/>
        </p:nvSpPr>
        <p:spPr>
          <a:xfrm rot="0">
            <a:off x="4837966" y="9231083"/>
            <a:ext cx="8335885" cy="568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00"/>
              </a:lnSpc>
              <a:spcBef>
                <a:spcPct val="0"/>
              </a:spcBef>
            </a:pPr>
            <a:r>
              <a:rPr lang="en-US" b="true" sz="2000" spc="-12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Personality patterns develop over years and required long term work to change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4979075" y="7756896"/>
            <a:ext cx="1686557" cy="377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70"/>
              </a:lnSpc>
              <a:spcBef>
                <a:spcPct val="0"/>
              </a:spcBef>
            </a:pPr>
            <a:r>
              <a:rPr lang="en-US" b="true" sz="2700" spc="-162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Main focus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6882650" y="7119073"/>
            <a:ext cx="5140948" cy="1969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</a:p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Improve emotional awareness</a:t>
            </a:r>
          </a:p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Develop realistic self-perception</a:t>
            </a:r>
          </a:p>
          <a:p>
            <a:pPr algn="l">
              <a:lnSpc>
                <a:spcPts val="3079"/>
              </a:lnSpc>
            </a:pPr>
            <a:r>
              <a:rPr lang="en-US" sz="2799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Stabilise interpersonal functioning</a:t>
            </a:r>
          </a:p>
          <a:p>
            <a:pPr algn="l">
              <a:lnSpc>
                <a:spcPts val="3079"/>
              </a:lnSpc>
              <a:spcBef>
                <a:spcPct val="0"/>
              </a:spcBef>
            </a:pPr>
          </a:p>
        </p:txBody>
      </p:sp>
      <p:sp>
        <p:nvSpPr>
          <p:cNvPr name="TextBox 22" id="22"/>
          <p:cNvSpPr txBox="true"/>
          <p:nvPr/>
        </p:nvSpPr>
        <p:spPr>
          <a:xfrm rot="0">
            <a:off x="14961405" y="9614941"/>
            <a:ext cx="1776272" cy="3041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20"/>
              </a:lnSpc>
              <a:spcBef>
                <a:spcPct val="0"/>
              </a:spcBef>
            </a:pPr>
            <a:r>
              <a:rPr lang="en-US" sz="2200" spc="-13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(Widiger, 2012)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80" y="0"/>
                </a:lnTo>
                <a:lnTo>
                  <a:pt x="371180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5400000">
            <a:off x="5426135" y="-3756160"/>
            <a:ext cx="829752" cy="11682021"/>
            <a:chOff x="0" y="0"/>
            <a:chExt cx="218535" cy="307674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18535" cy="3076746"/>
            </a:xfrm>
            <a:custGeom>
              <a:avLst/>
              <a:gdLst/>
              <a:ahLst/>
              <a:cxnLst/>
              <a:rect r="r" b="b" t="t" l="l"/>
              <a:pathLst>
                <a:path h="3076746" w="218535">
                  <a:moveTo>
                    <a:pt x="0" y="0"/>
                  </a:moveTo>
                  <a:lnTo>
                    <a:pt x="218535" y="0"/>
                  </a:lnTo>
                  <a:lnTo>
                    <a:pt x="218535" y="3076746"/>
                  </a:lnTo>
                  <a:lnTo>
                    <a:pt x="0" y="3076746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218535" cy="30767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>
            <a:off x="5244251" y="7050016"/>
            <a:ext cx="7799497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5244251" y="8881781"/>
            <a:ext cx="7799497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8" id="8"/>
          <p:cNvGrpSpPr/>
          <p:nvPr/>
        </p:nvGrpSpPr>
        <p:grpSpPr>
          <a:xfrm rot="0">
            <a:off x="-337964" y="9258300"/>
            <a:ext cx="1366664" cy="1403172"/>
            <a:chOff x="0" y="0"/>
            <a:chExt cx="359944" cy="36956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59944" cy="369560"/>
            </a:xfrm>
            <a:custGeom>
              <a:avLst/>
              <a:gdLst/>
              <a:ahLst/>
              <a:cxnLst/>
              <a:rect r="r" b="b" t="t" l="l"/>
              <a:pathLst>
                <a:path h="369560" w="359944">
                  <a:moveTo>
                    <a:pt x="0" y="0"/>
                  </a:moveTo>
                  <a:lnTo>
                    <a:pt x="359944" y="0"/>
                  </a:lnTo>
                  <a:lnTo>
                    <a:pt x="359944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359944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7142936" y="892501"/>
            <a:ext cx="14959659" cy="41098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810"/>
              </a:lnSpc>
            </a:pPr>
            <a:r>
              <a:rPr lang="en-US" sz="15810" spc="-9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Conclusion</a:t>
            </a:r>
          </a:p>
          <a:p>
            <a:pPr algn="l">
              <a:lnSpc>
                <a:spcPts val="15810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579737" y="2937876"/>
            <a:ext cx="10565909" cy="19527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503"/>
              </a:lnSpc>
            </a:pPr>
            <a:r>
              <a:rPr lang="en-US" sz="7503" spc="-450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NPD develop through:</a:t>
            </a:r>
          </a:p>
          <a:p>
            <a:pPr algn="l">
              <a:lnSpc>
                <a:spcPts val="7503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4897242" y="4549692"/>
            <a:ext cx="7134605" cy="20074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bio</a:t>
            </a: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logical</a:t>
            </a:r>
          </a:p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psychological</a:t>
            </a:r>
          </a:p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social factors</a:t>
            </a:r>
          </a:p>
          <a:p>
            <a:pPr algn="l">
              <a:lnSpc>
                <a:spcPts val="3940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214290" y="6840080"/>
            <a:ext cx="5007917" cy="16606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64"/>
              </a:lnSpc>
            </a:pPr>
            <a:r>
              <a:rPr lang="en-US" sz="5967" spc="-35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Fin</a:t>
            </a:r>
            <a:r>
              <a:rPr lang="en-US" sz="5967" spc="-35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al idea:</a:t>
            </a:r>
          </a:p>
          <a:p>
            <a:pPr algn="l">
              <a:lnSpc>
                <a:spcPts val="6564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9871470" y="9343034"/>
            <a:ext cx="7005937" cy="1011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sz="2400" spc="-14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(Marcovitz, 2009)</a:t>
            </a:r>
          </a:p>
          <a:p>
            <a:pPr algn="l">
              <a:lnSpc>
                <a:spcPts val="2640"/>
              </a:lnSpc>
            </a:pPr>
          </a:p>
          <a:p>
            <a:pPr algn="l">
              <a:lnSpc>
                <a:spcPts val="2640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4897242" y="7463002"/>
            <a:ext cx="9205499" cy="19696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3"/>
              </a:lnSpc>
            </a:pPr>
            <a:r>
              <a:rPr lang="en-US" sz="3548" spc="-212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Narcissism can be difficult to treat.</a:t>
            </a:r>
          </a:p>
          <a:p>
            <a:pPr algn="l">
              <a:lnSpc>
                <a:spcPts val="3903"/>
              </a:lnSpc>
            </a:pPr>
            <a:r>
              <a:rPr lang="en-US" sz="3548" spc="-212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 long term psychotherapy can help people to improve overall functioning.</a:t>
            </a:r>
          </a:p>
          <a:p>
            <a:pPr algn="l">
              <a:lnSpc>
                <a:spcPts val="3903"/>
              </a:lnSpc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987566" y="352595"/>
            <a:ext cx="13615522" cy="9635221"/>
          </a:xfrm>
          <a:custGeom>
            <a:avLst/>
            <a:gdLst/>
            <a:ahLst/>
            <a:cxnLst/>
            <a:rect r="r" b="b" t="t" l="l"/>
            <a:pathLst>
              <a:path h="9635221" w="13615522">
                <a:moveTo>
                  <a:pt x="0" y="0"/>
                </a:moveTo>
                <a:lnTo>
                  <a:pt x="13615522" y="0"/>
                </a:lnTo>
                <a:lnTo>
                  <a:pt x="13615522" y="9635221"/>
                </a:lnTo>
                <a:lnTo>
                  <a:pt x="0" y="963522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2991" r="0" b="-2991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DAHIKvEZAew</dc:identifier>
  <dcterms:modified xsi:type="dcterms:W3CDTF">2011-08-01T06:04:30Z</dcterms:modified>
  <cp:revision>1</cp:revision>
  <dc:title>Inside the Mind</dc:title>
</cp:coreProperties>
</file>