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2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62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y="5143500" cx="9144000"/>
  <p:notesSz cx="6858000" cy="9144000"/>
  <p:embeddedFontLst>
    <p:embeddedFont>
      <p:font typeface="Roboto"/>
      <p:regular r:id="rId18"/>
      <p:bold r:id="rId19"/>
      <p:italic r:id="rId20"/>
      <p:boldItalic r:id="rId21"/>
    </p:embeddedFont>
    <p:embeddedFont>
      <p:font typeface="Roboto Light"/>
      <p:regular r:id="rId22"/>
      <p:bold r:id="rId23"/>
      <p:italic r:id="rId24"/>
      <p:boldItalic r:id="rId25"/>
    </p:embeddedFont>
    <p:embeddedFont>
      <p:font typeface="Roboto Mono"/>
      <p:regular r:id="rId26"/>
      <p:bold r:id="rId27"/>
      <p:italic r:id="rId28"/>
      <p:boldItalic r:id="rId29"/>
    </p:embeddedFont>
    <p:embeddedFont>
      <p:font typeface="Karla"/>
      <p:regular r:id="rId30"/>
      <p:bold r:id="rId31"/>
      <p:italic r:id="rId32"/>
      <p:boldItalic r:id="rId33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Roboto-italic.fntdata"/><Relationship Id="rId22" Type="http://schemas.openxmlformats.org/officeDocument/2006/relationships/font" Target="fonts/RobotoLight-regular.fntdata"/><Relationship Id="rId21" Type="http://schemas.openxmlformats.org/officeDocument/2006/relationships/font" Target="fonts/Roboto-boldItalic.fntdata"/><Relationship Id="rId24" Type="http://schemas.openxmlformats.org/officeDocument/2006/relationships/font" Target="fonts/RobotoLight-italic.fntdata"/><Relationship Id="rId23" Type="http://schemas.openxmlformats.org/officeDocument/2006/relationships/font" Target="fonts/RobotoLight-bold.fntdata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font" Target="fonts/RobotoMono-regular.fntdata"/><Relationship Id="rId25" Type="http://schemas.openxmlformats.org/officeDocument/2006/relationships/font" Target="fonts/RobotoLight-boldItalic.fntdata"/><Relationship Id="rId28" Type="http://schemas.openxmlformats.org/officeDocument/2006/relationships/font" Target="fonts/RobotoMono-italic.fntdata"/><Relationship Id="rId27" Type="http://schemas.openxmlformats.org/officeDocument/2006/relationships/font" Target="fonts/RobotoMono-bold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font" Target="fonts/RobotoMono-boldItalic.fntdata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font" Target="fonts/Karla-bold.fntdata"/><Relationship Id="rId30" Type="http://schemas.openxmlformats.org/officeDocument/2006/relationships/font" Target="fonts/Karla-regular.fntdata"/><Relationship Id="rId11" Type="http://schemas.openxmlformats.org/officeDocument/2006/relationships/slide" Target="slides/slide6.xml"/><Relationship Id="rId33" Type="http://schemas.openxmlformats.org/officeDocument/2006/relationships/font" Target="fonts/Karla-boldItalic.fntdata"/><Relationship Id="rId10" Type="http://schemas.openxmlformats.org/officeDocument/2006/relationships/slide" Target="slides/slide5.xml"/><Relationship Id="rId32" Type="http://schemas.openxmlformats.org/officeDocument/2006/relationships/font" Target="fonts/Karla-italic.fntdata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font" Target="fonts/Roboto-bold.fntdata"/><Relationship Id="rId18" Type="http://schemas.openxmlformats.org/officeDocument/2006/relationships/font" Target="fonts/Roboto-regular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g844e922116_0_13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" name="Google Shape;55;g844e922116_0_1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g844e922116_0_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1" name="Google Shape;61;g844e922116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844e922116_0_17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1" name="Google Shape;71;g844e922116_0_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g844e922116_0_20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9" name="Google Shape;79;g844e922116_0_20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g844e922116_0_12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5" name="Google Shape;85;g844e922116_0_1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g775920eee2_1_2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5" name="Google Shape;95;g775920eee2_1_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g775920eee2_1_28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4" name="Google Shape;104;g775920eee2_1_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g775920eee2_1_2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3" name="Google Shape;113;g775920eee2_1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g775920eee2_1_4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" name="Google Shape;122;g775920eee2_1_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g775920eee2_1_4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" name="Google Shape;128;g775920eee2_1_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g844e922116_0_58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4" name="Google Shape;134;g844e922116_0_5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g844e922116_0_219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43" name="Google Shape;143;g844e922116_0_2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blank 3">
  <p:cSld name="TITLE_4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blank 1">
  <p:cSld name="TITLE_2"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blank 5">
  <p:cSld name="TITLE_6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5" Type="http://schemas.openxmlformats.org/officeDocument/2006/relationships/theme" Target="../theme/theme2.xml"/><Relationship Id="rId14" Type="http://schemas.openxmlformats.org/officeDocument/2006/relationships/slideLayout" Target="../slideLayouts/slideLayout1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6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png"/><Relationship Id="rId4" Type="http://schemas.openxmlformats.org/officeDocument/2006/relationships/image" Target="../media/image4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8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.png"/><Relationship Id="rId4" Type="http://schemas.openxmlformats.org/officeDocument/2006/relationships/image" Target="../media/image8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8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5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6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6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7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Google Shape;57;p16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58" name="Google Shape;58;p16"/>
          <p:cNvSpPr txBox="1"/>
          <p:nvPr/>
        </p:nvSpPr>
        <p:spPr>
          <a:xfrm>
            <a:off x="609600" y="1887888"/>
            <a:ext cx="40434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>
                <a:latin typeface="Roboto"/>
                <a:ea typeface="Roboto"/>
                <a:cs typeface="Roboto"/>
                <a:sym typeface="Roboto"/>
              </a:rPr>
              <a:t>Session 2</a:t>
            </a:r>
            <a:endParaRPr b="1" sz="24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Marketing Fundamentals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7"/>
          <p:cNvSpPr txBox="1"/>
          <p:nvPr/>
        </p:nvSpPr>
        <p:spPr>
          <a:xfrm>
            <a:off x="150525" y="1955550"/>
            <a:ext cx="5543100" cy="1232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KAYODE THOMAS</a:t>
            </a:r>
            <a:endParaRPr b="1"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FOUNDER, TRIBE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DIGITAL CONTENT PRODUCER, AWAL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64" name="Google Shape;64;p17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65" name="Google Shape;65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8367151" y="4365950"/>
            <a:ext cx="225675" cy="869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66" name="Google Shape;66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8367151" y="4365950"/>
            <a:ext cx="225675" cy="869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67" name="Google Shape;67;p17"/>
          <p:cNvPicPr preferRelativeResize="0"/>
          <p:nvPr/>
        </p:nvPicPr>
        <p:blipFill rotWithShape="1">
          <a:blip r:embed="rId4">
            <a:alphaModFix/>
          </a:blip>
          <a:srcRect b="68929" l="1924" r="-6504" t="93247"/>
          <a:stretch/>
        </p:blipFill>
        <p:spPr>
          <a:xfrm rot="-5400000">
            <a:off x="6263100" y="2262600"/>
            <a:ext cx="3446400" cy="2315400"/>
          </a:xfrm>
          <a:prstGeom prst="rtTriangle">
            <a:avLst/>
          </a:prstGeom>
          <a:noFill/>
          <a:ln>
            <a:noFill/>
          </a:ln>
        </p:spPr>
      </p:pic>
      <p:sp>
        <p:nvSpPr>
          <p:cNvPr id="68" name="Google Shape;68;p17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INTRODUCTION</a:t>
            </a: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 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8"/>
          <p:cNvSpPr txBox="1"/>
          <p:nvPr/>
        </p:nvSpPr>
        <p:spPr>
          <a:xfrm>
            <a:off x="150525" y="227125"/>
            <a:ext cx="24267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LEARNING OUTCOME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cxnSp>
        <p:nvCxnSpPr>
          <p:cNvPr id="74" name="Google Shape;74;p18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75" name="Google Shape;75;p18"/>
          <p:cNvSpPr txBox="1"/>
          <p:nvPr/>
        </p:nvSpPr>
        <p:spPr>
          <a:xfrm>
            <a:off x="150525" y="1732050"/>
            <a:ext cx="7738800" cy="16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Summarise and discuss the fundamental areas of the marketing processes in music and entertainment industry. Understanding the life cycle of a marketing campaign.</a:t>
            </a:r>
            <a:endParaRPr sz="24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pic>
        <p:nvPicPr>
          <p:cNvPr id="76" name="Google Shape;76;p18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" name="Google Shape;81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805338" y="110225"/>
            <a:ext cx="5629175" cy="4923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82" name="Google Shape;82;p19"/>
          <p:cNvPicPr preferRelativeResize="0"/>
          <p:nvPr/>
        </p:nvPicPr>
        <p:blipFill rotWithShape="1">
          <a:blip r:embed="rId4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20"/>
          <p:cNvSpPr txBox="1"/>
          <p:nvPr/>
        </p:nvSpPr>
        <p:spPr>
          <a:xfrm>
            <a:off x="226200" y="1317750"/>
            <a:ext cx="5543100" cy="2508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Topics</a:t>
            </a:r>
            <a:endParaRPr b="1"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Customer Lifecycle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Levels of Fanhood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Marketing Funnel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Media Buying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Manufacturing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88" name="Google Shape;88;p20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89" name="Google Shape;89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8367151" y="4365950"/>
            <a:ext cx="225675" cy="869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90" name="Google Shape;90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8367151" y="4365950"/>
            <a:ext cx="225675" cy="869825"/>
          </a:xfrm>
          <a:prstGeom prst="rect">
            <a:avLst/>
          </a:prstGeom>
          <a:noFill/>
          <a:ln>
            <a:noFill/>
          </a:ln>
        </p:spPr>
      </p:pic>
      <p:sp>
        <p:nvSpPr>
          <p:cNvPr id="91" name="Google Shape;91;p20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TOPICS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pic>
        <p:nvPicPr>
          <p:cNvPr id="92" name="Google Shape;92;p20"/>
          <p:cNvPicPr preferRelativeResize="0"/>
          <p:nvPr/>
        </p:nvPicPr>
        <p:blipFill rotWithShape="1">
          <a:blip r:embed="rId4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7" name="Google Shape;97;p21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98" name="Google Shape;98;p21"/>
          <p:cNvSpPr txBox="1"/>
          <p:nvPr/>
        </p:nvSpPr>
        <p:spPr>
          <a:xfrm>
            <a:off x="140949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MARKETING FUNDAMENTALS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99" name="Google Shape;99;p21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00" name="Google Shape;100;p21"/>
          <p:cNvSpPr txBox="1"/>
          <p:nvPr/>
        </p:nvSpPr>
        <p:spPr>
          <a:xfrm>
            <a:off x="226200" y="1163075"/>
            <a:ext cx="8015700" cy="2606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30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Customer lifecycle</a:t>
            </a:r>
            <a:endParaRPr b="1" sz="30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Four-stage customer lifecycle:</a:t>
            </a:r>
            <a:endParaRPr b="1"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Engagement, Discovery, Purchase and Retention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When it comes down to creating a customer lifecycle strategy you must understand that there’s more involved in the overall cycle. Just as technology is always changing, so has the customer lifecycle.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pic>
        <p:nvPicPr>
          <p:cNvPr id="101" name="Google Shape;101;p21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6" name="Google Shape;106;p22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107" name="Google Shape;107;p22"/>
          <p:cNvSpPr txBox="1"/>
          <p:nvPr/>
        </p:nvSpPr>
        <p:spPr>
          <a:xfrm>
            <a:off x="140949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MARKETING FUNDAMENTALS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08" name="Google Shape;108;p22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09" name="Google Shape;109;p22"/>
          <p:cNvSpPr txBox="1"/>
          <p:nvPr/>
        </p:nvSpPr>
        <p:spPr>
          <a:xfrm>
            <a:off x="226200" y="849075"/>
            <a:ext cx="5131800" cy="152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30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Levels of fanhood</a:t>
            </a:r>
            <a:endParaRPr b="1" sz="30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Increasing fan loyalty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pic>
        <p:nvPicPr>
          <p:cNvPr id="110" name="Google Shape;110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26200" y="2309775"/>
            <a:ext cx="8390100" cy="21107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5" name="Google Shape;115;p23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116" name="Google Shape;116;p23"/>
          <p:cNvSpPr txBox="1"/>
          <p:nvPr/>
        </p:nvSpPr>
        <p:spPr>
          <a:xfrm>
            <a:off x="140949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MARKETING FUNDAMENTALS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17" name="Google Shape;117;p23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18" name="Google Shape;118;p23"/>
          <p:cNvSpPr txBox="1"/>
          <p:nvPr/>
        </p:nvSpPr>
        <p:spPr>
          <a:xfrm>
            <a:off x="226200" y="2228250"/>
            <a:ext cx="51318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30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Marketing Funnel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pic>
        <p:nvPicPr>
          <p:cNvPr id="119" name="Google Shape;119;p23"/>
          <p:cNvPicPr preferRelativeResize="0"/>
          <p:nvPr/>
        </p:nvPicPr>
        <p:blipFill rotWithShape="1">
          <a:blip r:embed="rId3">
            <a:alphaModFix/>
          </a:blip>
          <a:srcRect b="9690" l="0" r="0" t="30529"/>
          <a:stretch/>
        </p:blipFill>
        <p:spPr>
          <a:xfrm>
            <a:off x="4761450" y="342250"/>
            <a:ext cx="2967900" cy="467326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4" name="Google Shape;124;p24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125" name="Google Shape;125;p24"/>
          <p:cNvSpPr txBox="1"/>
          <p:nvPr/>
        </p:nvSpPr>
        <p:spPr>
          <a:xfrm>
            <a:off x="609600" y="1887888"/>
            <a:ext cx="40434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Media buying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0" name="Google Shape;130;p25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131" name="Google Shape;131;p25"/>
          <p:cNvSpPr txBox="1"/>
          <p:nvPr/>
        </p:nvSpPr>
        <p:spPr>
          <a:xfrm>
            <a:off x="609600" y="1887888"/>
            <a:ext cx="40434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Manufacturing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6" name="Google Shape;136;p26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  <p:cxnSp>
        <p:nvCxnSpPr>
          <p:cNvPr id="137" name="Google Shape;137;p26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138" name="Google Shape;138;p26"/>
          <p:cNvSpPr txBox="1"/>
          <p:nvPr/>
        </p:nvSpPr>
        <p:spPr>
          <a:xfrm>
            <a:off x="140949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Q&amp;A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39" name="Google Shape;139;p26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40" name="Google Shape;140;p26"/>
          <p:cNvSpPr txBox="1"/>
          <p:nvPr/>
        </p:nvSpPr>
        <p:spPr>
          <a:xfrm>
            <a:off x="226200" y="1809150"/>
            <a:ext cx="5131800" cy="152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30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Discussion</a:t>
            </a:r>
            <a:r>
              <a:rPr b="1" lang="en-GB" sz="30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 Topic</a:t>
            </a:r>
            <a:endParaRPr b="1" sz="30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Music marketing fundamentals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5" name="Google Shape;145;p27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  <p:cxnSp>
        <p:nvCxnSpPr>
          <p:cNvPr id="146" name="Google Shape;146;p27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147" name="Google Shape;147;p27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Q&amp;A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48" name="Google Shape;148;p27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49" name="Google Shape;149;p27"/>
          <p:cNvSpPr txBox="1"/>
          <p:nvPr/>
        </p:nvSpPr>
        <p:spPr>
          <a:xfrm>
            <a:off x="226200" y="1589850"/>
            <a:ext cx="5543100" cy="1963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30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Q&amp;A</a:t>
            </a:r>
            <a:endParaRPr b="1" sz="30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KAYODE THOMAS</a:t>
            </a:r>
            <a:endParaRPr b="1"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FOUNDER, TRIBE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DIGITAL CONTENT PRODUCER, AWAL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