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22"/>
  </p:notesMasterIdLst>
  <p:sldIdLst>
    <p:sldId id="256" r:id="rId5"/>
    <p:sldId id="332" r:id="rId6"/>
    <p:sldId id="270" r:id="rId7"/>
    <p:sldId id="335" r:id="rId8"/>
    <p:sldId id="333" r:id="rId9"/>
    <p:sldId id="334" r:id="rId10"/>
    <p:sldId id="337" r:id="rId11"/>
    <p:sldId id="338" r:id="rId12"/>
    <p:sldId id="257" r:id="rId13"/>
    <p:sldId id="339" r:id="rId14"/>
    <p:sldId id="271" r:id="rId15"/>
    <p:sldId id="336" r:id="rId16"/>
    <p:sldId id="340" r:id="rId17"/>
    <p:sldId id="341" r:id="rId18"/>
    <p:sldId id="342" r:id="rId19"/>
    <p:sldId id="343" r:id="rId20"/>
    <p:sldId id="26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C7EFF9-A253-40EB-8829-49A88D0E13E6}" v="23" dt="2026-06-19T08:55:22.3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C97B13-4086-4C58-AF55-B7796E525331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DD91933-8C87-4CF6-996E-6CF0D8CCE9B1}">
      <dgm:prSet/>
      <dgm:spPr/>
      <dgm:t>
        <a:bodyPr/>
        <a:lstStyle/>
        <a:p>
          <a:r>
            <a:rPr lang="en-GB" dirty="0"/>
            <a:t>Introducing Quantitative Data Analysis</a:t>
          </a:r>
          <a:endParaRPr lang="en-US" dirty="0"/>
        </a:p>
      </dgm:t>
    </dgm:pt>
    <dgm:pt modelId="{163B18B9-12E5-4025-B201-20DFA9034D95}" type="parTrans" cxnId="{6B174D5A-BB70-4F49-AA81-4A640FB8A88C}">
      <dgm:prSet/>
      <dgm:spPr/>
      <dgm:t>
        <a:bodyPr/>
        <a:lstStyle/>
        <a:p>
          <a:endParaRPr lang="en-US"/>
        </a:p>
      </dgm:t>
    </dgm:pt>
    <dgm:pt modelId="{220EC13B-5095-47EB-836D-CE9ED401D2BB}" type="sibTrans" cxnId="{6B174D5A-BB70-4F49-AA81-4A640FB8A88C}">
      <dgm:prSet/>
      <dgm:spPr/>
      <dgm:t>
        <a:bodyPr/>
        <a:lstStyle/>
        <a:p>
          <a:endParaRPr lang="en-US"/>
        </a:p>
      </dgm:t>
    </dgm:pt>
    <dgm:pt modelId="{52EC2114-9FD4-48B2-96EC-3D8C853EC2AA}">
      <dgm:prSet/>
      <dgm:spPr/>
      <dgm:t>
        <a:bodyPr/>
        <a:lstStyle/>
        <a:p>
          <a:r>
            <a:rPr lang="en-GB" dirty="0"/>
            <a:t>Coding Synthesis + Analysis</a:t>
          </a:r>
          <a:endParaRPr lang="en-US" dirty="0"/>
        </a:p>
      </dgm:t>
    </dgm:pt>
    <dgm:pt modelId="{7EF1699F-16E4-418A-BA46-6CEAA40176C7}" type="parTrans" cxnId="{880CB501-C65E-4377-BA48-84919BBA1348}">
      <dgm:prSet/>
      <dgm:spPr/>
      <dgm:t>
        <a:bodyPr/>
        <a:lstStyle/>
        <a:p>
          <a:endParaRPr lang="en-US"/>
        </a:p>
      </dgm:t>
    </dgm:pt>
    <dgm:pt modelId="{9F8CE751-2D24-4F61-8E77-B7C28D038013}" type="sibTrans" cxnId="{880CB501-C65E-4377-BA48-84919BBA1348}">
      <dgm:prSet/>
      <dgm:spPr/>
      <dgm:t>
        <a:bodyPr/>
        <a:lstStyle/>
        <a:p>
          <a:endParaRPr lang="en-US"/>
        </a:p>
      </dgm:t>
    </dgm:pt>
    <dgm:pt modelId="{395DCA42-AD27-4122-98CC-1FC0A485B1EA}">
      <dgm:prSet/>
      <dgm:spPr/>
      <dgm:t>
        <a:bodyPr/>
        <a:lstStyle/>
        <a:p>
          <a:r>
            <a:rPr lang="en-GB" dirty="0"/>
            <a:t>Presenting Quantitative  Study Findings</a:t>
          </a:r>
          <a:endParaRPr lang="en-US" dirty="0"/>
        </a:p>
      </dgm:t>
    </dgm:pt>
    <dgm:pt modelId="{99493E7E-EE78-459A-9EB0-ABE61265FFCE}" type="parTrans" cxnId="{6388C69B-0290-4597-8366-61A73A1F9347}">
      <dgm:prSet/>
      <dgm:spPr/>
      <dgm:t>
        <a:bodyPr/>
        <a:lstStyle/>
        <a:p>
          <a:endParaRPr lang="en-US"/>
        </a:p>
      </dgm:t>
    </dgm:pt>
    <dgm:pt modelId="{4845F7F3-FB85-4753-AD00-4F7DA0FBFFAF}" type="sibTrans" cxnId="{6388C69B-0290-4597-8366-61A73A1F9347}">
      <dgm:prSet/>
      <dgm:spPr/>
      <dgm:t>
        <a:bodyPr/>
        <a:lstStyle/>
        <a:p>
          <a:endParaRPr lang="en-US"/>
        </a:p>
      </dgm:t>
    </dgm:pt>
    <dgm:pt modelId="{62DA9273-F6B9-455D-9233-F3F5E0558244}" type="pres">
      <dgm:prSet presAssocID="{83C97B13-4086-4C58-AF55-B7796E52533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3266E1E-45D7-4448-A2BF-B0138CF40EBF}" type="pres">
      <dgm:prSet presAssocID="{8DD91933-8C87-4CF6-996E-6CF0D8CCE9B1}" presName="hierRoot1" presStyleCnt="0"/>
      <dgm:spPr/>
    </dgm:pt>
    <dgm:pt modelId="{48090B4F-2C2B-498C-BCFE-2937A2406139}" type="pres">
      <dgm:prSet presAssocID="{8DD91933-8C87-4CF6-996E-6CF0D8CCE9B1}" presName="composite" presStyleCnt="0"/>
      <dgm:spPr/>
    </dgm:pt>
    <dgm:pt modelId="{045F21DE-D6B8-4FC5-A1FC-38E1BBDC0060}" type="pres">
      <dgm:prSet presAssocID="{8DD91933-8C87-4CF6-996E-6CF0D8CCE9B1}" presName="background" presStyleLbl="node0" presStyleIdx="0" presStyleCnt="3"/>
      <dgm:spPr/>
    </dgm:pt>
    <dgm:pt modelId="{AD685D28-34C7-4B1E-A4D2-FBC244C1CCE7}" type="pres">
      <dgm:prSet presAssocID="{8DD91933-8C87-4CF6-996E-6CF0D8CCE9B1}" presName="text" presStyleLbl="fgAcc0" presStyleIdx="0" presStyleCnt="3" custLinFactNeighborX="3523" custLinFactNeighborY="-736">
        <dgm:presLayoutVars>
          <dgm:chPref val="3"/>
        </dgm:presLayoutVars>
      </dgm:prSet>
      <dgm:spPr/>
    </dgm:pt>
    <dgm:pt modelId="{43060DDE-4BBD-40C1-BE9F-49797EE45904}" type="pres">
      <dgm:prSet presAssocID="{8DD91933-8C87-4CF6-996E-6CF0D8CCE9B1}" presName="hierChild2" presStyleCnt="0"/>
      <dgm:spPr/>
    </dgm:pt>
    <dgm:pt modelId="{B47D46BA-6F66-480F-AD2A-CF692E1776DA}" type="pres">
      <dgm:prSet presAssocID="{52EC2114-9FD4-48B2-96EC-3D8C853EC2AA}" presName="hierRoot1" presStyleCnt="0"/>
      <dgm:spPr/>
    </dgm:pt>
    <dgm:pt modelId="{1132782F-F6EE-4C3C-BE0A-CC25F3BC2055}" type="pres">
      <dgm:prSet presAssocID="{52EC2114-9FD4-48B2-96EC-3D8C853EC2AA}" presName="composite" presStyleCnt="0"/>
      <dgm:spPr/>
    </dgm:pt>
    <dgm:pt modelId="{B8037DCA-F900-45FB-A6A2-1CE06D90978B}" type="pres">
      <dgm:prSet presAssocID="{52EC2114-9FD4-48B2-96EC-3D8C853EC2AA}" presName="background" presStyleLbl="node0" presStyleIdx="1" presStyleCnt="3"/>
      <dgm:spPr/>
    </dgm:pt>
    <dgm:pt modelId="{097BA1F8-A43E-445D-AEB8-CEF4A351ACD2}" type="pres">
      <dgm:prSet presAssocID="{52EC2114-9FD4-48B2-96EC-3D8C853EC2AA}" presName="text" presStyleLbl="fgAcc0" presStyleIdx="1" presStyleCnt="3" custLinFactNeighborX="-287" custLinFactNeighborY="-736">
        <dgm:presLayoutVars>
          <dgm:chPref val="3"/>
        </dgm:presLayoutVars>
      </dgm:prSet>
      <dgm:spPr/>
    </dgm:pt>
    <dgm:pt modelId="{BA7E1461-B417-4C19-9FEF-D7D612D25C7A}" type="pres">
      <dgm:prSet presAssocID="{52EC2114-9FD4-48B2-96EC-3D8C853EC2AA}" presName="hierChild2" presStyleCnt="0"/>
      <dgm:spPr/>
    </dgm:pt>
    <dgm:pt modelId="{D61AB7C1-25BD-4BEF-B18E-A5E532358FB2}" type="pres">
      <dgm:prSet presAssocID="{395DCA42-AD27-4122-98CC-1FC0A485B1EA}" presName="hierRoot1" presStyleCnt="0"/>
      <dgm:spPr/>
    </dgm:pt>
    <dgm:pt modelId="{AAEE0FF6-A546-4527-9753-E335C2DD4D71}" type="pres">
      <dgm:prSet presAssocID="{395DCA42-AD27-4122-98CC-1FC0A485B1EA}" presName="composite" presStyleCnt="0"/>
      <dgm:spPr/>
    </dgm:pt>
    <dgm:pt modelId="{5E9A1131-6DD3-49FD-BCB5-61DBCD459543}" type="pres">
      <dgm:prSet presAssocID="{395DCA42-AD27-4122-98CC-1FC0A485B1EA}" presName="background" presStyleLbl="node0" presStyleIdx="2" presStyleCnt="3"/>
      <dgm:spPr/>
    </dgm:pt>
    <dgm:pt modelId="{6832ECD4-72C2-485E-AFAF-57D8BE224A8A}" type="pres">
      <dgm:prSet presAssocID="{395DCA42-AD27-4122-98CC-1FC0A485B1EA}" presName="text" presStyleLbl="fgAcc0" presStyleIdx="2" presStyleCnt="3" custLinFactNeighborX="-5340" custLinFactNeighborY="-2537">
        <dgm:presLayoutVars>
          <dgm:chPref val="3"/>
        </dgm:presLayoutVars>
      </dgm:prSet>
      <dgm:spPr/>
    </dgm:pt>
    <dgm:pt modelId="{3EE029E5-B7D6-4803-9096-C8BFDC2E83CC}" type="pres">
      <dgm:prSet presAssocID="{395DCA42-AD27-4122-98CC-1FC0A485B1EA}" presName="hierChild2" presStyleCnt="0"/>
      <dgm:spPr/>
    </dgm:pt>
  </dgm:ptLst>
  <dgm:cxnLst>
    <dgm:cxn modelId="{880CB501-C65E-4377-BA48-84919BBA1348}" srcId="{83C97B13-4086-4C58-AF55-B7796E525331}" destId="{52EC2114-9FD4-48B2-96EC-3D8C853EC2AA}" srcOrd="1" destOrd="0" parTransId="{7EF1699F-16E4-418A-BA46-6CEAA40176C7}" sibTransId="{9F8CE751-2D24-4F61-8E77-B7C28D038013}"/>
    <dgm:cxn modelId="{6B1CBA27-41DE-429B-8CB2-7B67513663CA}" type="presOf" srcId="{83C97B13-4086-4C58-AF55-B7796E525331}" destId="{62DA9273-F6B9-455D-9233-F3F5E0558244}" srcOrd="0" destOrd="0" presId="urn:microsoft.com/office/officeart/2005/8/layout/hierarchy1"/>
    <dgm:cxn modelId="{05334939-F189-497F-8061-D2EBD1795DF6}" type="presOf" srcId="{395DCA42-AD27-4122-98CC-1FC0A485B1EA}" destId="{6832ECD4-72C2-485E-AFAF-57D8BE224A8A}" srcOrd="0" destOrd="0" presId="urn:microsoft.com/office/officeart/2005/8/layout/hierarchy1"/>
    <dgm:cxn modelId="{8AB7A23F-76D7-41CC-9185-5BDC16CDB732}" type="presOf" srcId="{52EC2114-9FD4-48B2-96EC-3D8C853EC2AA}" destId="{097BA1F8-A43E-445D-AEB8-CEF4A351ACD2}" srcOrd="0" destOrd="0" presId="urn:microsoft.com/office/officeart/2005/8/layout/hierarchy1"/>
    <dgm:cxn modelId="{6B174D5A-BB70-4F49-AA81-4A640FB8A88C}" srcId="{83C97B13-4086-4C58-AF55-B7796E525331}" destId="{8DD91933-8C87-4CF6-996E-6CF0D8CCE9B1}" srcOrd="0" destOrd="0" parTransId="{163B18B9-12E5-4025-B201-20DFA9034D95}" sibTransId="{220EC13B-5095-47EB-836D-CE9ED401D2BB}"/>
    <dgm:cxn modelId="{6388C69B-0290-4597-8366-61A73A1F9347}" srcId="{83C97B13-4086-4C58-AF55-B7796E525331}" destId="{395DCA42-AD27-4122-98CC-1FC0A485B1EA}" srcOrd="2" destOrd="0" parTransId="{99493E7E-EE78-459A-9EB0-ABE61265FFCE}" sibTransId="{4845F7F3-FB85-4753-AD00-4F7DA0FBFFAF}"/>
    <dgm:cxn modelId="{074885CD-C62D-48A6-AE7F-EAB4A2618E7E}" type="presOf" srcId="{8DD91933-8C87-4CF6-996E-6CF0D8CCE9B1}" destId="{AD685D28-34C7-4B1E-A4D2-FBC244C1CCE7}" srcOrd="0" destOrd="0" presId="urn:microsoft.com/office/officeart/2005/8/layout/hierarchy1"/>
    <dgm:cxn modelId="{527D47B2-F328-4CE5-B6FF-739FFE964628}" type="presParOf" srcId="{62DA9273-F6B9-455D-9233-F3F5E0558244}" destId="{B3266E1E-45D7-4448-A2BF-B0138CF40EBF}" srcOrd="0" destOrd="0" presId="urn:microsoft.com/office/officeart/2005/8/layout/hierarchy1"/>
    <dgm:cxn modelId="{7A13524D-CC1F-4C88-894F-40B6A95DCD05}" type="presParOf" srcId="{B3266E1E-45D7-4448-A2BF-B0138CF40EBF}" destId="{48090B4F-2C2B-498C-BCFE-2937A2406139}" srcOrd="0" destOrd="0" presId="urn:microsoft.com/office/officeart/2005/8/layout/hierarchy1"/>
    <dgm:cxn modelId="{2F9CB834-C147-47DA-A814-BE64A32EA140}" type="presParOf" srcId="{48090B4F-2C2B-498C-BCFE-2937A2406139}" destId="{045F21DE-D6B8-4FC5-A1FC-38E1BBDC0060}" srcOrd="0" destOrd="0" presId="urn:microsoft.com/office/officeart/2005/8/layout/hierarchy1"/>
    <dgm:cxn modelId="{9948B30D-DBB1-4452-96C5-9671C676615B}" type="presParOf" srcId="{48090B4F-2C2B-498C-BCFE-2937A2406139}" destId="{AD685D28-34C7-4B1E-A4D2-FBC244C1CCE7}" srcOrd="1" destOrd="0" presId="urn:microsoft.com/office/officeart/2005/8/layout/hierarchy1"/>
    <dgm:cxn modelId="{11AF07E3-3DD1-456B-8ECA-B6F6115D1C3D}" type="presParOf" srcId="{B3266E1E-45D7-4448-A2BF-B0138CF40EBF}" destId="{43060DDE-4BBD-40C1-BE9F-49797EE45904}" srcOrd="1" destOrd="0" presId="urn:microsoft.com/office/officeart/2005/8/layout/hierarchy1"/>
    <dgm:cxn modelId="{F67AC558-003F-49EF-BF5A-4C82D555E957}" type="presParOf" srcId="{62DA9273-F6B9-455D-9233-F3F5E0558244}" destId="{B47D46BA-6F66-480F-AD2A-CF692E1776DA}" srcOrd="1" destOrd="0" presId="urn:microsoft.com/office/officeart/2005/8/layout/hierarchy1"/>
    <dgm:cxn modelId="{D142D603-FAF9-4A48-898B-2A87B3AC070C}" type="presParOf" srcId="{B47D46BA-6F66-480F-AD2A-CF692E1776DA}" destId="{1132782F-F6EE-4C3C-BE0A-CC25F3BC2055}" srcOrd="0" destOrd="0" presId="urn:microsoft.com/office/officeart/2005/8/layout/hierarchy1"/>
    <dgm:cxn modelId="{1E2149B0-E97E-48D4-B221-86BB40730829}" type="presParOf" srcId="{1132782F-F6EE-4C3C-BE0A-CC25F3BC2055}" destId="{B8037DCA-F900-45FB-A6A2-1CE06D90978B}" srcOrd="0" destOrd="0" presId="urn:microsoft.com/office/officeart/2005/8/layout/hierarchy1"/>
    <dgm:cxn modelId="{FC1FAE55-891B-411C-84FF-E1EA0961D80D}" type="presParOf" srcId="{1132782F-F6EE-4C3C-BE0A-CC25F3BC2055}" destId="{097BA1F8-A43E-445D-AEB8-CEF4A351ACD2}" srcOrd="1" destOrd="0" presId="urn:microsoft.com/office/officeart/2005/8/layout/hierarchy1"/>
    <dgm:cxn modelId="{C0211E71-3968-4197-A870-040F2176D0C9}" type="presParOf" srcId="{B47D46BA-6F66-480F-AD2A-CF692E1776DA}" destId="{BA7E1461-B417-4C19-9FEF-D7D612D25C7A}" srcOrd="1" destOrd="0" presId="urn:microsoft.com/office/officeart/2005/8/layout/hierarchy1"/>
    <dgm:cxn modelId="{52F655DE-4E15-4D16-A2E7-6A12C0A5F057}" type="presParOf" srcId="{62DA9273-F6B9-455D-9233-F3F5E0558244}" destId="{D61AB7C1-25BD-4BEF-B18E-A5E532358FB2}" srcOrd="2" destOrd="0" presId="urn:microsoft.com/office/officeart/2005/8/layout/hierarchy1"/>
    <dgm:cxn modelId="{E32CC334-44D9-4C09-875E-9F020E642BDD}" type="presParOf" srcId="{D61AB7C1-25BD-4BEF-B18E-A5E532358FB2}" destId="{AAEE0FF6-A546-4527-9753-E335C2DD4D71}" srcOrd="0" destOrd="0" presId="urn:microsoft.com/office/officeart/2005/8/layout/hierarchy1"/>
    <dgm:cxn modelId="{2D495CA3-7BF0-45AF-A9A1-074454C25D8E}" type="presParOf" srcId="{AAEE0FF6-A546-4527-9753-E335C2DD4D71}" destId="{5E9A1131-6DD3-49FD-BCB5-61DBCD459543}" srcOrd="0" destOrd="0" presId="urn:microsoft.com/office/officeart/2005/8/layout/hierarchy1"/>
    <dgm:cxn modelId="{F5508DB8-0DF6-4F3C-AE33-9618D06E64BD}" type="presParOf" srcId="{AAEE0FF6-A546-4527-9753-E335C2DD4D71}" destId="{6832ECD4-72C2-485E-AFAF-57D8BE224A8A}" srcOrd="1" destOrd="0" presId="urn:microsoft.com/office/officeart/2005/8/layout/hierarchy1"/>
    <dgm:cxn modelId="{A535042E-A683-4827-A72C-1B200B829267}" type="presParOf" srcId="{D61AB7C1-25BD-4BEF-B18E-A5E532358FB2}" destId="{3EE029E5-B7D6-4803-9096-C8BFDC2E83C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5F21DE-D6B8-4FC5-A1FC-38E1BBDC0060}">
      <dsp:nvSpPr>
        <dsp:cNvPr id="0" name=""/>
        <dsp:cNvSpPr/>
      </dsp:nvSpPr>
      <dsp:spPr>
        <a:xfrm>
          <a:off x="77125" y="784106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85D28-34C7-4B1E-A4D2-FBC244C1CCE7}">
      <dsp:nvSpPr>
        <dsp:cNvPr id="0" name=""/>
        <dsp:cNvSpPr/>
      </dsp:nvSpPr>
      <dsp:spPr>
        <a:xfrm>
          <a:off x="320370" y="1015189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Introducing Quantitative Data Analysis</a:t>
          </a:r>
          <a:endParaRPr lang="en-US" sz="2500" kern="1200" dirty="0"/>
        </a:p>
      </dsp:txBody>
      <dsp:txXfrm>
        <a:off x="361086" y="1055905"/>
        <a:ext cx="2107770" cy="1308711"/>
      </dsp:txXfrm>
    </dsp:sp>
    <dsp:sp modelId="{B8037DCA-F900-45FB-A6A2-1CE06D90978B}">
      <dsp:nvSpPr>
        <dsp:cNvPr id="0" name=""/>
        <dsp:cNvSpPr/>
      </dsp:nvSpPr>
      <dsp:spPr>
        <a:xfrm>
          <a:off x="2669408" y="784106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7BA1F8-A43E-445D-AEB8-CEF4A351ACD2}">
      <dsp:nvSpPr>
        <dsp:cNvPr id="0" name=""/>
        <dsp:cNvSpPr/>
      </dsp:nvSpPr>
      <dsp:spPr>
        <a:xfrm>
          <a:off x="2912653" y="1015189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Coding Synthesis + Analysis</a:t>
          </a:r>
          <a:endParaRPr lang="en-US" sz="2500" kern="1200" dirty="0"/>
        </a:p>
      </dsp:txBody>
      <dsp:txXfrm>
        <a:off x="2953369" y="1055905"/>
        <a:ext cx="2107770" cy="1308711"/>
      </dsp:txXfrm>
    </dsp:sp>
    <dsp:sp modelId="{5E9A1131-6DD3-49FD-BCB5-61DBCD459543}">
      <dsp:nvSpPr>
        <dsp:cNvPr id="0" name=""/>
        <dsp:cNvSpPr/>
      </dsp:nvSpPr>
      <dsp:spPr>
        <a:xfrm>
          <a:off x="5234479" y="759070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2ECD4-72C2-485E-AFAF-57D8BE224A8A}">
      <dsp:nvSpPr>
        <dsp:cNvPr id="0" name=""/>
        <dsp:cNvSpPr/>
      </dsp:nvSpPr>
      <dsp:spPr>
        <a:xfrm>
          <a:off x="5477724" y="990152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Presenting Quantitative  Study Findings</a:t>
          </a:r>
          <a:endParaRPr lang="en-US" sz="2500" kern="1200" dirty="0"/>
        </a:p>
      </dsp:txBody>
      <dsp:txXfrm>
        <a:off x="5518440" y="1030868"/>
        <a:ext cx="2107770" cy="13087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9683AB-8F64-4ED7-AE54-79227418DD28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35C0D0-306E-4C65-B8E4-573D30A29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255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order to realise or address your overall research aim , you have to list your objectives to show how you will get there</a:t>
            </a:r>
          </a:p>
          <a:p>
            <a:endParaRPr lang="en-GB" dirty="0"/>
          </a:p>
          <a:p>
            <a:r>
              <a:rPr lang="en-GB" dirty="0"/>
              <a:t>Important to consider the key words - NOUNS that you use as these will influence the depth of study that you propose to carry out.</a:t>
            </a:r>
          </a:p>
          <a:p>
            <a:r>
              <a:rPr lang="en-GB" dirty="0"/>
              <a:t>e.g. Identify, evaluate, explore, formulate. A noun is a word of action</a:t>
            </a:r>
            <a:endParaRPr lang="en-GB" dirty="0">
              <a:cs typeface="Calibri"/>
            </a:endParaRPr>
          </a:p>
          <a:p>
            <a:r>
              <a:rPr lang="en-GB" dirty="0"/>
              <a:t> </a:t>
            </a:r>
          </a:p>
          <a:p>
            <a:r>
              <a:rPr lang="en-GB" dirty="0"/>
              <a:t>Which of these words will require more work than others?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EC847A-7DAE-4150-8492-BD754CE2926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9855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35C0D0-306E-4C65-B8E4-573D30A29B8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0755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35C0D0-306E-4C65-B8E4-573D30A29B8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969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4F817-C1DC-2BFF-F575-38C9DBF0D4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818E9-5DD4-7E6E-D2B4-2E308BF0B4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3934F-14F0-87F6-1D57-24949A0AB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6615F-A875-0AE4-D3CF-0621976DB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7AFC94-380E-B910-A87E-210A007B8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730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39E98-9578-29B2-0B9C-9D16182A4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7C685-0FEE-4D63-C000-992D9E4DE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926C73-0C76-7E13-469E-6DCE48FF5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E0D39-26F7-0B2C-A8B6-F80074DC1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E8279F-603B-D511-CBFD-7CC73CA66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241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AD5AC-BD6A-197C-CD9A-6E363D718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30C9D1-5E30-F845-7225-8C47251F0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D139B-ED8D-CC48-9000-F37986347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5028B-17F0-A072-9B85-D64236C90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35CF0-2E15-6BC2-80CA-626A1DA32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67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6D63C-B337-0C55-8DEE-B755D361B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DFD09-9FC6-25B8-C967-983697736B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4F5C83-1CDC-E470-977E-B2EC620CF3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D036B4-5AA8-B204-69A0-3A906F168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7680C1-3146-0E4E-2AFA-83164D556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600C1A-E00E-B377-FC42-A80F6C599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328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4DAE6-62A0-28DD-D2CF-9D7B860E3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31914D-0ECD-8ECD-3F83-65A75C1D7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BBAF7B-C478-1949-2BF1-69D220BDCB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664B73-2FE0-2EAC-3ABC-2CB6F3A012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AFE0A-ED0A-BBF8-7A74-D60C92B0A5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16BC7A-5566-61E4-75B1-533743C13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03C496-B593-D237-9930-77CF3D2C6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FD3F52-EABA-998B-8BE8-68C47F63A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966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25C9A-40D6-2310-6523-DB7DD8DBA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D968E2-59DA-C791-5E02-C41C9506B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76B4FB-F7F4-FF02-D6C1-B23C51753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882D50-9D26-D3A2-B60B-0FF9D956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615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5D4D46-A929-152D-892F-4EF536E64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63CC33-2421-7437-4F24-B1E21A609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EA856C-1F0D-E47C-E698-6AC936599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665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9D6B7-0036-FF67-7683-B3C598466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FB9C8-8163-D129-C772-9B3944CBB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DEFC58-0AAA-5490-99F3-0C0A5178A7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982355-4B00-558E-CBA6-D43B3578E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275C22-AD69-E026-49ED-5B3E896F1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E370BA-39CB-6FA2-1FBC-E782A877B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29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14849-C437-4684-01D2-3F2DAC879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E3C6FD-BB69-1760-815B-0D8BE81E67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801BD5-9C00-8661-F83B-70FAD9E4C9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5115CA-F8DD-B145-519F-9585AA2C1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7DC4AD-2E08-26F9-B0E7-2369B8D53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AC7EAD-9418-D7C8-E531-172C14FE7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047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75FD2-6E2B-CDB5-2CFC-7A111987D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047CF6-7EF9-49B3-3752-295F93492A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028A7-436B-51C4-7B30-3DB7FC09C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AF0259-C78B-495D-84AA-1E25779CF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5D1D2-5EAB-664D-F00F-50033092C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306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A3C5F9-0B79-73B7-531B-37961269AF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F760-ED65-987E-0837-4B7F02442D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599BE6-DA0C-0895-D4F7-46886710A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3047C1-DA80-A4AF-A974-3E6A3BEDE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8A5E99-A1E4-23F7-4070-95257A217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4539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21D74-1807-C49A-0610-74A736421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F6770B-4C0A-4F0F-A7FC-88008BDE9A65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E4C7E-7378-90BE-C8A7-86B6521E0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14D9B-9AC6-249D-DFAF-1FCF9A14D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332E93-1733-40C2-A9B7-C98748D40D1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76792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DBA3B-F15D-9F69-F798-B7850BBA5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2EC5D-B271-46C2-AB9A-8B62FE75FCE8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50C84-00F2-9950-2FF0-BD65E31BA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DE9DBB-269E-996C-082D-EDD0A98DD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AC704-47E2-4C10-8877-2FCA2A79145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33182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BA19FD-860E-7348-5922-35FED6FD7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042E0-69C7-41EE-A8BF-241BE3D8E2DA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EE1E2-59EF-7AED-2819-16235F11C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EC88F-5304-C59C-1E2C-38CE33C63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F39D5-60A4-44F3-9569-55977506CF1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486814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861AD04-CB9D-E623-C835-0573FD8A1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B52EF-DE8A-47F2-82CF-04208210EB0E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932FCC9-A411-07AD-2F94-4CE3257F6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5F9C570-EF78-C1B6-95CF-EFDA3015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C6230-E703-4564-816A-2D03C35CB65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19040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672899D-5EE3-817A-F30B-A147AD3A2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883A1-3946-4D53-A247-5233DC62FAEE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3B2D927-E607-A2C4-D435-E09E5C229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ADD5AE0-21CB-4B98-9857-5019A7C40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ED9CE9-5974-4158-A17E-AE436DEED86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71850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3D44D7-99C4-B93C-89D4-FDCD84310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CB11C-63AD-469A-9CFB-35C8F21987A0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D7CB9D6-9BC6-569D-D33C-22A9A03F3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9EBDA00-AFD0-5E2E-73F6-7D873C5D9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62272-E522-4FE7-8F8D-0FA6F78B43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64513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ADB2BC9-3EFA-4F2C-503B-E3AC4D462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D854F-9B3B-463F-82A4-B8CC7F212A24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0D2A48C-2B9F-F373-B7CB-A15FDA981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3272836-E92E-BF92-FF7E-80808E1EC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A12D3D-E912-4D2A-A762-3184CCF170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10771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7BCABF7-DECF-D7B0-3B75-005CFA74F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37135-0416-42D2-9E55-16C44E01C6D0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05963D1-1A29-4B91-BAE6-2398D7473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B35092E-027A-37C8-FBA4-480A25DEB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96C360-584B-40ED-80C5-6E8035C0A29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34204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7847D1C-D95A-8E57-E4B8-B3F545EFF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4969B-3715-4B72-A817-F68687E02007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8F8F4AD-DD02-637A-1BDA-FEE7F8869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E4A6F7B-756E-A7C6-CCFC-014273997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6D9F1-E791-4917-9131-42DCA5D78D0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7483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E37F4-2BEC-0195-E1D3-96F1811F1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DB9AA-3AA5-4EAF-AB7D-D190092983D3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33069-44CC-63E4-EFD1-AB7F8D947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074883-3593-EE36-D851-7EEA7FF7A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A0341-8CD6-4B58-A363-24C089FB598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17188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2C311-E18A-DD00-446B-2AE0AE7DC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05E24-CDCD-4682-B775-DBC123349577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27DFB-84AD-42BF-91E8-A08038EF0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B1D4F-93FC-D240-E6C0-72B862914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2F816-F0BA-4CA0-ABEE-85987FDD258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03855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9200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35391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0886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3503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3765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3377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836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27573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5157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6938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0971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2563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3505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08723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6832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05722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70038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3808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17365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49506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8318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202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76C719-D017-9E41-C5AB-63A513BA2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65CCD3-0841-7E31-69A2-A2EBE60EE1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706FC2-5097-1837-7D22-042F58F103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7CB337-63C5-4CBF-8C71-5570B127C3FE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8916F7-00C5-2983-C5BD-9C0337EEE9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90CBA-4863-3B97-8B11-15E4C7110A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9EBC3F-D4FC-43D4-8342-17B868729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01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ED9D31A-BF2D-7E90-36A8-CC750DE0C50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F1EF915-1266-4AE1-2A02-C15060A320C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D3C5C-A8E7-AE0A-A640-426A5364EA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D58BB39E-B9B4-4732-B00B-7D95AC10EBA2}" type="datetime1">
              <a:rPr lang="en-US" altLang="en-US"/>
              <a:pPr>
                <a:defRPr/>
              </a:pPr>
              <a:t>6/22/2026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3BDA-4153-CDB7-AEEF-27988529C2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ACB7EB-0E9B-EB43-0582-806E93E414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D3FE4A02-B73B-4FCA-9B79-1180EA19304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4531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22/06/2026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112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761B1-E48D-4AE9-A034-1849B4FFCDF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ADBC1-97EC-4BBD-B7B6-244E251F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873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6FD7672-78BE-4D6F-A711-2CDB79B52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4662" y="323519"/>
            <a:ext cx="4323899" cy="6212748"/>
          </a:xfrm>
          <a:custGeom>
            <a:avLst/>
            <a:gdLst>
              <a:gd name="connsiteX0" fmla="*/ 0 w 4323899"/>
              <a:gd name="connsiteY0" fmla="*/ 0 h 6212748"/>
              <a:gd name="connsiteX1" fmla="*/ 742501 w 4323899"/>
              <a:gd name="connsiteY1" fmla="*/ 0 h 6212748"/>
              <a:gd name="connsiteX2" fmla="*/ 4323899 w 4323899"/>
              <a:gd name="connsiteY2" fmla="*/ 0 h 6212748"/>
              <a:gd name="connsiteX3" fmla="*/ 4323899 w 4323899"/>
              <a:gd name="connsiteY3" fmla="*/ 2864954 h 6212748"/>
              <a:gd name="connsiteX4" fmla="*/ 880454 w 4323899"/>
              <a:gd name="connsiteY4" fmla="*/ 6212748 h 6212748"/>
              <a:gd name="connsiteX5" fmla="*/ 0 w 4323899"/>
              <a:gd name="connsiteY5" fmla="*/ 6212748 h 6212748"/>
              <a:gd name="connsiteX6" fmla="*/ 0 w 4323899"/>
              <a:gd name="connsiteY6" fmla="*/ 6210962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3899" h="6212748">
                <a:moveTo>
                  <a:pt x="0" y="0"/>
                </a:moveTo>
                <a:lnTo>
                  <a:pt x="742501" y="0"/>
                </a:ln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lnTo>
                  <a:pt x="0" y="6210962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85CC9-301C-3604-F087-EF7AC20533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06827" y="798680"/>
            <a:ext cx="3354636" cy="2847413"/>
          </a:xfrm>
        </p:spPr>
        <p:txBody>
          <a:bodyPr anchor="b">
            <a:normAutofit/>
          </a:bodyPr>
          <a:lstStyle/>
          <a:p>
            <a:r>
              <a:rPr lang="en-GB" b="1" dirty="0"/>
              <a:t>Research Methods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013C42-1CF8-4238-792B-F83E9F656D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66395" y="3014134"/>
            <a:ext cx="3235500" cy="1122750"/>
          </a:xfrm>
        </p:spPr>
        <p:txBody>
          <a:bodyPr anchor="t">
            <a:noAutofit/>
          </a:bodyPr>
          <a:lstStyle/>
          <a:p>
            <a:r>
              <a:rPr lang="en-GB" sz="3600" dirty="0"/>
              <a:t>Lecture 7: </a:t>
            </a:r>
            <a:r>
              <a:rPr lang="en-GB" sz="3600" i="1" dirty="0"/>
              <a:t>Analysing Quantitative Data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6E06C3-0FCF-706D-BEA9-390C5D771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6558" y="1311497"/>
            <a:ext cx="5604636" cy="4217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797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1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001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04060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5005B7-A8CF-432B-B021-13D0B7B1A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640" y="783772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Overview of this lecture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52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F79F47A5-6BF1-0FAF-0050-64017AC58C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376025"/>
              </p:ext>
            </p:extLst>
          </p:nvPr>
        </p:nvGraphicFramePr>
        <p:xfrm>
          <a:off x="2202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6790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70662B4-E8B2-43CA-839A-E90E8C5E7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Quantitative Research : Design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7AD341F-0BF4-D2C9-7ADA-1EDB05EAB5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Successful quantitative analysis is based on good survey design!</a:t>
            </a:r>
          </a:p>
          <a:p>
            <a:endParaRPr lang="en-GB" dirty="0"/>
          </a:p>
          <a:p>
            <a:r>
              <a:rPr lang="en-GB" dirty="0"/>
              <a:t>To ensure rigour in results, it is important to have a ‘solid’ set of results. As a guide: </a:t>
            </a:r>
            <a:r>
              <a:rPr lang="en-GB" dirty="0">
                <a:solidFill>
                  <a:srgbClr val="FF0000"/>
                </a:solidFill>
              </a:rPr>
              <a:t>150-200 questionnaires.</a:t>
            </a:r>
          </a:p>
          <a:p>
            <a:endParaRPr lang="en-GB" dirty="0"/>
          </a:p>
          <a:p>
            <a:r>
              <a:rPr lang="en-GB" dirty="0"/>
              <a:t>At the outset of any quantitative research, clear thought is needed to be given to research design - - - THE SURVEY / QUESTIONNAIRE.</a:t>
            </a:r>
          </a:p>
        </p:txBody>
      </p:sp>
    </p:spTree>
    <p:extLst>
      <p:ext uri="{BB962C8B-B14F-4D97-AF65-F5344CB8AC3E}">
        <p14:creationId xmlns:p14="http://schemas.microsoft.com/office/powerpoint/2010/main" val="2031099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083B7-5773-812F-8F38-9662B8154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Quantitative Research :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635AC-4CA0-1C6A-4366-4C20461312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questions need to capture what you want to know.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They need to be carefully worded, free from bias, not leading to an answer, unambiguous. 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You need to decide on your analysis before you design your survey</a:t>
            </a:r>
          </a:p>
        </p:txBody>
      </p:sp>
    </p:spTree>
    <p:extLst>
      <p:ext uri="{BB962C8B-B14F-4D97-AF65-F5344CB8AC3E}">
        <p14:creationId xmlns:p14="http://schemas.microsoft.com/office/powerpoint/2010/main" val="2855694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E600D-169D-DFFD-EFA7-D01EF0983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36245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Survey Design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9C167-9283-95D0-7B13-E6180C91D3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06415"/>
            <a:ext cx="10972800" cy="451081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When designing your data collection tool (Survey  / Questionnaire) strongly consider…..</a:t>
            </a:r>
          </a:p>
          <a:p>
            <a:endParaRPr lang="en-GB" dirty="0"/>
          </a:p>
          <a:p>
            <a:r>
              <a:rPr lang="en-GB" dirty="0"/>
              <a:t>1) Structure / Format = Introduction to the survey / Permissions-Consents.</a:t>
            </a:r>
          </a:p>
          <a:p>
            <a:r>
              <a:rPr lang="en-GB" dirty="0"/>
              <a:t>Nature of questions = Build from general to specific (engage and develop trust with the respondent!) </a:t>
            </a:r>
          </a:p>
          <a:p>
            <a:endParaRPr lang="en-GB" dirty="0"/>
          </a:p>
          <a:p>
            <a:r>
              <a:rPr lang="en-GB" dirty="0"/>
              <a:t>2) Type of Question = Consider the most effective Question Types</a:t>
            </a:r>
          </a:p>
          <a:p>
            <a:endParaRPr lang="en-GB" dirty="0"/>
          </a:p>
          <a:p>
            <a:r>
              <a:rPr lang="en-GB" dirty="0"/>
              <a:t>3) Demographic Questions – Due to their potential sensitivity, leave demographic questions until the end of the survey / questionnaire.</a:t>
            </a:r>
          </a:p>
          <a:p>
            <a:endParaRPr lang="en-GB" dirty="0"/>
          </a:p>
          <a:p>
            <a:r>
              <a:rPr lang="en-GB" dirty="0"/>
              <a:t>4) Structure  / Format = Conclusion to the survey  - note of thanks / privacy assurances / opportunity to the respondent for follow up  - De-Brief…….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E012F783-3C92-643A-2243-8FAB02B633A2}"/>
              </a:ext>
            </a:extLst>
          </p:cNvPr>
          <p:cNvSpPr/>
          <p:nvPr/>
        </p:nvSpPr>
        <p:spPr>
          <a:xfrm>
            <a:off x="3104350" y="1452282"/>
            <a:ext cx="791455" cy="43799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197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9CCA0-6A74-98EE-0B7A-EFBF1A85F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475489" cy="1143000"/>
          </a:xfrm>
        </p:spPr>
        <p:txBody>
          <a:bodyPr anchor="ctr">
            <a:normAutofit fontScale="90000"/>
          </a:bodyPr>
          <a:lstStyle/>
          <a:p>
            <a:r>
              <a:rPr lang="en-GB" b="1" u="sng"/>
              <a:t>Survey / Questionnaire </a:t>
            </a:r>
            <a:br>
              <a:rPr lang="en-GB" b="1" u="sng"/>
            </a:br>
            <a:r>
              <a:rPr lang="en-GB" b="1" u="sng"/>
              <a:t>Question Types. 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49A16-FCA0-46C9-F7D1-5523198A20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290917"/>
            <a:ext cx="11582400" cy="481789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1) Open / Statement = What do you think on…….?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2) List = Please list the issues on…….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3) Closed Question = Yes / No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4) Likert Scaling = Strongly Agree to Strongly Disagree (</a:t>
            </a:r>
            <a:r>
              <a:rPr lang="en-GB" sz="2400" dirty="0" err="1"/>
              <a:t>eg</a:t>
            </a:r>
            <a:r>
              <a:rPr lang="en-GB" sz="2400" dirty="0"/>
              <a:t>; 1-5)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5) Ranking = Rank the following in order from highest to lowest…. </a:t>
            </a:r>
            <a:r>
              <a:rPr lang="en-GB" sz="2400" dirty="0" err="1"/>
              <a:t>eg</a:t>
            </a:r>
            <a:r>
              <a:rPr lang="en-GB" sz="2400" dirty="0"/>
              <a:t>; Very Significant to Not Significant.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6) </a:t>
            </a:r>
            <a:r>
              <a:rPr lang="en-GB" sz="2400"/>
              <a:t>Semantic Differential = (Feelings) </a:t>
            </a:r>
            <a:r>
              <a:rPr lang="en-GB" sz="2400" dirty="0"/>
              <a:t>What are your feelings on…..? Risky-Safe / Difficult-Easy / Unimportant-Important / Unlikely-Likely…..</a:t>
            </a:r>
          </a:p>
        </p:txBody>
      </p:sp>
      <p:pic>
        <p:nvPicPr>
          <p:cNvPr id="7" name="Picture 6" descr="Close up of checklist">
            <a:extLst>
              <a:ext uri="{FF2B5EF4-FFF2-40B4-BE49-F238E27FC236}">
                <a16:creationId xmlns:a16="http://schemas.microsoft.com/office/drawing/2014/main" id="{2F1F7208-B568-2555-3970-DE3FF9C1AF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1504" y="414938"/>
            <a:ext cx="3847458" cy="2820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43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FD4207-9239-4E18-8F28-322A1ECB7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1754" y="640080"/>
            <a:ext cx="2800511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/>
              <a:t>coding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753" y="4409267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  <a:gd name="csX0" fmla="*/ 0 w 2606040"/>
              <a:gd name="csY0" fmla="*/ 0 h 18288"/>
              <a:gd name="csX1" fmla="*/ 599389 w 2606040"/>
              <a:gd name="csY1" fmla="*/ 0 h 18288"/>
              <a:gd name="csX2" fmla="*/ 1303020 w 2606040"/>
              <a:gd name="csY2" fmla="*/ 0 h 18288"/>
              <a:gd name="csX3" fmla="*/ 1876349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80590 w 2606040"/>
              <a:gd name="csY6" fmla="*/ 18288 h 18288"/>
              <a:gd name="csX7" fmla="*/ 1276960 w 2606040"/>
              <a:gd name="csY7" fmla="*/ 18288 h 18288"/>
              <a:gd name="csX8" fmla="*/ 65151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pic>
        <p:nvPicPr>
          <p:cNvPr id="18" name="Picture 17" descr="Sample being pipetted into a petri dish">
            <a:extLst>
              <a:ext uri="{FF2B5EF4-FFF2-40B4-BE49-F238E27FC236}">
                <a16:creationId xmlns:a16="http://schemas.microsoft.com/office/drawing/2014/main" id="{E7B711F9-C636-FC1A-93BC-71D95F66C8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660" r="3106" b="-2"/>
          <a:stretch/>
        </p:blipFill>
        <p:spPr>
          <a:xfrm>
            <a:off x="5507777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47308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B8C928-C0DD-F5FD-6670-686270A3F7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7048D-9CF3-5113-5401-ED949BDC7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023" y="-69307"/>
            <a:ext cx="10972800" cy="1143000"/>
          </a:xfrm>
        </p:spPr>
        <p:txBody>
          <a:bodyPr/>
          <a:lstStyle/>
          <a:p>
            <a:r>
              <a:rPr lang="en-GB" b="1" u="sng" dirty="0"/>
              <a:t>Numerical Data Coding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65B0E-AEDF-3C2F-51ED-F9BD09C92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37452"/>
            <a:ext cx="10972800" cy="491908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Following the collection of survey / questionnaire data, researchers will have a wealth of data to analyse!</a:t>
            </a:r>
          </a:p>
          <a:p>
            <a:endParaRPr lang="en-GB" dirty="0"/>
          </a:p>
          <a:p>
            <a:r>
              <a:rPr lang="en-GB" dirty="0"/>
              <a:t>Before input, ‘protection’ of data needs to be assured!! Confidentiality – Anonymity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Data will need to be checked, cleaned and coded for input  </a:t>
            </a:r>
            <a:r>
              <a:rPr lang="en-GB" dirty="0" err="1"/>
              <a:t>eg</a:t>
            </a:r>
            <a:r>
              <a:rPr lang="en-GB" dirty="0"/>
              <a:t>; either EXCEL </a:t>
            </a:r>
            <a:r>
              <a:rPr lang="en-GB" sz="2100" dirty="0"/>
              <a:t>(Microsoft) </a:t>
            </a:r>
            <a:r>
              <a:rPr lang="en-GB" dirty="0"/>
              <a:t>/ SPSS </a:t>
            </a:r>
            <a:r>
              <a:rPr lang="en-GB" sz="2100" i="1" dirty="0"/>
              <a:t>(Statistical Package for Social Sciences)…… </a:t>
            </a:r>
          </a:p>
          <a:p>
            <a:endParaRPr lang="en-GB" dirty="0"/>
          </a:p>
          <a:p>
            <a:r>
              <a:rPr lang="en-GB" dirty="0"/>
              <a:t>For a computer package to understand written data (survey answers), all responses will need to be coded for input.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EG: Yes -1 / No - 2                    Male – 1 / Female - 2</a:t>
            </a:r>
          </a:p>
        </p:txBody>
      </p:sp>
    </p:spTree>
    <p:extLst>
      <p:ext uri="{BB962C8B-B14F-4D97-AF65-F5344CB8AC3E}">
        <p14:creationId xmlns:p14="http://schemas.microsoft.com/office/powerpoint/2010/main" val="1146469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2">
            <a:extLst>
              <a:ext uri="{FF2B5EF4-FFF2-40B4-BE49-F238E27FC236}">
                <a16:creationId xmlns:a16="http://schemas.microsoft.com/office/drawing/2014/main" id="{EDB14B7F-D3C2-E3D1-B50D-B9012C87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u="sng" dirty="0"/>
              <a:t>SPSS  - View</a:t>
            </a:r>
          </a:p>
        </p:txBody>
      </p:sp>
      <p:pic>
        <p:nvPicPr>
          <p:cNvPr id="13315" name="Content Placeholder 3" descr="spss window.png">
            <a:extLst>
              <a:ext uri="{FF2B5EF4-FFF2-40B4-BE49-F238E27FC236}">
                <a16:creationId xmlns:a16="http://schemas.microsoft.com/office/drawing/2014/main" id="{4A8318A2-0B7A-288B-5D40-CB54337AEE1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0" y="1447800"/>
            <a:ext cx="8305800" cy="4876800"/>
          </a:xfrm>
        </p:spPr>
      </p:pic>
      <p:sp>
        <p:nvSpPr>
          <p:cNvPr id="13316" name="Slide Number Placeholder 9">
            <a:extLst>
              <a:ext uri="{FF2B5EF4-FFF2-40B4-BE49-F238E27FC236}">
                <a16:creationId xmlns:a16="http://schemas.microsoft.com/office/drawing/2014/main" id="{5C09C3B2-BA1F-1AF9-F98E-83EABBBF8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8BA8D7FC-35A1-4410-80F9-A8B248928EBD}" type="slidenum">
              <a:rPr lang="en-US" altLang="en-US" sz="1200">
                <a:solidFill>
                  <a:srgbClr val="D38E27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US" altLang="en-US" sz="1200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ADC829C-0245-AD30-85F5-ED248F39D07B}"/>
              </a:ext>
            </a:extLst>
          </p:cNvPr>
          <p:cNvCxnSpPr>
            <a:stCxn id="9" idx="2"/>
          </p:cNvCxnSpPr>
          <p:nvPr/>
        </p:nvCxnSpPr>
        <p:spPr>
          <a:xfrm rot="10800000">
            <a:off x="2514600" y="2057400"/>
            <a:ext cx="838200" cy="76200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00EFFD65-FFB5-AD39-6FD8-210DA1937E5E}"/>
              </a:ext>
            </a:extLst>
          </p:cNvPr>
          <p:cNvSpPr/>
          <p:nvPr/>
        </p:nvSpPr>
        <p:spPr>
          <a:xfrm>
            <a:off x="3352800" y="2438400"/>
            <a:ext cx="1905000" cy="76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prstClr val="white"/>
                </a:solidFill>
                <a:latin typeface="Calibri"/>
              </a:rPr>
              <a:t>Columns: variables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D1CD3F6-8B47-02FC-6D69-6FF62E6D80E5}"/>
              </a:ext>
            </a:extLst>
          </p:cNvPr>
          <p:cNvCxnSpPr/>
          <p:nvPr/>
        </p:nvCxnSpPr>
        <p:spPr>
          <a:xfrm rot="10800000">
            <a:off x="2209800" y="4038600"/>
            <a:ext cx="1143000" cy="158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14">
            <a:extLst>
              <a:ext uri="{FF2B5EF4-FFF2-40B4-BE49-F238E27FC236}">
                <a16:creationId xmlns:a16="http://schemas.microsoft.com/office/drawing/2014/main" id="{455E8D07-6337-6C09-54DB-26014C492B11}"/>
              </a:ext>
            </a:extLst>
          </p:cNvPr>
          <p:cNvSpPr/>
          <p:nvPr/>
        </p:nvSpPr>
        <p:spPr>
          <a:xfrm>
            <a:off x="3352800" y="3657600"/>
            <a:ext cx="1905000" cy="76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prstClr val="white"/>
                </a:solidFill>
                <a:latin typeface="Calibri"/>
              </a:rPr>
              <a:t>Rows: cases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98A1B55-9585-00B8-DA67-D57CE73FEB36}"/>
              </a:ext>
            </a:extLst>
          </p:cNvPr>
          <p:cNvCxnSpPr>
            <a:stCxn id="21" idx="4"/>
          </p:cNvCxnSpPr>
          <p:nvPr/>
        </p:nvCxnSpPr>
        <p:spPr>
          <a:xfrm rot="5400000">
            <a:off x="2266950" y="5276850"/>
            <a:ext cx="685800" cy="95250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5D595A53-18F8-EF84-15DB-B14E992CA5AD}"/>
              </a:ext>
            </a:extLst>
          </p:cNvPr>
          <p:cNvSpPr/>
          <p:nvPr/>
        </p:nvSpPr>
        <p:spPr>
          <a:xfrm>
            <a:off x="2362200" y="4800600"/>
            <a:ext cx="1447800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>
                <a:solidFill>
                  <a:prstClr val="white"/>
                </a:solidFill>
                <a:latin typeface="Calibri"/>
              </a:rPr>
              <a:t>In  Data View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EBE42-E8B2-D755-C2A2-93D21FD00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Numerical Coding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D1F1D5F-FA50-6833-4C47-2B535C87A6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667109" y="1805780"/>
            <a:ext cx="11168333" cy="4777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1160A-2FD6-9C44-7288-F1FAA6AD0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1AC704-47E2-4C10-8877-2FCA2A791459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sp>
        <p:nvSpPr>
          <p:cNvPr id="5" name="AutoShape 2" descr="customizing8">
            <a:extLst>
              <a:ext uri="{FF2B5EF4-FFF2-40B4-BE49-F238E27FC236}">
                <a16:creationId xmlns:a16="http://schemas.microsoft.com/office/drawing/2014/main" id="{6105940C-A73C-4B17-15AF-7CBABA80636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556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7BB63-3845-6AE6-D0BC-90BEA4360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NVIVO View (NB: FOR Qualitative Data ONLY!)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CC886-5CB1-E29F-0F7C-18B0896CA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1349CE-6041-C539-BCF1-132ADA5E0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1AC704-47E2-4C10-8877-2FCA2A791459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pic>
        <p:nvPicPr>
          <p:cNvPr id="1026" name="Picture 2" descr="This shows the Sources space in NVivo.">
            <a:extLst>
              <a:ext uri="{FF2B5EF4-FFF2-40B4-BE49-F238E27FC236}">
                <a16:creationId xmlns:a16="http://schemas.microsoft.com/office/drawing/2014/main" id="{46EA82B7-A328-2436-FB13-D0AC097F3E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01" y="1357314"/>
            <a:ext cx="11171985" cy="536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11857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5B987-41E5-C113-5A78-32A30CED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07490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SPSS Capabilities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B638F-27F1-84AC-5BE6-9B46D1D31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9162"/>
            <a:ext cx="10972800" cy="4528071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SPSS is a sophisticated package where extensive analysis can be undertaken …. However the researcher will need to take time to fully understand that package to use it to its optimum. </a:t>
            </a:r>
          </a:p>
          <a:p>
            <a:endParaRPr lang="en-GB" dirty="0"/>
          </a:p>
          <a:p>
            <a:r>
              <a:rPr lang="en-GB" dirty="0"/>
              <a:t>SPSS can undertake many calculations – simple and advanced. However for Post Grad level, high levels of analysis are required. </a:t>
            </a:r>
          </a:p>
          <a:p>
            <a:endParaRPr lang="en-GB" dirty="0"/>
          </a:p>
          <a:p>
            <a:r>
              <a:rPr lang="en-GB" dirty="0"/>
              <a:t>Data analysis that only includes frequencies and percentages is not at PG level - - At the bare minimum, significant differences between different respondent groups and any questions with multiple answer possibilities should be analysed by using cross tabulations and chi square analysis.</a:t>
            </a:r>
          </a:p>
        </p:txBody>
      </p:sp>
    </p:spTree>
    <p:extLst>
      <p:ext uri="{BB962C8B-B14F-4D97-AF65-F5344CB8AC3E}">
        <p14:creationId xmlns:p14="http://schemas.microsoft.com/office/powerpoint/2010/main" val="33116795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C6577-4297-E793-3394-8DB4A08CB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Display Methods  - SPSS  / EXCEL.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CFBC1-49B5-8F38-136A-D1615BD57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551" y="1417638"/>
            <a:ext cx="11314018" cy="450155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Ensure to use appropriate display methods within any research project to aid the reader. </a:t>
            </a:r>
          </a:p>
          <a:p>
            <a:endParaRPr lang="en-GB" dirty="0"/>
          </a:p>
          <a:p>
            <a:r>
              <a:rPr lang="en-GB" dirty="0"/>
              <a:t>Use tables and graphs as visual summaries of your data - --  ‘user-friendly’</a:t>
            </a:r>
          </a:p>
          <a:p>
            <a:endParaRPr lang="en-GB" dirty="0"/>
          </a:p>
          <a:p>
            <a:r>
              <a:rPr lang="en-GB" dirty="0"/>
              <a:t>Quantitative data as text is very difficult to read – some supportive visual aids will guide the reader / marker.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Consider which type of visuals add value (Graphs Types) .</a:t>
            </a:r>
          </a:p>
          <a:p>
            <a:endParaRPr lang="en-GB" dirty="0"/>
          </a:p>
          <a:p>
            <a:r>
              <a:rPr lang="en-GB" dirty="0"/>
              <a:t>Several options for Graphs </a:t>
            </a:r>
            <a:r>
              <a:rPr lang="en-GB" i="1" dirty="0"/>
              <a:t>– Choose the most appropriate for the data set!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   Bar / Histograms / Scatter / Line / Pie…… Don’t just use Frequency Tables. </a:t>
            </a:r>
          </a:p>
          <a:p>
            <a:pPr marL="0" indent="0">
              <a:buNone/>
            </a:pPr>
            <a:r>
              <a:rPr lang="en-GB" dirty="0"/>
              <a:t>      (See Resource Doc on Moodle - - Doc: Displaying Data- Graphs)</a:t>
            </a:r>
          </a:p>
          <a:p>
            <a:endParaRPr lang="en-GB" dirty="0"/>
          </a:p>
          <a:p>
            <a:r>
              <a:rPr lang="en-GB" dirty="0"/>
              <a:t>Only include key data in the main body, put extra tables into the Appendix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F0ED3C-4A0B-1BE8-CEA3-9BDE9224CE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3010" y="3201600"/>
            <a:ext cx="2710607" cy="2453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2543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4D797-C346-8ABB-408C-3DB36B28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Types of Statistical Tests.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98960-C41A-FFFC-B557-FC6D746D19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are various tests that can be undertaken  - manually and via data packages. </a:t>
            </a:r>
          </a:p>
          <a:p>
            <a:endParaRPr lang="en-GB" dirty="0"/>
          </a:p>
          <a:p>
            <a:r>
              <a:rPr lang="en-GB" dirty="0"/>
              <a:t>Researchers need to select the most appropriate tests! </a:t>
            </a:r>
          </a:p>
          <a:p>
            <a:endParaRPr lang="en-GB" dirty="0"/>
          </a:p>
          <a:p>
            <a:r>
              <a:rPr lang="en-GB" dirty="0"/>
              <a:t>Consider what Groups and / or variables should be compared.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635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E2DE8-FF20-28AD-AF64-DB3CA5BE7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4196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Analysis Methods / Tools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BE14B-8FE3-D55B-2A21-95D8CB506F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622745"/>
            <a:ext cx="10972800" cy="506377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Parametric Testing (Random Sampling)  </a:t>
            </a:r>
            <a:r>
              <a:rPr lang="en-GB" dirty="0" err="1"/>
              <a:t>T.Tests</a:t>
            </a:r>
            <a:r>
              <a:rPr lang="en-GB" dirty="0"/>
              <a:t>,                ANOVA….</a:t>
            </a:r>
          </a:p>
          <a:p>
            <a:pPr marL="0" indent="0">
              <a:buNone/>
            </a:pPr>
            <a:endParaRPr lang="en-GB" sz="2000" i="1" dirty="0"/>
          </a:p>
          <a:p>
            <a:r>
              <a:rPr lang="en-GB" dirty="0"/>
              <a:t>Statistical Significance – Hypotheses + P Values </a:t>
            </a:r>
            <a:r>
              <a:rPr lang="en-GB" dirty="0">
                <a:solidFill>
                  <a:srgbClr val="FF0000"/>
                </a:solidFill>
              </a:rPr>
              <a:t>– (</a:t>
            </a:r>
            <a:r>
              <a:rPr lang="en-GB" sz="2600" i="1" dirty="0">
                <a:solidFill>
                  <a:srgbClr val="FF0000"/>
                </a:solidFill>
              </a:rPr>
              <a:t>probability that findings are due to chance) </a:t>
            </a:r>
            <a:r>
              <a:rPr lang="en-GB" sz="2600" i="1" dirty="0"/>
              <a:t>= </a:t>
            </a:r>
            <a:r>
              <a:rPr lang="en-GB" sz="1900" i="1" dirty="0"/>
              <a:t>Commonly used significance levels in social science research are .05 and .001. A .05 p value means that we would expect to get the same results 95 times out of a hundred. Significance levels to prove or disprove a hypothesis.</a:t>
            </a:r>
          </a:p>
          <a:p>
            <a:endParaRPr lang="en-GB" sz="1900" i="1" dirty="0"/>
          </a:p>
          <a:p>
            <a:r>
              <a:rPr lang="en-GB" dirty="0"/>
              <a:t>Non – Parametric Testing (Non Random Sampling)</a:t>
            </a:r>
          </a:p>
          <a:p>
            <a:endParaRPr lang="en-GB" sz="1900" i="1" dirty="0"/>
          </a:p>
          <a:p>
            <a:r>
              <a:rPr lang="en-GB" dirty="0"/>
              <a:t>Chi Square </a:t>
            </a:r>
            <a:r>
              <a:rPr lang="en-GB" sz="2000" dirty="0"/>
              <a:t>= </a:t>
            </a:r>
            <a:r>
              <a:rPr lang="en-GB" sz="1800" i="1" dirty="0"/>
              <a:t>Comparing frequencies of distributions occurring in different categories or groups . Tests whether group distributions are different . Determines the association between IV and DV by counting the frequencies of distribution. [Independent Variable / Dependent Variable]</a:t>
            </a:r>
          </a:p>
          <a:p>
            <a:endParaRPr lang="en-GB" sz="1900" i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C2C996-703B-D376-3C6B-21F21632D1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0302" y="188392"/>
            <a:ext cx="2507411" cy="1513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0372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13B29-3C6B-ABF2-ADC7-EEC75C312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334962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Discussion /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2E671-9578-E6F7-96D1-E3319E698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99714"/>
            <a:ext cx="10972800" cy="471210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Following the statistical manipulation and presentation of the basic data, KEY DISCUSSION + ANALYSIS needs to take place. </a:t>
            </a:r>
          </a:p>
          <a:p>
            <a:endParaRPr lang="en-GB" dirty="0"/>
          </a:p>
          <a:p>
            <a:r>
              <a:rPr lang="en-GB" dirty="0"/>
              <a:t>A detailed discussion / analysis section within the research (</a:t>
            </a:r>
            <a:r>
              <a:rPr lang="en-GB" dirty="0" err="1"/>
              <a:t>eg</a:t>
            </a:r>
            <a:r>
              <a:rPr lang="en-GB" dirty="0"/>
              <a:t>; Chapter 4 of a Dissertation) needs to take place to INTERPRET  / EVALUATE the findings. </a:t>
            </a:r>
          </a:p>
          <a:p>
            <a:endParaRPr lang="en-GB" dirty="0"/>
          </a:p>
          <a:p>
            <a:r>
              <a:rPr lang="en-GB" dirty="0"/>
              <a:t>What do the results mean? Are your hypotheses confirmed? Which findings were expected? Did they confirm existing knowledge? Or not? Are they entirely new? </a:t>
            </a:r>
            <a:r>
              <a:rPr lang="en-GB" b="1" u="sng" dirty="0">
                <a:solidFill>
                  <a:srgbClr val="FF0000"/>
                </a:solidFill>
              </a:rPr>
              <a:t>Refer back to the literature. </a:t>
            </a:r>
            <a:r>
              <a:rPr lang="en-GB" b="1" u="sng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CRITIQUE FINDINGS…</a:t>
            </a:r>
          </a:p>
        </p:txBody>
      </p:sp>
    </p:spTree>
    <p:extLst>
      <p:ext uri="{BB962C8B-B14F-4D97-AF65-F5344CB8AC3E}">
        <p14:creationId xmlns:p14="http://schemas.microsoft.com/office/powerpoint/2010/main" val="42945185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rgbClr val="0070C0"/>
                </a:solidFill>
              </a:rPr>
              <a:t>Cwestiynau</a:t>
            </a:r>
            <a:r>
              <a:rPr lang="en-GB" b="1" dirty="0">
                <a:solidFill>
                  <a:srgbClr val="0070C0"/>
                </a:solidFill>
              </a:rPr>
              <a:t>?</a:t>
            </a:r>
            <a:r>
              <a:rPr lang="en-GB" dirty="0"/>
              <a:t>   </a:t>
            </a:r>
            <a:br>
              <a:rPr lang="en-GB" dirty="0"/>
            </a:br>
            <a:r>
              <a:rPr lang="en-GB" b="1" dirty="0"/>
              <a:t>Questions?</a:t>
            </a: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0BFFCEA5-C3B3-E408-2119-444631AC7F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01937" y="1850567"/>
            <a:ext cx="6588125" cy="3360737"/>
          </a:xfr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1061</Words>
  <Application>Microsoft Office PowerPoint</Application>
  <PresentationFormat>Widescreen</PresentationFormat>
  <Paragraphs>113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Myriad Pro</vt:lpstr>
      <vt:lpstr>Aptos</vt:lpstr>
      <vt:lpstr>Aptos Display</vt:lpstr>
      <vt:lpstr>Arial</vt:lpstr>
      <vt:lpstr>Calibri</vt:lpstr>
      <vt:lpstr>Office Theme</vt:lpstr>
      <vt:lpstr>1_Office Theme</vt:lpstr>
      <vt:lpstr>Theme1.thmx first page pp</vt:lpstr>
      <vt:lpstr>2_Office Theme</vt:lpstr>
      <vt:lpstr>Research Methods </vt:lpstr>
      <vt:lpstr>Overview of this lecture</vt:lpstr>
      <vt:lpstr>Quantitative Research : Design</vt:lpstr>
      <vt:lpstr>Quantitative Research : Design</vt:lpstr>
      <vt:lpstr>Survey Design </vt:lpstr>
      <vt:lpstr>Survey / Questionnaire  Question Types. </vt:lpstr>
      <vt:lpstr>coding</vt:lpstr>
      <vt:lpstr>Numerical Data Coding </vt:lpstr>
      <vt:lpstr>SPSS  - View</vt:lpstr>
      <vt:lpstr>Numerical Coding</vt:lpstr>
      <vt:lpstr>NVIVO View (NB: FOR Qualitative Data ONLY!)</vt:lpstr>
      <vt:lpstr>SPSS Capabilities </vt:lpstr>
      <vt:lpstr>Display Methods  - SPSS  / EXCEL.</vt:lpstr>
      <vt:lpstr>Types of Statistical Tests. </vt:lpstr>
      <vt:lpstr>Analysis Methods / Tools </vt:lpstr>
      <vt:lpstr>Discussion / Analysis</vt:lpstr>
      <vt:lpstr>Cwestiynau?   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Kathryn Flynn</dc:creator>
  <cp:lastModifiedBy>Kathryn Flynn</cp:lastModifiedBy>
  <cp:revision>2</cp:revision>
  <dcterms:created xsi:type="dcterms:W3CDTF">2026-06-18T09:45:43Z</dcterms:created>
  <dcterms:modified xsi:type="dcterms:W3CDTF">2026-06-22T14:29:36Z</dcterms:modified>
</cp:coreProperties>
</file>